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notesSlides/notesSlide39.xml" ContentType="application/vnd.openxmlformats-officedocument.presentationml.notesSlide+xml"/>
  <Override PartName="/ppt/charts/chart3.xml" ContentType="application/vnd.openxmlformats-officedocument.drawingml.chart+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40" r:id="rId1"/>
  </p:sldMasterIdLst>
  <p:notesMasterIdLst>
    <p:notesMasterId r:id="rId44"/>
  </p:notesMasterIdLst>
  <p:sldIdLst>
    <p:sldId id="374" r:id="rId2"/>
    <p:sldId id="377" r:id="rId3"/>
    <p:sldId id="408" r:id="rId4"/>
    <p:sldId id="409" r:id="rId5"/>
    <p:sldId id="410" r:id="rId6"/>
    <p:sldId id="411" r:id="rId7"/>
    <p:sldId id="412" r:id="rId8"/>
    <p:sldId id="413" r:id="rId9"/>
    <p:sldId id="414" r:id="rId10"/>
    <p:sldId id="415" r:id="rId11"/>
    <p:sldId id="416" r:id="rId12"/>
    <p:sldId id="417" r:id="rId13"/>
    <p:sldId id="418" r:id="rId14"/>
    <p:sldId id="419" r:id="rId15"/>
    <p:sldId id="420" r:id="rId16"/>
    <p:sldId id="421" r:id="rId17"/>
    <p:sldId id="422" r:id="rId18"/>
    <p:sldId id="423" r:id="rId19"/>
    <p:sldId id="424" r:id="rId20"/>
    <p:sldId id="426" r:id="rId21"/>
    <p:sldId id="427" r:id="rId22"/>
    <p:sldId id="428" r:id="rId23"/>
    <p:sldId id="429" r:id="rId24"/>
    <p:sldId id="430" r:id="rId25"/>
    <p:sldId id="431" r:id="rId26"/>
    <p:sldId id="432" r:id="rId27"/>
    <p:sldId id="433" r:id="rId28"/>
    <p:sldId id="434" r:id="rId29"/>
    <p:sldId id="435" r:id="rId30"/>
    <p:sldId id="436" r:id="rId31"/>
    <p:sldId id="437" r:id="rId32"/>
    <p:sldId id="438" r:id="rId33"/>
    <p:sldId id="439" r:id="rId34"/>
    <p:sldId id="440" r:id="rId35"/>
    <p:sldId id="445" r:id="rId36"/>
    <p:sldId id="441" r:id="rId37"/>
    <p:sldId id="442" r:id="rId38"/>
    <p:sldId id="443" r:id="rId39"/>
    <p:sldId id="444" r:id="rId40"/>
    <p:sldId id="378" r:id="rId41"/>
    <p:sldId id="406" r:id="rId42"/>
    <p:sldId id="407" r:id="rId4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3172">
          <p15:clr>
            <a:srgbClr val="A4A3A4"/>
          </p15:clr>
        </p15:guide>
        <p15:guide id="2" pos="496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D6E5"/>
    <a:srgbClr val="0E5229"/>
    <a:srgbClr val="043333"/>
    <a:srgbClr val="198A46"/>
    <a:srgbClr val="22B35B"/>
    <a:srgbClr val="00006E"/>
    <a:srgbClr val="FFEAD5"/>
    <a:srgbClr val="E41F07"/>
    <a:srgbClr val="CCCCCC"/>
    <a:srgbClr val="1354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90" autoAdjust="0"/>
    <p:restoredTop sz="81257" autoAdjust="0"/>
  </p:normalViewPr>
  <p:slideViewPr>
    <p:cSldViewPr snapToGrid="0">
      <p:cViewPr>
        <p:scale>
          <a:sx n="90" d="100"/>
          <a:sy n="90" d="100"/>
        </p:scale>
        <p:origin x="-1368" y="-736"/>
      </p:cViewPr>
      <p:guideLst>
        <p:guide orient="horz" pos="3172"/>
        <p:guide pos="4969"/>
      </p:guideLst>
    </p:cSldViewPr>
  </p:slideViewPr>
  <p:outlineViewPr>
    <p:cViewPr>
      <p:scale>
        <a:sx n="33" d="100"/>
        <a:sy n="33" d="100"/>
      </p:scale>
      <p:origin x="42" y="2610"/>
    </p:cViewPr>
  </p:outlineViewPr>
  <p:notesTextViewPr>
    <p:cViewPr>
      <p:scale>
        <a:sx n="100" d="100"/>
        <a:sy n="100" d="100"/>
      </p:scale>
      <p:origin x="0" y="0"/>
    </p:cViewPr>
  </p:notesTextViewPr>
  <p:sorterViewPr>
    <p:cViewPr>
      <p:scale>
        <a:sx n="100" d="100"/>
        <a:sy n="100" d="100"/>
      </p:scale>
      <p:origin x="0" y="5144"/>
    </p:cViewPr>
  </p:sorterViewPr>
  <p:notesViewPr>
    <p:cSldViewPr snapToGrid="0">
      <p:cViewPr>
        <p:scale>
          <a:sx n="139" d="100"/>
          <a:sy n="139" d="100"/>
        </p:scale>
        <p:origin x="-960" y="328"/>
      </p:cViewPr>
      <p:guideLst>
        <p:guide orient="horz" pos="2880"/>
        <p:guide pos="2160"/>
      </p:guideLst>
    </p:cSldViewPr>
  </p:notesViewPr>
  <p:gridSpacing cx="45720" cy="4572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printerSettings" Target="printerSettings/printerSettings1.bin"/></Relationships>
</file>

<file path=ppt/charts/_rels/chart1.xml.rels><?xml version="1.0" encoding="UTF-8" standalone="yes"?>
<Relationships xmlns="http://schemas.openxmlformats.org/package/2006/relationships"><Relationship Id="rId1" Type="http://schemas.openxmlformats.org/officeDocument/2006/relationships/oleObject" Target="file:///C:\Users\Sjacinto\Desktop\Powerpoints\Powerpoints%20Set%202\Chapter%2020\The%20TED%20spread%20(2014).xlsx" TargetMode="External"/></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file:///C:\Users\Ron\Dropbox\!%20MANKIW-WORTH\Mankiw%20IM%208e\data\euro%20gov%20debt%20data%20(newer).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Sjacinto\Desktop\Powerpoints\Powerpoints%20Set%202\Chapter%2020\Interest%20rates%20on%20ten-year%20bond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76328841228842"/>
          <c:y val="0.0304712178558446"/>
          <c:w val="0.89138855076625"/>
          <c:h val="0.829532026865544"/>
        </c:manualLayout>
      </c:layout>
      <c:lineChart>
        <c:grouping val="standard"/>
        <c:varyColors val="0"/>
        <c:ser>
          <c:idx val="0"/>
          <c:order val="0"/>
          <c:tx>
            <c:strRef>
              <c:f>Sheet1!$E$4</c:f>
              <c:strCache>
                <c:ptCount val="1"/>
                <c:pt idx="0">
                  <c:v>TED spread</c:v>
                </c:pt>
              </c:strCache>
            </c:strRef>
          </c:tx>
          <c:spPr>
            <a:ln w="44450">
              <a:solidFill>
                <a:srgbClr val="339966"/>
              </a:solidFill>
            </a:ln>
          </c:spPr>
          <c:marker>
            <c:symbol val="none"/>
          </c:marker>
          <c:cat>
            <c:numRef>
              <c:f>Sheet1!$B$5:$B$149</c:f>
              <c:numCache>
                <c:formatCode>[$-409]d\-mmm\-yy;@</c:formatCode>
                <c:ptCount val="145"/>
                <c:pt idx="0">
                  <c:v>37622.0</c:v>
                </c:pt>
                <c:pt idx="1">
                  <c:v>37653.0</c:v>
                </c:pt>
                <c:pt idx="2">
                  <c:v>37681.0</c:v>
                </c:pt>
                <c:pt idx="3">
                  <c:v>37712.0</c:v>
                </c:pt>
                <c:pt idx="4">
                  <c:v>37742.0</c:v>
                </c:pt>
                <c:pt idx="5">
                  <c:v>37773.0</c:v>
                </c:pt>
                <c:pt idx="6">
                  <c:v>37803.0</c:v>
                </c:pt>
                <c:pt idx="7">
                  <c:v>37834.0</c:v>
                </c:pt>
                <c:pt idx="8">
                  <c:v>37865.0</c:v>
                </c:pt>
                <c:pt idx="9">
                  <c:v>37895.0</c:v>
                </c:pt>
                <c:pt idx="10">
                  <c:v>37926.0</c:v>
                </c:pt>
                <c:pt idx="11">
                  <c:v>37956.0</c:v>
                </c:pt>
                <c:pt idx="12">
                  <c:v>37987.0</c:v>
                </c:pt>
                <c:pt idx="13">
                  <c:v>38018.0</c:v>
                </c:pt>
                <c:pt idx="14">
                  <c:v>38047.0</c:v>
                </c:pt>
                <c:pt idx="15">
                  <c:v>38078.0</c:v>
                </c:pt>
                <c:pt idx="16">
                  <c:v>38108.0</c:v>
                </c:pt>
                <c:pt idx="17">
                  <c:v>38139.0</c:v>
                </c:pt>
                <c:pt idx="18">
                  <c:v>38169.0</c:v>
                </c:pt>
                <c:pt idx="19">
                  <c:v>38200.0</c:v>
                </c:pt>
                <c:pt idx="20">
                  <c:v>38231.0</c:v>
                </c:pt>
                <c:pt idx="21">
                  <c:v>38261.0</c:v>
                </c:pt>
                <c:pt idx="22">
                  <c:v>38292.0</c:v>
                </c:pt>
                <c:pt idx="23">
                  <c:v>38322.0</c:v>
                </c:pt>
                <c:pt idx="24">
                  <c:v>38353.0</c:v>
                </c:pt>
                <c:pt idx="25">
                  <c:v>38384.0</c:v>
                </c:pt>
                <c:pt idx="26">
                  <c:v>38412.0</c:v>
                </c:pt>
                <c:pt idx="27">
                  <c:v>38443.0</c:v>
                </c:pt>
                <c:pt idx="28">
                  <c:v>38473.0</c:v>
                </c:pt>
                <c:pt idx="29">
                  <c:v>38504.0</c:v>
                </c:pt>
                <c:pt idx="30">
                  <c:v>38534.0</c:v>
                </c:pt>
                <c:pt idx="31">
                  <c:v>38565.0</c:v>
                </c:pt>
                <c:pt idx="32">
                  <c:v>38596.0</c:v>
                </c:pt>
                <c:pt idx="33">
                  <c:v>38626.0</c:v>
                </c:pt>
                <c:pt idx="34">
                  <c:v>38657.0</c:v>
                </c:pt>
                <c:pt idx="35">
                  <c:v>38687.0</c:v>
                </c:pt>
                <c:pt idx="36">
                  <c:v>38718.0</c:v>
                </c:pt>
                <c:pt idx="37">
                  <c:v>38749.0</c:v>
                </c:pt>
                <c:pt idx="38">
                  <c:v>38777.0</c:v>
                </c:pt>
                <c:pt idx="39">
                  <c:v>38808.0</c:v>
                </c:pt>
                <c:pt idx="40">
                  <c:v>38838.0</c:v>
                </c:pt>
                <c:pt idx="41">
                  <c:v>38869.0</c:v>
                </c:pt>
                <c:pt idx="42">
                  <c:v>38899.0</c:v>
                </c:pt>
                <c:pt idx="43">
                  <c:v>38930.0</c:v>
                </c:pt>
                <c:pt idx="44">
                  <c:v>38961.0</c:v>
                </c:pt>
                <c:pt idx="45">
                  <c:v>38991.0</c:v>
                </c:pt>
                <c:pt idx="46">
                  <c:v>39022.0</c:v>
                </c:pt>
                <c:pt idx="47">
                  <c:v>39052.0</c:v>
                </c:pt>
                <c:pt idx="48">
                  <c:v>39083.0</c:v>
                </c:pt>
                <c:pt idx="49">
                  <c:v>39114.0</c:v>
                </c:pt>
                <c:pt idx="50">
                  <c:v>39142.0</c:v>
                </c:pt>
                <c:pt idx="51">
                  <c:v>39173.0</c:v>
                </c:pt>
                <c:pt idx="52">
                  <c:v>39203.0</c:v>
                </c:pt>
                <c:pt idx="53">
                  <c:v>39234.0</c:v>
                </c:pt>
                <c:pt idx="54">
                  <c:v>39264.0</c:v>
                </c:pt>
                <c:pt idx="55">
                  <c:v>39295.0</c:v>
                </c:pt>
                <c:pt idx="56">
                  <c:v>39326.0</c:v>
                </c:pt>
                <c:pt idx="57">
                  <c:v>39356.0</c:v>
                </c:pt>
                <c:pt idx="58">
                  <c:v>39387.0</c:v>
                </c:pt>
                <c:pt idx="59">
                  <c:v>39417.0</c:v>
                </c:pt>
                <c:pt idx="60">
                  <c:v>39448.0</c:v>
                </c:pt>
                <c:pt idx="61">
                  <c:v>39479.0</c:v>
                </c:pt>
                <c:pt idx="62">
                  <c:v>39508.0</c:v>
                </c:pt>
                <c:pt idx="63">
                  <c:v>39539.0</c:v>
                </c:pt>
                <c:pt idx="64">
                  <c:v>39569.0</c:v>
                </c:pt>
                <c:pt idx="65">
                  <c:v>39600.0</c:v>
                </c:pt>
                <c:pt idx="66">
                  <c:v>39630.0</c:v>
                </c:pt>
                <c:pt idx="67">
                  <c:v>39661.0</c:v>
                </c:pt>
                <c:pt idx="68">
                  <c:v>39692.0</c:v>
                </c:pt>
                <c:pt idx="69">
                  <c:v>39722.0</c:v>
                </c:pt>
                <c:pt idx="70">
                  <c:v>39753.0</c:v>
                </c:pt>
                <c:pt idx="71">
                  <c:v>39783.0</c:v>
                </c:pt>
                <c:pt idx="72">
                  <c:v>39814.0</c:v>
                </c:pt>
                <c:pt idx="73">
                  <c:v>39845.0</c:v>
                </c:pt>
                <c:pt idx="74">
                  <c:v>39873.0</c:v>
                </c:pt>
                <c:pt idx="75">
                  <c:v>39904.0</c:v>
                </c:pt>
                <c:pt idx="76">
                  <c:v>39934.0</c:v>
                </c:pt>
                <c:pt idx="77">
                  <c:v>39965.0</c:v>
                </c:pt>
                <c:pt idx="78">
                  <c:v>39995.0</c:v>
                </c:pt>
                <c:pt idx="79">
                  <c:v>40026.0</c:v>
                </c:pt>
                <c:pt idx="80">
                  <c:v>40057.0</c:v>
                </c:pt>
                <c:pt idx="81">
                  <c:v>40087.0</c:v>
                </c:pt>
                <c:pt idx="82">
                  <c:v>40118.0</c:v>
                </c:pt>
                <c:pt idx="83">
                  <c:v>40148.0</c:v>
                </c:pt>
                <c:pt idx="84">
                  <c:v>40179.0</c:v>
                </c:pt>
                <c:pt idx="85">
                  <c:v>40210.0</c:v>
                </c:pt>
                <c:pt idx="86">
                  <c:v>40238.0</c:v>
                </c:pt>
                <c:pt idx="87">
                  <c:v>40269.0</c:v>
                </c:pt>
                <c:pt idx="88">
                  <c:v>40299.0</c:v>
                </c:pt>
                <c:pt idx="89">
                  <c:v>40330.0</c:v>
                </c:pt>
                <c:pt idx="90">
                  <c:v>40360.0</c:v>
                </c:pt>
                <c:pt idx="91">
                  <c:v>40391.0</c:v>
                </c:pt>
                <c:pt idx="92">
                  <c:v>40422.0</c:v>
                </c:pt>
                <c:pt idx="93">
                  <c:v>40452.0</c:v>
                </c:pt>
                <c:pt idx="94">
                  <c:v>40483.0</c:v>
                </c:pt>
                <c:pt idx="95">
                  <c:v>40513.0</c:v>
                </c:pt>
                <c:pt idx="96">
                  <c:v>40544.0</c:v>
                </c:pt>
                <c:pt idx="97">
                  <c:v>40575.0</c:v>
                </c:pt>
                <c:pt idx="98">
                  <c:v>40603.0</c:v>
                </c:pt>
                <c:pt idx="99">
                  <c:v>40634.0</c:v>
                </c:pt>
                <c:pt idx="100">
                  <c:v>40664.0</c:v>
                </c:pt>
                <c:pt idx="101">
                  <c:v>40695.0</c:v>
                </c:pt>
                <c:pt idx="102">
                  <c:v>40725.0</c:v>
                </c:pt>
                <c:pt idx="103">
                  <c:v>40756.0</c:v>
                </c:pt>
                <c:pt idx="104">
                  <c:v>40787.0</c:v>
                </c:pt>
                <c:pt idx="105">
                  <c:v>40817.0</c:v>
                </c:pt>
                <c:pt idx="106">
                  <c:v>40848.0</c:v>
                </c:pt>
                <c:pt idx="107">
                  <c:v>40878.0</c:v>
                </c:pt>
                <c:pt idx="108">
                  <c:v>40909.0</c:v>
                </c:pt>
                <c:pt idx="109">
                  <c:v>40940.0</c:v>
                </c:pt>
                <c:pt idx="110">
                  <c:v>40969.0</c:v>
                </c:pt>
                <c:pt idx="111">
                  <c:v>41000.0</c:v>
                </c:pt>
                <c:pt idx="112">
                  <c:v>41030.0</c:v>
                </c:pt>
                <c:pt idx="113">
                  <c:v>41061.0</c:v>
                </c:pt>
                <c:pt idx="114">
                  <c:v>41091.0</c:v>
                </c:pt>
                <c:pt idx="115">
                  <c:v>41122.0</c:v>
                </c:pt>
                <c:pt idx="116">
                  <c:v>41153.0</c:v>
                </c:pt>
                <c:pt idx="117">
                  <c:v>41183.0</c:v>
                </c:pt>
                <c:pt idx="118">
                  <c:v>41214.0</c:v>
                </c:pt>
                <c:pt idx="119">
                  <c:v>41244.0</c:v>
                </c:pt>
                <c:pt idx="120">
                  <c:v>41275.0</c:v>
                </c:pt>
                <c:pt idx="121">
                  <c:v>41306.0</c:v>
                </c:pt>
                <c:pt idx="122">
                  <c:v>41334.0</c:v>
                </c:pt>
                <c:pt idx="123">
                  <c:v>41365.0</c:v>
                </c:pt>
                <c:pt idx="124">
                  <c:v>41395.0</c:v>
                </c:pt>
                <c:pt idx="125">
                  <c:v>41426.0</c:v>
                </c:pt>
                <c:pt idx="126">
                  <c:v>41456.0</c:v>
                </c:pt>
                <c:pt idx="127">
                  <c:v>41487.0</c:v>
                </c:pt>
                <c:pt idx="128">
                  <c:v>41518.0</c:v>
                </c:pt>
                <c:pt idx="129">
                  <c:v>41548.0</c:v>
                </c:pt>
                <c:pt idx="130">
                  <c:v>41579.0</c:v>
                </c:pt>
                <c:pt idx="131">
                  <c:v>41609.0</c:v>
                </c:pt>
                <c:pt idx="132">
                  <c:v>41640.0</c:v>
                </c:pt>
                <c:pt idx="133">
                  <c:v>41671.0</c:v>
                </c:pt>
                <c:pt idx="134">
                  <c:v>41699.0</c:v>
                </c:pt>
                <c:pt idx="135">
                  <c:v>41730.0</c:v>
                </c:pt>
                <c:pt idx="136">
                  <c:v>41760.0</c:v>
                </c:pt>
                <c:pt idx="137">
                  <c:v>41791.0</c:v>
                </c:pt>
                <c:pt idx="138">
                  <c:v>41821.0</c:v>
                </c:pt>
                <c:pt idx="139">
                  <c:v>41852.0</c:v>
                </c:pt>
                <c:pt idx="140">
                  <c:v>41883.0</c:v>
                </c:pt>
                <c:pt idx="141">
                  <c:v>41913.0</c:v>
                </c:pt>
                <c:pt idx="142">
                  <c:v>41944.0</c:v>
                </c:pt>
                <c:pt idx="143">
                  <c:v>41974.0</c:v>
                </c:pt>
                <c:pt idx="144">
                  <c:v>42005.0</c:v>
                </c:pt>
              </c:numCache>
            </c:numRef>
          </c:cat>
          <c:val>
            <c:numRef>
              <c:f>Sheet1!$E$5:$E$149</c:f>
              <c:numCache>
                <c:formatCode>General</c:formatCode>
                <c:ptCount val="145"/>
                <c:pt idx="0">
                  <c:v>12.00000000000001</c:v>
                </c:pt>
                <c:pt idx="1">
                  <c:v>9.000000000000007</c:v>
                </c:pt>
                <c:pt idx="2">
                  <c:v>8.000000000000007</c:v>
                </c:pt>
                <c:pt idx="3">
                  <c:v>10.00000000000001</c:v>
                </c:pt>
                <c:pt idx="4">
                  <c:v>14.0</c:v>
                </c:pt>
                <c:pt idx="5">
                  <c:v>11.0</c:v>
                </c:pt>
                <c:pt idx="6">
                  <c:v>14.0</c:v>
                </c:pt>
                <c:pt idx="7">
                  <c:v>12.00000000000001</c:v>
                </c:pt>
                <c:pt idx="8">
                  <c:v>14.00000000000001</c:v>
                </c:pt>
                <c:pt idx="9">
                  <c:v>17.0</c:v>
                </c:pt>
                <c:pt idx="10">
                  <c:v>17.0</c:v>
                </c:pt>
                <c:pt idx="11">
                  <c:v>19.00000000000001</c:v>
                </c:pt>
                <c:pt idx="12">
                  <c:v>17.0</c:v>
                </c:pt>
                <c:pt idx="13">
                  <c:v>11.0</c:v>
                </c:pt>
                <c:pt idx="14">
                  <c:v>10.00000000000001</c:v>
                </c:pt>
                <c:pt idx="15">
                  <c:v>13.00000000000001</c:v>
                </c:pt>
                <c:pt idx="16">
                  <c:v>16.0</c:v>
                </c:pt>
                <c:pt idx="17">
                  <c:v>16.0</c:v>
                </c:pt>
                <c:pt idx="18">
                  <c:v>21.99999999999999</c:v>
                </c:pt>
                <c:pt idx="19">
                  <c:v>17.99999999999999</c:v>
                </c:pt>
                <c:pt idx="20">
                  <c:v>19.00000000000002</c:v>
                </c:pt>
                <c:pt idx="21">
                  <c:v>26.0</c:v>
                </c:pt>
                <c:pt idx="22">
                  <c:v>16.00000000000001</c:v>
                </c:pt>
                <c:pt idx="23">
                  <c:v>24.00000000000002</c:v>
                </c:pt>
                <c:pt idx="24">
                  <c:v>27.0</c:v>
                </c:pt>
                <c:pt idx="25">
                  <c:v>20.99999999999999</c:v>
                </c:pt>
                <c:pt idx="26">
                  <c:v>20.99999999999999</c:v>
                </c:pt>
                <c:pt idx="27">
                  <c:v>30.00000000000003</c:v>
                </c:pt>
                <c:pt idx="28">
                  <c:v>36.00000000000003</c:v>
                </c:pt>
                <c:pt idx="29">
                  <c:v>38.99999999999997</c:v>
                </c:pt>
                <c:pt idx="30">
                  <c:v>32.99999999999997</c:v>
                </c:pt>
                <c:pt idx="31">
                  <c:v>30.00000000000003</c:v>
                </c:pt>
                <c:pt idx="32">
                  <c:v>43.00000000000001</c:v>
                </c:pt>
                <c:pt idx="33">
                  <c:v>42.0</c:v>
                </c:pt>
                <c:pt idx="34">
                  <c:v>46.0</c:v>
                </c:pt>
                <c:pt idx="35">
                  <c:v>57.99999999999997</c:v>
                </c:pt>
                <c:pt idx="36">
                  <c:v>34.99999999999997</c:v>
                </c:pt>
                <c:pt idx="37">
                  <c:v>32.00000000000003</c:v>
                </c:pt>
                <c:pt idx="38">
                  <c:v>40.00000000000004</c:v>
                </c:pt>
                <c:pt idx="39">
                  <c:v>46.0</c:v>
                </c:pt>
                <c:pt idx="40">
                  <c:v>46.0</c:v>
                </c:pt>
                <c:pt idx="41">
                  <c:v>59.0</c:v>
                </c:pt>
                <c:pt idx="42">
                  <c:v>54.0</c:v>
                </c:pt>
                <c:pt idx="43">
                  <c:v>45.00000000000001</c:v>
                </c:pt>
                <c:pt idx="44">
                  <c:v>57.00000000000003</c:v>
                </c:pt>
                <c:pt idx="45">
                  <c:v>44.00000000000004</c:v>
                </c:pt>
                <c:pt idx="46">
                  <c:v>42.0</c:v>
                </c:pt>
                <c:pt idx="47">
                  <c:v>50.0</c:v>
                </c:pt>
                <c:pt idx="48">
                  <c:v>36.99999999999992</c:v>
                </c:pt>
                <c:pt idx="49">
                  <c:v>31.99999999999994</c:v>
                </c:pt>
                <c:pt idx="50">
                  <c:v>39.99999999999995</c:v>
                </c:pt>
                <c:pt idx="51">
                  <c:v>46.99999999999997</c:v>
                </c:pt>
                <c:pt idx="52">
                  <c:v>60.99999999999995</c:v>
                </c:pt>
                <c:pt idx="53">
                  <c:v>73.99999999999998</c:v>
                </c:pt>
                <c:pt idx="54">
                  <c:v>52.99999999999995</c:v>
                </c:pt>
                <c:pt idx="55">
                  <c:v>132.0</c:v>
                </c:pt>
                <c:pt idx="56">
                  <c:v>164.0</c:v>
                </c:pt>
                <c:pt idx="57">
                  <c:v>125.0</c:v>
                </c:pt>
                <c:pt idx="58">
                  <c:v>175.0</c:v>
                </c:pt>
                <c:pt idx="59">
                  <c:v>217.0</c:v>
                </c:pt>
                <c:pt idx="60">
                  <c:v>120.0</c:v>
                </c:pt>
                <c:pt idx="61">
                  <c:v>100.0</c:v>
                </c:pt>
                <c:pt idx="62">
                  <c:v>160.0</c:v>
                </c:pt>
                <c:pt idx="63">
                  <c:v>174.0</c:v>
                </c:pt>
                <c:pt idx="64">
                  <c:v>111.0</c:v>
                </c:pt>
                <c:pt idx="65">
                  <c:v>109.0</c:v>
                </c:pt>
                <c:pt idx="66">
                  <c:v>137.0</c:v>
                </c:pt>
                <c:pt idx="67">
                  <c:v>128.0</c:v>
                </c:pt>
                <c:pt idx="68">
                  <c:v>282.0</c:v>
                </c:pt>
                <c:pt idx="69">
                  <c:v>463.9999999999996</c:v>
                </c:pt>
                <c:pt idx="70">
                  <c:v>292.0</c:v>
                </c:pt>
                <c:pt idx="71">
                  <c:v>244.0</c:v>
                </c:pt>
                <c:pt idx="72">
                  <c:v>160.0</c:v>
                </c:pt>
                <c:pt idx="73">
                  <c:v>135.0</c:v>
                </c:pt>
                <c:pt idx="74">
                  <c:v>142.0</c:v>
                </c:pt>
                <c:pt idx="75">
                  <c:v>133.0</c:v>
                </c:pt>
                <c:pt idx="76">
                  <c:v>112.0</c:v>
                </c:pt>
                <c:pt idx="77">
                  <c:v>95.0</c:v>
                </c:pt>
                <c:pt idx="78">
                  <c:v>73.0</c:v>
                </c:pt>
                <c:pt idx="79">
                  <c:v>52.0</c:v>
                </c:pt>
                <c:pt idx="80">
                  <c:v>40.0</c:v>
                </c:pt>
                <c:pt idx="81">
                  <c:v>42.0</c:v>
                </c:pt>
                <c:pt idx="82">
                  <c:v>40.0</c:v>
                </c:pt>
                <c:pt idx="83">
                  <c:v>40.0</c:v>
                </c:pt>
                <c:pt idx="84">
                  <c:v>37.0</c:v>
                </c:pt>
                <c:pt idx="85">
                  <c:v>29.0</c:v>
                </c:pt>
                <c:pt idx="86">
                  <c:v>25.0</c:v>
                </c:pt>
                <c:pt idx="87">
                  <c:v>24.0</c:v>
                </c:pt>
                <c:pt idx="88">
                  <c:v>31.99999999999999</c:v>
                </c:pt>
                <c:pt idx="89">
                  <c:v>49.0</c:v>
                </c:pt>
                <c:pt idx="90">
                  <c:v>45.0</c:v>
                </c:pt>
                <c:pt idx="91">
                  <c:v>36.0</c:v>
                </c:pt>
                <c:pt idx="92">
                  <c:v>27.0</c:v>
                </c:pt>
                <c:pt idx="93">
                  <c:v>27.0</c:v>
                </c:pt>
                <c:pt idx="94">
                  <c:v>26.0</c:v>
                </c:pt>
                <c:pt idx="95">
                  <c:v>25.0</c:v>
                </c:pt>
                <c:pt idx="96">
                  <c:v>24.0</c:v>
                </c:pt>
                <c:pt idx="97">
                  <c:v>27.99999999999999</c:v>
                </c:pt>
                <c:pt idx="98">
                  <c:v>31.99999999999999</c:v>
                </c:pt>
                <c:pt idx="99">
                  <c:v>34.0</c:v>
                </c:pt>
                <c:pt idx="100">
                  <c:v>34.0</c:v>
                </c:pt>
                <c:pt idx="101">
                  <c:v>32.0</c:v>
                </c:pt>
                <c:pt idx="102">
                  <c:v>28.0</c:v>
                </c:pt>
                <c:pt idx="103">
                  <c:v>35.0</c:v>
                </c:pt>
                <c:pt idx="104">
                  <c:v>41.0</c:v>
                </c:pt>
                <c:pt idx="105">
                  <c:v>47.0</c:v>
                </c:pt>
                <c:pt idx="106">
                  <c:v>48.0</c:v>
                </c:pt>
                <c:pt idx="107">
                  <c:v>49.0</c:v>
                </c:pt>
                <c:pt idx="108">
                  <c:v>46.0</c:v>
                </c:pt>
                <c:pt idx="109">
                  <c:v>39.0</c:v>
                </c:pt>
                <c:pt idx="110">
                  <c:v>37.0</c:v>
                </c:pt>
                <c:pt idx="111">
                  <c:v>38.0</c:v>
                </c:pt>
                <c:pt idx="112">
                  <c:v>34.0</c:v>
                </c:pt>
                <c:pt idx="113">
                  <c:v>34.0</c:v>
                </c:pt>
                <c:pt idx="114">
                  <c:v>33.0</c:v>
                </c:pt>
                <c:pt idx="115">
                  <c:v>33.0</c:v>
                </c:pt>
                <c:pt idx="116">
                  <c:v>30.0</c:v>
                </c:pt>
                <c:pt idx="117">
                  <c:v>24.99999999999999</c:v>
                </c:pt>
                <c:pt idx="118">
                  <c:v>22.0</c:v>
                </c:pt>
                <c:pt idx="119">
                  <c:v>24.0</c:v>
                </c:pt>
                <c:pt idx="120">
                  <c:v>23.0</c:v>
                </c:pt>
                <c:pt idx="121">
                  <c:v>18.99999999999999</c:v>
                </c:pt>
                <c:pt idx="122">
                  <c:v>19.0</c:v>
                </c:pt>
                <c:pt idx="123">
                  <c:v>22.0</c:v>
                </c:pt>
                <c:pt idx="124">
                  <c:v>24.0</c:v>
                </c:pt>
                <c:pt idx="125">
                  <c:v>23.0</c:v>
                </c:pt>
                <c:pt idx="126">
                  <c:v>24.0</c:v>
                </c:pt>
                <c:pt idx="127">
                  <c:v>24.0</c:v>
                </c:pt>
                <c:pt idx="128">
                  <c:v>26.0</c:v>
                </c:pt>
                <c:pt idx="129">
                  <c:v>23.0</c:v>
                </c:pt>
                <c:pt idx="130">
                  <c:v>21.0</c:v>
                </c:pt>
                <c:pt idx="131">
                  <c:v>20.0</c:v>
                </c:pt>
                <c:pt idx="132">
                  <c:v>22.0</c:v>
                </c:pt>
                <c:pt idx="133">
                  <c:v>21.0</c:v>
                </c:pt>
                <c:pt idx="134">
                  <c:v>21.0</c:v>
                </c:pt>
                <c:pt idx="135">
                  <c:v>23.0</c:v>
                </c:pt>
                <c:pt idx="136">
                  <c:v>23.0</c:v>
                </c:pt>
                <c:pt idx="137">
                  <c:v>20.0</c:v>
                </c:pt>
                <c:pt idx="138">
                  <c:v>21.0</c:v>
                </c:pt>
                <c:pt idx="139">
                  <c:v>21.0</c:v>
                </c:pt>
                <c:pt idx="140">
                  <c:v>22.0</c:v>
                </c:pt>
                <c:pt idx="141">
                  <c:v>22.0</c:v>
                </c:pt>
                <c:pt idx="142">
                  <c:v>22.0</c:v>
                </c:pt>
                <c:pt idx="143">
                  <c:v>23.0</c:v>
                </c:pt>
                <c:pt idx="144">
                  <c:v>27.0</c:v>
                </c:pt>
              </c:numCache>
            </c:numRef>
          </c:val>
          <c:smooth val="0"/>
        </c:ser>
        <c:dLbls>
          <c:showLegendKey val="0"/>
          <c:showVal val="0"/>
          <c:showCatName val="0"/>
          <c:showSerName val="0"/>
          <c:showPercent val="0"/>
          <c:showBubbleSize val="0"/>
        </c:dLbls>
        <c:marker val="1"/>
        <c:smooth val="0"/>
        <c:axId val="-2103243624"/>
        <c:axId val="-2102732920"/>
      </c:lineChart>
      <c:dateAx>
        <c:axId val="-2103243624"/>
        <c:scaling>
          <c:orientation val="minMax"/>
          <c:max val="42005.0"/>
          <c:min val="37622.0"/>
        </c:scaling>
        <c:delete val="0"/>
        <c:axPos val="b"/>
        <c:numFmt formatCode="mmm\.\ yyyy" sourceLinked="0"/>
        <c:majorTickMark val="out"/>
        <c:minorTickMark val="none"/>
        <c:tickLblPos val="nextTo"/>
        <c:txPr>
          <a:bodyPr rot="0"/>
          <a:lstStyle/>
          <a:p>
            <a:pPr>
              <a:defRPr sz="1600">
                <a:latin typeface="Arial" panose="020B0604020202020204" pitchFamily="34" charset="0"/>
                <a:cs typeface="Arial" panose="020B0604020202020204" pitchFamily="34" charset="0"/>
              </a:defRPr>
            </a:pPr>
            <a:endParaRPr lang="en-US"/>
          </a:p>
        </c:txPr>
        <c:crossAx val="-2102732920"/>
        <c:crosses val="autoZero"/>
        <c:auto val="1"/>
        <c:lblOffset val="100"/>
        <c:baseTimeUnit val="months"/>
        <c:majorUnit val="1.0"/>
        <c:majorTimeUnit val="years"/>
        <c:minorUnit val="1.0"/>
        <c:minorTimeUnit val="years"/>
      </c:dateAx>
      <c:valAx>
        <c:axId val="-2102732920"/>
        <c:scaling>
          <c:orientation val="minMax"/>
          <c:max val="500.0"/>
          <c:min val="0.0"/>
        </c:scaling>
        <c:delete val="0"/>
        <c:axPos val="l"/>
        <c:majorGridlines>
          <c:spPr>
            <a:ln>
              <a:solidFill>
                <a:schemeClr val="bg1">
                  <a:lumMod val="75000"/>
                </a:schemeClr>
              </a:solidFill>
            </a:ln>
          </c:spPr>
        </c:majorGridlines>
        <c:numFmt formatCode="General" sourceLinked="1"/>
        <c:majorTickMark val="out"/>
        <c:minorTickMark val="none"/>
        <c:tickLblPos val="nextTo"/>
        <c:txPr>
          <a:bodyPr/>
          <a:lstStyle/>
          <a:p>
            <a:pPr>
              <a:defRPr sz="1800">
                <a:latin typeface="Arial" panose="020B0604020202020204" pitchFamily="34" charset="0"/>
                <a:cs typeface="Arial" panose="020B0604020202020204" pitchFamily="34" charset="0"/>
              </a:defRPr>
            </a:pPr>
            <a:endParaRPr lang="en-US"/>
          </a:p>
        </c:txPr>
        <c:crossAx val="-2103243624"/>
        <c:crosses val="autoZero"/>
        <c:crossBetween val="between"/>
        <c:majorUnit val="50.0"/>
        <c:minorUnit val="10.0"/>
      </c:valAx>
      <c:spPr>
        <a:solidFill>
          <a:schemeClr val="bg1"/>
        </a:solidFill>
        <a:ln>
          <a:solidFill>
            <a:schemeClr val="tx1"/>
          </a:solidFill>
        </a:ln>
      </c:spPr>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0465906037665816"/>
          <c:y val="0.0222045158294992"/>
          <c:w val="0.916561408465529"/>
          <c:h val="0.902151994281821"/>
        </c:manualLayout>
      </c:layout>
      <c:barChart>
        <c:barDir val="col"/>
        <c:grouping val="clustered"/>
        <c:varyColors val="0"/>
        <c:ser>
          <c:idx val="0"/>
          <c:order val="0"/>
          <c:tx>
            <c:strRef>
              <c:f>'data - levels'!$A$29</c:f>
              <c:strCache>
                <c:ptCount val="1"/>
                <c:pt idx="0">
                  <c:v>2006</c:v>
                </c:pt>
              </c:strCache>
            </c:strRef>
          </c:tx>
          <c:spPr>
            <a:effectLst>
              <a:outerShdw blurRad="50800" dist="38100" dir="2700000" algn="tl" rotWithShape="0">
                <a:prstClr val="black">
                  <a:alpha val="40000"/>
                </a:prstClr>
              </a:outerShdw>
            </a:effectLst>
          </c:spPr>
          <c:invertIfNegative val="0"/>
          <c:cat>
            <c:strRef>
              <c:f>'data - levels'!$B$28:$G$28</c:f>
              <c:strCache>
                <c:ptCount val="6"/>
                <c:pt idx="0">
                  <c:v>Germany</c:v>
                </c:pt>
                <c:pt idx="1">
                  <c:v>Spain</c:v>
                </c:pt>
                <c:pt idx="2">
                  <c:v>Greece</c:v>
                </c:pt>
                <c:pt idx="3">
                  <c:v>Ireland</c:v>
                </c:pt>
                <c:pt idx="4">
                  <c:v>Italy</c:v>
                </c:pt>
                <c:pt idx="5">
                  <c:v>Portugal</c:v>
                </c:pt>
              </c:strCache>
            </c:strRef>
          </c:cat>
          <c:val>
            <c:numRef>
              <c:f>'data - levels'!$B$29:$G$29</c:f>
              <c:numCache>
                <c:formatCode>0.0</c:formatCode>
                <c:ptCount val="6"/>
                <c:pt idx="0">
                  <c:v>68.0</c:v>
                </c:pt>
                <c:pt idx="1">
                  <c:v>39.7</c:v>
                </c:pt>
                <c:pt idx="2">
                  <c:v>107.7</c:v>
                </c:pt>
                <c:pt idx="3">
                  <c:v>24.7</c:v>
                </c:pt>
                <c:pt idx="4">
                  <c:v>106.1</c:v>
                </c:pt>
                <c:pt idx="5">
                  <c:v>69.3</c:v>
                </c:pt>
              </c:numCache>
            </c:numRef>
          </c:val>
        </c:ser>
        <c:ser>
          <c:idx val="1"/>
          <c:order val="1"/>
          <c:tx>
            <c:strRef>
              <c:f>'data - levels'!$A$30</c:f>
              <c:strCache>
                <c:ptCount val="1"/>
                <c:pt idx="0">
                  <c:v>2011</c:v>
                </c:pt>
              </c:strCache>
            </c:strRef>
          </c:tx>
          <c:spPr>
            <a:solidFill>
              <a:srgbClr val="FF9900"/>
            </a:solidFill>
            <a:effectLst>
              <a:outerShdw blurRad="50800" dist="38100" dir="2700000" algn="tl" rotWithShape="0">
                <a:prstClr val="black">
                  <a:alpha val="40000"/>
                </a:prstClr>
              </a:outerShdw>
            </a:effectLst>
          </c:spPr>
          <c:invertIfNegative val="0"/>
          <c:cat>
            <c:strRef>
              <c:f>'data - levels'!$B$28:$G$28</c:f>
              <c:strCache>
                <c:ptCount val="6"/>
                <c:pt idx="0">
                  <c:v>Germany</c:v>
                </c:pt>
                <c:pt idx="1">
                  <c:v>Spain</c:v>
                </c:pt>
                <c:pt idx="2">
                  <c:v>Greece</c:v>
                </c:pt>
                <c:pt idx="3">
                  <c:v>Ireland</c:v>
                </c:pt>
                <c:pt idx="4">
                  <c:v>Italy</c:v>
                </c:pt>
                <c:pt idx="5">
                  <c:v>Portugal</c:v>
                </c:pt>
              </c:strCache>
            </c:strRef>
          </c:cat>
          <c:val>
            <c:numRef>
              <c:f>'data - levels'!$B$30:$G$30</c:f>
              <c:numCache>
                <c:formatCode>0.0</c:formatCode>
                <c:ptCount val="6"/>
                <c:pt idx="0">
                  <c:v>81.2</c:v>
                </c:pt>
                <c:pt idx="1">
                  <c:v>68.5</c:v>
                </c:pt>
                <c:pt idx="2">
                  <c:v>165.3</c:v>
                </c:pt>
                <c:pt idx="3">
                  <c:v>108.2</c:v>
                </c:pt>
                <c:pt idx="4">
                  <c:v>120.1</c:v>
                </c:pt>
                <c:pt idx="5">
                  <c:v>107.8</c:v>
                </c:pt>
              </c:numCache>
            </c:numRef>
          </c:val>
        </c:ser>
        <c:dLbls>
          <c:showLegendKey val="0"/>
          <c:showVal val="0"/>
          <c:showCatName val="0"/>
          <c:showSerName val="0"/>
          <c:showPercent val="0"/>
          <c:showBubbleSize val="0"/>
        </c:dLbls>
        <c:gapWidth val="150"/>
        <c:axId val="2102182168"/>
        <c:axId val="-2104608920"/>
      </c:barChart>
      <c:catAx>
        <c:axId val="2102182168"/>
        <c:scaling>
          <c:orientation val="minMax"/>
        </c:scaling>
        <c:delete val="0"/>
        <c:axPos val="b"/>
        <c:numFmt formatCode="General" sourceLinked="0"/>
        <c:majorTickMark val="out"/>
        <c:minorTickMark val="none"/>
        <c:tickLblPos val="nextTo"/>
        <c:txPr>
          <a:bodyPr/>
          <a:lstStyle/>
          <a:p>
            <a:pPr>
              <a:defRPr sz="1800">
                <a:latin typeface="Arial" pitchFamily="34" charset="0"/>
                <a:cs typeface="Arial" pitchFamily="34" charset="0"/>
              </a:defRPr>
            </a:pPr>
            <a:endParaRPr lang="en-US"/>
          </a:p>
        </c:txPr>
        <c:crossAx val="-2104608920"/>
        <c:crosses val="autoZero"/>
        <c:auto val="1"/>
        <c:lblAlgn val="ctr"/>
        <c:lblOffset val="100"/>
        <c:noMultiLvlLbl val="0"/>
      </c:catAx>
      <c:valAx>
        <c:axId val="-2104608920"/>
        <c:scaling>
          <c:orientation val="minMax"/>
        </c:scaling>
        <c:delete val="0"/>
        <c:axPos val="l"/>
        <c:majorGridlines>
          <c:spPr>
            <a:ln>
              <a:solidFill>
                <a:schemeClr val="bg1">
                  <a:lumMod val="75000"/>
                </a:schemeClr>
              </a:solidFill>
            </a:ln>
          </c:spPr>
        </c:majorGridlines>
        <c:numFmt formatCode="0" sourceLinked="0"/>
        <c:majorTickMark val="out"/>
        <c:minorTickMark val="none"/>
        <c:tickLblPos val="nextTo"/>
        <c:txPr>
          <a:bodyPr/>
          <a:lstStyle/>
          <a:p>
            <a:pPr>
              <a:defRPr sz="1800">
                <a:latin typeface="Arial" pitchFamily="34" charset="0"/>
                <a:cs typeface="Arial" pitchFamily="34" charset="0"/>
              </a:defRPr>
            </a:pPr>
            <a:endParaRPr lang="en-US"/>
          </a:p>
        </c:txPr>
        <c:crossAx val="2102182168"/>
        <c:crosses val="autoZero"/>
        <c:crossBetween val="between"/>
      </c:valAx>
      <c:spPr>
        <a:solidFill>
          <a:schemeClr val="bg1"/>
        </a:solidFill>
        <a:ln>
          <a:solidFill>
            <a:schemeClr val="tx1"/>
          </a:solidFill>
        </a:ln>
      </c:spPr>
    </c:plotArea>
    <c:legend>
      <c:legendPos val="r"/>
      <c:layout>
        <c:manualLayout>
          <c:xMode val="edge"/>
          <c:yMode val="edge"/>
          <c:x val="0.812044269000499"/>
          <c:y val="0.0495135766790138"/>
          <c:w val="0.154293172713012"/>
          <c:h val="0.159803532155143"/>
        </c:manualLayout>
      </c:layout>
      <c:overlay val="0"/>
      <c:spPr>
        <a:solidFill>
          <a:srgbClr val="FFFFFF"/>
        </a:solidFill>
        <a:ln w="6350">
          <a:solidFill>
            <a:srgbClr val="000000"/>
          </a:solidFill>
        </a:ln>
        <a:effectLst>
          <a:outerShdw blurRad="50800" dist="38100" dir="2700000" algn="tl" rotWithShape="0">
            <a:prstClr val="black">
              <a:alpha val="40000"/>
            </a:prstClr>
          </a:outerShdw>
        </a:effectLst>
      </c:spPr>
      <c:txPr>
        <a:bodyPr/>
        <a:lstStyle/>
        <a:p>
          <a:pPr>
            <a:defRPr sz="2000">
              <a:latin typeface="Arial" pitchFamily="34" charset="0"/>
              <a:cs typeface="Arial" pitchFamily="34" charset="0"/>
            </a:defRPr>
          </a:pPr>
          <a:endParaRPr lang="en-US"/>
        </a:p>
      </c:txPr>
    </c:legend>
    <c:plotVisOnly val="1"/>
    <c:dispBlanksAs val="gap"/>
    <c:showDLblsOverMax val="0"/>
  </c:chart>
  <c:spPr>
    <a:noFill/>
    <a:ln>
      <a:noFill/>
    </a:ln>
  </c:sp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823438301945033"/>
          <c:y val="0.0327739449888513"/>
          <c:w val="0.885613414320079"/>
          <c:h val="0.813754055625492"/>
        </c:manualLayout>
      </c:layout>
      <c:lineChart>
        <c:grouping val="standard"/>
        <c:varyColors val="0"/>
        <c:ser>
          <c:idx val="0"/>
          <c:order val="0"/>
          <c:tx>
            <c:strRef>
              <c:f>'Interest rates on ten-year bond'!$B$7</c:f>
              <c:strCache>
                <c:ptCount val="1"/>
                <c:pt idx="0">
                  <c:v>Germany</c:v>
                </c:pt>
              </c:strCache>
            </c:strRef>
          </c:tx>
          <c:spPr>
            <a:ln w="47625" cap="rnd">
              <a:solidFill>
                <a:srgbClr val="537DAE"/>
              </a:solidFill>
              <a:round/>
            </a:ln>
            <a:effectLst/>
          </c:spPr>
          <c:marker>
            <c:symbol val="none"/>
          </c:marker>
          <c:cat>
            <c:numRef>
              <c:f>'Interest rates on ten-year bond'!$A$8:$A$175</c:f>
              <c:numCache>
                <c:formatCode>mmm\-yy</c:formatCode>
                <c:ptCount val="168"/>
                <c:pt idx="0">
                  <c:v>36892.0</c:v>
                </c:pt>
                <c:pt idx="1">
                  <c:v>36923.0</c:v>
                </c:pt>
                <c:pt idx="2">
                  <c:v>36951.0</c:v>
                </c:pt>
                <c:pt idx="3">
                  <c:v>36982.0</c:v>
                </c:pt>
                <c:pt idx="4">
                  <c:v>37012.0</c:v>
                </c:pt>
                <c:pt idx="5">
                  <c:v>37043.0</c:v>
                </c:pt>
                <c:pt idx="6">
                  <c:v>37073.0</c:v>
                </c:pt>
                <c:pt idx="7">
                  <c:v>37104.0</c:v>
                </c:pt>
                <c:pt idx="8">
                  <c:v>37135.0</c:v>
                </c:pt>
                <c:pt idx="9">
                  <c:v>37165.0</c:v>
                </c:pt>
                <c:pt idx="10">
                  <c:v>37196.0</c:v>
                </c:pt>
                <c:pt idx="11">
                  <c:v>37226.0</c:v>
                </c:pt>
                <c:pt idx="12">
                  <c:v>37257.0</c:v>
                </c:pt>
                <c:pt idx="13">
                  <c:v>37288.0</c:v>
                </c:pt>
                <c:pt idx="14">
                  <c:v>37316.0</c:v>
                </c:pt>
                <c:pt idx="15">
                  <c:v>37347.0</c:v>
                </c:pt>
                <c:pt idx="16">
                  <c:v>37377.0</c:v>
                </c:pt>
                <c:pt idx="17">
                  <c:v>37408.0</c:v>
                </c:pt>
                <c:pt idx="18">
                  <c:v>37438.0</c:v>
                </c:pt>
                <c:pt idx="19">
                  <c:v>37469.0</c:v>
                </c:pt>
                <c:pt idx="20">
                  <c:v>37500.0</c:v>
                </c:pt>
                <c:pt idx="21">
                  <c:v>37530.0</c:v>
                </c:pt>
                <c:pt idx="22">
                  <c:v>37561.0</c:v>
                </c:pt>
                <c:pt idx="23">
                  <c:v>37591.0</c:v>
                </c:pt>
                <c:pt idx="24">
                  <c:v>37622.0</c:v>
                </c:pt>
                <c:pt idx="25">
                  <c:v>37653.0</c:v>
                </c:pt>
                <c:pt idx="26">
                  <c:v>37681.0</c:v>
                </c:pt>
                <c:pt idx="27">
                  <c:v>37712.0</c:v>
                </c:pt>
                <c:pt idx="28">
                  <c:v>37742.0</c:v>
                </c:pt>
                <c:pt idx="29">
                  <c:v>37773.0</c:v>
                </c:pt>
                <c:pt idx="30">
                  <c:v>37803.0</c:v>
                </c:pt>
                <c:pt idx="31">
                  <c:v>37834.0</c:v>
                </c:pt>
                <c:pt idx="32">
                  <c:v>37865.0</c:v>
                </c:pt>
                <c:pt idx="33">
                  <c:v>37895.0</c:v>
                </c:pt>
                <c:pt idx="34">
                  <c:v>37926.0</c:v>
                </c:pt>
                <c:pt idx="35">
                  <c:v>37956.0</c:v>
                </c:pt>
                <c:pt idx="36">
                  <c:v>37987.0</c:v>
                </c:pt>
                <c:pt idx="37">
                  <c:v>38018.0</c:v>
                </c:pt>
                <c:pt idx="38">
                  <c:v>38047.0</c:v>
                </c:pt>
                <c:pt idx="39">
                  <c:v>38078.0</c:v>
                </c:pt>
                <c:pt idx="40">
                  <c:v>38108.0</c:v>
                </c:pt>
                <c:pt idx="41">
                  <c:v>38139.0</c:v>
                </c:pt>
                <c:pt idx="42">
                  <c:v>38169.0</c:v>
                </c:pt>
                <c:pt idx="43">
                  <c:v>38200.0</c:v>
                </c:pt>
                <c:pt idx="44">
                  <c:v>38231.0</c:v>
                </c:pt>
                <c:pt idx="45">
                  <c:v>38261.0</c:v>
                </c:pt>
                <c:pt idx="46">
                  <c:v>38292.0</c:v>
                </c:pt>
                <c:pt idx="47">
                  <c:v>38322.0</c:v>
                </c:pt>
                <c:pt idx="48">
                  <c:v>38353.0</c:v>
                </c:pt>
                <c:pt idx="49">
                  <c:v>38384.0</c:v>
                </c:pt>
                <c:pt idx="50">
                  <c:v>38412.0</c:v>
                </c:pt>
                <c:pt idx="51">
                  <c:v>38443.0</c:v>
                </c:pt>
                <c:pt idx="52">
                  <c:v>38473.0</c:v>
                </c:pt>
                <c:pt idx="53">
                  <c:v>38504.0</c:v>
                </c:pt>
                <c:pt idx="54">
                  <c:v>38534.0</c:v>
                </c:pt>
                <c:pt idx="55">
                  <c:v>38565.0</c:v>
                </c:pt>
                <c:pt idx="56">
                  <c:v>38596.0</c:v>
                </c:pt>
                <c:pt idx="57">
                  <c:v>38626.0</c:v>
                </c:pt>
                <c:pt idx="58">
                  <c:v>38657.0</c:v>
                </c:pt>
                <c:pt idx="59">
                  <c:v>38687.0</c:v>
                </c:pt>
                <c:pt idx="60">
                  <c:v>38718.0</c:v>
                </c:pt>
                <c:pt idx="61">
                  <c:v>38749.0</c:v>
                </c:pt>
                <c:pt idx="62">
                  <c:v>38777.0</c:v>
                </c:pt>
                <c:pt idx="63">
                  <c:v>38808.0</c:v>
                </c:pt>
                <c:pt idx="64">
                  <c:v>38838.0</c:v>
                </c:pt>
                <c:pt idx="65">
                  <c:v>38869.0</c:v>
                </c:pt>
                <c:pt idx="66">
                  <c:v>38899.0</c:v>
                </c:pt>
                <c:pt idx="67">
                  <c:v>38930.0</c:v>
                </c:pt>
                <c:pt idx="68">
                  <c:v>38961.0</c:v>
                </c:pt>
                <c:pt idx="69">
                  <c:v>38991.0</c:v>
                </c:pt>
                <c:pt idx="70">
                  <c:v>39022.0</c:v>
                </c:pt>
                <c:pt idx="71">
                  <c:v>39052.0</c:v>
                </c:pt>
                <c:pt idx="72">
                  <c:v>39083.0</c:v>
                </c:pt>
                <c:pt idx="73">
                  <c:v>39114.0</c:v>
                </c:pt>
                <c:pt idx="74">
                  <c:v>39142.0</c:v>
                </c:pt>
                <c:pt idx="75">
                  <c:v>39173.0</c:v>
                </c:pt>
                <c:pt idx="76">
                  <c:v>39203.0</c:v>
                </c:pt>
                <c:pt idx="77">
                  <c:v>39234.0</c:v>
                </c:pt>
                <c:pt idx="78">
                  <c:v>39264.0</c:v>
                </c:pt>
                <c:pt idx="79">
                  <c:v>39295.0</c:v>
                </c:pt>
                <c:pt idx="80">
                  <c:v>39326.0</c:v>
                </c:pt>
                <c:pt idx="81">
                  <c:v>39356.0</c:v>
                </c:pt>
                <c:pt idx="82">
                  <c:v>39387.0</c:v>
                </c:pt>
                <c:pt idx="83">
                  <c:v>39417.0</c:v>
                </c:pt>
                <c:pt idx="84">
                  <c:v>39448.0</c:v>
                </c:pt>
                <c:pt idx="85">
                  <c:v>39479.0</c:v>
                </c:pt>
                <c:pt idx="86">
                  <c:v>39508.0</c:v>
                </c:pt>
                <c:pt idx="87">
                  <c:v>39539.0</c:v>
                </c:pt>
                <c:pt idx="88">
                  <c:v>39569.0</c:v>
                </c:pt>
                <c:pt idx="89">
                  <c:v>39600.0</c:v>
                </c:pt>
                <c:pt idx="90">
                  <c:v>39630.0</c:v>
                </c:pt>
                <c:pt idx="91">
                  <c:v>39661.0</c:v>
                </c:pt>
                <c:pt idx="92">
                  <c:v>39692.0</c:v>
                </c:pt>
                <c:pt idx="93">
                  <c:v>39722.0</c:v>
                </c:pt>
                <c:pt idx="94">
                  <c:v>39753.0</c:v>
                </c:pt>
                <c:pt idx="95">
                  <c:v>39783.0</c:v>
                </c:pt>
                <c:pt idx="96">
                  <c:v>39814.0</c:v>
                </c:pt>
                <c:pt idx="97">
                  <c:v>39845.0</c:v>
                </c:pt>
                <c:pt idx="98">
                  <c:v>39873.0</c:v>
                </c:pt>
                <c:pt idx="99">
                  <c:v>39904.0</c:v>
                </c:pt>
                <c:pt idx="100">
                  <c:v>39934.0</c:v>
                </c:pt>
                <c:pt idx="101">
                  <c:v>39965.0</c:v>
                </c:pt>
                <c:pt idx="102">
                  <c:v>39995.0</c:v>
                </c:pt>
                <c:pt idx="103">
                  <c:v>40026.0</c:v>
                </c:pt>
                <c:pt idx="104">
                  <c:v>40057.0</c:v>
                </c:pt>
                <c:pt idx="105">
                  <c:v>40087.0</c:v>
                </c:pt>
                <c:pt idx="106">
                  <c:v>40118.0</c:v>
                </c:pt>
                <c:pt idx="107">
                  <c:v>40148.0</c:v>
                </c:pt>
                <c:pt idx="108">
                  <c:v>40179.0</c:v>
                </c:pt>
                <c:pt idx="109">
                  <c:v>40210.0</c:v>
                </c:pt>
                <c:pt idx="110">
                  <c:v>40238.0</c:v>
                </c:pt>
                <c:pt idx="111">
                  <c:v>40269.0</c:v>
                </c:pt>
                <c:pt idx="112">
                  <c:v>40299.0</c:v>
                </c:pt>
                <c:pt idx="113">
                  <c:v>40330.0</c:v>
                </c:pt>
                <c:pt idx="114">
                  <c:v>40360.0</c:v>
                </c:pt>
                <c:pt idx="115">
                  <c:v>40391.0</c:v>
                </c:pt>
                <c:pt idx="116">
                  <c:v>40422.0</c:v>
                </c:pt>
                <c:pt idx="117">
                  <c:v>40452.0</c:v>
                </c:pt>
                <c:pt idx="118">
                  <c:v>40483.0</c:v>
                </c:pt>
                <c:pt idx="119">
                  <c:v>40513.0</c:v>
                </c:pt>
                <c:pt idx="120">
                  <c:v>40544.0</c:v>
                </c:pt>
                <c:pt idx="121">
                  <c:v>40575.0</c:v>
                </c:pt>
                <c:pt idx="122">
                  <c:v>40603.0</c:v>
                </c:pt>
                <c:pt idx="123">
                  <c:v>40634.0</c:v>
                </c:pt>
                <c:pt idx="124">
                  <c:v>40664.0</c:v>
                </c:pt>
                <c:pt idx="125">
                  <c:v>40695.0</c:v>
                </c:pt>
                <c:pt idx="126">
                  <c:v>40725.0</c:v>
                </c:pt>
                <c:pt idx="127">
                  <c:v>40756.0</c:v>
                </c:pt>
                <c:pt idx="128">
                  <c:v>40787.0</c:v>
                </c:pt>
                <c:pt idx="129">
                  <c:v>40817.0</c:v>
                </c:pt>
                <c:pt idx="130">
                  <c:v>40848.0</c:v>
                </c:pt>
                <c:pt idx="131">
                  <c:v>40878.0</c:v>
                </c:pt>
                <c:pt idx="132">
                  <c:v>40909.0</c:v>
                </c:pt>
                <c:pt idx="133">
                  <c:v>40940.0</c:v>
                </c:pt>
                <c:pt idx="134">
                  <c:v>40969.0</c:v>
                </c:pt>
                <c:pt idx="135">
                  <c:v>41000.0</c:v>
                </c:pt>
                <c:pt idx="136">
                  <c:v>41030.0</c:v>
                </c:pt>
                <c:pt idx="137">
                  <c:v>41061.0</c:v>
                </c:pt>
                <c:pt idx="138">
                  <c:v>41091.0</c:v>
                </c:pt>
                <c:pt idx="139">
                  <c:v>41122.0</c:v>
                </c:pt>
                <c:pt idx="140">
                  <c:v>41153.0</c:v>
                </c:pt>
                <c:pt idx="141">
                  <c:v>41183.0</c:v>
                </c:pt>
                <c:pt idx="142">
                  <c:v>41214.0</c:v>
                </c:pt>
                <c:pt idx="143">
                  <c:v>41244.0</c:v>
                </c:pt>
                <c:pt idx="144">
                  <c:v>41275.0</c:v>
                </c:pt>
                <c:pt idx="145">
                  <c:v>41306.0</c:v>
                </c:pt>
                <c:pt idx="146">
                  <c:v>41334.0</c:v>
                </c:pt>
                <c:pt idx="147">
                  <c:v>41365.0</c:v>
                </c:pt>
                <c:pt idx="148">
                  <c:v>41395.0</c:v>
                </c:pt>
                <c:pt idx="149">
                  <c:v>41426.0</c:v>
                </c:pt>
                <c:pt idx="150">
                  <c:v>41456.0</c:v>
                </c:pt>
                <c:pt idx="151">
                  <c:v>41487.0</c:v>
                </c:pt>
                <c:pt idx="152">
                  <c:v>41518.0</c:v>
                </c:pt>
                <c:pt idx="153">
                  <c:v>41548.0</c:v>
                </c:pt>
                <c:pt idx="154">
                  <c:v>41579.0</c:v>
                </c:pt>
                <c:pt idx="155">
                  <c:v>41609.0</c:v>
                </c:pt>
                <c:pt idx="156">
                  <c:v>41640.0</c:v>
                </c:pt>
                <c:pt idx="157">
                  <c:v>41671.0</c:v>
                </c:pt>
                <c:pt idx="158">
                  <c:v>41699.0</c:v>
                </c:pt>
                <c:pt idx="159">
                  <c:v>41730.0</c:v>
                </c:pt>
                <c:pt idx="160">
                  <c:v>41760.0</c:v>
                </c:pt>
                <c:pt idx="161">
                  <c:v>41791.0</c:v>
                </c:pt>
                <c:pt idx="162">
                  <c:v>41821.0</c:v>
                </c:pt>
                <c:pt idx="163">
                  <c:v>41852.0</c:v>
                </c:pt>
                <c:pt idx="164">
                  <c:v>41883.0</c:v>
                </c:pt>
                <c:pt idx="165">
                  <c:v>41913.0</c:v>
                </c:pt>
                <c:pt idx="166">
                  <c:v>41944.0</c:v>
                </c:pt>
                <c:pt idx="167">
                  <c:v>41974.0</c:v>
                </c:pt>
              </c:numCache>
            </c:numRef>
          </c:cat>
          <c:val>
            <c:numRef>
              <c:f>'Interest rates on ten-year bond'!$B$8:$B$175</c:f>
              <c:numCache>
                <c:formatCode>General</c:formatCode>
                <c:ptCount val="168"/>
                <c:pt idx="0">
                  <c:v>4.8</c:v>
                </c:pt>
                <c:pt idx="1">
                  <c:v>4.78</c:v>
                </c:pt>
                <c:pt idx="2">
                  <c:v>4.67</c:v>
                </c:pt>
                <c:pt idx="3">
                  <c:v>4.83</c:v>
                </c:pt>
                <c:pt idx="4">
                  <c:v>5.05</c:v>
                </c:pt>
                <c:pt idx="5">
                  <c:v>5.0</c:v>
                </c:pt>
                <c:pt idx="6">
                  <c:v>5.02</c:v>
                </c:pt>
                <c:pt idx="7">
                  <c:v>4.819999999999998</c:v>
                </c:pt>
                <c:pt idx="8">
                  <c:v>4.81</c:v>
                </c:pt>
                <c:pt idx="9">
                  <c:v>4.6</c:v>
                </c:pt>
                <c:pt idx="10">
                  <c:v>4.45</c:v>
                </c:pt>
                <c:pt idx="11">
                  <c:v>4.74</c:v>
                </c:pt>
                <c:pt idx="12">
                  <c:v>4.859999999999998</c:v>
                </c:pt>
                <c:pt idx="13">
                  <c:v>4.92</c:v>
                </c:pt>
                <c:pt idx="14">
                  <c:v>5.159999999999997</c:v>
                </c:pt>
                <c:pt idx="15">
                  <c:v>5.149999999999999</c:v>
                </c:pt>
                <c:pt idx="16">
                  <c:v>5.17</c:v>
                </c:pt>
                <c:pt idx="17">
                  <c:v>5.02</c:v>
                </c:pt>
                <c:pt idx="18">
                  <c:v>4.87</c:v>
                </c:pt>
                <c:pt idx="19">
                  <c:v>4.59</c:v>
                </c:pt>
                <c:pt idx="20">
                  <c:v>4.38</c:v>
                </c:pt>
                <c:pt idx="21">
                  <c:v>4.46</c:v>
                </c:pt>
                <c:pt idx="22">
                  <c:v>4.48</c:v>
                </c:pt>
                <c:pt idx="23">
                  <c:v>4.33</c:v>
                </c:pt>
                <c:pt idx="24">
                  <c:v>4.18</c:v>
                </c:pt>
                <c:pt idx="25">
                  <c:v>3.95</c:v>
                </c:pt>
                <c:pt idx="26">
                  <c:v>4.0</c:v>
                </c:pt>
                <c:pt idx="27">
                  <c:v>4.149999999999999</c:v>
                </c:pt>
                <c:pt idx="28">
                  <c:v>3.82</c:v>
                </c:pt>
                <c:pt idx="29">
                  <c:v>3.62</c:v>
                </c:pt>
                <c:pt idx="30">
                  <c:v>3.97</c:v>
                </c:pt>
                <c:pt idx="31">
                  <c:v>4.13</c:v>
                </c:pt>
                <c:pt idx="32">
                  <c:v>4.17</c:v>
                </c:pt>
                <c:pt idx="33">
                  <c:v>4.22</c:v>
                </c:pt>
                <c:pt idx="34">
                  <c:v>4.35</c:v>
                </c:pt>
                <c:pt idx="35">
                  <c:v>4.29</c:v>
                </c:pt>
                <c:pt idx="36">
                  <c:v>4.17</c:v>
                </c:pt>
                <c:pt idx="37">
                  <c:v>4.109999999999999</c:v>
                </c:pt>
                <c:pt idx="38">
                  <c:v>3.91</c:v>
                </c:pt>
                <c:pt idx="39">
                  <c:v>4.1</c:v>
                </c:pt>
                <c:pt idx="40">
                  <c:v>4.25</c:v>
                </c:pt>
                <c:pt idx="41">
                  <c:v>4.31</c:v>
                </c:pt>
                <c:pt idx="42">
                  <c:v>4.24</c:v>
                </c:pt>
                <c:pt idx="43">
                  <c:v>4.08</c:v>
                </c:pt>
                <c:pt idx="44">
                  <c:v>4.02</c:v>
                </c:pt>
                <c:pt idx="45">
                  <c:v>3.89</c:v>
                </c:pt>
                <c:pt idx="46">
                  <c:v>3.78</c:v>
                </c:pt>
                <c:pt idx="47">
                  <c:v>3.58</c:v>
                </c:pt>
                <c:pt idx="48">
                  <c:v>3.56</c:v>
                </c:pt>
                <c:pt idx="49">
                  <c:v>3.54</c:v>
                </c:pt>
                <c:pt idx="50">
                  <c:v>3.7</c:v>
                </c:pt>
                <c:pt idx="51">
                  <c:v>3.48</c:v>
                </c:pt>
                <c:pt idx="52">
                  <c:v>3.3</c:v>
                </c:pt>
                <c:pt idx="53">
                  <c:v>3.13</c:v>
                </c:pt>
                <c:pt idx="54">
                  <c:v>3.2</c:v>
                </c:pt>
                <c:pt idx="55">
                  <c:v>3.23</c:v>
                </c:pt>
                <c:pt idx="56">
                  <c:v>3.07</c:v>
                </c:pt>
                <c:pt idx="57">
                  <c:v>3.24</c:v>
                </c:pt>
                <c:pt idx="58">
                  <c:v>3.45</c:v>
                </c:pt>
                <c:pt idx="59">
                  <c:v>3.34</c:v>
                </c:pt>
                <c:pt idx="60">
                  <c:v>3.32</c:v>
                </c:pt>
                <c:pt idx="61">
                  <c:v>3.47</c:v>
                </c:pt>
                <c:pt idx="62">
                  <c:v>3.64</c:v>
                </c:pt>
                <c:pt idx="63">
                  <c:v>3.89</c:v>
                </c:pt>
                <c:pt idx="64">
                  <c:v>3.96</c:v>
                </c:pt>
                <c:pt idx="65">
                  <c:v>3.96</c:v>
                </c:pt>
                <c:pt idx="66">
                  <c:v>4.01</c:v>
                </c:pt>
                <c:pt idx="67">
                  <c:v>3.88</c:v>
                </c:pt>
                <c:pt idx="68">
                  <c:v>3.75</c:v>
                </c:pt>
                <c:pt idx="69">
                  <c:v>3.79</c:v>
                </c:pt>
                <c:pt idx="70">
                  <c:v>3.71</c:v>
                </c:pt>
                <c:pt idx="71">
                  <c:v>3.77</c:v>
                </c:pt>
                <c:pt idx="72">
                  <c:v>4.02</c:v>
                </c:pt>
                <c:pt idx="73">
                  <c:v>4.05</c:v>
                </c:pt>
                <c:pt idx="74">
                  <c:v>3.94</c:v>
                </c:pt>
                <c:pt idx="75">
                  <c:v>4.149999999999999</c:v>
                </c:pt>
                <c:pt idx="76">
                  <c:v>4.28</c:v>
                </c:pt>
                <c:pt idx="77">
                  <c:v>4.56</c:v>
                </c:pt>
                <c:pt idx="78">
                  <c:v>4.5</c:v>
                </c:pt>
                <c:pt idx="79">
                  <c:v>4.3</c:v>
                </c:pt>
                <c:pt idx="80">
                  <c:v>4.22</c:v>
                </c:pt>
                <c:pt idx="81">
                  <c:v>4.28</c:v>
                </c:pt>
                <c:pt idx="82">
                  <c:v>4.09</c:v>
                </c:pt>
                <c:pt idx="83">
                  <c:v>4.21</c:v>
                </c:pt>
                <c:pt idx="84">
                  <c:v>4.03</c:v>
                </c:pt>
                <c:pt idx="85">
                  <c:v>3.95</c:v>
                </c:pt>
                <c:pt idx="86">
                  <c:v>3.8</c:v>
                </c:pt>
                <c:pt idx="87">
                  <c:v>4.04</c:v>
                </c:pt>
                <c:pt idx="88">
                  <c:v>4.2</c:v>
                </c:pt>
                <c:pt idx="89">
                  <c:v>4.52</c:v>
                </c:pt>
                <c:pt idx="90">
                  <c:v>4.49</c:v>
                </c:pt>
                <c:pt idx="91">
                  <c:v>4.2</c:v>
                </c:pt>
                <c:pt idx="92">
                  <c:v>4.09</c:v>
                </c:pt>
                <c:pt idx="93">
                  <c:v>3.88</c:v>
                </c:pt>
                <c:pt idx="94">
                  <c:v>3.56</c:v>
                </c:pt>
                <c:pt idx="95">
                  <c:v>3.05</c:v>
                </c:pt>
                <c:pt idx="96">
                  <c:v>3.07</c:v>
                </c:pt>
                <c:pt idx="97">
                  <c:v>3.13</c:v>
                </c:pt>
                <c:pt idx="98">
                  <c:v>3.02</c:v>
                </c:pt>
                <c:pt idx="99">
                  <c:v>3.13</c:v>
                </c:pt>
                <c:pt idx="100">
                  <c:v>3.37</c:v>
                </c:pt>
                <c:pt idx="101">
                  <c:v>3.47</c:v>
                </c:pt>
                <c:pt idx="102">
                  <c:v>3.34</c:v>
                </c:pt>
                <c:pt idx="103">
                  <c:v>3.31</c:v>
                </c:pt>
                <c:pt idx="104">
                  <c:v>3.26</c:v>
                </c:pt>
                <c:pt idx="105">
                  <c:v>3.21</c:v>
                </c:pt>
                <c:pt idx="106">
                  <c:v>3.22</c:v>
                </c:pt>
                <c:pt idx="107">
                  <c:v>3.14</c:v>
                </c:pt>
                <c:pt idx="108">
                  <c:v>3.26</c:v>
                </c:pt>
                <c:pt idx="109">
                  <c:v>3.17</c:v>
                </c:pt>
                <c:pt idx="110">
                  <c:v>3.1</c:v>
                </c:pt>
                <c:pt idx="111">
                  <c:v>3.06</c:v>
                </c:pt>
                <c:pt idx="112">
                  <c:v>2.73</c:v>
                </c:pt>
                <c:pt idx="113">
                  <c:v>2.54</c:v>
                </c:pt>
                <c:pt idx="114">
                  <c:v>2.62</c:v>
                </c:pt>
                <c:pt idx="115">
                  <c:v>2.35</c:v>
                </c:pt>
                <c:pt idx="116">
                  <c:v>2.3</c:v>
                </c:pt>
                <c:pt idx="117">
                  <c:v>2.35</c:v>
                </c:pt>
                <c:pt idx="118">
                  <c:v>2.53</c:v>
                </c:pt>
                <c:pt idx="119">
                  <c:v>2.91</c:v>
                </c:pt>
                <c:pt idx="120">
                  <c:v>3.02</c:v>
                </c:pt>
                <c:pt idx="121">
                  <c:v>3.2</c:v>
                </c:pt>
                <c:pt idx="122">
                  <c:v>3.21</c:v>
                </c:pt>
                <c:pt idx="123">
                  <c:v>3.34</c:v>
                </c:pt>
                <c:pt idx="124">
                  <c:v>3.06</c:v>
                </c:pt>
                <c:pt idx="125">
                  <c:v>2.89</c:v>
                </c:pt>
                <c:pt idx="126">
                  <c:v>2.74</c:v>
                </c:pt>
                <c:pt idx="127">
                  <c:v>2.21</c:v>
                </c:pt>
                <c:pt idx="128">
                  <c:v>1.83</c:v>
                </c:pt>
                <c:pt idx="129">
                  <c:v>2.0</c:v>
                </c:pt>
                <c:pt idx="130">
                  <c:v>1.87</c:v>
                </c:pt>
                <c:pt idx="131">
                  <c:v>1.93</c:v>
                </c:pt>
                <c:pt idx="132">
                  <c:v>1.82</c:v>
                </c:pt>
                <c:pt idx="133">
                  <c:v>1.85</c:v>
                </c:pt>
                <c:pt idx="134">
                  <c:v>1.83</c:v>
                </c:pt>
                <c:pt idx="135">
                  <c:v>1.62</c:v>
                </c:pt>
                <c:pt idx="136">
                  <c:v>1.34</c:v>
                </c:pt>
                <c:pt idx="137">
                  <c:v>1.3</c:v>
                </c:pt>
                <c:pt idx="138">
                  <c:v>1.24</c:v>
                </c:pt>
                <c:pt idx="139">
                  <c:v>1.34</c:v>
                </c:pt>
                <c:pt idx="140">
                  <c:v>1.49</c:v>
                </c:pt>
                <c:pt idx="141">
                  <c:v>1.47</c:v>
                </c:pt>
                <c:pt idx="142">
                  <c:v>1.34</c:v>
                </c:pt>
                <c:pt idx="143">
                  <c:v>1.3</c:v>
                </c:pt>
                <c:pt idx="144">
                  <c:v>1.51</c:v>
                </c:pt>
                <c:pt idx="145">
                  <c:v>1.54</c:v>
                </c:pt>
                <c:pt idx="146">
                  <c:v>1.35</c:v>
                </c:pt>
                <c:pt idx="147">
                  <c:v>1.2</c:v>
                </c:pt>
                <c:pt idx="148">
                  <c:v>1.29</c:v>
                </c:pt>
                <c:pt idx="149">
                  <c:v>1.53</c:v>
                </c:pt>
                <c:pt idx="150">
                  <c:v>1.56</c:v>
                </c:pt>
                <c:pt idx="151">
                  <c:v>1.73</c:v>
                </c:pt>
                <c:pt idx="152">
                  <c:v>1.89</c:v>
                </c:pt>
                <c:pt idx="153">
                  <c:v>1.76</c:v>
                </c:pt>
                <c:pt idx="154">
                  <c:v>1.68</c:v>
                </c:pt>
                <c:pt idx="155">
                  <c:v>1.8</c:v>
                </c:pt>
                <c:pt idx="156">
                  <c:v>1.76</c:v>
                </c:pt>
                <c:pt idx="157">
                  <c:v>1.56</c:v>
                </c:pt>
                <c:pt idx="158">
                  <c:v>1.51</c:v>
                </c:pt>
                <c:pt idx="159">
                  <c:v>1.46</c:v>
                </c:pt>
                <c:pt idx="160">
                  <c:v>1.33</c:v>
                </c:pt>
                <c:pt idx="161">
                  <c:v>1.26</c:v>
                </c:pt>
                <c:pt idx="162">
                  <c:v>1.11</c:v>
                </c:pt>
                <c:pt idx="163">
                  <c:v>0.95</c:v>
                </c:pt>
                <c:pt idx="164">
                  <c:v>0.92</c:v>
                </c:pt>
                <c:pt idx="165">
                  <c:v>0.79</c:v>
                </c:pt>
                <c:pt idx="166">
                  <c:v>0.72</c:v>
                </c:pt>
                <c:pt idx="167">
                  <c:v>0.59</c:v>
                </c:pt>
              </c:numCache>
            </c:numRef>
          </c:val>
          <c:smooth val="0"/>
        </c:ser>
        <c:ser>
          <c:idx val="1"/>
          <c:order val="1"/>
          <c:tx>
            <c:strRef>
              <c:f>'Interest rates on ten-year bond'!$C$7</c:f>
              <c:strCache>
                <c:ptCount val="1"/>
                <c:pt idx="0">
                  <c:v>Ireland</c:v>
                </c:pt>
              </c:strCache>
            </c:strRef>
          </c:tx>
          <c:spPr>
            <a:ln w="47625" cap="rnd">
              <a:solidFill>
                <a:srgbClr val="A8423F"/>
              </a:solidFill>
              <a:round/>
            </a:ln>
            <a:effectLst/>
          </c:spPr>
          <c:marker>
            <c:symbol val="none"/>
          </c:marker>
          <c:cat>
            <c:numRef>
              <c:f>'Interest rates on ten-year bond'!$A$8:$A$175</c:f>
              <c:numCache>
                <c:formatCode>mmm\-yy</c:formatCode>
                <c:ptCount val="168"/>
                <c:pt idx="0">
                  <c:v>36892.0</c:v>
                </c:pt>
                <c:pt idx="1">
                  <c:v>36923.0</c:v>
                </c:pt>
                <c:pt idx="2">
                  <c:v>36951.0</c:v>
                </c:pt>
                <c:pt idx="3">
                  <c:v>36982.0</c:v>
                </c:pt>
                <c:pt idx="4">
                  <c:v>37012.0</c:v>
                </c:pt>
                <c:pt idx="5">
                  <c:v>37043.0</c:v>
                </c:pt>
                <c:pt idx="6">
                  <c:v>37073.0</c:v>
                </c:pt>
                <c:pt idx="7">
                  <c:v>37104.0</c:v>
                </c:pt>
                <c:pt idx="8">
                  <c:v>37135.0</c:v>
                </c:pt>
                <c:pt idx="9">
                  <c:v>37165.0</c:v>
                </c:pt>
                <c:pt idx="10">
                  <c:v>37196.0</c:v>
                </c:pt>
                <c:pt idx="11">
                  <c:v>37226.0</c:v>
                </c:pt>
                <c:pt idx="12">
                  <c:v>37257.0</c:v>
                </c:pt>
                <c:pt idx="13">
                  <c:v>37288.0</c:v>
                </c:pt>
                <c:pt idx="14">
                  <c:v>37316.0</c:v>
                </c:pt>
                <c:pt idx="15">
                  <c:v>37347.0</c:v>
                </c:pt>
                <c:pt idx="16">
                  <c:v>37377.0</c:v>
                </c:pt>
                <c:pt idx="17">
                  <c:v>37408.0</c:v>
                </c:pt>
                <c:pt idx="18">
                  <c:v>37438.0</c:v>
                </c:pt>
                <c:pt idx="19">
                  <c:v>37469.0</c:v>
                </c:pt>
                <c:pt idx="20">
                  <c:v>37500.0</c:v>
                </c:pt>
                <c:pt idx="21">
                  <c:v>37530.0</c:v>
                </c:pt>
                <c:pt idx="22">
                  <c:v>37561.0</c:v>
                </c:pt>
                <c:pt idx="23">
                  <c:v>37591.0</c:v>
                </c:pt>
                <c:pt idx="24">
                  <c:v>37622.0</c:v>
                </c:pt>
                <c:pt idx="25">
                  <c:v>37653.0</c:v>
                </c:pt>
                <c:pt idx="26">
                  <c:v>37681.0</c:v>
                </c:pt>
                <c:pt idx="27">
                  <c:v>37712.0</c:v>
                </c:pt>
                <c:pt idx="28">
                  <c:v>37742.0</c:v>
                </c:pt>
                <c:pt idx="29">
                  <c:v>37773.0</c:v>
                </c:pt>
                <c:pt idx="30">
                  <c:v>37803.0</c:v>
                </c:pt>
                <c:pt idx="31">
                  <c:v>37834.0</c:v>
                </c:pt>
                <c:pt idx="32">
                  <c:v>37865.0</c:v>
                </c:pt>
                <c:pt idx="33">
                  <c:v>37895.0</c:v>
                </c:pt>
                <c:pt idx="34">
                  <c:v>37926.0</c:v>
                </c:pt>
                <c:pt idx="35">
                  <c:v>37956.0</c:v>
                </c:pt>
                <c:pt idx="36">
                  <c:v>37987.0</c:v>
                </c:pt>
                <c:pt idx="37">
                  <c:v>38018.0</c:v>
                </c:pt>
                <c:pt idx="38">
                  <c:v>38047.0</c:v>
                </c:pt>
                <c:pt idx="39">
                  <c:v>38078.0</c:v>
                </c:pt>
                <c:pt idx="40">
                  <c:v>38108.0</c:v>
                </c:pt>
                <c:pt idx="41">
                  <c:v>38139.0</c:v>
                </c:pt>
                <c:pt idx="42">
                  <c:v>38169.0</c:v>
                </c:pt>
                <c:pt idx="43">
                  <c:v>38200.0</c:v>
                </c:pt>
                <c:pt idx="44">
                  <c:v>38231.0</c:v>
                </c:pt>
                <c:pt idx="45">
                  <c:v>38261.0</c:v>
                </c:pt>
                <c:pt idx="46">
                  <c:v>38292.0</c:v>
                </c:pt>
                <c:pt idx="47">
                  <c:v>38322.0</c:v>
                </c:pt>
                <c:pt idx="48">
                  <c:v>38353.0</c:v>
                </c:pt>
                <c:pt idx="49">
                  <c:v>38384.0</c:v>
                </c:pt>
                <c:pt idx="50">
                  <c:v>38412.0</c:v>
                </c:pt>
                <c:pt idx="51">
                  <c:v>38443.0</c:v>
                </c:pt>
                <c:pt idx="52">
                  <c:v>38473.0</c:v>
                </c:pt>
                <c:pt idx="53">
                  <c:v>38504.0</c:v>
                </c:pt>
                <c:pt idx="54">
                  <c:v>38534.0</c:v>
                </c:pt>
                <c:pt idx="55">
                  <c:v>38565.0</c:v>
                </c:pt>
                <c:pt idx="56">
                  <c:v>38596.0</c:v>
                </c:pt>
                <c:pt idx="57">
                  <c:v>38626.0</c:v>
                </c:pt>
                <c:pt idx="58">
                  <c:v>38657.0</c:v>
                </c:pt>
                <c:pt idx="59">
                  <c:v>38687.0</c:v>
                </c:pt>
                <c:pt idx="60">
                  <c:v>38718.0</c:v>
                </c:pt>
                <c:pt idx="61">
                  <c:v>38749.0</c:v>
                </c:pt>
                <c:pt idx="62">
                  <c:v>38777.0</c:v>
                </c:pt>
                <c:pt idx="63">
                  <c:v>38808.0</c:v>
                </c:pt>
                <c:pt idx="64">
                  <c:v>38838.0</c:v>
                </c:pt>
                <c:pt idx="65">
                  <c:v>38869.0</c:v>
                </c:pt>
                <c:pt idx="66">
                  <c:v>38899.0</c:v>
                </c:pt>
                <c:pt idx="67">
                  <c:v>38930.0</c:v>
                </c:pt>
                <c:pt idx="68">
                  <c:v>38961.0</c:v>
                </c:pt>
                <c:pt idx="69">
                  <c:v>38991.0</c:v>
                </c:pt>
                <c:pt idx="70">
                  <c:v>39022.0</c:v>
                </c:pt>
                <c:pt idx="71">
                  <c:v>39052.0</c:v>
                </c:pt>
                <c:pt idx="72">
                  <c:v>39083.0</c:v>
                </c:pt>
                <c:pt idx="73">
                  <c:v>39114.0</c:v>
                </c:pt>
                <c:pt idx="74">
                  <c:v>39142.0</c:v>
                </c:pt>
                <c:pt idx="75">
                  <c:v>39173.0</c:v>
                </c:pt>
                <c:pt idx="76">
                  <c:v>39203.0</c:v>
                </c:pt>
                <c:pt idx="77">
                  <c:v>39234.0</c:v>
                </c:pt>
                <c:pt idx="78">
                  <c:v>39264.0</c:v>
                </c:pt>
                <c:pt idx="79">
                  <c:v>39295.0</c:v>
                </c:pt>
                <c:pt idx="80">
                  <c:v>39326.0</c:v>
                </c:pt>
                <c:pt idx="81">
                  <c:v>39356.0</c:v>
                </c:pt>
                <c:pt idx="82">
                  <c:v>39387.0</c:v>
                </c:pt>
                <c:pt idx="83">
                  <c:v>39417.0</c:v>
                </c:pt>
                <c:pt idx="84">
                  <c:v>39448.0</c:v>
                </c:pt>
                <c:pt idx="85">
                  <c:v>39479.0</c:v>
                </c:pt>
                <c:pt idx="86">
                  <c:v>39508.0</c:v>
                </c:pt>
                <c:pt idx="87">
                  <c:v>39539.0</c:v>
                </c:pt>
                <c:pt idx="88">
                  <c:v>39569.0</c:v>
                </c:pt>
                <c:pt idx="89">
                  <c:v>39600.0</c:v>
                </c:pt>
                <c:pt idx="90">
                  <c:v>39630.0</c:v>
                </c:pt>
                <c:pt idx="91">
                  <c:v>39661.0</c:v>
                </c:pt>
                <c:pt idx="92">
                  <c:v>39692.0</c:v>
                </c:pt>
                <c:pt idx="93">
                  <c:v>39722.0</c:v>
                </c:pt>
                <c:pt idx="94">
                  <c:v>39753.0</c:v>
                </c:pt>
                <c:pt idx="95">
                  <c:v>39783.0</c:v>
                </c:pt>
                <c:pt idx="96">
                  <c:v>39814.0</c:v>
                </c:pt>
                <c:pt idx="97">
                  <c:v>39845.0</c:v>
                </c:pt>
                <c:pt idx="98">
                  <c:v>39873.0</c:v>
                </c:pt>
                <c:pt idx="99">
                  <c:v>39904.0</c:v>
                </c:pt>
                <c:pt idx="100">
                  <c:v>39934.0</c:v>
                </c:pt>
                <c:pt idx="101">
                  <c:v>39965.0</c:v>
                </c:pt>
                <c:pt idx="102">
                  <c:v>39995.0</c:v>
                </c:pt>
                <c:pt idx="103">
                  <c:v>40026.0</c:v>
                </c:pt>
                <c:pt idx="104">
                  <c:v>40057.0</c:v>
                </c:pt>
                <c:pt idx="105">
                  <c:v>40087.0</c:v>
                </c:pt>
                <c:pt idx="106">
                  <c:v>40118.0</c:v>
                </c:pt>
                <c:pt idx="107">
                  <c:v>40148.0</c:v>
                </c:pt>
                <c:pt idx="108">
                  <c:v>40179.0</c:v>
                </c:pt>
                <c:pt idx="109">
                  <c:v>40210.0</c:v>
                </c:pt>
                <c:pt idx="110">
                  <c:v>40238.0</c:v>
                </c:pt>
                <c:pt idx="111">
                  <c:v>40269.0</c:v>
                </c:pt>
                <c:pt idx="112">
                  <c:v>40299.0</c:v>
                </c:pt>
                <c:pt idx="113">
                  <c:v>40330.0</c:v>
                </c:pt>
                <c:pt idx="114">
                  <c:v>40360.0</c:v>
                </c:pt>
                <c:pt idx="115">
                  <c:v>40391.0</c:v>
                </c:pt>
                <c:pt idx="116">
                  <c:v>40422.0</c:v>
                </c:pt>
                <c:pt idx="117">
                  <c:v>40452.0</c:v>
                </c:pt>
                <c:pt idx="118">
                  <c:v>40483.0</c:v>
                </c:pt>
                <c:pt idx="119">
                  <c:v>40513.0</c:v>
                </c:pt>
                <c:pt idx="120">
                  <c:v>40544.0</c:v>
                </c:pt>
                <c:pt idx="121">
                  <c:v>40575.0</c:v>
                </c:pt>
                <c:pt idx="122">
                  <c:v>40603.0</c:v>
                </c:pt>
                <c:pt idx="123">
                  <c:v>40634.0</c:v>
                </c:pt>
                <c:pt idx="124">
                  <c:v>40664.0</c:v>
                </c:pt>
                <c:pt idx="125">
                  <c:v>40695.0</c:v>
                </c:pt>
                <c:pt idx="126">
                  <c:v>40725.0</c:v>
                </c:pt>
                <c:pt idx="127">
                  <c:v>40756.0</c:v>
                </c:pt>
                <c:pt idx="128">
                  <c:v>40787.0</c:v>
                </c:pt>
                <c:pt idx="129">
                  <c:v>40817.0</c:v>
                </c:pt>
                <c:pt idx="130">
                  <c:v>40848.0</c:v>
                </c:pt>
                <c:pt idx="131">
                  <c:v>40878.0</c:v>
                </c:pt>
                <c:pt idx="132">
                  <c:v>40909.0</c:v>
                </c:pt>
                <c:pt idx="133">
                  <c:v>40940.0</c:v>
                </c:pt>
                <c:pt idx="134">
                  <c:v>40969.0</c:v>
                </c:pt>
                <c:pt idx="135">
                  <c:v>41000.0</c:v>
                </c:pt>
                <c:pt idx="136">
                  <c:v>41030.0</c:v>
                </c:pt>
                <c:pt idx="137">
                  <c:v>41061.0</c:v>
                </c:pt>
                <c:pt idx="138">
                  <c:v>41091.0</c:v>
                </c:pt>
                <c:pt idx="139">
                  <c:v>41122.0</c:v>
                </c:pt>
                <c:pt idx="140">
                  <c:v>41153.0</c:v>
                </c:pt>
                <c:pt idx="141">
                  <c:v>41183.0</c:v>
                </c:pt>
                <c:pt idx="142">
                  <c:v>41214.0</c:v>
                </c:pt>
                <c:pt idx="143">
                  <c:v>41244.0</c:v>
                </c:pt>
                <c:pt idx="144">
                  <c:v>41275.0</c:v>
                </c:pt>
                <c:pt idx="145">
                  <c:v>41306.0</c:v>
                </c:pt>
                <c:pt idx="146">
                  <c:v>41334.0</c:v>
                </c:pt>
                <c:pt idx="147">
                  <c:v>41365.0</c:v>
                </c:pt>
                <c:pt idx="148">
                  <c:v>41395.0</c:v>
                </c:pt>
                <c:pt idx="149">
                  <c:v>41426.0</c:v>
                </c:pt>
                <c:pt idx="150">
                  <c:v>41456.0</c:v>
                </c:pt>
                <c:pt idx="151">
                  <c:v>41487.0</c:v>
                </c:pt>
                <c:pt idx="152">
                  <c:v>41518.0</c:v>
                </c:pt>
                <c:pt idx="153">
                  <c:v>41548.0</c:v>
                </c:pt>
                <c:pt idx="154">
                  <c:v>41579.0</c:v>
                </c:pt>
                <c:pt idx="155">
                  <c:v>41609.0</c:v>
                </c:pt>
                <c:pt idx="156">
                  <c:v>41640.0</c:v>
                </c:pt>
                <c:pt idx="157">
                  <c:v>41671.0</c:v>
                </c:pt>
                <c:pt idx="158">
                  <c:v>41699.0</c:v>
                </c:pt>
                <c:pt idx="159">
                  <c:v>41730.0</c:v>
                </c:pt>
                <c:pt idx="160">
                  <c:v>41760.0</c:v>
                </c:pt>
                <c:pt idx="161">
                  <c:v>41791.0</c:v>
                </c:pt>
                <c:pt idx="162">
                  <c:v>41821.0</c:v>
                </c:pt>
                <c:pt idx="163">
                  <c:v>41852.0</c:v>
                </c:pt>
                <c:pt idx="164">
                  <c:v>41883.0</c:v>
                </c:pt>
                <c:pt idx="165">
                  <c:v>41913.0</c:v>
                </c:pt>
                <c:pt idx="166">
                  <c:v>41944.0</c:v>
                </c:pt>
                <c:pt idx="167">
                  <c:v>41974.0</c:v>
                </c:pt>
              </c:numCache>
            </c:numRef>
          </c:cat>
          <c:val>
            <c:numRef>
              <c:f>'Interest rates on ten-year bond'!$C$8:$C$175</c:f>
              <c:numCache>
                <c:formatCode>General</c:formatCode>
                <c:ptCount val="168"/>
                <c:pt idx="0">
                  <c:v>5.03</c:v>
                </c:pt>
                <c:pt idx="1">
                  <c:v>5.01</c:v>
                </c:pt>
                <c:pt idx="2">
                  <c:v>4.92</c:v>
                </c:pt>
                <c:pt idx="3">
                  <c:v>5.09</c:v>
                </c:pt>
                <c:pt idx="4">
                  <c:v>5.28</c:v>
                </c:pt>
                <c:pt idx="5">
                  <c:v>5.23</c:v>
                </c:pt>
                <c:pt idx="6">
                  <c:v>5.23</c:v>
                </c:pt>
                <c:pt idx="7">
                  <c:v>5.01</c:v>
                </c:pt>
                <c:pt idx="8">
                  <c:v>5.01</c:v>
                </c:pt>
                <c:pt idx="9">
                  <c:v>4.769999999999999</c:v>
                </c:pt>
                <c:pt idx="10">
                  <c:v>4.63</c:v>
                </c:pt>
                <c:pt idx="11">
                  <c:v>4.93</c:v>
                </c:pt>
                <c:pt idx="12">
                  <c:v>5.02</c:v>
                </c:pt>
                <c:pt idx="13">
                  <c:v>5.2</c:v>
                </c:pt>
                <c:pt idx="14">
                  <c:v>5.42</c:v>
                </c:pt>
                <c:pt idx="15">
                  <c:v>5.41</c:v>
                </c:pt>
                <c:pt idx="16">
                  <c:v>5.41</c:v>
                </c:pt>
                <c:pt idx="17">
                  <c:v>5.25</c:v>
                </c:pt>
                <c:pt idx="18">
                  <c:v>5.109999999999999</c:v>
                </c:pt>
                <c:pt idx="19">
                  <c:v>4.84</c:v>
                </c:pt>
                <c:pt idx="20">
                  <c:v>4.63</c:v>
                </c:pt>
                <c:pt idx="21">
                  <c:v>4.7</c:v>
                </c:pt>
                <c:pt idx="22">
                  <c:v>4.67</c:v>
                </c:pt>
                <c:pt idx="23">
                  <c:v>4.46</c:v>
                </c:pt>
                <c:pt idx="24">
                  <c:v>4.27</c:v>
                </c:pt>
                <c:pt idx="25">
                  <c:v>4.06</c:v>
                </c:pt>
                <c:pt idx="26">
                  <c:v>4.09</c:v>
                </c:pt>
                <c:pt idx="27">
                  <c:v>4.22</c:v>
                </c:pt>
                <c:pt idx="28">
                  <c:v>3.89</c:v>
                </c:pt>
                <c:pt idx="29">
                  <c:v>3.69</c:v>
                </c:pt>
                <c:pt idx="30">
                  <c:v>4.01</c:v>
                </c:pt>
                <c:pt idx="31">
                  <c:v>4.17</c:v>
                </c:pt>
                <c:pt idx="32">
                  <c:v>4.189999999999999</c:v>
                </c:pt>
                <c:pt idx="33">
                  <c:v>4.25</c:v>
                </c:pt>
                <c:pt idx="34">
                  <c:v>4.39</c:v>
                </c:pt>
                <c:pt idx="35">
                  <c:v>4.359999999999998</c:v>
                </c:pt>
                <c:pt idx="36">
                  <c:v>4.2</c:v>
                </c:pt>
                <c:pt idx="37">
                  <c:v>4.149999999999999</c:v>
                </c:pt>
                <c:pt idx="38">
                  <c:v>3.97</c:v>
                </c:pt>
                <c:pt idx="39">
                  <c:v>4.17</c:v>
                </c:pt>
                <c:pt idx="40">
                  <c:v>4.31</c:v>
                </c:pt>
                <c:pt idx="41">
                  <c:v>4.38</c:v>
                </c:pt>
                <c:pt idx="42">
                  <c:v>4.27</c:v>
                </c:pt>
                <c:pt idx="43">
                  <c:v>4.09</c:v>
                </c:pt>
                <c:pt idx="44">
                  <c:v>4.04</c:v>
                </c:pt>
                <c:pt idx="45">
                  <c:v>3.92</c:v>
                </c:pt>
                <c:pt idx="46">
                  <c:v>3.8</c:v>
                </c:pt>
                <c:pt idx="47">
                  <c:v>3.62</c:v>
                </c:pt>
                <c:pt idx="48">
                  <c:v>3.52</c:v>
                </c:pt>
                <c:pt idx="49">
                  <c:v>3.51</c:v>
                </c:pt>
                <c:pt idx="50">
                  <c:v>3.66</c:v>
                </c:pt>
                <c:pt idx="51">
                  <c:v>3.46</c:v>
                </c:pt>
                <c:pt idx="52">
                  <c:v>3.28</c:v>
                </c:pt>
                <c:pt idx="53">
                  <c:v>3.13</c:v>
                </c:pt>
                <c:pt idx="54">
                  <c:v>3.18</c:v>
                </c:pt>
                <c:pt idx="55">
                  <c:v>3.22</c:v>
                </c:pt>
                <c:pt idx="56">
                  <c:v>3.04</c:v>
                </c:pt>
                <c:pt idx="57">
                  <c:v>3.19</c:v>
                </c:pt>
                <c:pt idx="58">
                  <c:v>3.4</c:v>
                </c:pt>
                <c:pt idx="59">
                  <c:v>3.36</c:v>
                </c:pt>
                <c:pt idx="60">
                  <c:v>3.32</c:v>
                </c:pt>
                <c:pt idx="61">
                  <c:v>3.47</c:v>
                </c:pt>
                <c:pt idx="62">
                  <c:v>3.65</c:v>
                </c:pt>
                <c:pt idx="63">
                  <c:v>3.9</c:v>
                </c:pt>
                <c:pt idx="64">
                  <c:v>3.96</c:v>
                </c:pt>
                <c:pt idx="65">
                  <c:v>3.98</c:v>
                </c:pt>
                <c:pt idx="66">
                  <c:v>4.0</c:v>
                </c:pt>
                <c:pt idx="67">
                  <c:v>3.88</c:v>
                </c:pt>
                <c:pt idx="68">
                  <c:v>3.76</c:v>
                </c:pt>
                <c:pt idx="69">
                  <c:v>3.78</c:v>
                </c:pt>
                <c:pt idx="70">
                  <c:v>3.72</c:v>
                </c:pt>
                <c:pt idx="71">
                  <c:v>3.76</c:v>
                </c:pt>
                <c:pt idx="72">
                  <c:v>4.04</c:v>
                </c:pt>
                <c:pt idx="73">
                  <c:v>4.07</c:v>
                </c:pt>
                <c:pt idx="74">
                  <c:v>3.97</c:v>
                </c:pt>
                <c:pt idx="75">
                  <c:v>4.189999999999999</c:v>
                </c:pt>
                <c:pt idx="76">
                  <c:v>4.319999999999998</c:v>
                </c:pt>
                <c:pt idx="77">
                  <c:v>4.619999999999996</c:v>
                </c:pt>
                <c:pt idx="78">
                  <c:v>4.59</c:v>
                </c:pt>
                <c:pt idx="79">
                  <c:v>4.4</c:v>
                </c:pt>
                <c:pt idx="80">
                  <c:v>4.319999999999998</c:v>
                </c:pt>
                <c:pt idx="81">
                  <c:v>4.39</c:v>
                </c:pt>
                <c:pt idx="82">
                  <c:v>4.31</c:v>
                </c:pt>
                <c:pt idx="83">
                  <c:v>4.45</c:v>
                </c:pt>
                <c:pt idx="84">
                  <c:v>4.25</c:v>
                </c:pt>
                <c:pt idx="85">
                  <c:v>4.21</c:v>
                </c:pt>
                <c:pt idx="86">
                  <c:v>4.17</c:v>
                </c:pt>
                <c:pt idx="87">
                  <c:v>4.44</c:v>
                </c:pt>
                <c:pt idx="88">
                  <c:v>4.58</c:v>
                </c:pt>
                <c:pt idx="89">
                  <c:v>4.91</c:v>
                </c:pt>
                <c:pt idx="90">
                  <c:v>4.92</c:v>
                </c:pt>
                <c:pt idx="91">
                  <c:v>4.59</c:v>
                </c:pt>
                <c:pt idx="92">
                  <c:v>4.56</c:v>
                </c:pt>
                <c:pt idx="93">
                  <c:v>4.55</c:v>
                </c:pt>
                <c:pt idx="94">
                  <c:v>4.56</c:v>
                </c:pt>
                <c:pt idx="95">
                  <c:v>4.57</c:v>
                </c:pt>
                <c:pt idx="96">
                  <c:v>5.2</c:v>
                </c:pt>
                <c:pt idx="97">
                  <c:v>5.649999999999998</c:v>
                </c:pt>
                <c:pt idx="98">
                  <c:v>5.76</c:v>
                </c:pt>
                <c:pt idx="99">
                  <c:v>5.34</c:v>
                </c:pt>
                <c:pt idx="100">
                  <c:v>5.27</c:v>
                </c:pt>
                <c:pt idx="101">
                  <c:v>5.73</c:v>
                </c:pt>
                <c:pt idx="102">
                  <c:v>5.45</c:v>
                </c:pt>
                <c:pt idx="103">
                  <c:v>4.92</c:v>
                </c:pt>
                <c:pt idx="104">
                  <c:v>4.91</c:v>
                </c:pt>
                <c:pt idx="105">
                  <c:v>4.769999999999999</c:v>
                </c:pt>
                <c:pt idx="106">
                  <c:v>4.819999999999998</c:v>
                </c:pt>
                <c:pt idx="107">
                  <c:v>4.88</c:v>
                </c:pt>
                <c:pt idx="108">
                  <c:v>4.83</c:v>
                </c:pt>
                <c:pt idx="109">
                  <c:v>4.73</c:v>
                </c:pt>
                <c:pt idx="110">
                  <c:v>4.53</c:v>
                </c:pt>
                <c:pt idx="111">
                  <c:v>4.76</c:v>
                </c:pt>
                <c:pt idx="112">
                  <c:v>4.859999999999998</c:v>
                </c:pt>
                <c:pt idx="113">
                  <c:v>5.31</c:v>
                </c:pt>
                <c:pt idx="114">
                  <c:v>5.319999999999998</c:v>
                </c:pt>
                <c:pt idx="115">
                  <c:v>5.3</c:v>
                </c:pt>
                <c:pt idx="116">
                  <c:v>6.14</c:v>
                </c:pt>
                <c:pt idx="117">
                  <c:v>6.42</c:v>
                </c:pt>
                <c:pt idx="118">
                  <c:v>8.220000000000001</c:v>
                </c:pt>
                <c:pt idx="119">
                  <c:v>8.45</c:v>
                </c:pt>
                <c:pt idx="120">
                  <c:v>8.75</c:v>
                </c:pt>
                <c:pt idx="121">
                  <c:v>9.1</c:v>
                </c:pt>
                <c:pt idx="122">
                  <c:v>9.67</c:v>
                </c:pt>
                <c:pt idx="123">
                  <c:v>9.790000000000001</c:v>
                </c:pt>
                <c:pt idx="124">
                  <c:v>10.64</c:v>
                </c:pt>
                <c:pt idx="125">
                  <c:v>11.43</c:v>
                </c:pt>
                <c:pt idx="126">
                  <c:v>12.45</c:v>
                </c:pt>
                <c:pt idx="127">
                  <c:v>9.57</c:v>
                </c:pt>
                <c:pt idx="128">
                  <c:v>8.51</c:v>
                </c:pt>
                <c:pt idx="129">
                  <c:v>8.1</c:v>
                </c:pt>
                <c:pt idx="130">
                  <c:v>8.51</c:v>
                </c:pt>
                <c:pt idx="131">
                  <c:v>8.700000000000001</c:v>
                </c:pt>
                <c:pt idx="132">
                  <c:v>7.71</c:v>
                </c:pt>
                <c:pt idx="133">
                  <c:v>7.02</c:v>
                </c:pt>
                <c:pt idx="134">
                  <c:v>6.9</c:v>
                </c:pt>
                <c:pt idx="135">
                  <c:v>6.88</c:v>
                </c:pt>
                <c:pt idx="136">
                  <c:v>7.119999999999997</c:v>
                </c:pt>
                <c:pt idx="137">
                  <c:v>7.09</c:v>
                </c:pt>
                <c:pt idx="138">
                  <c:v>6.119999999999997</c:v>
                </c:pt>
                <c:pt idx="139">
                  <c:v>5.91</c:v>
                </c:pt>
                <c:pt idx="140">
                  <c:v>5.28</c:v>
                </c:pt>
                <c:pt idx="141">
                  <c:v>4.769999999999999</c:v>
                </c:pt>
                <c:pt idx="142">
                  <c:v>4.59</c:v>
                </c:pt>
                <c:pt idx="143">
                  <c:v>4.67</c:v>
                </c:pt>
                <c:pt idx="144">
                  <c:v>4.18</c:v>
                </c:pt>
                <c:pt idx="145">
                  <c:v>3.78</c:v>
                </c:pt>
                <c:pt idx="146">
                  <c:v>3.83</c:v>
                </c:pt>
                <c:pt idx="147">
                  <c:v>3.78</c:v>
                </c:pt>
                <c:pt idx="148">
                  <c:v>3.48</c:v>
                </c:pt>
                <c:pt idx="149">
                  <c:v>4.02</c:v>
                </c:pt>
                <c:pt idx="150">
                  <c:v>3.88</c:v>
                </c:pt>
                <c:pt idx="151">
                  <c:v>3.92</c:v>
                </c:pt>
                <c:pt idx="152">
                  <c:v>3.95</c:v>
                </c:pt>
                <c:pt idx="153">
                  <c:v>3.65</c:v>
                </c:pt>
                <c:pt idx="154">
                  <c:v>3.53</c:v>
                </c:pt>
                <c:pt idx="155">
                  <c:v>3.48</c:v>
                </c:pt>
                <c:pt idx="156">
                  <c:v>3.39</c:v>
                </c:pt>
                <c:pt idx="157">
                  <c:v>3.24</c:v>
                </c:pt>
                <c:pt idx="158">
                  <c:v>3.05</c:v>
                </c:pt>
                <c:pt idx="159">
                  <c:v>2.9</c:v>
                </c:pt>
                <c:pt idx="160">
                  <c:v>2.71</c:v>
                </c:pt>
                <c:pt idx="161">
                  <c:v>2.44</c:v>
                </c:pt>
                <c:pt idx="162">
                  <c:v>2.28</c:v>
                </c:pt>
                <c:pt idx="163">
                  <c:v>2.02</c:v>
                </c:pt>
                <c:pt idx="164">
                  <c:v>1.75</c:v>
                </c:pt>
                <c:pt idx="165">
                  <c:v>1.74</c:v>
                </c:pt>
                <c:pt idx="166">
                  <c:v>1.58</c:v>
                </c:pt>
                <c:pt idx="167">
                  <c:v>1.31</c:v>
                </c:pt>
              </c:numCache>
            </c:numRef>
          </c:val>
          <c:smooth val="0"/>
        </c:ser>
        <c:ser>
          <c:idx val="2"/>
          <c:order val="2"/>
          <c:tx>
            <c:strRef>
              <c:f>'Interest rates on ten-year bond'!$D$7</c:f>
              <c:strCache>
                <c:ptCount val="1"/>
                <c:pt idx="0">
                  <c:v>Greece</c:v>
                </c:pt>
              </c:strCache>
            </c:strRef>
          </c:tx>
          <c:spPr>
            <a:ln w="47625" cap="rnd">
              <a:solidFill>
                <a:srgbClr val="86A44A"/>
              </a:solidFill>
              <a:round/>
            </a:ln>
            <a:effectLst/>
          </c:spPr>
          <c:marker>
            <c:symbol val="none"/>
          </c:marker>
          <c:cat>
            <c:numRef>
              <c:f>'Interest rates on ten-year bond'!$A$8:$A$175</c:f>
              <c:numCache>
                <c:formatCode>mmm\-yy</c:formatCode>
                <c:ptCount val="168"/>
                <c:pt idx="0">
                  <c:v>36892.0</c:v>
                </c:pt>
                <c:pt idx="1">
                  <c:v>36923.0</c:v>
                </c:pt>
                <c:pt idx="2">
                  <c:v>36951.0</c:v>
                </c:pt>
                <c:pt idx="3">
                  <c:v>36982.0</c:v>
                </c:pt>
                <c:pt idx="4">
                  <c:v>37012.0</c:v>
                </c:pt>
                <c:pt idx="5">
                  <c:v>37043.0</c:v>
                </c:pt>
                <c:pt idx="6">
                  <c:v>37073.0</c:v>
                </c:pt>
                <c:pt idx="7">
                  <c:v>37104.0</c:v>
                </c:pt>
                <c:pt idx="8">
                  <c:v>37135.0</c:v>
                </c:pt>
                <c:pt idx="9">
                  <c:v>37165.0</c:v>
                </c:pt>
                <c:pt idx="10">
                  <c:v>37196.0</c:v>
                </c:pt>
                <c:pt idx="11">
                  <c:v>37226.0</c:v>
                </c:pt>
                <c:pt idx="12">
                  <c:v>37257.0</c:v>
                </c:pt>
                <c:pt idx="13">
                  <c:v>37288.0</c:v>
                </c:pt>
                <c:pt idx="14">
                  <c:v>37316.0</c:v>
                </c:pt>
                <c:pt idx="15">
                  <c:v>37347.0</c:v>
                </c:pt>
                <c:pt idx="16">
                  <c:v>37377.0</c:v>
                </c:pt>
                <c:pt idx="17">
                  <c:v>37408.0</c:v>
                </c:pt>
                <c:pt idx="18">
                  <c:v>37438.0</c:v>
                </c:pt>
                <c:pt idx="19">
                  <c:v>37469.0</c:v>
                </c:pt>
                <c:pt idx="20">
                  <c:v>37500.0</c:v>
                </c:pt>
                <c:pt idx="21">
                  <c:v>37530.0</c:v>
                </c:pt>
                <c:pt idx="22">
                  <c:v>37561.0</c:v>
                </c:pt>
                <c:pt idx="23">
                  <c:v>37591.0</c:v>
                </c:pt>
                <c:pt idx="24">
                  <c:v>37622.0</c:v>
                </c:pt>
                <c:pt idx="25">
                  <c:v>37653.0</c:v>
                </c:pt>
                <c:pt idx="26">
                  <c:v>37681.0</c:v>
                </c:pt>
                <c:pt idx="27">
                  <c:v>37712.0</c:v>
                </c:pt>
                <c:pt idx="28">
                  <c:v>37742.0</c:v>
                </c:pt>
                <c:pt idx="29">
                  <c:v>37773.0</c:v>
                </c:pt>
                <c:pt idx="30">
                  <c:v>37803.0</c:v>
                </c:pt>
                <c:pt idx="31">
                  <c:v>37834.0</c:v>
                </c:pt>
                <c:pt idx="32">
                  <c:v>37865.0</c:v>
                </c:pt>
                <c:pt idx="33">
                  <c:v>37895.0</c:v>
                </c:pt>
                <c:pt idx="34">
                  <c:v>37926.0</c:v>
                </c:pt>
                <c:pt idx="35">
                  <c:v>37956.0</c:v>
                </c:pt>
                <c:pt idx="36">
                  <c:v>37987.0</c:v>
                </c:pt>
                <c:pt idx="37">
                  <c:v>38018.0</c:v>
                </c:pt>
                <c:pt idx="38">
                  <c:v>38047.0</c:v>
                </c:pt>
                <c:pt idx="39">
                  <c:v>38078.0</c:v>
                </c:pt>
                <c:pt idx="40">
                  <c:v>38108.0</c:v>
                </c:pt>
                <c:pt idx="41">
                  <c:v>38139.0</c:v>
                </c:pt>
                <c:pt idx="42">
                  <c:v>38169.0</c:v>
                </c:pt>
                <c:pt idx="43">
                  <c:v>38200.0</c:v>
                </c:pt>
                <c:pt idx="44">
                  <c:v>38231.0</c:v>
                </c:pt>
                <c:pt idx="45">
                  <c:v>38261.0</c:v>
                </c:pt>
                <c:pt idx="46">
                  <c:v>38292.0</c:v>
                </c:pt>
                <c:pt idx="47">
                  <c:v>38322.0</c:v>
                </c:pt>
                <c:pt idx="48">
                  <c:v>38353.0</c:v>
                </c:pt>
                <c:pt idx="49">
                  <c:v>38384.0</c:v>
                </c:pt>
                <c:pt idx="50">
                  <c:v>38412.0</c:v>
                </c:pt>
                <c:pt idx="51">
                  <c:v>38443.0</c:v>
                </c:pt>
                <c:pt idx="52">
                  <c:v>38473.0</c:v>
                </c:pt>
                <c:pt idx="53">
                  <c:v>38504.0</c:v>
                </c:pt>
                <c:pt idx="54">
                  <c:v>38534.0</c:v>
                </c:pt>
                <c:pt idx="55">
                  <c:v>38565.0</c:v>
                </c:pt>
                <c:pt idx="56">
                  <c:v>38596.0</c:v>
                </c:pt>
                <c:pt idx="57">
                  <c:v>38626.0</c:v>
                </c:pt>
                <c:pt idx="58">
                  <c:v>38657.0</c:v>
                </c:pt>
                <c:pt idx="59">
                  <c:v>38687.0</c:v>
                </c:pt>
                <c:pt idx="60">
                  <c:v>38718.0</c:v>
                </c:pt>
                <c:pt idx="61">
                  <c:v>38749.0</c:v>
                </c:pt>
                <c:pt idx="62">
                  <c:v>38777.0</c:v>
                </c:pt>
                <c:pt idx="63">
                  <c:v>38808.0</c:v>
                </c:pt>
                <c:pt idx="64">
                  <c:v>38838.0</c:v>
                </c:pt>
                <c:pt idx="65">
                  <c:v>38869.0</c:v>
                </c:pt>
                <c:pt idx="66">
                  <c:v>38899.0</c:v>
                </c:pt>
                <c:pt idx="67">
                  <c:v>38930.0</c:v>
                </c:pt>
                <c:pt idx="68">
                  <c:v>38961.0</c:v>
                </c:pt>
                <c:pt idx="69">
                  <c:v>38991.0</c:v>
                </c:pt>
                <c:pt idx="70">
                  <c:v>39022.0</c:v>
                </c:pt>
                <c:pt idx="71">
                  <c:v>39052.0</c:v>
                </c:pt>
                <c:pt idx="72">
                  <c:v>39083.0</c:v>
                </c:pt>
                <c:pt idx="73">
                  <c:v>39114.0</c:v>
                </c:pt>
                <c:pt idx="74">
                  <c:v>39142.0</c:v>
                </c:pt>
                <c:pt idx="75">
                  <c:v>39173.0</c:v>
                </c:pt>
                <c:pt idx="76">
                  <c:v>39203.0</c:v>
                </c:pt>
                <c:pt idx="77">
                  <c:v>39234.0</c:v>
                </c:pt>
                <c:pt idx="78">
                  <c:v>39264.0</c:v>
                </c:pt>
                <c:pt idx="79">
                  <c:v>39295.0</c:v>
                </c:pt>
                <c:pt idx="80">
                  <c:v>39326.0</c:v>
                </c:pt>
                <c:pt idx="81">
                  <c:v>39356.0</c:v>
                </c:pt>
                <c:pt idx="82">
                  <c:v>39387.0</c:v>
                </c:pt>
                <c:pt idx="83">
                  <c:v>39417.0</c:v>
                </c:pt>
                <c:pt idx="84">
                  <c:v>39448.0</c:v>
                </c:pt>
                <c:pt idx="85">
                  <c:v>39479.0</c:v>
                </c:pt>
                <c:pt idx="86">
                  <c:v>39508.0</c:v>
                </c:pt>
                <c:pt idx="87">
                  <c:v>39539.0</c:v>
                </c:pt>
                <c:pt idx="88">
                  <c:v>39569.0</c:v>
                </c:pt>
                <c:pt idx="89">
                  <c:v>39600.0</c:v>
                </c:pt>
                <c:pt idx="90">
                  <c:v>39630.0</c:v>
                </c:pt>
                <c:pt idx="91">
                  <c:v>39661.0</c:v>
                </c:pt>
                <c:pt idx="92">
                  <c:v>39692.0</c:v>
                </c:pt>
                <c:pt idx="93">
                  <c:v>39722.0</c:v>
                </c:pt>
                <c:pt idx="94">
                  <c:v>39753.0</c:v>
                </c:pt>
                <c:pt idx="95">
                  <c:v>39783.0</c:v>
                </c:pt>
                <c:pt idx="96">
                  <c:v>39814.0</c:v>
                </c:pt>
                <c:pt idx="97">
                  <c:v>39845.0</c:v>
                </c:pt>
                <c:pt idx="98">
                  <c:v>39873.0</c:v>
                </c:pt>
                <c:pt idx="99">
                  <c:v>39904.0</c:v>
                </c:pt>
                <c:pt idx="100">
                  <c:v>39934.0</c:v>
                </c:pt>
                <c:pt idx="101">
                  <c:v>39965.0</c:v>
                </c:pt>
                <c:pt idx="102">
                  <c:v>39995.0</c:v>
                </c:pt>
                <c:pt idx="103">
                  <c:v>40026.0</c:v>
                </c:pt>
                <c:pt idx="104">
                  <c:v>40057.0</c:v>
                </c:pt>
                <c:pt idx="105">
                  <c:v>40087.0</c:v>
                </c:pt>
                <c:pt idx="106">
                  <c:v>40118.0</c:v>
                </c:pt>
                <c:pt idx="107">
                  <c:v>40148.0</c:v>
                </c:pt>
                <c:pt idx="108">
                  <c:v>40179.0</c:v>
                </c:pt>
                <c:pt idx="109">
                  <c:v>40210.0</c:v>
                </c:pt>
                <c:pt idx="110">
                  <c:v>40238.0</c:v>
                </c:pt>
                <c:pt idx="111">
                  <c:v>40269.0</c:v>
                </c:pt>
                <c:pt idx="112">
                  <c:v>40299.0</c:v>
                </c:pt>
                <c:pt idx="113">
                  <c:v>40330.0</c:v>
                </c:pt>
                <c:pt idx="114">
                  <c:v>40360.0</c:v>
                </c:pt>
                <c:pt idx="115">
                  <c:v>40391.0</c:v>
                </c:pt>
                <c:pt idx="116">
                  <c:v>40422.0</c:v>
                </c:pt>
                <c:pt idx="117">
                  <c:v>40452.0</c:v>
                </c:pt>
                <c:pt idx="118">
                  <c:v>40483.0</c:v>
                </c:pt>
                <c:pt idx="119">
                  <c:v>40513.0</c:v>
                </c:pt>
                <c:pt idx="120">
                  <c:v>40544.0</c:v>
                </c:pt>
                <c:pt idx="121">
                  <c:v>40575.0</c:v>
                </c:pt>
                <c:pt idx="122">
                  <c:v>40603.0</c:v>
                </c:pt>
                <c:pt idx="123">
                  <c:v>40634.0</c:v>
                </c:pt>
                <c:pt idx="124">
                  <c:v>40664.0</c:v>
                </c:pt>
                <c:pt idx="125">
                  <c:v>40695.0</c:v>
                </c:pt>
                <c:pt idx="126">
                  <c:v>40725.0</c:v>
                </c:pt>
                <c:pt idx="127">
                  <c:v>40756.0</c:v>
                </c:pt>
                <c:pt idx="128">
                  <c:v>40787.0</c:v>
                </c:pt>
                <c:pt idx="129">
                  <c:v>40817.0</c:v>
                </c:pt>
                <c:pt idx="130">
                  <c:v>40848.0</c:v>
                </c:pt>
                <c:pt idx="131">
                  <c:v>40878.0</c:v>
                </c:pt>
                <c:pt idx="132">
                  <c:v>40909.0</c:v>
                </c:pt>
                <c:pt idx="133">
                  <c:v>40940.0</c:v>
                </c:pt>
                <c:pt idx="134">
                  <c:v>40969.0</c:v>
                </c:pt>
                <c:pt idx="135">
                  <c:v>41000.0</c:v>
                </c:pt>
                <c:pt idx="136">
                  <c:v>41030.0</c:v>
                </c:pt>
                <c:pt idx="137">
                  <c:v>41061.0</c:v>
                </c:pt>
                <c:pt idx="138">
                  <c:v>41091.0</c:v>
                </c:pt>
                <c:pt idx="139">
                  <c:v>41122.0</c:v>
                </c:pt>
                <c:pt idx="140">
                  <c:v>41153.0</c:v>
                </c:pt>
                <c:pt idx="141">
                  <c:v>41183.0</c:v>
                </c:pt>
                <c:pt idx="142">
                  <c:v>41214.0</c:v>
                </c:pt>
                <c:pt idx="143">
                  <c:v>41244.0</c:v>
                </c:pt>
                <c:pt idx="144">
                  <c:v>41275.0</c:v>
                </c:pt>
                <c:pt idx="145">
                  <c:v>41306.0</c:v>
                </c:pt>
                <c:pt idx="146">
                  <c:v>41334.0</c:v>
                </c:pt>
                <c:pt idx="147">
                  <c:v>41365.0</c:v>
                </c:pt>
                <c:pt idx="148">
                  <c:v>41395.0</c:v>
                </c:pt>
                <c:pt idx="149">
                  <c:v>41426.0</c:v>
                </c:pt>
                <c:pt idx="150">
                  <c:v>41456.0</c:v>
                </c:pt>
                <c:pt idx="151">
                  <c:v>41487.0</c:v>
                </c:pt>
                <c:pt idx="152">
                  <c:v>41518.0</c:v>
                </c:pt>
                <c:pt idx="153">
                  <c:v>41548.0</c:v>
                </c:pt>
                <c:pt idx="154">
                  <c:v>41579.0</c:v>
                </c:pt>
                <c:pt idx="155">
                  <c:v>41609.0</c:v>
                </c:pt>
                <c:pt idx="156">
                  <c:v>41640.0</c:v>
                </c:pt>
                <c:pt idx="157">
                  <c:v>41671.0</c:v>
                </c:pt>
                <c:pt idx="158">
                  <c:v>41699.0</c:v>
                </c:pt>
                <c:pt idx="159">
                  <c:v>41730.0</c:v>
                </c:pt>
                <c:pt idx="160">
                  <c:v>41760.0</c:v>
                </c:pt>
                <c:pt idx="161">
                  <c:v>41791.0</c:v>
                </c:pt>
                <c:pt idx="162">
                  <c:v>41821.0</c:v>
                </c:pt>
                <c:pt idx="163">
                  <c:v>41852.0</c:v>
                </c:pt>
                <c:pt idx="164">
                  <c:v>41883.0</c:v>
                </c:pt>
                <c:pt idx="165">
                  <c:v>41913.0</c:v>
                </c:pt>
                <c:pt idx="166">
                  <c:v>41944.0</c:v>
                </c:pt>
                <c:pt idx="167">
                  <c:v>41974.0</c:v>
                </c:pt>
              </c:numCache>
            </c:numRef>
          </c:cat>
          <c:val>
            <c:numRef>
              <c:f>'Interest rates on ten-year bond'!$D$8:$D$175</c:f>
              <c:numCache>
                <c:formatCode>General</c:formatCode>
                <c:ptCount val="168"/>
                <c:pt idx="0">
                  <c:v>5.35</c:v>
                </c:pt>
                <c:pt idx="1">
                  <c:v>5.35</c:v>
                </c:pt>
                <c:pt idx="2">
                  <c:v>5.28</c:v>
                </c:pt>
                <c:pt idx="3">
                  <c:v>5.39</c:v>
                </c:pt>
                <c:pt idx="4">
                  <c:v>5.54</c:v>
                </c:pt>
                <c:pt idx="5">
                  <c:v>5.48</c:v>
                </c:pt>
                <c:pt idx="6">
                  <c:v>5.51</c:v>
                </c:pt>
                <c:pt idx="7">
                  <c:v>5.33</c:v>
                </c:pt>
                <c:pt idx="8">
                  <c:v>5.31</c:v>
                </c:pt>
                <c:pt idx="9">
                  <c:v>5.07</c:v>
                </c:pt>
                <c:pt idx="10">
                  <c:v>4.9</c:v>
                </c:pt>
                <c:pt idx="11">
                  <c:v>5.13</c:v>
                </c:pt>
                <c:pt idx="12">
                  <c:v>5.24</c:v>
                </c:pt>
                <c:pt idx="13">
                  <c:v>5.31</c:v>
                </c:pt>
                <c:pt idx="14">
                  <c:v>5.5</c:v>
                </c:pt>
                <c:pt idx="15">
                  <c:v>5.51</c:v>
                </c:pt>
                <c:pt idx="16">
                  <c:v>5.52</c:v>
                </c:pt>
                <c:pt idx="17">
                  <c:v>5.37</c:v>
                </c:pt>
                <c:pt idx="18">
                  <c:v>5.21</c:v>
                </c:pt>
                <c:pt idx="19">
                  <c:v>4.95</c:v>
                </c:pt>
                <c:pt idx="20">
                  <c:v>4.73</c:v>
                </c:pt>
                <c:pt idx="21">
                  <c:v>4.79</c:v>
                </c:pt>
                <c:pt idx="22">
                  <c:v>4.76</c:v>
                </c:pt>
                <c:pt idx="23">
                  <c:v>4.58</c:v>
                </c:pt>
                <c:pt idx="24">
                  <c:v>4.43</c:v>
                </c:pt>
                <c:pt idx="25">
                  <c:v>4.24</c:v>
                </c:pt>
                <c:pt idx="26">
                  <c:v>4.26</c:v>
                </c:pt>
                <c:pt idx="27">
                  <c:v>4.38</c:v>
                </c:pt>
                <c:pt idx="28">
                  <c:v>4.02</c:v>
                </c:pt>
                <c:pt idx="29">
                  <c:v>3.81</c:v>
                </c:pt>
                <c:pt idx="30">
                  <c:v>4.119999999999997</c:v>
                </c:pt>
                <c:pt idx="31">
                  <c:v>4.29</c:v>
                </c:pt>
                <c:pt idx="32">
                  <c:v>4.319999999999998</c:v>
                </c:pt>
                <c:pt idx="33">
                  <c:v>4.38</c:v>
                </c:pt>
                <c:pt idx="34">
                  <c:v>4.51</c:v>
                </c:pt>
                <c:pt idx="35">
                  <c:v>4.45</c:v>
                </c:pt>
                <c:pt idx="36">
                  <c:v>4.37</c:v>
                </c:pt>
                <c:pt idx="37">
                  <c:v>4.35</c:v>
                </c:pt>
                <c:pt idx="38">
                  <c:v>4.17</c:v>
                </c:pt>
                <c:pt idx="39">
                  <c:v>4.35</c:v>
                </c:pt>
                <c:pt idx="40">
                  <c:v>4.49</c:v>
                </c:pt>
                <c:pt idx="41">
                  <c:v>4.55</c:v>
                </c:pt>
                <c:pt idx="42">
                  <c:v>4.44</c:v>
                </c:pt>
                <c:pt idx="43">
                  <c:v>4.28</c:v>
                </c:pt>
                <c:pt idx="44">
                  <c:v>4.22</c:v>
                </c:pt>
                <c:pt idx="45">
                  <c:v>4.109999999999999</c:v>
                </c:pt>
                <c:pt idx="46">
                  <c:v>3.97</c:v>
                </c:pt>
                <c:pt idx="47">
                  <c:v>3.77</c:v>
                </c:pt>
                <c:pt idx="48">
                  <c:v>3.69</c:v>
                </c:pt>
                <c:pt idx="49">
                  <c:v>3.69</c:v>
                </c:pt>
                <c:pt idx="50">
                  <c:v>3.92</c:v>
                </c:pt>
                <c:pt idx="51">
                  <c:v>3.76</c:v>
                </c:pt>
                <c:pt idx="52">
                  <c:v>3.6</c:v>
                </c:pt>
                <c:pt idx="53">
                  <c:v>3.44</c:v>
                </c:pt>
                <c:pt idx="54">
                  <c:v>3.46</c:v>
                </c:pt>
                <c:pt idx="55">
                  <c:v>3.47</c:v>
                </c:pt>
                <c:pt idx="56">
                  <c:v>3.3</c:v>
                </c:pt>
                <c:pt idx="57">
                  <c:v>3.45</c:v>
                </c:pt>
                <c:pt idx="58">
                  <c:v>3.67</c:v>
                </c:pt>
                <c:pt idx="59">
                  <c:v>3.57</c:v>
                </c:pt>
                <c:pt idx="60">
                  <c:v>3.6</c:v>
                </c:pt>
                <c:pt idx="61">
                  <c:v>3.77</c:v>
                </c:pt>
                <c:pt idx="62">
                  <c:v>3.95</c:v>
                </c:pt>
                <c:pt idx="63">
                  <c:v>4.23</c:v>
                </c:pt>
                <c:pt idx="64">
                  <c:v>4.3</c:v>
                </c:pt>
                <c:pt idx="65">
                  <c:v>4.31</c:v>
                </c:pt>
                <c:pt idx="66">
                  <c:v>4.33</c:v>
                </c:pt>
                <c:pt idx="67">
                  <c:v>4.189999999999999</c:v>
                </c:pt>
                <c:pt idx="68">
                  <c:v>4.06</c:v>
                </c:pt>
                <c:pt idx="69">
                  <c:v>4.08</c:v>
                </c:pt>
                <c:pt idx="70">
                  <c:v>3.98</c:v>
                </c:pt>
                <c:pt idx="71">
                  <c:v>4.04</c:v>
                </c:pt>
                <c:pt idx="72">
                  <c:v>4.28</c:v>
                </c:pt>
                <c:pt idx="73">
                  <c:v>4.3</c:v>
                </c:pt>
                <c:pt idx="74">
                  <c:v>4.2</c:v>
                </c:pt>
                <c:pt idx="75">
                  <c:v>4.4</c:v>
                </c:pt>
                <c:pt idx="76">
                  <c:v>4.51</c:v>
                </c:pt>
                <c:pt idx="77">
                  <c:v>4.8</c:v>
                </c:pt>
                <c:pt idx="78">
                  <c:v>4.79</c:v>
                </c:pt>
                <c:pt idx="79">
                  <c:v>4.619999999999996</c:v>
                </c:pt>
                <c:pt idx="80">
                  <c:v>4.56</c:v>
                </c:pt>
                <c:pt idx="81">
                  <c:v>4.58</c:v>
                </c:pt>
                <c:pt idx="82">
                  <c:v>4.43</c:v>
                </c:pt>
                <c:pt idx="83">
                  <c:v>4.53</c:v>
                </c:pt>
                <c:pt idx="84">
                  <c:v>4.4</c:v>
                </c:pt>
                <c:pt idx="85">
                  <c:v>4.359999999999998</c:v>
                </c:pt>
                <c:pt idx="86">
                  <c:v>4.42</c:v>
                </c:pt>
                <c:pt idx="87">
                  <c:v>4.54</c:v>
                </c:pt>
                <c:pt idx="88">
                  <c:v>4.74</c:v>
                </c:pt>
                <c:pt idx="89">
                  <c:v>5.17</c:v>
                </c:pt>
                <c:pt idx="90">
                  <c:v>5.149999999999999</c:v>
                </c:pt>
                <c:pt idx="91">
                  <c:v>4.87</c:v>
                </c:pt>
                <c:pt idx="92">
                  <c:v>4.88</c:v>
                </c:pt>
                <c:pt idx="93">
                  <c:v>4.93</c:v>
                </c:pt>
                <c:pt idx="94">
                  <c:v>5.09</c:v>
                </c:pt>
                <c:pt idx="95">
                  <c:v>5.08</c:v>
                </c:pt>
                <c:pt idx="96">
                  <c:v>5.6</c:v>
                </c:pt>
                <c:pt idx="97">
                  <c:v>5.7</c:v>
                </c:pt>
                <c:pt idx="98">
                  <c:v>5.87</c:v>
                </c:pt>
                <c:pt idx="99">
                  <c:v>5.5</c:v>
                </c:pt>
                <c:pt idx="100">
                  <c:v>5.22</c:v>
                </c:pt>
                <c:pt idx="101">
                  <c:v>5.33</c:v>
                </c:pt>
                <c:pt idx="102">
                  <c:v>4.89</c:v>
                </c:pt>
                <c:pt idx="103">
                  <c:v>4.52</c:v>
                </c:pt>
                <c:pt idx="104">
                  <c:v>4.56</c:v>
                </c:pt>
                <c:pt idx="105">
                  <c:v>4.57</c:v>
                </c:pt>
                <c:pt idx="106">
                  <c:v>4.84</c:v>
                </c:pt>
                <c:pt idx="107">
                  <c:v>5.49</c:v>
                </c:pt>
                <c:pt idx="108">
                  <c:v>6.02</c:v>
                </c:pt>
                <c:pt idx="109">
                  <c:v>6.46</c:v>
                </c:pt>
                <c:pt idx="110">
                  <c:v>6.24</c:v>
                </c:pt>
                <c:pt idx="111">
                  <c:v>7.83</c:v>
                </c:pt>
                <c:pt idx="112">
                  <c:v>7.97</c:v>
                </c:pt>
                <c:pt idx="113">
                  <c:v>9.1</c:v>
                </c:pt>
                <c:pt idx="114">
                  <c:v>10.34</c:v>
                </c:pt>
                <c:pt idx="115">
                  <c:v>10.7</c:v>
                </c:pt>
                <c:pt idx="116">
                  <c:v>11.34</c:v>
                </c:pt>
                <c:pt idx="117">
                  <c:v>9.57</c:v>
                </c:pt>
                <c:pt idx="118">
                  <c:v>11.52</c:v>
                </c:pt>
                <c:pt idx="119">
                  <c:v>12.01</c:v>
                </c:pt>
                <c:pt idx="120">
                  <c:v>11.73</c:v>
                </c:pt>
                <c:pt idx="121">
                  <c:v>11.4</c:v>
                </c:pt>
                <c:pt idx="122">
                  <c:v>12.44</c:v>
                </c:pt>
                <c:pt idx="123">
                  <c:v>13.86</c:v>
                </c:pt>
                <c:pt idx="124">
                  <c:v>15.94</c:v>
                </c:pt>
                <c:pt idx="125">
                  <c:v>16.69</c:v>
                </c:pt>
                <c:pt idx="126">
                  <c:v>16.15</c:v>
                </c:pt>
                <c:pt idx="127">
                  <c:v>15.9</c:v>
                </c:pt>
                <c:pt idx="128">
                  <c:v>17.78</c:v>
                </c:pt>
                <c:pt idx="129">
                  <c:v>18.04</c:v>
                </c:pt>
                <c:pt idx="130">
                  <c:v>17.92</c:v>
                </c:pt>
                <c:pt idx="131">
                  <c:v>21.14</c:v>
                </c:pt>
                <c:pt idx="132">
                  <c:v>25.91</c:v>
                </c:pt>
                <c:pt idx="133">
                  <c:v>29.24</c:v>
                </c:pt>
                <c:pt idx="134">
                  <c:v>19.07</c:v>
                </c:pt>
                <c:pt idx="135">
                  <c:v>21.48</c:v>
                </c:pt>
                <c:pt idx="136">
                  <c:v>26.9</c:v>
                </c:pt>
                <c:pt idx="137">
                  <c:v>27.82</c:v>
                </c:pt>
                <c:pt idx="138">
                  <c:v>25.82</c:v>
                </c:pt>
                <c:pt idx="139">
                  <c:v>24.34</c:v>
                </c:pt>
                <c:pt idx="140">
                  <c:v>20.91</c:v>
                </c:pt>
                <c:pt idx="141">
                  <c:v>17.96</c:v>
                </c:pt>
                <c:pt idx="142">
                  <c:v>17.2</c:v>
                </c:pt>
                <c:pt idx="143">
                  <c:v>13.33</c:v>
                </c:pt>
                <c:pt idx="144">
                  <c:v>11.1</c:v>
                </c:pt>
                <c:pt idx="145">
                  <c:v>10.95</c:v>
                </c:pt>
                <c:pt idx="146">
                  <c:v>11.38</c:v>
                </c:pt>
                <c:pt idx="147">
                  <c:v>11.58</c:v>
                </c:pt>
                <c:pt idx="148">
                  <c:v>9.07</c:v>
                </c:pt>
                <c:pt idx="149">
                  <c:v>10.07</c:v>
                </c:pt>
                <c:pt idx="150">
                  <c:v>10.53</c:v>
                </c:pt>
                <c:pt idx="151">
                  <c:v>10.01</c:v>
                </c:pt>
                <c:pt idx="152">
                  <c:v>10.15</c:v>
                </c:pt>
                <c:pt idx="153">
                  <c:v>8.74</c:v>
                </c:pt>
                <c:pt idx="154">
                  <c:v>8.41</c:v>
                </c:pt>
                <c:pt idx="155">
                  <c:v>8.66</c:v>
                </c:pt>
                <c:pt idx="156">
                  <c:v>8.18</c:v>
                </c:pt>
                <c:pt idx="157">
                  <c:v>7.7</c:v>
                </c:pt>
                <c:pt idx="158">
                  <c:v>6.9</c:v>
                </c:pt>
                <c:pt idx="159">
                  <c:v>6.2</c:v>
                </c:pt>
                <c:pt idx="160">
                  <c:v>6.38</c:v>
                </c:pt>
                <c:pt idx="161">
                  <c:v>5.93</c:v>
                </c:pt>
                <c:pt idx="162">
                  <c:v>6.1</c:v>
                </c:pt>
                <c:pt idx="163">
                  <c:v>6.09</c:v>
                </c:pt>
                <c:pt idx="164">
                  <c:v>5.89</c:v>
                </c:pt>
                <c:pt idx="165">
                  <c:v>7.26</c:v>
                </c:pt>
                <c:pt idx="166">
                  <c:v>8.1</c:v>
                </c:pt>
                <c:pt idx="167">
                  <c:v>8.42</c:v>
                </c:pt>
              </c:numCache>
            </c:numRef>
          </c:val>
          <c:smooth val="0"/>
        </c:ser>
        <c:ser>
          <c:idx val="3"/>
          <c:order val="3"/>
          <c:tx>
            <c:strRef>
              <c:f>'Interest rates on ten-year bond'!$E$7</c:f>
              <c:strCache>
                <c:ptCount val="1"/>
                <c:pt idx="0">
                  <c:v>Spain</c:v>
                </c:pt>
              </c:strCache>
            </c:strRef>
          </c:tx>
          <c:spPr>
            <a:ln w="47625" cap="rnd">
              <a:solidFill>
                <a:srgbClr val="6E548D"/>
              </a:solidFill>
              <a:round/>
            </a:ln>
            <a:effectLst/>
          </c:spPr>
          <c:marker>
            <c:symbol val="none"/>
          </c:marker>
          <c:cat>
            <c:numRef>
              <c:f>'Interest rates on ten-year bond'!$A$8:$A$175</c:f>
              <c:numCache>
                <c:formatCode>mmm\-yy</c:formatCode>
                <c:ptCount val="168"/>
                <c:pt idx="0">
                  <c:v>36892.0</c:v>
                </c:pt>
                <c:pt idx="1">
                  <c:v>36923.0</c:v>
                </c:pt>
                <c:pt idx="2">
                  <c:v>36951.0</c:v>
                </c:pt>
                <c:pt idx="3">
                  <c:v>36982.0</c:v>
                </c:pt>
                <c:pt idx="4">
                  <c:v>37012.0</c:v>
                </c:pt>
                <c:pt idx="5">
                  <c:v>37043.0</c:v>
                </c:pt>
                <c:pt idx="6">
                  <c:v>37073.0</c:v>
                </c:pt>
                <c:pt idx="7">
                  <c:v>37104.0</c:v>
                </c:pt>
                <c:pt idx="8">
                  <c:v>37135.0</c:v>
                </c:pt>
                <c:pt idx="9">
                  <c:v>37165.0</c:v>
                </c:pt>
                <c:pt idx="10">
                  <c:v>37196.0</c:v>
                </c:pt>
                <c:pt idx="11">
                  <c:v>37226.0</c:v>
                </c:pt>
                <c:pt idx="12">
                  <c:v>37257.0</c:v>
                </c:pt>
                <c:pt idx="13">
                  <c:v>37288.0</c:v>
                </c:pt>
                <c:pt idx="14">
                  <c:v>37316.0</c:v>
                </c:pt>
                <c:pt idx="15">
                  <c:v>37347.0</c:v>
                </c:pt>
                <c:pt idx="16">
                  <c:v>37377.0</c:v>
                </c:pt>
                <c:pt idx="17">
                  <c:v>37408.0</c:v>
                </c:pt>
                <c:pt idx="18">
                  <c:v>37438.0</c:v>
                </c:pt>
                <c:pt idx="19">
                  <c:v>37469.0</c:v>
                </c:pt>
                <c:pt idx="20">
                  <c:v>37500.0</c:v>
                </c:pt>
                <c:pt idx="21">
                  <c:v>37530.0</c:v>
                </c:pt>
                <c:pt idx="22">
                  <c:v>37561.0</c:v>
                </c:pt>
                <c:pt idx="23">
                  <c:v>37591.0</c:v>
                </c:pt>
                <c:pt idx="24">
                  <c:v>37622.0</c:v>
                </c:pt>
                <c:pt idx="25">
                  <c:v>37653.0</c:v>
                </c:pt>
                <c:pt idx="26">
                  <c:v>37681.0</c:v>
                </c:pt>
                <c:pt idx="27">
                  <c:v>37712.0</c:v>
                </c:pt>
                <c:pt idx="28">
                  <c:v>37742.0</c:v>
                </c:pt>
                <c:pt idx="29">
                  <c:v>37773.0</c:v>
                </c:pt>
                <c:pt idx="30">
                  <c:v>37803.0</c:v>
                </c:pt>
                <c:pt idx="31">
                  <c:v>37834.0</c:v>
                </c:pt>
                <c:pt idx="32">
                  <c:v>37865.0</c:v>
                </c:pt>
                <c:pt idx="33">
                  <c:v>37895.0</c:v>
                </c:pt>
                <c:pt idx="34">
                  <c:v>37926.0</c:v>
                </c:pt>
                <c:pt idx="35">
                  <c:v>37956.0</c:v>
                </c:pt>
                <c:pt idx="36">
                  <c:v>37987.0</c:v>
                </c:pt>
                <c:pt idx="37">
                  <c:v>38018.0</c:v>
                </c:pt>
                <c:pt idx="38">
                  <c:v>38047.0</c:v>
                </c:pt>
                <c:pt idx="39">
                  <c:v>38078.0</c:v>
                </c:pt>
                <c:pt idx="40">
                  <c:v>38108.0</c:v>
                </c:pt>
                <c:pt idx="41">
                  <c:v>38139.0</c:v>
                </c:pt>
                <c:pt idx="42">
                  <c:v>38169.0</c:v>
                </c:pt>
                <c:pt idx="43">
                  <c:v>38200.0</c:v>
                </c:pt>
                <c:pt idx="44">
                  <c:v>38231.0</c:v>
                </c:pt>
                <c:pt idx="45">
                  <c:v>38261.0</c:v>
                </c:pt>
                <c:pt idx="46">
                  <c:v>38292.0</c:v>
                </c:pt>
                <c:pt idx="47">
                  <c:v>38322.0</c:v>
                </c:pt>
                <c:pt idx="48">
                  <c:v>38353.0</c:v>
                </c:pt>
                <c:pt idx="49">
                  <c:v>38384.0</c:v>
                </c:pt>
                <c:pt idx="50">
                  <c:v>38412.0</c:v>
                </c:pt>
                <c:pt idx="51">
                  <c:v>38443.0</c:v>
                </c:pt>
                <c:pt idx="52">
                  <c:v>38473.0</c:v>
                </c:pt>
                <c:pt idx="53">
                  <c:v>38504.0</c:v>
                </c:pt>
                <c:pt idx="54">
                  <c:v>38534.0</c:v>
                </c:pt>
                <c:pt idx="55">
                  <c:v>38565.0</c:v>
                </c:pt>
                <c:pt idx="56">
                  <c:v>38596.0</c:v>
                </c:pt>
                <c:pt idx="57">
                  <c:v>38626.0</c:v>
                </c:pt>
                <c:pt idx="58">
                  <c:v>38657.0</c:v>
                </c:pt>
                <c:pt idx="59">
                  <c:v>38687.0</c:v>
                </c:pt>
                <c:pt idx="60">
                  <c:v>38718.0</c:v>
                </c:pt>
                <c:pt idx="61">
                  <c:v>38749.0</c:v>
                </c:pt>
                <c:pt idx="62">
                  <c:v>38777.0</c:v>
                </c:pt>
                <c:pt idx="63">
                  <c:v>38808.0</c:v>
                </c:pt>
                <c:pt idx="64">
                  <c:v>38838.0</c:v>
                </c:pt>
                <c:pt idx="65">
                  <c:v>38869.0</c:v>
                </c:pt>
                <c:pt idx="66">
                  <c:v>38899.0</c:v>
                </c:pt>
                <c:pt idx="67">
                  <c:v>38930.0</c:v>
                </c:pt>
                <c:pt idx="68">
                  <c:v>38961.0</c:v>
                </c:pt>
                <c:pt idx="69">
                  <c:v>38991.0</c:v>
                </c:pt>
                <c:pt idx="70">
                  <c:v>39022.0</c:v>
                </c:pt>
                <c:pt idx="71">
                  <c:v>39052.0</c:v>
                </c:pt>
                <c:pt idx="72">
                  <c:v>39083.0</c:v>
                </c:pt>
                <c:pt idx="73">
                  <c:v>39114.0</c:v>
                </c:pt>
                <c:pt idx="74">
                  <c:v>39142.0</c:v>
                </c:pt>
                <c:pt idx="75">
                  <c:v>39173.0</c:v>
                </c:pt>
                <c:pt idx="76">
                  <c:v>39203.0</c:v>
                </c:pt>
                <c:pt idx="77">
                  <c:v>39234.0</c:v>
                </c:pt>
                <c:pt idx="78">
                  <c:v>39264.0</c:v>
                </c:pt>
                <c:pt idx="79">
                  <c:v>39295.0</c:v>
                </c:pt>
                <c:pt idx="80">
                  <c:v>39326.0</c:v>
                </c:pt>
                <c:pt idx="81">
                  <c:v>39356.0</c:v>
                </c:pt>
                <c:pt idx="82">
                  <c:v>39387.0</c:v>
                </c:pt>
                <c:pt idx="83">
                  <c:v>39417.0</c:v>
                </c:pt>
                <c:pt idx="84">
                  <c:v>39448.0</c:v>
                </c:pt>
                <c:pt idx="85">
                  <c:v>39479.0</c:v>
                </c:pt>
                <c:pt idx="86">
                  <c:v>39508.0</c:v>
                </c:pt>
                <c:pt idx="87">
                  <c:v>39539.0</c:v>
                </c:pt>
                <c:pt idx="88">
                  <c:v>39569.0</c:v>
                </c:pt>
                <c:pt idx="89">
                  <c:v>39600.0</c:v>
                </c:pt>
                <c:pt idx="90">
                  <c:v>39630.0</c:v>
                </c:pt>
                <c:pt idx="91">
                  <c:v>39661.0</c:v>
                </c:pt>
                <c:pt idx="92">
                  <c:v>39692.0</c:v>
                </c:pt>
                <c:pt idx="93">
                  <c:v>39722.0</c:v>
                </c:pt>
                <c:pt idx="94">
                  <c:v>39753.0</c:v>
                </c:pt>
                <c:pt idx="95">
                  <c:v>39783.0</c:v>
                </c:pt>
                <c:pt idx="96">
                  <c:v>39814.0</c:v>
                </c:pt>
                <c:pt idx="97">
                  <c:v>39845.0</c:v>
                </c:pt>
                <c:pt idx="98">
                  <c:v>39873.0</c:v>
                </c:pt>
                <c:pt idx="99">
                  <c:v>39904.0</c:v>
                </c:pt>
                <c:pt idx="100">
                  <c:v>39934.0</c:v>
                </c:pt>
                <c:pt idx="101">
                  <c:v>39965.0</c:v>
                </c:pt>
                <c:pt idx="102">
                  <c:v>39995.0</c:v>
                </c:pt>
                <c:pt idx="103">
                  <c:v>40026.0</c:v>
                </c:pt>
                <c:pt idx="104">
                  <c:v>40057.0</c:v>
                </c:pt>
                <c:pt idx="105">
                  <c:v>40087.0</c:v>
                </c:pt>
                <c:pt idx="106">
                  <c:v>40118.0</c:v>
                </c:pt>
                <c:pt idx="107">
                  <c:v>40148.0</c:v>
                </c:pt>
                <c:pt idx="108">
                  <c:v>40179.0</c:v>
                </c:pt>
                <c:pt idx="109">
                  <c:v>40210.0</c:v>
                </c:pt>
                <c:pt idx="110">
                  <c:v>40238.0</c:v>
                </c:pt>
                <c:pt idx="111">
                  <c:v>40269.0</c:v>
                </c:pt>
                <c:pt idx="112">
                  <c:v>40299.0</c:v>
                </c:pt>
                <c:pt idx="113">
                  <c:v>40330.0</c:v>
                </c:pt>
                <c:pt idx="114">
                  <c:v>40360.0</c:v>
                </c:pt>
                <c:pt idx="115">
                  <c:v>40391.0</c:v>
                </c:pt>
                <c:pt idx="116">
                  <c:v>40422.0</c:v>
                </c:pt>
                <c:pt idx="117">
                  <c:v>40452.0</c:v>
                </c:pt>
                <c:pt idx="118">
                  <c:v>40483.0</c:v>
                </c:pt>
                <c:pt idx="119">
                  <c:v>40513.0</c:v>
                </c:pt>
                <c:pt idx="120">
                  <c:v>40544.0</c:v>
                </c:pt>
                <c:pt idx="121">
                  <c:v>40575.0</c:v>
                </c:pt>
                <c:pt idx="122">
                  <c:v>40603.0</c:v>
                </c:pt>
                <c:pt idx="123">
                  <c:v>40634.0</c:v>
                </c:pt>
                <c:pt idx="124">
                  <c:v>40664.0</c:v>
                </c:pt>
                <c:pt idx="125">
                  <c:v>40695.0</c:v>
                </c:pt>
                <c:pt idx="126">
                  <c:v>40725.0</c:v>
                </c:pt>
                <c:pt idx="127">
                  <c:v>40756.0</c:v>
                </c:pt>
                <c:pt idx="128">
                  <c:v>40787.0</c:v>
                </c:pt>
                <c:pt idx="129">
                  <c:v>40817.0</c:v>
                </c:pt>
                <c:pt idx="130">
                  <c:v>40848.0</c:v>
                </c:pt>
                <c:pt idx="131">
                  <c:v>40878.0</c:v>
                </c:pt>
                <c:pt idx="132">
                  <c:v>40909.0</c:v>
                </c:pt>
                <c:pt idx="133">
                  <c:v>40940.0</c:v>
                </c:pt>
                <c:pt idx="134">
                  <c:v>40969.0</c:v>
                </c:pt>
                <c:pt idx="135">
                  <c:v>41000.0</c:v>
                </c:pt>
                <c:pt idx="136">
                  <c:v>41030.0</c:v>
                </c:pt>
                <c:pt idx="137">
                  <c:v>41061.0</c:v>
                </c:pt>
                <c:pt idx="138">
                  <c:v>41091.0</c:v>
                </c:pt>
                <c:pt idx="139">
                  <c:v>41122.0</c:v>
                </c:pt>
                <c:pt idx="140">
                  <c:v>41153.0</c:v>
                </c:pt>
                <c:pt idx="141">
                  <c:v>41183.0</c:v>
                </c:pt>
                <c:pt idx="142">
                  <c:v>41214.0</c:v>
                </c:pt>
                <c:pt idx="143">
                  <c:v>41244.0</c:v>
                </c:pt>
                <c:pt idx="144">
                  <c:v>41275.0</c:v>
                </c:pt>
                <c:pt idx="145">
                  <c:v>41306.0</c:v>
                </c:pt>
                <c:pt idx="146">
                  <c:v>41334.0</c:v>
                </c:pt>
                <c:pt idx="147">
                  <c:v>41365.0</c:v>
                </c:pt>
                <c:pt idx="148">
                  <c:v>41395.0</c:v>
                </c:pt>
                <c:pt idx="149">
                  <c:v>41426.0</c:v>
                </c:pt>
                <c:pt idx="150">
                  <c:v>41456.0</c:v>
                </c:pt>
                <c:pt idx="151">
                  <c:v>41487.0</c:v>
                </c:pt>
                <c:pt idx="152">
                  <c:v>41518.0</c:v>
                </c:pt>
                <c:pt idx="153">
                  <c:v>41548.0</c:v>
                </c:pt>
                <c:pt idx="154">
                  <c:v>41579.0</c:v>
                </c:pt>
                <c:pt idx="155">
                  <c:v>41609.0</c:v>
                </c:pt>
                <c:pt idx="156">
                  <c:v>41640.0</c:v>
                </c:pt>
                <c:pt idx="157">
                  <c:v>41671.0</c:v>
                </c:pt>
                <c:pt idx="158">
                  <c:v>41699.0</c:v>
                </c:pt>
                <c:pt idx="159">
                  <c:v>41730.0</c:v>
                </c:pt>
                <c:pt idx="160">
                  <c:v>41760.0</c:v>
                </c:pt>
                <c:pt idx="161">
                  <c:v>41791.0</c:v>
                </c:pt>
                <c:pt idx="162">
                  <c:v>41821.0</c:v>
                </c:pt>
                <c:pt idx="163">
                  <c:v>41852.0</c:v>
                </c:pt>
                <c:pt idx="164">
                  <c:v>41883.0</c:v>
                </c:pt>
                <c:pt idx="165">
                  <c:v>41913.0</c:v>
                </c:pt>
                <c:pt idx="166">
                  <c:v>41944.0</c:v>
                </c:pt>
                <c:pt idx="167">
                  <c:v>41974.0</c:v>
                </c:pt>
              </c:numCache>
            </c:numRef>
          </c:cat>
          <c:val>
            <c:numRef>
              <c:f>'Interest rates on ten-year bond'!$E$8:$E$175</c:f>
              <c:numCache>
                <c:formatCode>General</c:formatCode>
                <c:ptCount val="168"/>
                <c:pt idx="0">
                  <c:v>5.08</c:v>
                </c:pt>
                <c:pt idx="1">
                  <c:v>5.119999999999997</c:v>
                </c:pt>
                <c:pt idx="2">
                  <c:v>5.04</c:v>
                </c:pt>
                <c:pt idx="3">
                  <c:v>5.18</c:v>
                </c:pt>
                <c:pt idx="4">
                  <c:v>5.359999999999998</c:v>
                </c:pt>
                <c:pt idx="5">
                  <c:v>5.33</c:v>
                </c:pt>
                <c:pt idx="6">
                  <c:v>5.35</c:v>
                </c:pt>
                <c:pt idx="7">
                  <c:v>5.159999999999997</c:v>
                </c:pt>
                <c:pt idx="8">
                  <c:v>5.14</c:v>
                </c:pt>
                <c:pt idx="9">
                  <c:v>4.91</c:v>
                </c:pt>
                <c:pt idx="10">
                  <c:v>4.76</c:v>
                </c:pt>
                <c:pt idx="11">
                  <c:v>4.97</c:v>
                </c:pt>
                <c:pt idx="12">
                  <c:v>5.05</c:v>
                </c:pt>
                <c:pt idx="13">
                  <c:v>5.109999999999999</c:v>
                </c:pt>
                <c:pt idx="14">
                  <c:v>5.34</c:v>
                </c:pt>
                <c:pt idx="15">
                  <c:v>5.34</c:v>
                </c:pt>
                <c:pt idx="16">
                  <c:v>5.359999999999998</c:v>
                </c:pt>
                <c:pt idx="17">
                  <c:v>5.23</c:v>
                </c:pt>
                <c:pt idx="18">
                  <c:v>5.07</c:v>
                </c:pt>
                <c:pt idx="19">
                  <c:v>4.78</c:v>
                </c:pt>
                <c:pt idx="20">
                  <c:v>4.57</c:v>
                </c:pt>
                <c:pt idx="21">
                  <c:v>4.63</c:v>
                </c:pt>
                <c:pt idx="22">
                  <c:v>4.6</c:v>
                </c:pt>
                <c:pt idx="23">
                  <c:v>4.43</c:v>
                </c:pt>
                <c:pt idx="24">
                  <c:v>4.24</c:v>
                </c:pt>
                <c:pt idx="25">
                  <c:v>4.01</c:v>
                </c:pt>
                <c:pt idx="26">
                  <c:v>4.04</c:v>
                </c:pt>
                <c:pt idx="27">
                  <c:v>4.189999999999999</c:v>
                </c:pt>
                <c:pt idx="28">
                  <c:v>3.88</c:v>
                </c:pt>
                <c:pt idx="29">
                  <c:v>3.69</c:v>
                </c:pt>
                <c:pt idx="30">
                  <c:v>4.03</c:v>
                </c:pt>
                <c:pt idx="31">
                  <c:v>4.189999999999999</c:v>
                </c:pt>
                <c:pt idx="32">
                  <c:v>4.21</c:v>
                </c:pt>
                <c:pt idx="33">
                  <c:v>4.27</c:v>
                </c:pt>
                <c:pt idx="34">
                  <c:v>4.4</c:v>
                </c:pt>
                <c:pt idx="35">
                  <c:v>4.34</c:v>
                </c:pt>
                <c:pt idx="36">
                  <c:v>4.189999999999999</c:v>
                </c:pt>
                <c:pt idx="37">
                  <c:v>4.149999999999999</c:v>
                </c:pt>
                <c:pt idx="38">
                  <c:v>4.01</c:v>
                </c:pt>
                <c:pt idx="39">
                  <c:v>4.2</c:v>
                </c:pt>
                <c:pt idx="40">
                  <c:v>4.33</c:v>
                </c:pt>
                <c:pt idx="41">
                  <c:v>4.39</c:v>
                </c:pt>
                <c:pt idx="42">
                  <c:v>4.28</c:v>
                </c:pt>
                <c:pt idx="43">
                  <c:v>4.149999999999999</c:v>
                </c:pt>
                <c:pt idx="44">
                  <c:v>4.08</c:v>
                </c:pt>
                <c:pt idx="45">
                  <c:v>3.97</c:v>
                </c:pt>
                <c:pt idx="46">
                  <c:v>3.85</c:v>
                </c:pt>
                <c:pt idx="47">
                  <c:v>3.64</c:v>
                </c:pt>
                <c:pt idx="48">
                  <c:v>3.59</c:v>
                </c:pt>
                <c:pt idx="49">
                  <c:v>3.58</c:v>
                </c:pt>
                <c:pt idx="50">
                  <c:v>3.74</c:v>
                </c:pt>
                <c:pt idx="51">
                  <c:v>3.53</c:v>
                </c:pt>
                <c:pt idx="52">
                  <c:v>3.36</c:v>
                </c:pt>
                <c:pt idx="53">
                  <c:v>3.18</c:v>
                </c:pt>
                <c:pt idx="54">
                  <c:v>3.22</c:v>
                </c:pt>
                <c:pt idx="55">
                  <c:v>3.23</c:v>
                </c:pt>
                <c:pt idx="56">
                  <c:v>3.09</c:v>
                </c:pt>
                <c:pt idx="57">
                  <c:v>3.28</c:v>
                </c:pt>
                <c:pt idx="58">
                  <c:v>3.48</c:v>
                </c:pt>
                <c:pt idx="59">
                  <c:v>3.37</c:v>
                </c:pt>
                <c:pt idx="60">
                  <c:v>3.33</c:v>
                </c:pt>
                <c:pt idx="61">
                  <c:v>3.48</c:v>
                </c:pt>
                <c:pt idx="62">
                  <c:v>3.66</c:v>
                </c:pt>
                <c:pt idx="63">
                  <c:v>3.92</c:v>
                </c:pt>
                <c:pt idx="64">
                  <c:v>3.99</c:v>
                </c:pt>
                <c:pt idx="65">
                  <c:v>3.99</c:v>
                </c:pt>
                <c:pt idx="66">
                  <c:v>4.02</c:v>
                </c:pt>
                <c:pt idx="67">
                  <c:v>3.89</c:v>
                </c:pt>
                <c:pt idx="68">
                  <c:v>3.76</c:v>
                </c:pt>
                <c:pt idx="69">
                  <c:v>3.81</c:v>
                </c:pt>
                <c:pt idx="70">
                  <c:v>3.75</c:v>
                </c:pt>
                <c:pt idx="71">
                  <c:v>3.82</c:v>
                </c:pt>
                <c:pt idx="72">
                  <c:v>4.07</c:v>
                </c:pt>
                <c:pt idx="73">
                  <c:v>4.1</c:v>
                </c:pt>
                <c:pt idx="74">
                  <c:v>4.01</c:v>
                </c:pt>
                <c:pt idx="75">
                  <c:v>4.21</c:v>
                </c:pt>
                <c:pt idx="76">
                  <c:v>4.34</c:v>
                </c:pt>
                <c:pt idx="77">
                  <c:v>4.619999999999996</c:v>
                </c:pt>
                <c:pt idx="78">
                  <c:v>4.6</c:v>
                </c:pt>
                <c:pt idx="79">
                  <c:v>4.4</c:v>
                </c:pt>
                <c:pt idx="80">
                  <c:v>4.359999999999998</c:v>
                </c:pt>
                <c:pt idx="81">
                  <c:v>4.38</c:v>
                </c:pt>
                <c:pt idx="82">
                  <c:v>4.25</c:v>
                </c:pt>
                <c:pt idx="83">
                  <c:v>4.35</c:v>
                </c:pt>
                <c:pt idx="84">
                  <c:v>4.18</c:v>
                </c:pt>
                <c:pt idx="85">
                  <c:v>4.149999999999999</c:v>
                </c:pt>
                <c:pt idx="86">
                  <c:v>4.119999999999997</c:v>
                </c:pt>
                <c:pt idx="87">
                  <c:v>4.319999999999998</c:v>
                </c:pt>
                <c:pt idx="88">
                  <c:v>4.43</c:v>
                </c:pt>
                <c:pt idx="89">
                  <c:v>4.79</c:v>
                </c:pt>
                <c:pt idx="90">
                  <c:v>4.8</c:v>
                </c:pt>
                <c:pt idx="91">
                  <c:v>4.56</c:v>
                </c:pt>
                <c:pt idx="92">
                  <c:v>4.57</c:v>
                </c:pt>
                <c:pt idx="93">
                  <c:v>4.47</c:v>
                </c:pt>
                <c:pt idx="94">
                  <c:v>4.149999999999999</c:v>
                </c:pt>
                <c:pt idx="95">
                  <c:v>3.86</c:v>
                </c:pt>
                <c:pt idx="96">
                  <c:v>4.149999999999999</c:v>
                </c:pt>
                <c:pt idx="97">
                  <c:v>4.23</c:v>
                </c:pt>
                <c:pt idx="98">
                  <c:v>4.06</c:v>
                </c:pt>
                <c:pt idx="99">
                  <c:v>4.01</c:v>
                </c:pt>
                <c:pt idx="100">
                  <c:v>4.06</c:v>
                </c:pt>
                <c:pt idx="101">
                  <c:v>4.25</c:v>
                </c:pt>
                <c:pt idx="102">
                  <c:v>4.01</c:v>
                </c:pt>
                <c:pt idx="103">
                  <c:v>3.79</c:v>
                </c:pt>
                <c:pt idx="104">
                  <c:v>3.81</c:v>
                </c:pt>
                <c:pt idx="105">
                  <c:v>3.78</c:v>
                </c:pt>
                <c:pt idx="106">
                  <c:v>3.79</c:v>
                </c:pt>
                <c:pt idx="107">
                  <c:v>3.81</c:v>
                </c:pt>
                <c:pt idx="108">
                  <c:v>3.99</c:v>
                </c:pt>
                <c:pt idx="109">
                  <c:v>3.98</c:v>
                </c:pt>
                <c:pt idx="110">
                  <c:v>3.83</c:v>
                </c:pt>
                <c:pt idx="111">
                  <c:v>3.9</c:v>
                </c:pt>
                <c:pt idx="112">
                  <c:v>4.08</c:v>
                </c:pt>
                <c:pt idx="113">
                  <c:v>4.56</c:v>
                </c:pt>
                <c:pt idx="114">
                  <c:v>4.43</c:v>
                </c:pt>
                <c:pt idx="115">
                  <c:v>4.04</c:v>
                </c:pt>
                <c:pt idx="116">
                  <c:v>4.09</c:v>
                </c:pt>
                <c:pt idx="117">
                  <c:v>4.04</c:v>
                </c:pt>
                <c:pt idx="118">
                  <c:v>4.689999999999999</c:v>
                </c:pt>
                <c:pt idx="119">
                  <c:v>5.38</c:v>
                </c:pt>
                <c:pt idx="120">
                  <c:v>5.38</c:v>
                </c:pt>
                <c:pt idx="121">
                  <c:v>5.26</c:v>
                </c:pt>
                <c:pt idx="122">
                  <c:v>5.25</c:v>
                </c:pt>
                <c:pt idx="123">
                  <c:v>5.33</c:v>
                </c:pt>
                <c:pt idx="124">
                  <c:v>5.319999999999998</c:v>
                </c:pt>
                <c:pt idx="125">
                  <c:v>5.48</c:v>
                </c:pt>
                <c:pt idx="126">
                  <c:v>5.83</c:v>
                </c:pt>
                <c:pt idx="127">
                  <c:v>5.25</c:v>
                </c:pt>
                <c:pt idx="128">
                  <c:v>5.2</c:v>
                </c:pt>
                <c:pt idx="129">
                  <c:v>5.26</c:v>
                </c:pt>
                <c:pt idx="130">
                  <c:v>6.2</c:v>
                </c:pt>
                <c:pt idx="131">
                  <c:v>5.53</c:v>
                </c:pt>
                <c:pt idx="132">
                  <c:v>5.41</c:v>
                </c:pt>
                <c:pt idx="133">
                  <c:v>5.109999999999999</c:v>
                </c:pt>
                <c:pt idx="134">
                  <c:v>5.17</c:v>
                </c:pt>
                <c:pt idx="135">
                  <c:v>5.79</c:v>
                </c:pt>
                <c:pt idx="136">
                  <c:v>6.13</c:v>
                </c:pt>
                <c:pt idx="137">
                  <c:v>6.59</c:v>
                </c:pt>
                <c:pt idx="138">
                  <c:v>6.79</c:v>
                </c:pt>
                <c:pt idx="139">
                  <c:v>6.58</c:v>
                </c:pt>
                <c:pt idx="140">
                  <c:v>5.91</c:v>
                </c:pt>
                <c:pt idx="141">
                  <c:v>5.64</c:v>
                </c:pt>
                <c:pt idx="142">
                  <c:v>5.689999999999999</c:v>
                </c:pt>
                <c:pt idx="143">
                  <c:v>5.34</c:v>
                </c:pt>
                <c:pt idx="144">
                  <c:v>5.05</c:v>
                </c:pt>
                <c:pt idx="145">
                  <c:v>5.22</c:v>
                </c:pt>
                <c:pt idx="146">
                  <c:v>4.92</c:v>
                </c:pt>
                <c:pt idx="147">
                  <c:v>4.59</c:v>
                </c:pt>
                <c:pt idx="148">
                  <c:v>4.25</c:v>
                </c:pt>
                <c:pt idx="149">
                  <c:v>4.67</c:v>
                </c:pt>
                <c:pt idx="150">
                  <c:v>4.67</c:v>
                </c:pt>
                <c:pt idx="151">
                  <c:v>4.5</c:v>
                </c:pt>
                <c:pt idx="152">
                  <c:v>4.42</c:v>
                </c:pt>
                <c:pt idx="153">
                  <c:v>4.22</c:v>
                </c:pt>
                <c:pt idx="154">
                  <c:v>4.1</c:v>
                </c:pt>
                <c:pt idx="155">
                  <c:v>4.13</c:v>
                </c:pt>
                <c:pt idx="156">
                  <c:v>3.79</c:v>
                </c:pt>
                <c:pt idx="157">
                  <c:v>3.56</c:v>
                </c:pt>
                <c:pt idx="158">
                  <c:v>3.31</c:v>
                </c:pt>
                <c:pt idx="159">
                  <c:v>3.11</c:v>
                </c:pt>
                <c:pt idx="160">
                  <c:v>2.93</c:v>
                </c:pt>
                <c:pt idx="161">
                  <c:v>2.72</c:v>
                </c:pt>
                <c:pt idx="162">
                  <c:v>2.68</c:v>
                </c:pt>
                <c:pt idx="163">
                  <c:v>2.41</c:v>
                </c:pt>
                <c:pt idx="164">
                  <c:v>2.2</c:v>
                </c:pt>
                <c:pt idx="165">
                  <c:v>2.12</c:v>
                </c:pt>
                <c:pt idx="166">
                  <c:v>2.07</c:v>
                </c:pt>
                <c:pt idx="167">
                  <c:v>1.78</c:v>
                </c:pt>
              </c:numCache>
            </c:numRef>
          </c:val>
          <c:smooth val="0"/>
        </c:ser>
        <c:ser>
          <c:idx val="4"/>
          <c:order val="4"/>
          <c:tx>
            <c:strRef>
              <c:f>'Interest rates on ten-year bond'!$F$7</c:f>
              <c:strCache>
                <c:ptCount val="1"/>
                <c:pt idx="0">
                  <c:v>Italy</c:v>
                </c:pt>
              </c:strCache>
            </c:strRef>
          </c:tx>
          <c:spPr>
            <a:ln w="47625" cap="rnd">
              <a:solidFill>
                <a:srgbClr val="729AB9"/>
              </a:solidFill>
              <a:round/>
            </a:ln>
            <a:effectLst/>
          </c:spPr>
          <c:marker>
            <c:symbol val="none"/>
          </c:marker>
          <c:cat>
            <c:numRef>
              <c:f>'Interest rates on ten-year bond'!$A$8:$A$175</c:f>
              <c:numCache>
                <c:formatCode>mmm\-yy</c:formatCode>
                <c:ptCount val="168"/>
                <c:pt idx="0">
                  <c:v>36892.0</c:v>
                </c:pt>
                <c:pt idx="1">
                  <c:v>36923.0</c:v>
                </c:pt>
                <c:pt idx="2">
                  <c:v>36951.0</c:v>
                </c:pt>
                <c:pt idx="3">
                  <c:v>36982.0</c:v>
                </c:pt>
                <c:pt idx="4">
                  <c:v>37012.0</c:v>
                </c:pt>
                <c:pt idx="5">
                  <c:v>37043.0</c:v>
                </c:pt>
                <c:pt idx="6">
                  <c:v>37073.0</c:v>
                </c:pt>
                <c:pt idx="7">
                  <c:v>37104.0</c:v>
                </c:pt>
                <c:pt idx="8">
                  <c:v>37135.0</c:v>
                </c:pt>
                <c:pt idx="9">
                  <c:v>37165.0</c:v>
                </c:pt>
                <c:pt idx="10">
                  <c:v>37196.0</c:v>
                </c:pt>
                <c:pt idx="11">
                  <c:v>37226.0</c:v>
                </c:pt>
                <c:pt idx="12">
                  <c:v>37257.0</c:v>
                </c:pt>
                <c:pt idx="13">
                  <c:v>37288.0</c:v>
                </c:pt>
                <c:pt idx="14">
                  <c:v>37316.0</c:v>
                </c:pt>
                <c:pt idx="15">
                  <c:v>37347.0</c:v>
                </c:pt>
                <c:pt idx="16">
                  <c:v>37377.0</c:v>
                </c:pt>
                <c:pt idx="17">
                  <c:v>37408.0</c:v>
                </c:pt>
                <c:pt idx="18">
                  <c:v>37438.0</c:v>
                </c:pt>
                <c:pt idx="19">
                  <c:v>37469.0</c:v>
                </c:pt>
                <c:pt idx="20">
                  <c:v>37500.0</c:v>
                </c:pt>
                <c:pt idx="21">
                  <c:v>37530.0</c:v>
                </c:pt>
                <c:pt idx="22">
                  <c:v>37561.0</c:v>
                </c:pt>
                <c:pt idx="23">
                  <c:v>37591.0</c:v>
                </c:pt>
                <c:pt idx="24">
                  <c:v>37622.0</c:v>
                </c:pt>
                <c:pt idx="25">
                  <c:v>37653.0</c:v>
                </c:pt>
                <c:pt idx="26">
                  <c:v>37681.0</c:v>
                </c:pt>
                <c:pt idx="27">
                  <c:v>37712.0</c:v>
                </c:pt>
                <c:pt idx="28">
                  <c:v>37742.0</c:v>
                </c:pt>
                <c:pt idx="29">
                  <c:v>37773.0</c:v>
                </c:pt>
                <c:pt idx="30">
                  <c:v>37803.0</c:v>
                </c:pt>
                <c:pt idx="31">
                  <c:v>37834.0</c:v>
                </c:pt>
                <c:pt idx="32">
                  <c:v>37865.0</c:v>
                </c:pt>
                <c:pt idx="33">
                  <c:v>37895.0</c:v>
                </c:pt>
                <c:pt idx="34">
                  <c:v>37926.0</c:v>
                </c:pt>
                <c:pt idx="35">
                  <c:v>37956.0</c:v>
                </c:pt>
                <c:pt idx="36">
                  <c:v>37987.0</c:v>
                </c:pt>
                <c:pt idx="37">
                  <c:v>38018.0</c:v>
                </c:pt>
                <c:pt idx="38">
                  <c:v>38047.0</c:v>
                </c:pt>
                <c:pt idx="39">
                  <c:v>38078.0</c:v>
                </c:pt>
                <c:pt idx="40">
                  <c:v>38108.0</c:v>
                </c:pt>
                <c:pt idx="41">
                  <c:v>38139.0</c:v>
                </c:pt>
                <c:pt idx="42">
                  <c:v>38169.0</c:v>
                </c:pt>
                <c:pt idx="43">
                  <c:v>38200.0</c:v>
                </c:pt>
                <c:pt idx="44">
                  <c:v>38231.0</c:v>
                </c:pt>
                <c:pt idx="45">
                  <c:v>38261.0</c:v>
                </c:pt>
                <c:pt idx="46">
                  <c:v>38292.0</c:v>
                </c:pt>
                <c:pt idx="47">
                  <c:v>38322.0</c:v>
                </c:pt>
                <c:pt idx="48">
                  <c:v>38353.0</c:v>
                </c:pt>
                <c:pt idx="49">
                  <c:v>38384.0</c:v>
                </c:pt>
                <c:pt idx="50">
                  <c:v>38412.0</c:v>
                </c:pt>
                <c:pt idx="51">
                  <c:v>38443.0</c:v>
                </c:pt>
                <c:pt idx="52">
                  <c:v>38473.0</c:v>
                </c:pt>
                <c:pt idx="53">
                  <c:v>38504.0</c:v>
                </c:pt>
                <c:pt idx="54">
                  <c:v>38534.0</c:v>
                </c:pt>
                <c:pt idx="55">
                  <c:v>38565.0</c:v>
                </c:pt>
                <c:pt idx="56">
                  <c:v>38596.0</c:v>
                </c:pt>
                <c:pt idx="57">
                  <c:v>38626.0</c:v>
                </c:pt>
                <c:pt idx="58">
                  <c:v>38657.0</c:v>
                </c:pt>
                <c:pt idx="59">
                  <c:v>38687.0</c:v>
                </c:pt>
                <c:pt idx="60">
                  <c:v>38718.0</c:v>
                </c:pt>
                <c:pt idx="61">
                  <c:v>38749.0</c:v>
                </c:pt>
                <c:pt idx="62">
                  <c:v>38777.0</c:v>
                </c:pt>
                <c:pt idx="63">
                  <c:v>38808.0</c:v>
                </c:pt>
                <c:pt idx="64">
                  <c:v>38838.0</c:v>
                </c:pt>
                <c:pt idx="65">
                  <c:v>38869.0</c:v>
                </c:pt>
                <c:pt idx="66">
                  <c:v>38899.0</c:v>
                </c:pt>
                <c:pt idx="67">
                  <c:v>38930.0</c:v>
                </c:pt>
                <c:pt idx="68">
                  <c:v>38961.0</c:v>
                </c:pt>
                <c:pt idx="69">
                  <c:v>38991.0</c:v>
                </c:pt>
                <c:pt idx="70">
                  <c:v>39022.0</c:v>
                </c:pt>
                <c:pt idx="71">
                  <c:v>39052.0</c:v>
                </c:pt>
                <c:pt idx="72">
                  <c:v>39083.0</c:v>
                </c:pt>
                <c:pt idx="73">
                  <c:v>39114.0</c:v>
                </c:pt>
                <c:pt idx="74">
                  <c:v>39142.0</c:v>
                </c:pt>
                <c:pt idx="75">
                  <c:v>39173.0</c:v>
                </c:pt>
                <c:pt idx="76">
                  <c:v>39203.0</c:v>
                </c:pt>
                <c:pt idx="77">
                  <c:v>39234.0</c:v>
                </c:pt>
                <c:pt idx="78">
                  <c:v>39264.0</c:v>
                </c:pt>
                <c:pt idx="79">
                  <c:v>39295.0</c:v>
                </c:pt>
                <c:pt idx="80">
                  <c:v>39326.0</c:v>
                </c:pt>
                <c:pt idx="81">
                  <c:v>39356.0</c:v>
                </c:pt>
                <c:pt idx="82">
                  <c:v>39387.0</c:v>
                </c:pt>
                <c:pt idx="83">
                  <c:v>39417.0</c:v>
                </c:pt>
                <c:pt idx="84">
                  <c:v>39448.0</c:v>
                </c:pt>
                <c:pt idx="85">
                  <c:v>39479.0</c:v>
                </c:pt>
                <c:pt idx="86">
                  <c:v>39508.0</c:v>
                </c:pt>
                <c:pt idx="87">
                  <c:v>39539.0</c:v>
                </c:pt>
                <c:pt idx="88">
                  <c:v>39569.0</c:v>
                </c:pt>
                <c:pt idx="89">
                  <c:v>39600.0</c:v>
                </c:pt>
                <c:pt idx="90">
                  <c:v>39630.0</c:v>
                </c:pt>
                <c:pt idx="91">
                  <c:v>39661.0</c:v>
                </c:pt>
                <c:pt idx="92">
                  <c:v>39692.0</c:v>
                </c:pt>
                <c:pt idx="93">
                  <c:v>39722.0</c:v>
                </c:pt>
                <c:pt idx="94">
                  <c:v>39753.0</c:v>
                </c:pt>
                <c:pt idx="95">
                  <c:v>39783.0</c:v>
                </c:pt>
                <c:pt idx="96">
                  <c:v>39814.0</c:v>
                </c:pt>
                <c:pt idx="97">
                  <c:v>39845.0</c:v>
                </c:pt>
                <c:pt idx="98">
                  <c:v>39873.0</c:v>
                </c:pt>
                <c:pt idx="99">
                  <c:v>39904.0</c:v>
                </c:pt>
                <c:pt idx="100">
                  <c:v>39934.0</c:v>
                </c:pt>
                <c:pt idx="101">
                  <c:v>39965.0</c:v>
                </c:pt>
                <c:pt idx="102">
                  <c:v>39995.0</c:v>
                </c:pt>
                <c:pt idx="103">
                  <c:v>40026.0</c:v>
                </c:pt>
                <c:pt idx="104">
                  <c:v>40057.0</c:v>
                </c:pt>
                <c:pt idx="105">
                  <c:v>40087.0</c:v>
                </c:pt>
                <c:pt idx="106">
                  <c:v>40118.0</c:v>
                </c:pt>
                <c:pt idx="107">
                  <c:v>40148.0</c:v>
                </c:pt>
                <c:pt idx="108">
                  <c:v>40179.0</c:v>
                </c:pt>
                <c:pt idx="109">
                  <c:v>40210.0</c:v>
                </c:pt>
                <c:pt idx="110">
                  <c:v>40238.0</c:v>
                </c:pt>
                <c:pt idx="111">
                  <c:v>40269.0</c:v>
                </c:pt>
                <c:pt idx="112">
                  <c:v>40299.0</c:v>
                </c:pt>
                <c:pt idx="113">
                  <c:v>40330.0</c:v>
                </c:pt>
                <c:pt idx="114">
                  <c:v>40360.0</c:v>
                </c:pt>
                <c:pt idx="115">
                  <c:v>40391.0</c:v>
                </c:pt>
                <c:pt idx="116">
                  <c:v>40422.0</c:v>
                </c:pt>
                <c:pt idx="117">
                  <c:v>40452.0</c:v>
                </c:pt>
                <c:pt idx="118">
                  <c:v>40483.0</c:v>
                </c:pt>
                <c:pt idx="119">
                  <c:v>40513.0</c:v>
                </c:pt>
                <c:pt idx="120">
                  <c:v>40544.0</c:v>
                </c:pt>
                <c:pt idx="121">
                  <c:v>40575.0</c:v>
                </c:pt>
                <c:pt idx="122">
                  <c:v>40603.0</c:v>
                </c:pt>
                <c:pt idx="123">
                  <c:v>40634.0</c:v>
                </c:pt>
                <c:pt idx="124">
                  <c:v>40664.0</c:v>
                </c:pt>
                <c:pt idx="125">
                  <c:v>40695.0</c:v>
                </c:pt>
                <c:pt idx="126">
                  <c:v>40725.0</c:v>
                </c:pt>
                <c:pt idx="127">
                  <c:v>40756.0</c:v>
                </c:pt>
                <c:pt idx="128">
                  <c:v>40787.0</c:v>
                </c:pt>
                <c:pt idx="129">
                  <c:v>40817.0</c:v>
                </c:pt>
                <c:pt idx="130">
                  <c:v>40848.0</c:v>
                </c:pt>
                <c:pt idx="131">
                  <c:v>40878.0</c:v>
                </c:pt>
                <c:pt idx="132">
                  <c:v>40909.0</c:v>
                </c:pt>
                <c:pt idx="133">
                  <c:v>40940.0</c:v>
                </c:pt>
                <c:pt idx="134">
                  <c:v>40969.0</c:v>
                </c:pt>
                <c:pt idx="135">
                  <c:v>41000.0</c:v>
                </c:pt>
                <c:pt idx="136">
                  <c:v>41030.0</c:v>
                </c:pt>
                <c:pt idx="137">
                  <c:v>41061.0</c:v>
                </c:pt>
                <c:pt idx="138">
                  <c:v>41091.0</c:v>
                </c:pt>
                <c:pt idx="139">
                  <c:v>41122.0</c:v>
                </c:pt>
                <c:pt idx="140">
                  <c:v>41153.0</c:v>
                </c:pt>
                <c:pt idx="141">
                  <c:v>41183.0</c:v>
                </c:pt>
                <c:pt idx="142">
                  <c:v>41214.0</c:v>
                </c:pt>
                <c:pt idx="143">
                  <c:v>41244.0</c:v>
                </c:pt>
                <c:pt idx="144">
                  <c:v>41275.0</c:v>
                </c:pt>
                <c:pt idx="145">
                  <c:v>41306.0</c:v>
                </c:pt>
                <c:pt idx="146">
                  <c:v>41334.0</c:v>
                </c:pt>
                <c:pt idx="147">
                  <c:v>41365.0</c:v>
                </c:pt>
                <c:pt idx="148">
                  <c:v>41395.0</c:v>
                </c:pt>
                <c:pt idx="149">
                  <c:v>41426.0</c:v>
                </c:pt>
                <c:pt idx="150">
                  <c:v>41456.0</c:v>
                </c:pt>
                <c:pt idx="151">
                  <c:v>41487.0</c:v>
                </c:pt>
                <c:pt idx="152">
                  <c:v>41518.0</c:v>
                </c:pt>
                <c:pt idx="153">
                  <c:v>41548.0</c:v>
                </c:pt>
                <c:pt idx="154">
                  <c:v>41579.0</c:v>
                </c:pt>
                <c:pt idx="155">
                  <c:v>41609.0</c:v>
                </c:pt>
                <c:pt idx="156">
                  <c:v>41640.0</c:v>
                </c:pt>
                <c:pt idx="157">
                  <c:v>41671.0</c:v>
                </c:pt>
                <c:pt idx="158">
                  <c:v>41699.0</c:v>
                </c:pt>
                <c:pt idx="159">
                  <c:v>41730.0</c:v>
                </c:pt>
                <c:pt idx="160">
                  <c:v>41760.0</c:v>
                </c:pt>
                <c:pt idx="161">
                  <c:v>41791.0</c:v>
                </c:pt>
                <c:pt idx="162">
                  <c:v>41821.0</c:v>
                </c:pt>
                <c:pt idx="163">
                  <c:v>41852.0</c:v>
                </c:pt>
                <c:pt idx="164">
                  <c:v>41883.0</c:v>
                </c:pt>
                <c:pt idx="165">
                  <c:v>41913.0</c:v>
                </c:pt>
                <c:pt idx="166">
                  <c:v>41944.0</c:v>
                </c:pt>
                <c:pt idx="167">
                  <c:v>41974.0</c:v>
                </c:pt>
              </c:numCache>
            </c:numRef>
          </c:cat>
          <c:val>
            <c:numRef>
              <c:f>'Interest rates on ten-year bond'!$F$8:$F$175</c:f>
              <c:numCache>
                <c:formatCode>General</c:formatCode>
                <c:ptCount val="168"/>
                <c:pt idx="0">
                  <c:v>5.18</c:v>
                </c:pt>
                <c:pt idx="1">
                  <c:v>5.18</c:v>
                </c:pt>
                <c:pt idx="2">
                  <c:v>5.13</c:v>
                </c:pt>
                <c:pt idx="3">
                  <c:v>5.28</c:v>
                </c:pt>
                <c:pt idx="4">
                  <c:v>5.45</c:v>
                </c:pt>
                <c:pt idx="5">
                  <c:v>5.4</c:v>
                </c:pt>
                <c:pt idx="6">
                  <c:v>5.42</c:v>
                </c:pt>
                <c:pt idx="7">
                  <c:v>5.22</c:v>
                </c:pt>
                <c:pt idx="8">
                  <c:v>5.2</c:v>
                </c:pt>
                <c:pt idx="9">
                  <c:v>4.96</c:v>
                </c:pt>
                <c:pt idx="10">
                  <c:v>4.8</c:v>
                </c:pt>
                <c:pt idx="11">
                  <c:v>5.05</c:v>
                </c:pt>
                <c:pt idx="12">
                  <c:v>5.14</c:v>
                </c:pt>
                <c:pt idx="13">
                  <c:v>5.2</c:v>
                </c:pt>
                <c:pt idx="14">
                  <c:v>5.41</c:v>
                </c:pt>
                <c:pt idx="15">
                  <c:v>5.4</c:v>
                </c:pt>
                <c:pt idx="16">
                  <c:v>5.41</c:v>
                </c:pt>
                <c:pt idx="17">
                  <c:v>5.26</c:v>
                </c:pt>
                <c:pt idx="18">
                  <c:v>5.109999999999999</c:v>
                </c:pt>
                <c:pt idx="19">
                  <c:v>4.83</c:v>
                </c:pt>
                <c:pt idx="20">
                  <c:v>4.619999999999996</c:v>
                </c:pt>
                <c:pt idx="21">
                  <c:v>4.76</c:v>
                </c:pt>
                <c:pt idx="22">
                  <c:v>4.74</c:v>
                </c:pt>
                <c:pt idx="23">
                  <c:v>4.55</c:v>
                </c:pt>
                <c:pt idx="24">
                  <c:v>4.38</c:v>
                </c:pt>
                <c:pt idx="25">
                  <c:v>4.159999999999997</c:v>
                </c:pt>
                <c:pt idx="26">
                  <c:v>4.189999999999999</c:v>
                </c:pt>
                <c:pt idx="27">
                  <c:v>4.31</c:v>
                </c:pt>
                <c:pt idx="28">
                  <c:v>4.04</c:v>
                </c:pt>
                <c:pt idx="29">
                  <c:v>3.82</c:v>
                </c:pt>
                <c:pt idx="30">
                  <c:v>4.13</c:v>
                </c:pt>
                <c:pt idx="31">
                  <c:v>4.29</c:v>
                </c:pt>
                <c:pt idx="32">
                  <c:v>4.31</c:v>
                </c:pt>
                <c:pt idx="33">
                  <c:v>4.38</c:v>
                </c:pt>
                <c:pt idx="34">
                  <c:v>4.51</c:v>
                </c:pt>
                <c:pt idx="35">
                  <c:v>4.46</c:v>
                </c:pt>
                <c:pt idx="36">
                  <c:v>4.319999999999998</c:v>
                </c:pt>
                <c:pt idx="37">
                  <c:v>4.34</c:v>
                </c:pt>
                <c:pt idx="38">
                  <c:v>4.17</c:v>
                </c:pt>
                <c:pt idx="39">
                  <c:v>4.35</c:v>
                </c:pt>
                <c:pt idx="40">
                  <c:v>4.49</c:v>
                </c:pt>
                <c:pt idx="41">
                  <c:v>4.54</c:v>
                </c:pt>
                <c:pt idx="42">
                  <c:v>4.44</c:v>
                </c:pt>
                <c:pt idx="43">
                  <c:v>4.28</c:v>
                </c:pt>
                <c:pt idx="44">
                  <c:v>4.25</c:v>
                </c:pt>
                <c:pt idx="45">
                  <c:v>4.13</c:v>
                </c:pt>
                <c:pt idx="46">
                  <c:v>4.0</c:v>
                </c:pt>
                <c:pt idx="47">
                  <c:v>3.79</c:v>
                </c:pt>
                <c:pt idx="48">
                  <c:v>3.71</c:v>
                </c:pt>
                <c:pt idx="49">
                  <c:v>3.68</c:v>
                </c:pt>
                <c:pt idx="50">
                  <c:v>3.84</c:v>
                </c:pt>
                <c:pt idx="51">
                  <c:v>3.65</c:v>
                </c:pt>
                <c:pt idx="52">
                  <c:v>3.55</c:v>
                </c:pt>
                <c:pt idx="53">
                  <c:v>3.41</c:v>
                </c:pt>
                <c:pt idx="54">
                  <c:v>3.44</c:v>
                </c:pt>
                <c:pt idx="55">
                  <c:v>3.45</c:v>
                </c:pt>
                <c:pt idx="56">
                  <c:v>3.29</c:v>
                </c:pt>
                <c:pt idx="57">
                  <c:v>3.44</c:v>
                </c:pt>
                <c:pt idx="58">
                  <c:v>3.66</c:v>
                </c:pt>
                <c:pt idx="59">
                  <c:v>3.55</c:v>
                </c:pt>
                <c:pt idx="60">
                  <c:v>3.54</c:v>
                </c:pt>
                <c:pt idx="61">
                  <c:v>3.7</c:v>
                </c:pt>
                <c:pt idx="62">
                  <c:v>3.92</c:v>
                </c:pt>
                <c:pt idx="63">
                  <c:v>4.22</c:v>
                </c:pt>
                <c:pt idx="64">
                  <c:v>4.29</c:v>
                </c:pt>
                <c:pt idx="65">
                  <c:v>4.3</c:v>
                </c:pt>
                <c:pt idx="66">
                  <c:v>4.31</c:v>
                </c:pt>
                <c:pt idx="67">
                  <c:v>4.17</c:v>
                </c:pt>
                <c:pt idx="68">
                  <c:v>4.04</c:v>
                </c:pt>
                <c:pt idx="69">
                  <c:v>4.07</c:v>
                </c:pt>
                <c:pt idx="70">
                  <c:v>3.97</c:v>
                </c:pt>
                <c:pt idx="71">
                  <c:v>4.04</c:v>
                </c:pt>
                <c:pt idx="72">
                  <c:v>4.26</c:v>
                </c:pt>
                <c:pt idx="73">
                  <c:v>4.28</c:v>
                </c:pt>
                <c:pt idx="74">
                  <c:v>4.18</c:v>
                </c:pt>
                <c:pt idx="75">
                  <c:v>4.37</c:v>
                </c:pt>
                <c:pt idx="76">
                  <c:v>4.49</c:v>
                </c:pt>
                <c:pt idx="77">
                  <c:v>4.769999999999999</c:v>
                </c:pt>
                <c:pt idx="78">
                  <c:v>4.76</c:v>
                </c:pt>
                <c:pt idx="79">
                  <c:v>4.58</c:v>
                </c:pt>
                <c:pt idx="80">
                  <c:v>4.57</c:v>
                </c:pt>
                <c:pt idx="81">
                  <c:v>4.59</c:v>
                </c:pt>
                <c:pt idx="82">
                  <c:v>4.45</c:v>
                </c:pt>
                <c:pt idx="83">
                  <c:v>4.54</c:v>
                </c:pt>
                <c:pt idx="84">
                  <c:v>4.4</c:v>
                </c:pt>
                <c:pt idx="85">
                  <c:v>4.35</c:v>
                </c:pt>
                <c:pt idx="86">
                  <c:v>4.38</c:v>
                </c:pt>
                <c:pt idx="87">
                  <c:v>4.53</c:v>
                </c:pt>
                <c:pt idx="88">
                  <c:v>4.7</c:v>
                </c:pt>
                <c:pt idx="89">
                  <c:v>5.109999999999999</c:v>
                </c:pt>
                <c:pt idx="90">
                  <c:v>5.1</c:v>
                </c:pt>
                <c:pt idx="91">
                  <c:v>4.81</c:v>
                </c:pt>
                <c:pt idx="92">
                  <c:v>4.8</c:v>
                </c:pt>
                <c:pt idx="93">
                  <c:v>4.78</c:v>
                </c:pt>
                <c:pt idx="94">
                  <c:v>4.74</c:v>
                </c:pt>
                <c:pt idx="95">
                  <c:v>4.47</c:v>
                </c:pt>
                <c:pt idx="96">
                  <c:v>4.619999999999996</c:v>
                </c:pt>
                <c:pt idx="97">
                  <c:v>4.54</c:v>
                </c:pt>
                <c:pt idx="98">
                  <c:v>4.46</c:v>
                </c:pt>
                <c:pt idx="99">
                  <c:v>4.359999999999998</c:v>
                </c:pt>
                <c:pt idx="100">
                  <c:v>4.42</c:v>
                </c:pt>
                <c:pt idx="101">
                  <c:v>4.609999999999998</c:v>
                </c:pt>
                <c:pt idx="102">
                  <c:v>4.37</c:v>
                </c:pt>
                <c:pt idx="103">
                  <c:v>4.119999999999997</c:v>
                </c:pt>
                <c:pt idx="104">
                  <c:v>4.09</c:v>
                </c:pt>
                <c:pt idx="105">
                  <c:v>4.1</c:v>
                </c:pt>
                <c:pt idx="106">
                  <c:v>4.06</c:v>
                </c:pt>
                <c:pt idx="107">
                  <c:v>4.01</c:v>
                </c:pt>
                <c:pt idx="108">
                  <c:v>4.08</c:v>
                </c:pt>
                <c:pt idx="109">
                  <c:v>4.05</c:v>
                </c:pt>
                <c:pt idx="110">
                  <c:v>3.95</c:v>
                </c:pt>
                <c:pt idx="111">
                  <c:v>4.0</c:v>
                </c:pt>
                <c:pt idx="112">
                  <c:v>3.99</c:v>
                </c:pt>
                <c:pt idx="113">
                  <c:v>4.1</c:v>
                </c:pt>
                <c:pt idx="114">
                  <c:v>4.03</c:v>
                </c:pt>
                <c:pt idx="115">
                  <c:v>3.8</c:v>
                </c:pt>
                <c:pt idx="116">
                  <c:v>3.86</c:v>
                </c:pt>
                <c:pt idx="117">
                  <c:v>3.8</c:v>
                </c:pt>
                <c:pt idx="118">
                  <c:v>4.18</c:v>
                </c:pt>
                <c:pt idx="119">
                  <c:v>4.6</c:v>
                </c:pt>
                <c:pt idx="120">
                  <c:v>4.73</c:v>
                </c:pt>
                <c:pt idx="121">
                  <c:v>4.74</c:v>
                </c:pt>
                <c:pt idx="122">
                  <c:v>4.88</c:v>
                </c:pt>
                <c:pt idx="123">
                  <c:v>4.84</c:v>
                </c:pt>
                <c:pt idx="124">
                  <c:v>4.76</c:v>
                </c:pt>
                <c:pt idx="125">
                  <c:v>4.819999999999998</c:v>
                </c:pt>
                <c:pt idx="126">
                  <c:v>5.46</c:v>
                </c:pt>
                <c:pt idx="127">
                  <c:v>5.27</c:v>
                </c:pt>
                <c:pt idx="128">
                  <c:v>5.75</c:v>
                </c:pt>
                <c:pt idx="129">
                  <c:v>5.97</c:v>
                </c:pt>
                <c:pt idx="130">
                  <c:v>7.06</c:v>
                </c:pt>
                <c:pt idx="131">
                  <c:v>6.81</c:v>
                </c:pt>
                <c:pt idx="132">
                  <c:v>6.54</c:v>
                </c:pt>
                <c:pt idx="133">
                  <c:v>5.55</c:v>
                </c:pt>
                <c:pt idx="134">
                  <c:v>5.05</c:v>
                </c:pt>
                <c:pt idx="135">
                  <c:v>5.68</c:v>
                </c:pt>
                <c:pt idx="136">
                  <c:v>5.78</c:v>
                </c:pt>
                <c:pt idx="137">
                  <c:v>5.9</c:v>
                </c:pt>
                <c:pt idx="138">
                  <c:v>6.0</c:v>
                </c:pt>
                <c:pt idx="139">
                  <c:v>5.819999999999998</c:v>
                </c:pt>
                <c:pt idx="140">
                  <c:v>5.25</c:v>
                </c:pt>
                <c:pt idx="141">
                  <c:v>4.95</c:v>
                </c:pt>
                <c:pt idx="142">
                  <c:v>4.85</c:v>
                </c:pt>
                <c:pt idx="143">
                  <c:v>4.54</c:v>
                </c:pt>
                <c:pt idx="144">
                  <c:v>4.21</c:v>
                </c:pt>
                <c:pt idx="145">
                  <c:v>4.49</c:v>
                </c:pt>
                <c:pt idx="146">
                  <c:v>4.64</c:v>
                </c:pt>
                <c:pt idx="147">
                  <c:v>4.28</c:v>
                </c:pt>
                <c:pt idx="148">
                  <c:v>3.96</c:v>
                </c:pt>
                <c:pt idx="149">
                  <c:v>4.38</c:v>
                </c:pt>
                <c:pt idx="150">
                  <c:v>4.42</c:v>
                </c:pt>
                <c:pt idx="151">
                  <c:v>4.42</c:v>
                </c:pt>
                <c:pt idx="152">
                  <c:v>4.54</c:v>
                </c:pt>
                <c:pt idx="153">
                  <c:v>4.25</c:v>
                </c:pt>
                <c:pt idx="154">
                  <c:v>4.1</c:v>
                </c:pt>
                <c:pt idx="155">
                  <c:v>4.109999999999999</c:v>
                </c:pt>
                <c:pt idx="156">
                  <c:v>3.87</c:v>
                </c:pt>
                <c:pt idx="157">
                  <c:v>3.65</c:v>
                </c:pt>
                <c:pt idx="158">
                  <c:v>3.4</c:v>
                </c:pt>
                <c:pt idx="159">
                  <c:v>3.23</c:v>
                </c:pt>
                <c:pt idx="160">
                  <c:v>3.12</c:v>
                </c:pt>
                <c:pt idx="161">
                  <c:v>2.92</c:v>
                </c:pt>
                <c:pt idx="162">
                  <c:v>2.79</c:v>
                </c:pt>
                <c:pt idx="163">
                  <c:v>2.63</c:v>
                </c:pt>
                <c:pt idx="164">
                  <c:v>2.4</c:v>
                </c:pt>
                <c:pt idx="165">
                  <c:v>2.42</c:v>
                </c:pt>
                <c:pt idx="166">
                  <c:v>2.29</c:v>
                </c:pt>
                <c:pt idx="167">
                  <c:v>1.99</c:v>
                </c:pt>
              </c:numCache>
            </c:numRef>
          </c:val>
          <c:smooth val="0"/>
        </c:ser>
        <c:ser>
          <c:idx val="5"/>
          <c:order val="5"/>
          <c:tx>
            <c:strRef>
              <c:f>'Interest rates on ten-year bond'!$G$7</c:f>
              <c:strCache>
                <c:ptCount val="1"/>
                <c:pt idx="0">
                  <c:v>Portugal</c:v>
                </c:pt>
              </c:strCache>
            </c:strRef>
          </c:tx>
          <c:spPr>
            <a:ln w="47625" cap="rnd">
              <a:solidFill>
                <a:srgbClr val="DF9353"/>
              </a:solidFill>
              <a:round/>
            </a:ln>
            <a:effectLst/>
          </c:spPr>
          <c:marker>
            <c:symbol val="none"/>
          </c:marker>
          <c:cat>
            <c:numRef>
              <c:f>'Interest rates on ten-year bond'!$A$8:$A$175</c:f>
              <c:numCache>
                <c:formatCode>mmm\-yy</c:formatCode>
                <c:ptCount val="168"/>
                <c:pt idx="0">
                  <c:v>36892.0</c:v>
                </c:pt>
                <c:pt idx="1">
                  <c:v>36923.0</c:v>
                </c:pt>
                <c:pt idx="2">
                  <c:v>36951.0</c:v>
                </c:pt>
                <c:pt idx="3">
                  <c:v>36982.0</c:v>
                </c:pt>
                <c:pt idx="4">
                  <c:v>37012.0</c:v>
                </c:pt>
                <c:pt idx="5">
                  <c:v>37043.0</c:v>
                </c:pt>
                <c:pt idx="6">
                  <c:v>37073.0</c:v>
                </c:pt>
                <c:pt idx="7">
                  <c:v>37104.0</c:v>
                </c:pt>
                <c:pt idx="8">
                  <c:v>37135.0</c:v>
                </c:pt>
                <c:pt idx="9">
                  <c:v>37165.0</c:v>
                </c:pt>
                <c:pt idx="10">
                  <c:v>37196.0</c:v>
                </c:pt>
                <c:pt idx="11">
                  <c:v>37226.0</c:v>
                </c:pt>
                <c:pt idx="12">
                  <c:v>37257.0</c:v>
                </c:pt>
                <c:pt idx="13">
                  <c:v>37288.0</c:v>
                </c:pt>
                <c:pt idx="14">
                  <c:v>37316.0</c:v>
                </c:pt>
                <c:pt idx="15">
                  <c:v>37347.0</c:v>
                </c:pt>
                <c:pt idx="16">
                  <c:v>37377.0</c:v>
                </c:pt>
                <c:pt idx="17">
                  <c:v>37408.0</c:v>
                </c:pt>
                <c:pt idx="18">
                  <c:v>37438.0</c:v>
                </c:pt>
                <c:pt idx="19">
                  <c:v>37469.0</c:v>
                </c:pt>
                <c:pt idx="20">
                  <c:v>37500.0</c:v>
                </c:pt>
                <c:pt idx="21">
                  <c:v>37530.0</c:v>
                </c:pt>
                <c:pt idx="22">
                  <c:v>37561.0</c:v>
                </c:pt>
                <c:pt idx="23">
                  <c:v>37591.0</c:v>
                </c:pt>
                <c:pt idx="24">
                  <c:v>37622.0</c:v>
                </c:pt>
                <c:pt idx="25">
                  <c:v>37653.0</c:v>
                </c:pt>
                <c:pt idx="26">
                  <c:v>37681.0</c:v>
                </c:pt>
                <c:pt idx="27">
                  <c:v>37712.0</c:v>
                </c:pt>
                <c:pt idx="28">
                  <c:v>37742.0</c:v>
                </c:pt>
                <c:pt idx="29">
                  <c:v>37773.0</c:v>
                </c:pt>
                <c:pt idx="30">
                  <c:v>37803.0</c:v>
                </c:pt>
                <c:pt idx="31">
                  <c:v>37834.0</c:v>
                </c:pt>
                <c:pt idx="32">
                  <c:v>37865.0</c:v>
                </c:pt>
                <c:pt idx="33">
                  <c:v>37895.0</c:v>
                </c:pt>
                <c:pt idx="34">
                  <c:v>37926.0</c:v>
                </c:pt>
                <c:pt idx="35">
                  <c:v>37956.0</c:v>
                </c:pt>
                <c:pt idx="36">
                  <c:v>37987.0</c:v>
                </c:pt>
                <c:pt idx="37">
                  <c:v>38018.0</c:v>
                </c:pt>
                <c:pt idx="38">
                  <c:v>38047.0</c:v>
                </c:pt>
                <c:pt idx="39">
                  <c:v>38078.0</c:v>
                </c:pt>
                <c:pt idx="40">
                  <c:v>38108.0</c:v>
                </c:pt>
                <c:pt idx="41">
                  <c:v>38139.0</c:v>
                </c:pt>
                <c:pt idx="42">
                  <c:v>38169.0</c:v>
                </c:pt>
                <c:pt idx="43">
                  <c:v>38200.0</c:v>
                </c:pt>
                <c:pt idx="44">
                  <c:v>38231.0</c:v>
                </c:pt>
                <c:pt idx="45">
                  <c:v>38261.0</c:v>
                </c:pt>
                <c:pt idx="46">
                  <c:v>38292.0</c:v>
                </c:pt>
                <c:pt idx="47">
                  <c:v>38322.0</c:v>
                </c:pt>
                <c:pt idx="48">
                  <c:v>38353.0</c:v>
                </c:pt>
                <c:pt idx="49">
                  <c:v>38384.0</c:v>
                </c:pt>
                <c:pt idx="50">
                  <c:v>38412.0</c:v>
                </c:pt>
                <c:pt idx="51">
                  <c:v>38443.0</c:v>
                </c:pt>
                <c:pt idx="52">
                  <c:v>38473.0</c:v>
                </c:pt>
                <c:pt idx="53">
                  <c:v>38504.0</c:v>
                </c:pt>
                <c:pt idx="54">
                  <c:v>38534.0</c:v>
                </c:pt>
                <c:pt idx="55">
                  <c:v>38565.0</c:v>
                </c:pt>
                <c:pt idx="56">
                  <c:v>38596.0</c:v>
                </c:pt>
                <c:pt idx="57">
                  <c:v>38626.0</c:v>
                </c:pt>
                <c:pt idx="58">
                  <c:v>38657.0</c:v>
                </c:pt>
                <c:pt idx="59">
                  <c:v>38687.0</c:v>
                </c:pt>
                <c:pt idx="60">
                  <c:v>38718.0</c:v>
                </c:pt>
                <c:pt idx="61">
                  <c:v>38749.0</c:v>
                </c:pt>
                <c:pt idx="62">
                  <c:v>38777.0</c:v>
                </c:pt>
                <c:pt idx="63">
                  <c:v>38808.0</c:v>
                </c:pt>
                <c:pt idx="64">
                  <c:v>38838.0</c:v>
                </c:pt>
                <c:pt idx="65">
                  <c:v>38869.0</c:v>
                </c:pt>
                <c:pt idx="66">
                  <c:v>38899.0</c:v>
                </c:pt>
                <c:pt idx="67">
                  <c:v>38930.0</c:v>
                </c:pt>
                <c:pt idx="68">
                  <c:v>38961.0</c:v>
                </c:pt>
                <c:pt idx="69">
                  <c:v>38991.0</c:v>
                </c:pt>
                <c:pt idx="70">
                  <c:v>39022.0</c:v>
                </c:pt>
                <c:pt idx="71">
                  <c:v>39052.0</c:v>
                </c:pt>
                <c:pt idx="72">
                  <c:v>39083.0</c:v>
                </c:pt>
                <c:pt idx="73">
                  <c:v>39114.0</c:v>
                </c:pt>
                <c:pt idx="74">
                  <c:v>39142.0</c:v>
                </c:pt>
                <c:pt idx="75">
                  <c:v>39173.0</c:v>
                </c:pt>
                <c:pt idx="76">
                  <c:v>39203.0</c:v>
                </c:pt>
                <c:pt idx="77">
                  <c:v>39234.0</c:v>
                </c:pt>
                <c:pt idx="78">
                  <c:v>39264.0</c:v>
                </c:pt>
                <c:pt idx="79">
                  <c:v>39295.0</c:v>
                </c:pt>
                <c:pt idx="80">
                  <c:v>39326.0</c:v>
                </c:pt>
                <c:pt idx="81">
                  <c:v>39356.0</c:v>
                </c:pt>
                <c:pt idx="82">
                  <c:v>39387.0</c:v>
                </c:pt>
                <c:pt idx="83">
                  <c:v>39417.0</c:v>
                </c:pt>
                <c:pt idx="84">
                  <c:v>39448.0</c:v>
                </c:pt>
                <c:pt idx="85">
                  <c:v>39479.0</c:v>
                </c:pt>
                <c:pt idx="86">
                  <c:v>39508.0</c:v>
                </c:pt>
                <c:pt idx="87">
                  <c:v>39539.0</c:v>
                </c:pt>
                <c:pt idx="88">
                  <c:v>39569.0</c:v>
                </c:pt>
                <c:pt idx="89">
                  <c:v>39600.0</c:v>
                </c:pt>
                <c:pt idx="90">
                  <c:v>39630.0</c:v>
                </c:pt>
                <c:pt idx="91">
                  <c:v>39661.0</c:v>
                </c:pt>
                <c:pt idx="92">
                  <c:v>39692.0</c:v>
                </c:pt>
                <c:pt idx="93">
                  <c:v>39722.0</c:v>
                </c:pt>
                <c:pt idx="94">
                  <c:v>39753.0</c:v>
                </c:pt>
                <c:pt idx="95">
                  <c:v>39783.0</c:v>
                </c:pt>
                <c:pt idx="96">
                  <c:v>39814.0</c:v>
                </c:pt>
                <c:pt idx="97">
                  <c:v>39845.0</c:v>
                </c:pt>
                <c:pt idx="98">
                  <c:v>39873.0</c:v>
                </c:pt>
                <c:pt idx="99">
                  <c:v>39904.0</c:v>
                </c:pt>
                <c:pt idx="100">
                  <c:v>39934.0</c:v>
                </c:pt>
                <c:pt idx="101">
                  <c:v>39965.0</c:v>
                </c:pt>
                <c:pt idx="102">
                  <c:v>39995.0</c:v>
                </c:pt>
                <c:pt idx="103">
                  <c:v>40026.0</c:v>
                </c:pt>
                <c:pt idx="104">
                  <c:v>40057.0</c:v>
                </c:pt>
                <c:pt idx="105">
                  <c:v>40087.0</c:v>
                </c:pt>
                <c:pt idx="106">
                  <c:v>40118.0</c:v>
                </c:pt>
                <c:pt idx="107">
                  <c:v>40148.0</c:v>
                </c:pt>
                <c:pt idx="108">
                  <c:v>40179.0</c:v>
                </c:pt>
                <c:pt idx="109">
                  <c:v>40210.0</c:v>
                </c:pt>
                <c:pt idx="110">
                  <c:v>40238.0</c:v>
                </c:pt>
                <c:pt idx="111">
                  <c:v>40269.0</c:v>
                </c:pt>
                <c:pt idx="112">
                  <c:v>40299.0</c:v>
                </c:pt>
                <c:pt idx="113">
                  <c:v>40330.0</c:v>
                </c:pt>
                <c:pt idx="114">
                  <c:v>40360.0</c:v>
                </c:pt>
                <c:pt idx="115">
                  <c:v>40391.0</c:v>
                </c:pt>
                <c:pt idx="116">
                  <c:v>40422.0</c:v>
                </c:pt>
                <c:pt idx="117">
                  <c:v>40452.0</c:v>
                </c:pt>
                <c:pt idx="118">
                  <c:v>40483.0</c:v>
                </c:pt>
                <c:pt idx="119">
                  <c:v>40513.0</c:v>
                </c:pt>
                <c:pt idx="120">
                  <c:v>40544.0</c:v>
                </c:pt>
                <c:pt idx="121">
                  <c:v>40575.0</c:v>
                </c:pt>
                <c:pt idx="122">
                  <c:v>40603.0</c:v>
                </c:pt>
                <c:pt idx="123">
                  <c:v>40634.0</c:v>
                </c:pt>
                <c:pt idx="124">
                  <c:v>40664.0</c:v>
                </c:pt>
                <c:pt idx="125">
                  <c:v>40695.0</c:v>
                </c:pt>
                <c:pt idx="126">
                  <c:v>40725.0</c:v>
                </c:pt>
                <c:pt idx="127">
                  <c:v>40756.0</c:v>
                </c:pt>
                <c:pt idx="128">
                  <c:v>40787.0</c:v>
                </c:pt>
                <c:pt idx="129">
                  <c:v>40817.0</c:v>
                </c:pt>
                <c:pt idx="130">
                  <c:v>40848.0</c:v>
                </c:pt>
                <c:pt idx="131">
                  <c:v>40878.0</c:v>
                </c:pt>
                <c:pt idx="132">
                  <c:v>40909.0</c:v>
                </c:pt>
                <c:pt idx="133">
                  <c:v>40940.0</c:v>
                </c:pt>
                <c:pt idx="134">
                  <c:v>40969.0</c:v>
                </c:pt>
                <c:pt idx="135">
                  <c:v>41000.0</c:v>
                </c:pt>
                <c:pt idx="136">
                  <c:v>41030.0</c:v>
                </c:pt>
                <c:pt idx="137">
                  <c:v>41061.0</c:v>
                </c:pt>
                <c:pt idx="138">
                  <c:v>41091.0</c:v>
                </c:pt>
                <c:pt idx="139">
                  <c:v>41122.0</c:v>
                </c:pt>
                <c:pt idx="140">
                  <c:v>41153.0</c:v>
                </c:pt>
                <c:pt idx="141">
                  <c:v>41183.0</c:v>
                </c:pt>
                <c:pt idx="142">
                  <c:v>41214.0</c:v>
                </c:pt>
                <c:pt idx="143">
                  <c:v>41244.0</c:v>
                </c:pt>
                <c:pt idx="144">
                  <c:v>41275.0</c:v>
                </c:pt>
                <c:pt idx="145">
                  <c:v>41306.0</c:v>
                </c:pt>
                <c:pt idx="146">
                  <c:v>41334.0</c:v>
                </c:pt>
                <c:pt idx="147">
                  <c:v>41365.0</c:v>
                </c:pt>
                <c:pt idx="148">
                  <c:v>41395.0</c:v>
                </c:pt>
                <c:pt idx="149">
                  <c:v>41426.0</c:v>
                </c:pt>
                <c:pt idx="150">
                  <c:v>41456.0</c:v>
                </c:pt>
                <c:pt idx="151">
                  <c:v>41487.0</c:v>
                </c:pt>
                <c:pt idx="152">
                  <c:v>41518.0</c:v>
                </c:pt>
                <c:pt idx="153">
                  <c:v>41548.0</c:v>
                </c:pt>
                <c:pt idx="154">
                  <c:v>41579.0</c:v>
                </c:pt>
                <c:pt idx="155">
                  <c:v>41609.0</c:v>
                </c:pt>
                <c:pt idx="156">
                  <c:v>41640.0</c:v>
                </c:pt>
                <c:pt idx="157">
                  <c:v>41671.0</c:v>
                </c:pt>
                <c:pt idx="158">
                  <c:v>41699.0</c:v>
                </c:pt>
                <c:pt idx="159">
                  <c:v>41730.0</c:v>
                </c:pt>
                <c:pt idx="160">
                  <c:v>41760.0</c:v>
                </c:pt>
                <c:pt idx="161">
                  <c:v>41791.0</c:v>
                </c:pt>
                <c:pt idx="162">
                  <c:v>41821.0</c:v>
                </c:pt>
                <c:pt idx="163">
                  <c:v>41852.0</c:v>
                </c:pt>
                <c:pt idx="164">
                  <c:v>41883.0</c:v>
                </c:pt>
                <c:pt idx="165">
                  <c:v>41913.0</c:v>
                </c:pt>
                <c:pt idx="166">
                  <c:v>41944.0</c:v>
                </c:pt>
                <c:pt idx="167">
                  <c:v>41974.0</c:v>
                </c:pt>
              </c:numCache>
            </c:numRef>
          </c:cat>
          <c:val>
            <c:numRef>
              <c:f>'Interest rates on ten-year bond'!$G$8:$G$175</c:f>
              <c:numCache>
                <c:formatCode>General</c:formatCode>
                <c:ptCount val="168"/>
                <c:pt idx="0">
                  <c:v>5.159999999999997</c:v>
                </c:pt>
                <c:pt idx="1">
                  <c:v>5.14</c:v>
                </c:pt>
                <c:pt idx="2">
                  <c:v>5.09</c:v>
                </c:pt>
                <c:pt idx="3">
                  <c:v>5.27</c:v>
                </c:pt>
                <c:pt idx="4">
                  <c:v>5.42</c:v>
                </c:pt>
                <c:pt idx="5">
                  <c:v>5.38</c:v>
                </c:pt>
                <c:pt idx="6">
                  <c:v>5.39</c:v>
                </c:pt>
                <c:pt idx="7">
                  <c:v>5.189999999999999</c:v>
                </c:pt>
                <c:pt idx="8">
                  <c:v>5.17</c:v>
                </c:pt>
                <c:pt idx="9">
                  <c:v>4.92</c:v>
                </c:pt>
                <c:pt idx="10">
                  <c:v>4.76</c:v>
                </c:pt>
                <c:pt idx="11">
                  <c:v>5.01</c:v>
                </c:pt>
                <c:pt idx="12">
                  <c:v>5.08</c:v>
                </c:pt>
                <c:pt idx="13">
                  <c:v>5.149999999999999</c:v>
                </c:pt>
                <c:pt idx="14">
                  <c:v>5.39</c:v>
                </c:pt>
                <c:pt idx="15">
                  <c:v>5.39</c:v>
                </c:pt>
                <c:pt idx="16">
                  <c:v>5.4</c:v>
                </c:pt>
                <c:pt idx="17">
                  <c:v>5.26</c:v>
                </c:pt>
                <c:pt idx="18">
                  <c:v>5.119999999999997</c:v>
                </c:pt>
                <c:pt idx="19">
                  <c:v>4.85</c:v>
                </c:pt>
                <c:pt idx="20">
                  <c:v>4.63</c:v>
                </c:pt>
                <c:pt idx="21">
                  <c:v>4.7</c:v>
                </c:pt>
                <c:pt idx="22">
                  <c:v>4.659999999999996</c:v>
                </c:pt>
                <c:pt idx="23">
                  <c:v>4.45</c:v>
                </c:pt>
                <c:pt idx="24">
                  <c:v>4.27</c:v>
                </c:pt>
                <c:pt idx="25">
                  <c:v>4.04</c:v>
                </c:pt>
                <c:pt idx="26">
                  <c:v>4.08</c:v>
                </c:pt>
                <c:pt idx="27">
                  <c:v>4.18</c:v>
                </c:pt>
                <c:pt idx="28">
                  <c:v>3.91</c:v>
                </c:pt>
                <c:pt idx="29">
                  <c:v>3.77</c:v>
                </c:pt>
                <c:pt idx="30">
                  <c:v>4.1</c:v>
                </c:pt>
                <c:pt idx="31">
                  <c:v>4.26</c:v>
                </c:pt>
                <c:pt idx="32">
                  <c:v>4.29</c:v>
                </c:pt>
                <c:pt idx="33">
                  <c:v>4.359999999999998</c:v>
                </c:pt>
                <c:pt idx="34">
                  <c:v>4.48</c:v>
                </c:pt>
                <c:pt idx="35">
                  <c:v>4.4</c:v>
                </c:pt>
                <c:pt idx="36">
                  <c:v>4.25</c:v>
                </c:pt>
                <c:pt idx="37">
                  <c:v>4.189999999999999</c:v>
                </c:pt>
                <c:pt idx="38">
                  <c:v>4.0</c:v>
                </c:pt>
                <c:pt idx="39">
                  <c:v>4.25</c:v>
                </c:pt>
                <c:pt idx="40">
                  <c:v>4.42</c:v>
                </c:pt>
                <c:pt idx="41">
                  <c:v>4.47</c:v>
                </c:pt>
                <c:pt idx="42">
                  <c:v>4.35</c:v>
                </c:pt>
                <c:pt idx="43">
                  <c:v>4.18</c:v>
                </c:pt>
                <c:pt idx="44">
                  <c:v>4.119999999999997</c:v>
                </c:pt>
                <c:pt idx="45">
                  <c:v>3.99</c:v>
                </c:pt>
                <c:pt idx="46">
                  <c:v>3.86</c:v>
                </c:pt>
                <c:pt idx="47">
                  <c:v>3.64</c:v>
                </c:pt>
                <c:pt idx="48">
                  <c:v>3.56</c:v>
                </c:pt>
                <c:pt idx="49">
                  <c:v>3.55</c:v>
                </c:pt>
                <c:pt idx="50">
                  <c:v>3.7</c:v>
                </c:pt>
                <c:pt idx="51">
                  <c:v>3.5</c:v>
                </c:pt>
                <c:pt idx="52">
                  <c:v>3.35</c:v>
                </c:pt>
                <c:pt idx="53">
                  <c:v>3.19</c:v>
                </c:pt>
                <c:pt idx="54">
                  <c:v>3.35</c:v>
                </c:pt>
                <c:pt idx="55">
                  <c:v>3.39</c:v>
                </c:pt>
                <c:pt idx="56">
                  <c:v>3.23</c:v>
                </c:pt>
                <c:pt idx="57">
                  <c:v>3.39</c:v>
                </c:pt>
                <c:pt idx="58">
                  <c:v>3.58</c:v>
                </c:pt>
                <c:pt idx="59">
                  <c:v>3.46</c:v>
                </c:pt>
                <c:pt idx="60">
                  <c:v>3.45</c:v>
                </c:pt>
                <c:pt idx="61">
                  <c:v>3.6</c:v>
                </c:pt>
                <c:pt idx="62">
                  <c:v>3.77</c:v>
                </c:pt>
                <c:pt idx="63">
                  <c:v>4.03</c:v>
                </c:pt>
                <c:pt idx="64">
                  <c:v>4.07</c:v>
                </c:pt>
                <c:pt idx="65">
                  <c:v>4.1</c:v>
                </c:pt>
                <c:pt idx="66">
                  <c:v>4.14</c:v>
                </c:pt>
                <c:pt idx="67">
                  <c:v>4.06</c:v>
                </c:pt>
                <c:pt idx="68">
                  <c:v>3.93</c:v>
                </c:pt>
                <c:pt idx="69">
                  <c:v>3.98</c:v>
                </c:pt>
                <c:pt idx="70">
                  <c:v>3.89</c:v>
                </c:pt>
                <c:pt idx="71">
                  <c:v>3.96</c:v>
                </c:pt>
                <c:pt idx="72">
                  <c:v>4.18</c:v>
                </c:pt>
                <c:pt idx="73">
                  <c:v>4.189999999999999</c:v>
                </c:pt>
                <c:pt idx="74">
                  <c:v>4.1</c:v>
                </c:pt>
                <c:pt idx="75">
                  <c:v>4.3</c:v>
                </c:pt>
                <c:pt idx="76">
                  <c:v>4.44</c:v>
                </c:pt>
                <c:pt idx="77">
                  <c:v>4.75</c:v>
                </c:pt>
                <c:pt idx="78">
                  <c:v>4.73</c:v>
                </c:pt>
                <c:pt idx="79">
                  <c:v>4.56</c:v>
                </c:pt>
                <c:pt idx="80">
                  <c:v>4.5</c:v>
                </c:pt>
                <c:pt idx="81">
                  <c:v>4.52</c:v>
                </c:pt>
                <c:pt idx="82">
                  <c:v>4.359999999999998</c:v>
                </c:pt>
                <c:pt idx="83">
                  <c:v>4.47</c:v>
                </c:pt>
                <c:pt idx="84">
                  <c:v>4.31</c:v>
                </c:pt>
                <c:pt idx="85">
                  <c:v>4.27</c:v>
                </c:pt>
                <c:pt idx="86">
                  <c:v>4.359999999999998</c:v>
                </c:pt>
                <c:pt idx="87">
                  <c:v>4.52</c:v>
                </c:pt>
                <c:pt idx="88">
                  <c:v>4.6</c:v>
                </c:pt>
                <c:pt idx="89">
                  <c:v>4.96</c:v>
                </c:pt>
                <c:pt idx="90">
                  <c:v>4.95</c:v>
                </c:pt>
                <c:pt idx="91">
                  <c:v>4.689999999999999</c:v>
                </c:pt>
                <c:pt idx="92">
                  <c:v>4.659999999999996</c:v>
                </c:pt>
                <c:pt idx="93">
                  <c:v>4.56</c:v>
                </c:pt>
                <c:pt idx="94">
                  <c:v>4.35</c:v>
                </c:pt>
                <c:pt idx="95">
                  <c:v>4.0</c:v>
                </c:pt>
                <c:pt idx="96">
                  <c:v>4.319999999999998</c:v>
                </c:pt>
                <c:pt idx="97">
                  <c:v>4.52</c:v>
                </c:pt>
                <c:pt idx="98">
                  <c:v>4.68</c:v>
                </c:pt>
                <c:pt idx="99">
                  <c:v>4.53</c:v>
                </c:pt>
                <c:pt idx="100">
                  <c:v>4.29</c:v>
                </c:pt>
                <c:pt idx="101">
                  <c:v>4.5</c:v>
                </c:pt>
                <c:pt idx="102">
                  <c:v>4.25</c:v>
                </c:pt>
                <c:pt idx="103">
                  <c:v>3.95</c:v>
                </c:pt>
                <c:pt idx="104">
                  <c:v>3.94</c:v>
                </c:pt>
                <c:pt idx="105">
                  <c:v>3.85</c:v>
                </c:pt>
                <c:pt idx="106">
                  <c:v>3.8</c:v>
                </c:pt>
                <c:pt idx="107">
                  <c:v>3.91</c:v>
                </c:pt>
                <c:pt idx="108">
                  <c:v>4.17</c:v>
                </c:pt>
                <c:pt idx="109">
                  <c:v>4.56</c:v>
                </c:pt>
                <c:pt idx="110">
                  <c:v>4.31</c:v>
                </c:pt>
                <c:pt idx="111">
                  <c:v>4.78</c:v>
                </c:pt>
                <c:pt idx="112">
                  <c:v>5.02</c:v>
                </c:pt>
                <c:pt idx="113">
                  <c:v>5.54</c:v>
                </c:pt>
                <c:pt idx="114">
                  <c:v>5.49</c:v>
                </c:pt>
                <c:pt idx="115">
                  <c:v>5.31</c:v>
                </c:pt>
                <c:pt idx="116">
                  <c:v>6.08</c:v>
                </c:pt>
                <c:pt idx="117">
                  <c:v>6.05</c:v>
                </c:pt>
                <c:pt idx="118">
                  <c:v>6.91</c:v>
                </c:pt>
                <c:pt idx="119">
                  <c:v>6.53</c:v>
                </c:pt>
                <c:pt idx="120">
                  <c:v>6.95</c:v>
                </c:pt>
                <c:pt idx="121">
                  <c:v>7.34</c:v>
                </c:pt>
                <c:pt idx="122">
                  <c:v>7.8</c:v>
                </c:pt>
                <c:pt idx="123">
                  <c:v>9.19</c:v>
                </c:pt>
                <c:pt idx="124">
                  <c:v>9.630000000000001</c:v>
                </c:pt>
                <c:pt idx="125">
                  <c:v>10.87</c:v>
                </c:pt>
                <c:pt idx="126">
                  <c:v>12.15</c:v>
                </c:pt>
                <c:pt idx="127">
                  <c:v>10.93</c:v>
                </c:pt>
                <c:pt idx="128">
                  <c:v>11.34</c:v>
                </c:pt>
                <c:pt idx="129">
                  <c:v>11.72</c:v>
                </c:pt>
                <c:pt idx="130">
                  <c:v>11.89</c:v>
                </c:pt>
                <c:pt idx="131">
                  <c:v>13.08</c:v>
                </c:pt>
                <c:pt idx="132">
                  <c:v>13.85</c:v>
                </c:pt>
                <c:pt idx="133">
                  <c:v>12.81</c:v>
                </c:pt>
                <c:pt idx="134">
                  <c:v>13.01</c:v>
                </c:pt>
                <c:pt idx="135">
                  <c:v>12.01</c:v>
                </c:pt>
                <c:pt idx="136">
                  <c:v>11.59</c:v>
                </c:pt>
                <c:pt idx="137">
                  <c:v>10.56</c:v>
                </c:pt>
                <c:pt idx="138">
                  <c:v>10.49</c:v>
                </c:pt>
                <c:pt idx="139">
                  <c:v>9.89</c:v>
                </c:pt>
                <c:pt idx="140">
                  <c:v>8.620000000000001</c:v>
                </c:pt>
                <c:pt idx="141">
                  <c:v>8.17</c:v>
                </c:pt>
                <c:pt idx="142">
                  <c:v>8.32</c:v>
                </c:pt>
                <c:pt idx="143">
                  <c:v>7.25</c:v>
                </c:pt>
                <c:pt idx="144">
                  <c:v>6.24</c:v>
                </c:pt>
                <c:pt idx="145">
                  <c:v>6.4</c:v>
                </c:pt>
                <c:pt idx="146">
                  <c:v>6.1</c:v>
                </c:pt>
                <c:pt idx="147">
                  <c:v>6.149999999999999</c:v>
                </c:pt>
                <c:pt idx="148">
                  <c:v>5.46</c:v>
                </c:pt>
                <c:pt idx="149">
                  <c:v>6.3</c:v>
                </c:pt>
                <c:pt idx="150">
                  <c:v>6.87</c:v>
                </c:pt>
                <c:pt idx="151">
                  <c:v>6.6</c:v>
                </c:pt>
                <c:pt idx="152">
                  <c:v>7.06</c:v>
                </c:pt>
                <c:pt idx="153">
                  <c:v>6.33</c:v>
                </c:pt>
                <c:pt idx="154">
                  <c:v>5.98</c:v>
                </c:pt>
                <c:pt idx="155">
                  <c:v>6.04</c:v>
                </c:pt>
                <c:pt idx="156">
                  <c:v>5.21</c:v>
                </c:pt>
                <c:pt idx="157">
                  <c:v>4.94</c:v>
                </c:pt>
                <c:pt idx="158">
                  <c:v>4.43</c:v>
                </c:pt>
                <c:pt idx="159">
                  <c:v>3.82</c:v>
                </c:pt>
                <c:pt idx="160">
                  <c:v>3.66</c:v>
                </c:pt>
                <c:pt idx="161">
                  <c:v>3.5</c:v>
                </c:pt>
                <c:pt idx="162">
                  <c:v>3.69</c:v>
                </c:pt>
                <c:pt idx="163">
                  <c:v>3.47</c:v>
                </c:pt>
                <c:pt idx="164">
                  <c:v>3.18</c:v>
                </c:pt>
                <c:pt idx="165">
                  <c:v>3.21</c:v>
                </c:pt>
                <c:pt idx="166">
                  <c:v>3.13</c:v>
                </c:pt>
                <c:pt idx="167">
                  <c:v>2.81</c:v>
                </c:pt>
              </c:numCache>
            </c:numRef>
          </c:val>
          <c:smooth val="0"/>
        </c:ser>
        <c:dLbls>
          <c:showLegendKey val="0"/>
          <c:showVal val="0"/>
          <c:showCatName val="0"/>
          <c:showSerName val="0"/>
          <c:showPercent val="0"/>
          <c:showBubbleSize val="0"/>
        </c:dLbls>
        <c:marker val="1"/>
        <c:smooth val="0"/>
        <c:axId val="2100067192"/>
        <c:axId val="2134066504"/>
      </c:lineChart>
      <c:dateAx>
        <c:axId val="2100067192"/>
        <c:scaling>
          <c:orientation val="minMax"/>
          <c:max val="42005.0"/>
          <c:min val="38718.0"/>
        </c:scaling>
        <c:delete val="0"/>
        <c:axPos val="b"/>
        <c:numFmt formatCode="mmm\-yy" sourceLinked="1"/>
        <c:majorTickMark val="out"/>
        <c:minorTickMark val="none"/>
        <c:tickLblPos val="nextTo"/>
        <c:spPr>
          <a:noFill/>
          <a:ln w="9525" cap="flat" cmpd="sng" algn="ctr">
            <a:solidFill>
              <a:schemeClr val="tx1"/>
            </a:solidFill>
            <a:round/>
          </a:ln>
          <a:effectLst/>
        </c:spPr>
        <c:txPr>
          <a:bodyPr rot="-2700000" spcFirstLastPara="1" vertOverflow="ellipsis" wrap="square" anchor="ctr" anchorCtr="1"/>
          <a:lstStyle/>
          <a:p>
            <a:pPr>
              <a:defRPr sz="18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134066504"/>
        <c:crosses val="autoZero"/>
        <c:auto val="1"/>
        <c:lblOffset val="100"/>
        <c:baseTimeUnit val="months"/>
        <c:majorUnit val="6.0"/>
        <c:majorTimeUnit val="months"/>
      </c:dateAx>
      <c:valAx>
        <c:axId val="2134066504"/>
        <c:scaling>
          <c:orientation val="minMax"/>
          <c:max val="30.0"/>
        </c:scaling>
        <c:delete val="0"/>
        <c:axPos val="l"/>
        <c:majorGridlines>
          <c:spPr>
            <a:ln w="9525" cap="flat" cmpd="sng" algn="ctr">
              <a:solidFill>
                <a:srgbClr val="868686"/>
              </a:solidFill>
              <a:round/>
            </a:ln>
            <a:effectLst/>
          </c:spPr>
        </c:majorGridlines>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8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100067192"/>
        <c:crosses val="autoZero"/>
        <c:crossBetween val="between"/>
        <c:majorUnit val="5.0"/>
      </c:valAx>
      <c:spPr>
        <a:solidFill>
          <a:schemeClr val="bg1"/>
        </a:solidFill>
        <a:ln>
          <a:solidFill>
            <a:schemeClr val="tx1"/>
          </a:solidFill>
        </a:ln>
        <a:effectLst/>
      </c:spPr>
    </c:plotArea>
    <c:legend>
      <c:legendPos val="r"/>
      <c:legendEntry>
        <c:idx val="1"/>
        <c:txPr>
          <a:bodyPr rot="0" spcFirstLastPara="1" vertOverflow="ellipsis" vert="horz" wrap="square" anchor="ctr" anchorCtr="1"/>
          <a:lstStyle/>
          <a:p>
            <a:pPr>
              <a:defRPr sz="18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Entry>
      <c:layout>
        <c:manualLayout>
          <c:xMode val="edge"/>
          <c:yMode val="edge"/>
          <c:x val="0.152101465089011"/>
          <c:y val="0.0917708094030492"/>
          <c:w val="0.190254439467523"/>
          <c:h val="0.364952050685517"/>
        </c:manualLayout>
      </c:layout>
      <c:overlay val="1"/>
      <c:spPr>
        <a:solidFill>
          <a:schemeClr val="bg1"/>
        </a:solidFill>
        <a:ln>
          <a:solidFill>
            <a:schemeClr val="tx1"/>
          </a:solidFill>
        </a:ln>
        <a:effectLst>
          <a:outerShdw blurRad="50800" dist="38100" dir="2700000" algn="ctr" rotWithShape="0">
            <a:schemeClr val="tx1">
              <a:alpha val="43000"/>
            </a:schemeClr>
          </a:outerShdw>
        </a:effectLst>
      </c:spPr>
      <c:txPr>
        <a:bodyPr rot="0" spcFirstLastPara="1" vertOverflow="ellipsis" vert="horz" wrap="square" anchor="ctr" anchorCtr="1"/>
        <a:lstStyle/>
        <a:p>
          <a:pPr>
            <a:defRPr sz="18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CF67D070-B369-4BEA-91A4-C0F09C415F4C}" type="slidenum">
              <a:rPr lang="en-US"/>
              <a:pPr>
                <a:defRPr/>
              </a:pPr>
              <a:t>‹#›</a:t>
            </a:fld>
            <a:endParaRPr lang="en-US"/>
          </a:p>
        </p:txBody>
      </p:sp>
    </p:spTree>
    <p:extLst>
      <p:ext uri="{BB962C8B-B14F-4D97-AF65-F5344CB8AC3E}">
        <p14:creationId xmlns:p14="http://schemas.microsoft.com/office/powerpoint/2010/main" val="3164917625"/>
      </p:ext>
    </p:extLst>
  </p:cSld>
  <p:clrMap bg1="lt1" tx1="dk1" bg2="lt2" tx2="dk2" accent1="accent1" accent2="accent2" accent3="accent3" accent4="accent4" accent5="accent5" accent6="accent6" hlink="hlink" folHlink="folHlink"/>
  <p:notesStyle>
    <a:lvl1pPr algn="l" rtl="0" eaLnBrk="0" fontAlgn="base" hangingPunct="0">
      <a:spcBef>
        <a:spcPts val="0"/>
      </a:spcBef>
      <a:spcAft>
        <a:spcPct val="0"/>
      </a:spcAft>
      <a:defRPr sz="1200" kern="1200">
        <a:solidFill>
          <a:schemeClr val="tx1"/>
        </a:solidFill>
        <a:latin typeface="Arial" charset="0"/>
        <a:ea typeface="+mn-ea"/>
        <a:cs typeface="+mn-cs"/>
      </a:defRPr>
    </a:lvl1pPr>
    <a:lvl2pPr marL="457200" algn="l" rtl="0" eaLnBrk="0" fontAlgn="base" hangingPunct="0">
      <a:spcBef>
        <a:spcPts val="0"/>
      </a:spcBef>
      <a:spcAft>
        <a:spcPct val="0"/>
      </a:spcAft>
      <a:defRPr sz="1200" kern="1200">
        <a:solidFill>
          <a:schemeClr val="tx1"/>
        </a:solidFill>
        <a:latin typeface="Arial" charset="0"/>
        <a:ea typeface="+mn-ea"/>
        <a:cs typeface="+mn-cs"/>
      </a:defRPr>
    </a:lvl2pPr>
    <a:lvl3pPr marL="914400" algn="l" rtl="0" eaLnBrk="0" fontAlgn="base" hangingPunct="0">
      <a:spcBef>
        <a:spcPts val="0"/>
      </a:spcBef>
      <a:spcAft>
        <a:spcPct val="0"/>
      </a:spcAft>
      <a:defRPr sz="1200" kern="1200">
        <a:solidFill>
          <a:schemeClr val="tx1"/>
        </a:solidFill>
        <a:latin typeface="Arial" charset="0"/>
        <a:ea typeface="+mn-ea"/>
        <a:cs typeface="+mn-cs"/>
      </a:defRPr>
    </a:lvl3pPr>
    <a:lvl4pPr marL="1371600" algn="l" rtl="0" eaLnBrk="0" fontAlgn="base" hangingPunct="0">
      <a:spcBef>
        <a:spcPts val="0"/>
      </a:spcBef>
      <a:spcAft>
        <a:spcPct val="0"/>
      </a:spcAft>
      <a:defRPr sz="1200" kern="1200">
        <a:solidFill>
          <a:schemeClr val="tx1"/>
        </a:solidFill>
        <a:latin typeface="Arial" charset="0"/>
        <a:ea typeface="+mn-ea"/>
        <a:cs typeface="+mn-cs"/>
      </a:defRPr>
    </a:lvl4pPr>
    <a:lvl5pPr marL="1828800" algn="l" rtl="0" eaLnBrk="0" fontAlgn="base" hangingPunct="0">
      <a:spcBef>
        <a:spcPts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chapter </a:t>
            </a:r>
            <a:r>
              <a:rPr lang="en-US" baseline="0" dirty="0" smtClean="0"/>
              <a:t>begins with an excellent discussion of the functions performed by the financial system.  Next, </a:t>
            </a:r>
            <a:r>
              <a:rPr lang="en-US" baseline="0" smtClean="0"/>
              <a:t>it explores </a:t>
            </a:r>
            <a:r>
              <a:rPr lang="en-US" baseline="0" dirty="0" smtClean="0"/>
              <a:t>the common features of financial crises, with emphasis on the U.S. financial crisis in 2008-2009.  Finally, it discusses policy measures to respond to a current crisis and prevent future crises.  The chapter ends with a brief case study on the European sovereign debt crisis.  </a:t>
            </a:r>
          </a:p>
          <a:p>
            <a:endParaRPr lang="en-US" baseline="0" dirty="0" smtClean="0"/>
          </a:p>
          <a:p>
            <a:r>
              <a:rPr lang="en-US" baseline="0" dirty="0" smtClean="0"/>
              <a:t>These PowerPoint slides include the data provided in the chapter and additional data on the European crisis.  </a:t>
            </a:r>
          </a:p>
          <a:p>
            <a:endParaRPr lang="en-US" baseline="0" dirty="0" smtClean="0"/>
          </a:p>
          <a:p>
            <a:r>
              <a:rPr lang="en-US" baseline="0" dirty="0" smtClean="0"/>
              <a:t>The slides also include three short active learning activities appearing before each of the three main sections of the chapter. </a:t>
            </a:r>
            <a:endParaRPr lang="en-US" dirty="0" smtClean="0"/>
          </a:p>
          <a:p>
            <a:pPr eaLnBrk="1" hangingPunct="1"/>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0</a:t>
            </a:fld>
            <a:endParaRPr lang="en-US"/>
          </a:p>
        </p:txBody>
      </p:sp>
    </p:spTree>
    <p:extLst>
      <p:ext uri="{BB962C8B-B14F-4D97-AF65-F5344CB8AC3E}">
        <p14:creationId xmlns:p14="http://schemas.microsoft.com/office/powerpoint/2010/main" val="379114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9</a:t>
            </a:fld>
            <a:endParaRPr lang="en-US"/>
          </a:p>
        </p:txBody>
      </p:sp>
    </p:spTree>
    <p:extLst>
      <p:ext uri="{BB962C8B-B14F-4D97-AF65-F5344CB8AC3E}">
        <p14:creationId xmlns:p14="http://schemas.microsoft.com/office/powerpoint/2010/main" val="1382233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10</a:t>
            </a:fld>
            <a:endParaRPr lang="en-US"/>
          </a:p>
        </p:txBody>
      </p:sp>
    </p:spTree>
    <p:extLst>
      <p:ext uri="{BB962C8B-B14F-4D97-AF65-F5344CB8AC3E}">
        <p14:creationId xmlns:p14="http://schemas.microsoft.com/office/powerpoint/2010/main" val="3899631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11</a:t>
            </a:fld>
            <a:endParaRPr lang="en-US"/>
          </a:p>
        </p:txBody>
      </p:sp>
    </p:spTree>
    <p:extLst>
      <p:ext uri="{BB962C8B-B14F-4D97-AF65-F5344CB8AC3E}">
        <p14:creationId xmlns:p14="http://schemas.microsoft.com/office/powerpoint/2010/main" val="4062588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r>
              <a:rPr lang="en-US" dirty="0" smtClean="0"/>
              <a:t>Refer your students</a:t>
            </a:r>
            <a:r>
              <a:rPr lang="en-US" baseline="0" dirty="0" smtClean="0"/>
              <a:t> to the excellent case study on microfinance (pp.587-88 in the textbook).  </a:t>
            </a:r>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12</a:t>
            </a:fld>
            <a:endParaRPr lang="en-US"/>
          </a:p>
        </p:txBody>
      </p:sp>
    </p:spTree>
    <p:extLst>
      <p:ext uri="{BB962C8B-B14F-4D97-AF65-F5344CB8AC3E}">
        <p14:creationId xmlns:p14="http://schemas.microsoft.com/office/powerpoint/2010/main" val="791833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13</a:t>
            </a:fld>
            <a:endParaRPr lang="en-US"/>
          </a:p>
        </p:txBody>
      </p:sp>
    </p:spTree>
    <p:extLst>
      <p:ext uri="{BB962C8B-B14F-4D97-AF65-F5344CB8AC3E}">
        <p14:creationId xmlns:p14="http://schemas.microsoft.com/office/powerpoint/2010/main" val="3098902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r>
              <a:rPr lang="en-US" dirty="0" smtClean="0"/>
              <a:t>Use this </a:t>
            </a:r>
            <a:r>
              <a:rPr lang="en-US" baseline="0" dirty="0" smtClean="0"/>
              <a:t>brief activity to break up your lecture and segue to the next part of the chapter.  The activity asks students to anticipate specific effects of a credit crunch. </a:t>
            </a:r>
          </a:p>
          <a:p>
            <a:endParaRPr lang="en-US" baseline="0" dirty="0" smtClean="0"/>
          </a:p>
          <a:p>
            <a:r>
              <a:rPr lang="en-US" baseline="0" dirty="0" smtClean="0"/>
              <a:t>Variation:  Have students brainstorm in pairs.  </a:t>
            </a:r>
          </a:p>
          <a:p>
            <a:endParaRPr lang="en-US" baseline="0" dirty="0" smtClean="0"/>
          </a:p>
          <a:p>
            <a:r>
              <a:rPr lang="en-US" baseline="0" dirty="0" smtClean="0"/>
              <a:t>Suggested answers:</a:t>
            </a:r>
            <a:br>
              <a:rPr lang="en-US" baseline="0" dirty="0" smtClean="0"/>
            </a:br>
            <a:endParaRPr lang="en-US" baseline="0" dirty="0" smtClean="0"/>
          </a:p>
          <a:p>
            <a:pPr marL="285750" indent="-171450">
              <a:buFont typeface="Arial" pitchFamily="34" charset="0"/>
              <a:buChar char="•"/>
            </a:pPr>
            <a:r>
              <a:rPr lang="en-US" baseline="0" dirty="0" smtClean="0"/>
              <a:t>If firms cannot get short-term loans to bridge the gap between incurring production costs and receiving revenue from production, firms will cut back on production.  The short-run aggregate supply curve will shift leftward/upward.  </a:t>
            </a:r>
            <a:br>
              <a:rPr lang="en-US" baseline="0" dirty="0" smtClean="0"/>
            </a:br>
            <a:endParaRPr lang="en-US" baseline="0" dirty="0" smtClean="0"/>
          </a:p>
          <a:p>
            <a:pPr marL="285750" indent="-171450">
              <a:buFont typeface="Arial" pitchFamily="34" charset="0"/>
              <a:buChar char="•"/>
            </a:pPr>
            <a:r>
              <a:rPr lang="en-US" baseline="0" dirty="0" smtClean="0"/>
              <a:t>Consumers who cannot borrow will spend less on big-ticket consumption goods like cars, furniture, and appliances,</a:t>
            </a:r>
            <a:r>
              <a:rPr lang="en-US" dirty="0" smtClean="0"/>
              <a:t> which are typically bought on credit</a:t>
            </a:r>
            <a:r>
              <a:rPr lang="en-US" baseline="0" dirty="0" smtClean="0"/>
              <a:t>.  Firms that cannot borrow will spend less on investment projects.  As a result, the IS curve will shift left, aggregate demand will fall, output will fall, and unemployment will rise.  </a:t>
            </a:r>
            <a:br>
              <a:rPr lang="en-US" baseline="0" dirty="0" smtClean="0"/>
            </a:br>
            <a:endParaRPr lang="en-US" baseline="0" dirty="0" smtClean="0"/>
          </a:p>
          <a:p>
            <a:pPr marL="285750" indent="-171450">
              <a:buFont typeface="Arial" pitchFamily="34" charset="0"/>
              <a:buChar char="•"/>
            </a:pPr>
            <a:r>
              <a:rPr lang="en-US" baseline="0" dirty="0" smtClean="0"/>
              <a:t>The decrease in investment will slow down the rates of capital accumulation and productivity growth, reducing living standards in the long run.  </a:t>
            </a:r>
          </a:p>
          <a:p>
            <a:pPr marL="171450" indent="-171450">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14</a:t>
            </a:fld>
            <a:endParaRPr lang="en-US"/>
          </a:p>
        </p:txBody>
      </p:sp>
    </p:spTree>
    <p:extLst>
      <p:ext uri="{BB962C8B-B14F-4D97-AF65-F5344CB8AC3E}">
        <p14:creationId xmlns:p14="http://schemas.microsoft.com/office/powerpoint/2010/main" val="222789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5000"/>
              </a:lnSpc>
              <a:spcBef>
                <a:spcPts val="0"/>
              </a:spcBef>
              <a:spcAft>
                <a:spcPct val="0"/>
              </a:spcAft>
              <a:buClrTx/>
              <a:buSzTx/>
              <a:buFontTx/>
              <a:buNone/>
              <a:tabLst/>
              <a:defRPr/>
            </a:pPr>
            <a:r>
              <a:rPr lang="en-US" baseline="0" dirty="0" smtClean="0"/>
              <a:t>This and the following five slides provide a text-based summary of the subsection “The Anatomy of a Crisis.”  </a:t>
            </a:r>
          </a:p>
          <a:p>
            <a:pPr marL="0" marR="0" indent="0" algn="l" defTabSz="914400" rtl="0" eaLnBrk="0" fontAlgn="base" latinLnBrk="0" hangingPunct="0">
              <a:lnSpc>
                <a:spcPct val="105000"/>
              </a:lnSpc>
              <a:spcBef>
                <a:spcPts val="0"/>
              </a:spcBef>
              <a:spcAft>
                <a:spcPct val="0"/>
              </a:spcAft>
              <a:buClrTx/>
              <a:buSzTx/>
              <a:buFontTx/>
              <a:buNone/>
              <a:tabLst/>
              <a:defRPr/>
            </a:pPr>
            <a:endParaRPr lang="en-US" dirty="0"/>
          </a:p>
          <a:p>
            <a:pPr marL="0" marR="0" indent="0" algn="l" defTabSz="914400" rtl="0" eaLnBrk="0" fontAlgn="base" latinLnBrk="0" hangingPunct="0">
              <a:lnSpc>
                <a:spcPct val="105000"/>
              </a:lnSpc>
              <a:spcBef>
                <a:spcPts val="0"/>
              </a:spcBef>
              <a:spcAft>
                <a:spcPct val="0"/>
              </a:spcAft>
              <a:buClrTx/>
              <a:buSzTx/>
              <a:buFontTx/>
              <a:buNone/>
              <a:tabLst/>
              <a:defRPr/>
            </a:pPr>
            <a:r>
              <a:rPr lang="en-US" baseline="0" dirty="0" smtClean="0"/>
              <a:t>Then, a single slide replicates (and animates) Figure 20-2 on p.592 and provides a graphical summary</a:t>
            </a:r>
            <a:r>
              <a:rPr lang="en-US" dirty="0" smtClean="0"/>
              <a:t> of the discussion. </a:t>
            </a:r>
            <a:r>
              <a:rPr lang="en-US" baseline="0" dirty="0" smtClean="0"/>
              <a:t>  </a:t>
            </a:r>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15</a:t>
            </a:fld>
            <a:endParaRPr lang="en-US"/>
          </a:p>
        </p:txBody>
      </p:sp>
    </p:spTree>
    <p:extLst>
      <p:ext uri="{BB962C8B-B14F-4D97-AF65-F5344CB8AC3E}">
        <p14:creationId xmlns:p14="http://schemas.microsoft.com/office/powerpoint/2010/main" val="515201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16</a:t>
            </a:fld>
            <a:endParaRPr lang="en-US"/>
          </a:p>
        </p:txBody>
      </p:sp>
    </p:spTree>
    <p:extLst>
      <p:ext uri="{BB962C8B-B14F-4D97-AF65-F5344CB8AC3E}">
        <p14:creationId xmlns:p14="http://schemas.microsoft.com/office/powerpoint/2010/main" val="33535317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17</a:t>
            </a:fld>
            <a:endParaRPr lang="en-US"/>
          </a:p>
        </p:txBody>
      </p:sp>
    </p:spTree>
    <p:extLst>
      <p:ext uri="{BB962C8B-B14F-4D97-AF65-F5344CB8AC3E}">
        <p14:creationId xmlns:p14="http://schemas.microsoft.com/office/powerpoint/2010/main" val="2045184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r>
              <a:rPr lang="en-US" dirty="0" smtClean="0"/>
              <a:t>This slide and the next correspond to the FYI</a:t>
            </a:r>
            <a:r>
              <a:rPr lang="en-US" baseline="0" dirty="0" smtClean="0"/>
              <a:t> box on p.591.  </a:t>
            </a:r>
          </a:p>
          <a:p>
            <a:endParaRPr lang="en-US" baseline="0" dirty="0" smtClean="0"/>
          </a:p>
          <a:p>
            <a:r>
              <a:rPr lang="en-US" baseline="0" dirty="0" smtClean="0"/>
              <a:t>The TED spread is a good indicator of problems in the banking system.  </a:t>
            </a:r>
          </a:p>
          <a:p>
            <a:endParaRPr lang="en-US" baseline="0" dirty="0" smtClean="0"/>
          </a:p>
          <a:p>
            <a:r>
              <a:rPr lang="en-US" baseline="0" dirty="0" smtClean="0"/>
              <a:t>It may be worth reminding students that a basis point is 1/100 of a percentage point.  </a:t>
            </a:r>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18</a:t>
            </a:fld>
            <a:endParaRPr lang="en-US"/>
          </a:p>
        </p:txBody>
      </p:sp>
    </p:spTree>
    <p:extLst>
      <p:ext uri="{BB962C8B-B14F-4D97-AF65-F5344CB8AC3E}">
        <p14:creationId xmlns:p14="http://schemas.microsoft.com/office/powerpoint/2010/main" val="3040267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a:t>
            </a:fld>
            <a:endParaRPr lang="en-US"/>
          </a:p>
        </p:txBody>
      </p:sp>
    </p:spTree>
    <p:extLst>
      <p:ext uri="{BB962C8B-B14F-4D97-AF65-F5344CB8AC3E}">
        <p14:creationId xmlns:p14="http://schemas.microsoft.com/office/powerpoint/2010/main" val="4252355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r>
              <a:rPr lang="en-US" dirty="0" smtClean="0"/>
              <a:t>Source:  FRED</a:t>
            </a:r>
          </a:p>
          <a:p>
            <a:r>
              <a:rPr lang="en-US" dirty="0" smtClean="0"/>
              <a:t>The TED spread is constructed</a:t>
            </a:r>
            <a:r>
              <a:rPr lang="en-US" baseline="0" dirty="0" smtClean="0"/>
              <a:t> as the difference between the three-month Eurodollar deposit rate (series MED3 in FRED) and the three-month secondary market Treasury bill rate (series TB3MS in FRED).  The difference is multiplied by 100 to express it in basis points.  </a:t>
            </a:r>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solidFill>
                  <a:prstClr val="black"/>
                </a:solidFill>
              </a:rPr>
              <a:pPr>
                <a:defRPr/>
              </a:pPr>
              <a:t>19</a:t>
            </a:fld>
            <a:endParaRPr lang="en-US">
              <a:solidFill>
                <a:prstClr val="black"/>
              </a:solidFill>
            </a:endParaRPr>
          </a:p>
        </p:txBody>
      </p:sp>
    </p:spTree>
    <p:extLst>
      <p:ext uri="{BB962C8B-B14F-4D97-AF65-F5344CB8AC3E}">
        <p14:creationId xmlns:p14="http://schemas.microsoft.com/office/powerpoint/2010/main" val="22568534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20</a:t>
            </a:fld>
            <a:endParaRPr lang="en-US"/>
          </a:p>
        </p:txBody>
      </p:sp>
    </p:spTree>
    <p:extLst>
      <p:ext uri="{BB962C8B-B14F-4D97-AF65-F5344CB8AC3E}">
        <p14:creationId xmlns:p14="http://schemas.microsoft.com/office/powerpoint/2010/main" val="1588866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21</a:t>
            </a:fld>
            <a:endParaRPr lang="en-US"/>
          </a:p>
        </p:txBody>
      </p:sp>
    </p:spTree>
    <p:extLst>
      <p:ext uri="{BB962C8B-B14F-4D97-AF65-F5344CB8AC3E}">
        <p14:creationId xmlns:p14="http://schemas.microsoft.com/office/powerpoint/2010/main" val="36555749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22</a:t>
            </a:fld>
            <a:endParaRPr lang="en-US"/>
          </a:p>
        </p:txBody>
      </p:sp>
    </p:spTree>
    <p:extLst>
      <p:ext uri="{BB962C8B-B14F-4D97-AF65-F5344CB8AC3E}">
        <p14:creationId xmlns:p14="http://schemas.microsoft.com/office/powerpoint/2010/main" val="30740457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figure</a:t>
            </a:r>
            <a:r>
              <a:rPr lang="en-US" baseline="0" dirty="0" smtClean="0"/>
              <a:t> on this slide replicates Figure 20-2 on p.592.  It summarizes the six common features of financial crises in flow chart form.  </a:t>
            </a:r>
          </a:p>
          <a:p>
            <a:endParaRPr lang="en-US" baseline="0" dirty="0" smtClean="0"/>
          </a:p>
          <a:p>
            <a:r>
              <a:rPr lang="en-US" baseline="0" dirty="0" smtClean="0"/>
              <a:t>In presentation mode, each click of your mouse or pointer will cause an additional part of this figure to appear, so you can discuss each part before revealing the next one.  </a:t>
            </a:r>
          </a:p>
          <a:p>
            <a:endParaRPr lang="en-US" baseline="0" dirty="0" smtClean="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23</a:t>
            </a:fld>
            <a:endParaRPr lang="en-US"/>
          </a:p>
        </p:txBody>
      </p:sp>
    </p:spTree>
    <p:extLst>
      <p:ext uri="{BB962C8B-B14F-4D97-AF65-F5344CB8AC3E}">
        <p14:creationId xmlns:p14="http://schemas.microsoft.com/office/powerpoint/2010/main" val="1911028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22438" y="603250"/>
            <a:ext cx="3265487" cy="2449513"/>
          </a:xfrm>
        </p:spPr>
      </p:sp>
      <p:sp>
        <p:nvSpPr>
          <p:cNvPr id="3" name="Notes Placeholder 2"/>
          <p:cNvSpPr>
            <a:spLocks noGrp="1"/>
          </p:cNvSpPr>
          <p:nvPr>
            <p:ph type="body" idx="1"/>
          </p:nvPr>
        </p:nvSpPr>
        <p:spPr>
          <a:xfrm>
            <a:off x="380011" y="3253839"/>
            <a:ext cx="6127668" cy="5260770"/>
          </a:xfrm>
        </p:spPr>
        <p:txBody>
          <a:bodyPr/>
          <a:lstStyle/>
          <a:p>
            <a:r>
              <a:rPr lang="en-US" sz="1100" dirty="0" smtClean="0"/>
              <a:t>This slide corresponds to the case study on pp.593-594,</a:t>
            </a:r>
            <a:r>
              <a:rPr lang="en-US" sz="1100" baseline="0" dirty="0" smtClean="0"/>
              <a:t> which provides additional information about the role played by each of these “culprits.”</a:t>
            </a:r>
          </a:p>
          <a:p>
            <a:endParaRPr lang="en-US" sz="1100" baseline="0" dirty="0" smtClean="0"/>
          </a:p>
          <a:p>
            <a:pPr marL="171450" indent="-171450">
              <a:buFont typeface="Arial" pitchFamily="34" charset="0"/>
              <a:buChar char="•"/>
            </a:pPr>
            <a:r>
              <a:rPr lang="en-US" sz="1100" baseline="0" dirty="0" smtClean="0"/>
              <a:t>The Fed kept interest rates very low following the 2001 recession, contributing to a boom in debt-based real estate investment.  </a:t>
            </a:r>
          </a:p>
          <a:p>
            <a:pPr marL="171450" indent="-171450">
              <a:buFont typeface="Arial" pitchFamily="34" charset="0"/>
              <a:buChar char="•"/>
            </a:pPr>
            <a:r>
              <a:rPr lang="en-US" sz="1100" baseline="0" dirty="0" smtClean="0"/>
              <a:t>Many home-buyers borrowed and spent more than they could afford on houses.  Speculators purchased houses with borrowed funds, betting that prices would continue rising.  When house prices began falling, many homeowners and speculators defaulted on their debts. </a:t>
            </a:r>
          </a:p>
          <a:p>
            <a:pPr marL="171450" indent="-171450">
              <a:buFont typeface="Arial" pitchFamily="34" charset="0"/>
              <a:buChar char="•"/>
            </a:pPr>
            <a:r>
              <a:rPr lang="en-US" sz="1100" baseline="0" dirty="0" smtClean="0"/>
              <a:t>Mortgage brokers immediately sold the mortgage loans they made, so they bore no default risk and therefore had little incentive to verify the credit-worthiness of borrowers.  To expand their business to people who might not otherwise be able to afford to buy houses, they offered complex loans with low initial payments that exploded later.  </a:t>
            </a:r>
          </a:p>
          <a:p>
            <a:pPr marL="171450" indent="-171450">
              <a:buFont typeface="Arial" pitchFamily="34" charset="0"/>
              <a:buChar char="•"/>
            </a:pPr>
            <a:r>
              <a:rPr lang="en-US" sz="1100" baseline="0" dirty="0" smtClean="0"/>
              <a:t>Investment banks purchased mortgages and bundled them into mortgage-backed securities (MBS).  They sold these MBS to institutions such as banks and pension funds that were not fully aware of the risks they were taking on.    </a:t>
            </a:r>
          </a:p>
          <a:p>
            <a:pPr marL="171450" indent="-171450">
              <a:buFont typeface="Arial" pitchFamily="34" charset="0"/>
              <a:buChar char="•"/>
            </a:pPr>
            <a:r>
              <a:rPr lang="en-US" sz="1100" baseline="0" dirty="0" smtClean="0"/>
              <a:t>Rating agencies evaluate the riskiness of debt instruments to better inform prospective buyers.  Prior to the financial crisis, they gave high ratings to mortgage-backed securities that later turned out to be very risky.  The textbook states “the models these agencies used to evaluate the risks were based on dubious assumptions” (p.581).  Additionally, it is well known that the agencies earned their income, in part, from the companies whose assets they were evaluating, creating a clear conflict of interest.  </a:t>
            </a:r>
          </a:p>
          <a:p>
            <a:pPr marL="171450" indent="-171450">
              <a:buFont typeface="Arial" pitchFamily="34" charset="0"/>
              <a:buChar char="•"/>
            </a:pPr>
            <a:r>
              <a:rPr lang="en-US" sz="1100" baseline="0" dirty="0" smtClean="0"/>
              <a:t>The textbook (p.594) notes that regulators did not consider the possibility of a substantial decline in housing prices or the systemic problems it would cause the financial system.  Additionally, many observers believe the crisis was exacerbated in general by inadequate regulation of the financial system (</a:t>
            </a:r>
            <a:r>
              <a:rPr lang="en-US" sz="1100" i="1" baseline="0" dirty="0" smtClean="0"/>
              <a:t>e.g.</a:t>
            </a:r>
            <a:r>
              <a:rPr lang="en-US" sz="1100" baseline="0" dirty="0" smtClean="0"/>
              <a:t>, the lack of capital requirements for firms selling complex derivatives such as credit default swaps).  </a:t>
            </a:r>
          </a:p>
          <a:p>
            <a:pPr marL="171450" indent="-171450">
              <a:buFont typeface="Arial" pitchFamily="34" charset="0"/>
              <a:buChar char="•"/>
            </a:pPr>
            <a:r>
              <a:rPr lang="en-US" sz="1100" baseline="0" dirty="0" smtClean="0"/>
              <a:t>Government policymakers have for years encouraged home buying with policies such as the mortgage interest tax deduction and the establishment of government-sponsored enterprises (Fannie Mae, Freddie Mac) that promoted mortgage lending.  These policies have led to increased borrowing and home buying, including by households that probably would have been better off renting.   </a:t>
            </a:r>
            <a:endParaRPr lang="en-US" sz="1100"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24</a:t>
            </a:fld>
            <a:endParaRPr lang="en-US"/>
          </a:p>
        </p:txBody>
      </p:sp>
    </p:spTree>
    <p:extLst>
      <p:ext uri="{BB962C8B-B14F-4D97-AF65-F5344CB8AC3E}">
        <p14:creationId xmlns:p14="http://schemas.microsoft.com/office/powerpoint/2010/main" val="30776159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r>
              <a:rPr lang="en-US" dirty="0" smtClean="0"/>
              <a:t>The final two-minute brainstorm session takes</a:t>
            </a:r>
            <a:r>
              <a:rPr lang="en-US" baseline="0" dirty="0" smtClean="0"/>
              <a:t> us into the last part of the chapter.  </a:t>
            </a:r>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25</a:t>
            </a:fld>
            <a:endParaRPr lang="en-US"/>
          </a:p>
        </p:txBody>
      </p:sp>
    </p:spTree>
    <p:extLst>
      <p:ext uri="{BB962C8B-B14F-4D97-AF65-F5344CB8AC3E}">
        <p14:creationId xmlns:p14="http://schemas.microsoft.com/office/powerpoint/2010/main" val="39320808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26</a:t>
            </a:fld>
            <a:endParaRPr lang="en-US"/>
          </a:p>
        </p:txBody>
      </p:sp>
    </p:spTree>
    <p:extLst>
      <p:ext uri="{BB962C8B-B14F-4D97-AF65-F5344CB8AC3E}">
        <p14:creationId xmlns:p14="http://schemas.microsoft.com/office/powerpoint/2010/main" val="19779568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r>
              <a:rPr lang="en-US" dirty="0" smtClean="0"/>
              <a:t>The</a:t>
            </a:r>
            <a:r>
              <a:rPr lang="en-US" baseline="0" dirty="0" smtClean="0"/>
              <a:t> size of the government debt prompted a heated debate among policymakers and observers over the benefits of additional stimulus vs. the costs of additional debt.  </a:t>
            </a:r>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27</a:t>
            </a:fld>
            <a:endParaRPr lang="en-US"/>
          </a:p>
        </p:txBody>
      </p:sp>
    </p:spTree>
    <p:extLst>
      <p:ext uri="{BB962C8B-B14F-4D97-AF65-F5344CB8AC3E}">
        <p14:creationId xmlns:p14="http://schemas.microsoft.com/office/powerpoint/2010/main" val="12001499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28</a:t>
            </a:fld>
            <a:endParaRPr lang="en-US"/>
          </a:p>
        </p:txBody>
      </p:sp>
    </p:spTree>
    <p:extLst>
      <p:ext uri="{BB962C8B-B14F-4D97-AF65-F5344CB8AC3E}">
        <p14:creationId xmlns:p14="http://schemas.microsoft.com/office/powerpoint/2010/main" val="1200149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a:xfrm>
            <a:off x="685800" y="3645722"/>
            <a:ext cx="5486400" cy="5183953"/>
          </a:xfrm>
        </p:spPr>
        <p:txBody>
          <a:bodyPr/>
          <a:lstStyle/>
          <a:p>
            <a:r>
              <a:rPr lang="en-US" dirty="0" smtClean="0"/>
              <a:t>Studies of learning behavior show that brainstorming is a powerful pedagogical technique.  First,</a:t>
            </a:r>
            <a:r>
              <a:rPr lang="en-US" baseline="0" dirty="0" smtClean="0"/>
              <a:t> different students will already know some of this stuff, so this exercise gets students to help create the knowledge rather than being passive receptors of it.  Second, students who aren’t sure of the answers but try to anticipate them will listen more keenly to the following material to see if they were right.  Third, this activity is a break from lecture and an opportunity for students to use their brains to try to come up with some answers.  </a:t>
            </a:r>
          </a:p>
          <a:p>
            <a:endParaRPr lang="en-US" baseline="0" dirty="0" smtClean="0"/>
          </a:p>
          <a:p>
            <a:r>
              <a:rPr lang="en-US" baseline="0" dirty="0" smtClean="0"/>
              <a:t>I suggest allowing students two quiet minutes to think of some answers.  Then, ask for volunteers to share what they came up with.  </a:t>
            </a:r>
          </a:p>
          <a:p>
            <a:endParaRPr lang="en-US" baseline="0" dirty="0" smtClean="0"/>
          </a:p>
          <a:p>
            <a:r>
              <a:rPr lang="en-US" baseline="0" dirty="0" smtClean="0"/>
              <a:t>NOTE:   Asking for volunteers after giving students a minute or two to formulate their responses results in greater participation than asking for volunteers immediately after posing the question.  Students who are sharp but not fast will appreciate the opportunity to think through their ideas.  </a:t>
            </a:r>
          </a:p>
          <a:p>
            <a:endParaRPr lang="en-US" baseline="0" dirty="0" smtClean="0"/>
          </a:p>
          <a:p>
            <a:r>
              <a:rPr lang="en-US" baseline="0" dirty="0" smtClean="0"/>
              <a:t>VARIATION:  During the two minutes, have students work in pairs.  Sharing an idea with a partner is, in a sense, a low-risk way of auditioning it, which builds the confidence needed to share the idea in the larger group.  Also, brainstorming often works better in small groups than individually, because “two heads are better than one.”  </a:t>
            </a:r>
          </a:p>
          <a:p>
            <a:endParaRPr lang="en-US" baseline="0" dirty="0" smtClean="0"/>
          </a:p>
          <a:p>
            <a:r>
              <a:rPr lang="en-US" baseline="0" dirty="0" smtClean="0"/>
              <a:t>One final suggestion:  During the two minutes, insert a blank slide after this one.  When you ask for volunteers, type (concise, paraphrased versions of) their responses right on the slide.  </a:t>
            </a:r>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a:t>
            </a:fld>
            <a:endParaRPr lang="en-US"/>
          </a:p>
        </p:txBody>
      </p:sp>
    </p:spTree>
    <p:extLst>
      <p:ext uri="{BB962C8B-B14F-4D97-AF65-F5344CB8AC3E}">
        <p14:creationId xmlns:p14="http://schemas.microsoft.com/office/powerpoint/2010/main" val="21466460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29</a:t>
            </a:fld>
            <a:endParaRPr lang="en-US"/>
          </a:p>
        </p:txBody>
      </p:sp>
    </p:spTree>
    <p:extLst>
      <p:ext uri="{BB962C8B-B14F-4D97-AF65-F5344CB8AC3E}">
        <p14:creationId xmlns:p14="http://schemas.microsoft.com/office/powerpoint/2010/main" val="12001499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30</a:t>
            </a:fld>
            <a:endParaRPr lang="en-US"/>
          </a:p>
        </p:txBody>
      </p:sp>
    </p:spTree>
    <p:extLst>
      <p:ext uri="{BB962C8B-B14F-4D97-AF65-F5344CB8AC3E}">
        <p14:creationId xmlns:p14="http://schemas.microsoft.com/office/powerpoint/2010/main" val="12001499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r>
              <a:rPr lang="en-US" dirty="0" smtClean="0"/>
              <a:t>Another proposal, not mentioned in the text, is taxing “bigness.”  Then, institutions without economies of scale would remain limited in size, but</a:t>
            </a:r>
            <a:r>
              <a:rPr lang="en-US" baseline="0" dirty="0" smtClean="0"/>
              <a:t> those with economies of scale could pay the tax to enjoy the gains from scale.  </a:t>
            </a:r>
          </a:p>
          <a:p>
            <a:endParaRPr lang="en-US" baseline="0" dirty="0" smtClean="0"/>
          </a:p>
          <a:p>
            <a:r>
              <a:rPr lang="en-US" baseline="0" dirty="0" smtClean="0"/>
              <a:t>All of these proposals are controversial; their proponents argue that they’d reduce financial instability, but opponents contend they would reduce gains from economics of scale and increase costs.  </a:t>
            </a:r>
          </a:p>
          <a:p>
            <a:endParaRPr lang="en-US" baseline="0" dirty="0" smtClean="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31</a:t>
            </a:fld>
            <a:endParaRPr lang="en-US"/>
          </a:p>
        </p:txBody>
      </p:sp>
    </p:spTree>
    <p:extLst>
      <p:ext uri="{BB962C8B-B14F-4D97-AF65-F5344CB8AC3E}">
        <p14:creationId xmlns:p14="http://schemas.microsoft.com/office/powerpoint/2010/main" val="12001499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32</a:t>
            </a:fld>
            <a:endParaRPr lang="en-US"/>
          </a:p>
        </p:txBody>
      </p:sp>
    </p:spTree>
    <p:extLst>
      <p:ext uri="{BB962C8B-B14F-4D97-AF65-F5344CB8AC3E}">
        <p14:creationId xmlns:p14="http://schemas.microsoft.com/office/powerpoint/2010/main" val="12001499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33</a:t>
            </a:fld>
            <a:endParaRPr lang="en-US"/>
          </a:p>
        </p:txBody>
      </p:sp>
    </p:spTree>
    <p:extLst>
      <p:ext uri="{BB962C8B-B14F-4D97-AF65-F5344CB8AC3E}">
        <p14:creationId xmlns:p14="http://schemas.microsoft.com/office/powerpoint/2010/main" val="12001499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r>
              <a:rPr lang="en-US" baseline="0" dirty="0" smtClean="0"/>
              <a:t>See pp.600-601 for more information. </a:t>
            </a:r>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34</a:t>
            </a:fld>
            <a:endParaRPr lang="en-US"/>
          </a:p>
        </p:txBody>
      </p:sp>
    </p:spTree>
    <p:extLst>
      <p:ext uri="{BB962C8B-B14F-4D97-AF65-F5344CB8AC3E}">
        <p14:creationId xmlns:p14="http://schemas.microsoft.com/office/powerpoint/2010/main" val="12001499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few slides correspond to the case</a:t>
            </a:r>
            <a:r>
              <a:rPr lang="en-US" baseline="0" dirty="0" smtClean="0"/>
              <a:t> study on pp.601-602.  </a:t>
            </a:r>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35</a:t>
            </a:fld>
            <a:endParaRPr lang="en-US"/>
          </a:p>
        </p:txBody>
      </p:sp>
    </p:spTree>
    <p:extLst>
      <p:ext uri="{BB962C8B-B14F-4D97-AF65-F5344CB8AC3E}">
        <p14:creationId xmlns:p14="http://schemas.microsoft.com/office/powerpoint/2010/main" val="34459918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36</a:t>
            </a:fld>
            <a:endParaRPr lang="en-US"/>
          </a:p>
        </p:txBody>
      </p:sp>
    </p:spTree>
    <p:extLst>
      <p:ext uri="{BB962C8B-B14F-4D97-AF65-F5344CB8AC3E}">
        <p14:creationId xmlns:p14="http://schemas.microsoft.com/office/powerpoint/2010/main" val="4026535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r>
              <a:rPr lang="en-US" dirty="0" smtClean="0"/>
              <a:t>Government finances worsened dramatically in many European countries.  </a:t>
            </a:r>
          </a:p>
          <a:p>
            <a:endParaRPr lang="en-US" dirty="0" smtClean="0"/>
          </a:p>
          <a:p>
            <a:r>
              <a:rPr lang="en-US" dirty="0" smtClean="0"/>
              <a:t>Source:  European</a:t>
            </a:r>
            <a:r>
              <a:rPr lang="en-US" baseline="0" dirty="0" smtClean="0"/>
              <a:t> Central Bank, Statistical Data Warehouse</a:t>
            </a:r>
          </a:p>
          <a:p>
            <a:r>
              <a:rPr lang="en-US" baseline="0" dirty="0" smtClean="0"/>
              <a:t>http://sdw.ecb.europa.eu/reports.do?node=100000192</a:t>
            </a:r>
          </a:p>
          <a:p>
            <a:r>
              <a:rPr lang="en-US" baseline="0" dirty="0" smtClean="0"/>
              <a:t>  - Reports</a:t>
            </a:r>
          </a:p>
          <a:p>
            <a:r>
              <a:rPr lang="en-US" baseline="0" dirty="0" smtClean="0"/>
              <a:t>     - Monthly Bulletin</a:t>
            </a:r>
          </a:p>
          <a:p>
            <a:r>
              <a:rPr lang="en-US" baseline="0" dirty="0" smtClean="0"/>
              <a:t>         - 6 Government finance</a:t>
            </a:r>
          </a:p>
          <a:p>
            <a:r>
              <a:rPr lang="en-US" baseline="0" dirty="0" smtClean="0"/>
              <a:t>             - 6.2 Government debt</a:t>
            </a:r>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37</a:t>
            </a:fld>
            <a:endParaRPr lang="en-US"/>
          </a:p>
        </p:txBody>
      </p:sp>
    </p:spTree>
    <p:extLst>
      <p:ext uri="{BB962C8B-B14F-4D97-AF65-F5344CB8AC3E}">
        <p14:creationId xmlns:p14="http://schemas.microsoft.com/office/powerpoint/2010/main" val="22435942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5000"/>
              </a:lnSpc>
              <a:spcBef>
                <a:spcPts val="0"/>
              </a:spcBef>
              <a:spcAft>
                <a:spcPct val="0"/>
              </a:spcAft>
              <a:buClrTx/>
              <a:buSzTx/>
              <a:buFontTx/>
              <a:buNone/>
              <a:tabLst/>
              <a:defRPr/>
            </a:pPr>
            <a:r>
              <a:rPr lang="en-US" dirty="0" smtClean="0"/>
              <a:t>Notice that the interest rates are virtually identical until mid-2008.  </a:t>
            </a:r>
          </a:p>
          <a:p>
            <a:pPr marL="0" marR="0" indent="0" algn="l" defTabSz="914400" rtl="0" eaLnBrk="0" fontAlgn="base" latinLnBrk="0" hangingPunct="0">
              <a:lnSpc>
                <a:spcPct val="105000"/>
              </a:lnSpc>
              <a:spcBef>
                <a:spcPts val="0"/>
              </a:spcBef>
              <a:spcAft>
                <a:spcPct val="0"/>
              </a:spcAft>
              <a:buClrTx/>
              <a:buSzTx/>
              <a:buFontTx/>
              <a:buNone/>
              <a:tabLst/>
              <a:defRPr/>
            </a:pPr>
            <a:endParaRPr lang="en-US" dirty="0" smtClean="0"/>
          </a:p>
          <a:p>
            <a:pPr marL="0" marR="0" indent="0" algn="l" defTabSz="914400" rtl="0" eaLnBrk="0" fontAlgn="base" latinLnBrk="0" hangingPunct="0">
              <a:lnSpc>
                <a:spcPct val="105000"/>
              </a:lnSpc>
              <a:spcBef>
                <a:spcPts val="0"/>
              </a:spcBef>
              <a:spcAft>
                <a:spcPct val="0"/>
              </a:spcAft>
              <a:buClrTx/>
              <a:buSzTx/>
              <a:buFontTx/>
              <a:buNone/>
              <a:tabLst/>
              <a:defRPr/>
            </a:pPr>
            <a:r>
              <a:rPr lang="en-US" dirty="0" smtClean="0"/>
              <a:t>Greece’s government bonds were downgraded to junk bond status.</a:t>
            </a:r>
            <a:r>
              <a:rPr lang="en-US" baseline="0" dirty="0" smtClean="0"/>
              <a:t>  As a result, Greece’s government had to pay extraordinary interest rates to borrow additional funds.  </a:t>
            </a:r>
          </a:p>
          <a:p>
            <a:pPr marL="0" marR="0" indent="0" algn="l" defTabSz="914400" rtl="0" eaLnBrk="0" fontAlgn="base" latinLnBrk="0" hangingPunct="0">
              <a:lnSpc>
                <a:spcPct val="105000"/>
              </a:lnSpc>
              <a:spcBef>
                <a:spcPts val="0"/>
              </a:spcBef>
              <a:spcAft>
                <a:spcPct val="0"/>
              </a:spcAft>
              <a:buClrTx/>
              <a:buSzTx/>
              <a:buFontTx/>
              <a:buNone/>
              <a:tabLst/>
              <a:defRPr/>
            </a:pPr>
            <a:endParaRPr lang="en-US" baseline="0" dirty="0" smtClean="0"/>
          </a:p>
          <a:p>
            <a:pPr marL="0" marR="0" indent="0" algn="l" defTabSz="914400" rtl="0" eaLnBrk="0" fontAlgn="base" latinLnBrk="0" hangingPunct="0">
              <a:lnSpc>
                <a:spcPct val="105000"/>
              </a:lnSpc>
              <a:spcBef>
                <a:spcPts val="0"/>
              </a:spcBef>
              <a:spcAft>
                <a:spcPct val="0"/>
              </a:spcAft>
              <a:buClrTx/>
              <a:buSzTx/>
              <a:buFontTx/>
              <a:buNone/>
              <a:tabLst/>
              <a:defRPr/>
            </a:pPr>
            <a:r>
              <a:rPr lang="en-US" baseline="0" dirty="0" smtClean="0"/>
              <a:t>In other countries, the rise in rates was less dramatic, but still painful:  even a modest increase in borrowing costs diverts funds that could otherwise be used to provide essential public services.  </a:t>
            </a:r>
            <a:endParaRPr lang="en-US" dirty="0" smtClean="0"/>
          </a:p>
          <a:p>
            <a:pPr marL="0" marR="0" indent="0" algn="l" defTabSz="914400" rtl="0" eaLnBrk="0" fontAlgn="base" latinLnBrk="0" hangingPunct="0">
              <a:lnSpc>
                <a:spcPct val="105000"/>
              </a:lnSpc>
              <a:spcBef>
                <a:spcPts val="0"/>
              </a:spcBef>
              <a:spcAft>
                <a:spcPct val="0"/>
              </a:spcAft>
              <a:buClrTx/>
              <a:buSzTx/>
              <a:buFontTx/>
              <a:buNone/>
              <a:tabLst/>
              <a:defRPr/>
            </a:pPr>
            <a:endParaRPr lang="en-US" dirty="0" smtClean="0"/>
          </a:p>
          <a:p>
            <a:pPr marL="0" marR="0" indent="0" algn="l" defTabSz="914400" rtl="0" eaLnBrk="0" fontAlgn="base" latinLnBrk="0" hangingPunct="0">
              <a:lnSpc>
                <a:spcPct val="105000"/>
              </a:lnSpc>
              <a:spcBef>
                <a:spcPts val="0"/>
              </a:spcBef>
              <a:spcAft>
                <a:spcPct val="0"/>
              </a:spcAft>
              <a:buClrTx/>
              <a:buSzTx/>
              <a:buFontTx/>
              <a:buNone/>
              <a:tabLst/>
              <a:defRPr/>
            </a:pPr>
            <a:r>
              <a:rPr lang="en-US" dirty="0" smtClean="0"/>
              <a:t>Source:  European</a:t>
            </a:r>
            <a:r>
              <a:rPr lang="en-US" baseline="0" dirty="0" smtClean="0"/>
              <a:t> Central Bank</a:t>
            </a:r>
          </a:p>
          <a:p>
            <a:r>
              <a:rPr lang="en-US" dirty="0" smtClean="0"/>
              <a:t>https://</a:t>
            </a:r>
            <a:r>
              <a:rPr lang="en-US" dirty="0" err="1" smtClean="0"/>
              <a:t>www.ecb.europa.eu</a:t>
            </a:r>
            <a:r>
              <a:rPr lang="en-US" dirty="0" smtClean="0"/>
              <a:t>/stats/money/long/html/</a:t>
            </a:r>
            <a:r>
              <a:rPr lang="en-US" dirty="0" err="1" smtClean="0"/>
              <a:t>index.en.html</a:t>
            </a:r>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solidFill>
                  <a:srgbClr val="000000"/>
                </a:solidFill>
              </a:rPr>
              <a:pPr>
                <a:defRPr/>
              </a:pPr>
              <a:t>38</a:t>
            </a:fld>
            <a:endParaRPr lang="en-US">
              <a:solidFill>
                <a:srgbClr val="000000"/>
              </a:solidFill>
            </a:endParaRPr>
          </a:p>
        </p:txBody>
      </p:sp>
    </p:spTree>
    <p:extLst>
      <p:ext uri="{BB962C8B-B14F-4D97-AF65-F5344CB8AC3E}">
        <p14:creationId xmlns:p14="http://schemas.microsoft.com/office/powerpoint/2010/main" val="2722345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r>
              <a:rPr lang="en-US" dirty="0" smtClean="0"/>
              <a:t>The</a:t>
            </a:r>
            <a:r>
              <a:rPr lang="en-US" baseline="0" dirty="0" smtClean="0"/>
              <a:t> first function of the financial system recalls the loanable funds model introduced in Chapter 3.  </a:t>
            </a:r>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a:t>
            </a:fld>
            <a:endParaRPr lang="en-US"/>
          </a:p>
        </p:txBody>
      </p:sp>
    </p:spTree>
    <p:extLst>
      <p:ext uri="{BB962C8B-B14F-4D97-AF65-F5344CB8AC3E}">
        <p14:creationId xmlns:p14="http://schemas.microsoft.com/office/powerpoint/2010/main" val="32931138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39</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40</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41</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4</a:t>
            </a:fld>
            <a:endParaRPr lang="en-US"/>
          </a:p>
        </p:txBody>
      </p:sp>
    </p:spTree>
    <p:extLst>
      <p:ext uri="{BB962C8B-B14F-4D97-AF65-F5344CB8AC3E}">
        <p14:creationId xmlns:p14="http://schemas.microsoft.com/office/powerpoint/2010/main" val="2938242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a:t>
            </a:fld>
            <a:endParaRPr lang="en-US"/>
          </a:p>
        </p:txBody>
      </p:sp>
    </p:spTree>
    <p:extLst>
      <p:ext uri="{BB962C8B-B14F-4D97-AF65-F5344CB8AC3E}">
        <p14:creationId xmlns:p14="http://schemas.microsoft.com/office/powerpoint/2010/main" val="3791166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6</a:t>
            </a:fld>
            <a:endParaRPr lang="en-US"/>
          </a:p>
        </p:txBody>
      </p:sp>
    </p:spTree>
    <p:extLst>
      <p:ext uri="{BB962C8B-B14F-4D97-AF65-F5344CB8AC3E}">
        <p14:creationId xmlns:p14="http://schemas.microsoft.com/office/powerpoint/2010/main" val="4163682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7</a:t>
            </a:fld>
            <a:endParaRPr lang="en-US"/>
          </a:p>
        </p:txBody>
      </p:sp>
    </p:spTree>
    <p:extLst>
      <p:ext uri="{BB962C8B-B14F-4D97-AF65-F5344CB8AC3E}">
        <p14:creationId xmlns:p14="http://schemas.microsoft.com/office/powerpoint/2010/main" val="4185726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8</a:t>
            </a:fld>
            <a:endParaRPr lang="en-US"/>
          </a:p>
        </p:txBody>
      </p:sp>
    </p:spTree>
    <p:extLst>
      <p:ext uri="{BB962C8B-B14F-4D97-AF65-F5344CB8AC3E}">
        <p14:creationId xmlns:p14="http://schemas.microsoft.com/office/powerpoint/2010/main" val="3357692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rgbClr val="043333"/>
        </a:solidFill>
        <a:effectLst/>
      </p:bgPr>
    </p:bg>
    <p:spTree>
      <p:nvGrpSpPr>
        <p:cNvPr id="1" name=""/>
        <p:cNvGrpSpPr/>
        <p:nvPr/>
      </p:nvGrpSpPr>
      <p:grpSpPr>
        <a:xfrm>
          <a:off x="0" y="0"/>
          <a:ext cx="0" cy="0"/>
          <a:chOff x="0" y="0"/>
          <a:chExt cx="0" cy="0"/>
        </a:xfrm>
      </p:grpSpPr>
      <p:sp>
        <p:nvSpPr>
          <p:cNvPr id="11" name="Text Box 12"/>
          <p:cNvSpPr txBox="1">
            <a:spLocks noChangeArrowheads="1"/>
          </p:cNvSpPr>
          <p:nvPr userDrawn="1"/>
        </p:nvSpPr>
        <p:spPr bwMode="auto">
          <a:xfrm>
            <a:off x="4965700" y="6498597"/>
            <a:ext cx="4178300" cy="338137"/>
          </a:xfrm>
          <a:prstGeom prst="rect">
            <a:avLst/>
          </a:prstGeom>
          <a:noFill/>
          <a:ln w="9525">
            <a:noFill/>
            <a:miter lim="800000"/>
            <a:headEnd/>
            <a:tailEnd/>
          </a:ln>
          <a:effectLst/>
        </p:spPr>
        <p:txBody>
          <a:bodyPr wrap="square">
            <a:spAutoFit/>
          </a:bodyPr>
          <a:lstStyle/>
          <a:p>
            <a:pPr algn="ctr">
              <a:spcBef>
                <a:spcPct val="50000"/>
              </a:spcBef>
              <a:defRPr/>
            </a:pPr>
            <a:r>
              <a:rPr lang="en-US" sz="1600" i="1" dirty="0">
                <a:solidFill>
                  <a:srgbClr val="FFEAD5"/>
                </a:solidFill>
                <a:latin typeface="Times New Roman" pitchFamily="18" charset="0"/>
                <a:cs typeface="Arial"/>
              </a:rPr>
              <a:t>© </a:t>
            </a:r>
            <a:r>
              <a:rPr lang="en-US" sz="1600" i="1" dirty="0" smtClean="0">
                <a:solidFill>
                  <a:srgbClr val="FFEAD5"/>
                </a:solidFill>
                <a:latin typeface="Times New Roman" pitchFamily="18" charset="0"/>
                <a:cs typeface="Arial"/>
              </a:rPr>
              <a:t>2016 </a:t>
            </a:r>
            <a:r>
              <a:rPr lang="en-US" sz="1600" i="1" dirty="0">
                <a:solidFill>
                  <a:srgbClr val="FFEAD5"/>
                </a:solidFill>
                <a:latin typeface="Times New Roman" pitchFamily="18" charset="0"/>
                <a:cs typeface="Arial"/>
              </a:rPr>
              <a:t>Worth Publishers, all rights reserved</a:t>
            </a:r>
          </a:p>
        </p:txBody>
      </p:sp>
      <p:pic>
        <p:nvPicPr>
          <p:cNvPr id="3" name="Picture 2" descr="banner art 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1866901"/>
          </a:xfrm>
          <a:prstGeom prst="rect">
            <a:avLst/>
          </a:prstGeom>
        </p:spPr>
      </p:pic>
      <p:pic>
        <p:nvPicPr>
          <p:cNvPr id="4" name="Picture 3" descr="banner.png"/>
          <p:cNvPicPr>
            <a:picLocks noChangeAspect="1"/>
          </p:cNvPicPr>
          <p:nvPr userDrawn="1"/>
        </p:nvPicPr>
        <p:blipFill rotWithShape="1">
          <a:blip r:embed="rId3">
            <a:extLst>
              <a:ext uri="{28A0092B-C50C-407E-A947-70E740481C1C}">
                <a14:useLocalDpi xmlns:a14="http://schemas.microsoft.com/office/drawing/2010/main" val="0"/>
              </a:ext>
            </a:extLst>
          </a:blip>
          <a:srcRect t="-2122" b="2122"/>
          <a:stretch/>
        </p:blipFill>
        <p:spPr>
          <a:xfrm>
            <a:off x="0" y="1826260"/>
            <a:ext cx="9144000" cy="1442469"/>
          </a:xfrm>
          <a:prstGeom prst="rect">
            <a:avLst/>
          </a:prstGeom>
        </p:spPr>
      </p:pic>
      <p:sp>
        <p:nvSpPr>
          <p:cNvPr id="15" name="TextBox 14"/>
          <p:cNvSpPr txBox="1"/>
          <p:nvPr userDrawn="1"/>
        </p:nvSpPr>
        <p:spPr>
          <a:xfrm>
            <a:off x="584200" y="3577166"/>
            <a:ext cx="8280400" cy="1403461"/>
          </a:xfrm>
          <a:prstGeom prst="rect">
            <a:avLst/>
          </a:prstGeom>
          <a:noFill/>
          <a:effectLst>
            <a:outerShdw blurRad="50800" dist="38100" dir="2700000" algn="tl" rotWithShape="0">
              <a:srgbClr val="000000">
                <a:alpha val="43000"/>
              </a:srgbClr>
            </a:outerShdw>
          </a:effectLst>
        </p:spPr>
        <p:txBody>
          <a:bodyPr wrap="square" rtlCol="0">
            <a:spAutoFit/>
          </a:bodyPr>
          <a:lstStyle/>
          <a:p>
            <a:pPr>
              <a:lnSpc>
                <a:spcPct val="120000"/>
              </a:lnSpc>
            </a:pPr>
            <a:r>
              <a:rPr lang="en-US" sz="3600" b="1" dirty="0" smtClean="0">
                <a:solidFill>
                  <a:srgbClr val="FFEAD5"/>
                </a:solidFill>
                <a:effectLst>
                  <a:outerShdw blurRad="12700" dist="38100" dir="2700000" algn="tl" rotWithShape="0">
                    <a:schemeClr val="tx1">
                      <a:alpha val="67000"/>
                    </a:schemeClr>
                  </a:outerShdw>
                </a:effectLst>
                <a:latin typeface="+mj-lt"/>
              </a:rPr>
              <a:t>The Financial System:</a:t>
            </a:r>
            <a:r>
              <a:rPr lang="en-US" sz="3600" b="1" baseline="0" dirty="0" smtClean="0">
                <a:solidFill>
                  <a:srgbClr val="FFEAD5"/>
                </a:solidFill>
                <a:effectLst>
                  <a:outerShdw blurRad="12700" dist="38100" dir="2700000" algn="tl" rotWithShape="0">
                    <a:schemeClr val="tx1">
                      <a:alpha val="67000"/>
                    </a:schemeClr>
                  </a:outerShdw>
                </a:effectLst>
                <a:latin typeface="+mj-lt"/>
              </a:rPr>
              <a:t> Opportunities and Dangers</a:t>
            </a:r>
            <a:endParaRPr lang="en-US" sz="3600" b="1" dirty="0">
              <a:solidFill>
                <a:srgbClr val="FFEAD5"/>
              </a:solidFill>
              <a:effectLst>
                <a:outerShdw blurRad="12700" dist="38100" dir="2700000" algn="tl" rotWithShape="0">
                  <a:schemeClr val="tx1">
                    <a:alpha val="67000"/>
                  </a:schemeClr>
                </a:outerShdw>
              </a:effectLst>
              <a:latin typeface="+mj-lt"/>
            </a:endParaRPr>
          </a:p>
        </p:txBody>
      </p:sp>
      <p:sp>
        <p:nvSpPr>
          <p:cNvPr id="17" name="TextBox 16"/>
          <p:cNvSpPr txBox="1"/>
          <p:nvPr userDrawn="1"/>
        </p:nvSpPr>
        <p:spPr>
          <a:xfrm>
            <a:off x="7581900" y="138348"/>
            <a:ext cx="1292625" cy="1384995"/>
          </a:xfrm>
          <a:prstGeom prst="rect">
            <a:avLst/>
          </a:prstGeom>
          <a:noFill/>
        </p:spPr>
        <p:txBody>
          <a:bodyPr wrap="square" rtlCol="0">
            <a:spAutoFit/>
          </a:bodyPr>
          <a:lstStyle/>
          <a:p>
            <a:pPr algn="ctr"/>
            <a:r>
              <a:rPr lang="en-US" sz="8400" b="1" dirty="0" smtClean="0">
                <a:solidFill>
                  <a:schemeClr val="bg1"/>
                </a:solidFill>
                <a:effectLst>
                  <a:outerShdw blurRad="38100" dist="38100" dir="2700000" algn="tl">
                    <a:srgbClr val="000000">
                      <a:alpha val="43137"/>
                    </a:srgbClr>
                  </a:outerShdw>
                </a:effectLst>
                <a:latin typeface="Arial Narrow" pitchFamily="34" charset="0"/>
              </a:rPr>
              <a:t>20</a:t>
            </a:r>
            <a:endParaRPr lang="en-US" sz="8400" b="1" dirty="0">
              <a:solidFill>
                <a:schemeClr val="bg1"/>
              </a:solidFill>
              <a:effectLst>
                <a:outerShdw blurRad="38100" dist="38100" dir="2700000" algn="tl">
                  <a:srgbClr val="000000">
                    <a:alpha val="43137"/>
                  </a:srgbClr>
                </a:outerShdw>
              </a:effectLst>
              <a:latin typeface="Arial Narrow" pitchFamily="34" charset="0"/>
            </a:endParaRPr>
          </a:p>
        </p:txBody>
      </p:sp>
      <p:sp>
        <p:nvSpPr>
          <p:cNvPr id="20" name="TextBox 19"/>
          <p:cNvSpPr txBox="1"/>
          <p:nvPr userDrawn="1"/>
        </p:nvSpPr>
        <p:spPr>
          <a:xfrm>
            <a:off x="5854700" y="570149"/>
            <a:ext cx="1841500" cy="584776"/>
          </a:xfrm>
          <a:prstGeom prst="rect">
            <a:avLst/>
          </a:prstGeom>
          <a:noFill/>
        </p:spPr>
        <p:txBody>
          <a:bodyPr wrap="square" rtlCol="0">
            <a:spAutoFit/>
          </a:bodyPr>
          <a:lstStyle/>
          <a:p>
            <a:pPr algn="r"/>
            <a:r>
              <a:rPr lang="en-US" sz="3200" b="1" dirty="0" smtClean="0">
                <a:solidFill>
                  <a:schemeClr val="bg1"/>
                </a:solidFill>
                <a:effectLst>
                  <a:outerShdw blurRad="38100" dist="38100" dir="2700000" algn="tl">
                    <a:srgbClr val="000000">
                      <a:alpha val="43137"/>
                    </a:srgbClr>
                  </a:outerShdw>
                </a:effectLst>
                <a:latin typeface="Arial Narrow" pitchFamily="34" charset="0"/>
              </a:rPr>
              <a:t>CHAPTER</a:t>
            </a:r>
            <a:endParaRPr lang="en-US" sz="3200" b="1" dirty="0">
              <a:solidFill>
                <a:schemeClr val="bg1"/>
              </a:solidFill>
              <a:effectLst>
                <a:outerShdw blurRad="38100" dist="38100" dir="2700000" algn="tl">
                  <a:srgbClr val="000000">
                    <a:alpha val="43137"/>
                  </a:srgbClr>
                </a:outerShdw>
              </a:effectLst>
              <a:latin typeface="Arial Narrow" pitchFamily="34" charset="0"/>
            </a:endParaRPr>
          </a:p>
        </p:txBody>
      </p:sp>
    </p:spTree>
    <p:extLst>
      <p:ext uri="{BB962C8B-B14F-4D97-AF65-F5344CB8AC3E}">
        <p14:creationId xmlns:p14="http://schemas.microsoft.com/office/powerpoint/2010/main" val="270943636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36538"/>
            <a:ext cx="2060575" cy="5889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6725" y="236538"/>
            <a:ext cx="6032500" cy="5889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38474600"/>
      </p:ext>
    </p:extLst>
  </p:cSld>
  <p:clrMapOvr>
    <a:masterClrMapping/>
  </p:clrMapOvr>
  <p:transition xmlns:p14="http://schemas.microsoft.com/office/powerpoint/2010/mai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solidFill>
                  <a:srgbClr val="00006E"/>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5260987"/>
      </p:ext>
    </p:extLst>
  </p:cSld>
  <p:clrMapOvr>
    <a:masterClrMapping/>
  </p:clrMapOvr>
  <p:transition xmlns:p14="http://schemas.microsoft.com/office/powerpoint/2010/mai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6250"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7725"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00391982"/>
      </p:ext>
    </p:extLst>
  </p:cSld>
  <p:clrMapOvr>
    <a:masterClrMapping/>
  </p:clrMapOvr>
  <p:transition xmlns:p14="http://schemas.microsoft.com/office/powerpoint/2010/mai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5507646"/>
      </p:ext>
    </p:extLst>
  </p:cSld>
  <p:clrMapOvr>
    <a:masterClrMapping/>
  </p:clrMapOvr>
  <p:transition xmlns:p14="http://schemas.microsoft.com/office/powerpoint/2010/mai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73570663"/>
      </p:ext>
    </p:extLst>
  </p:cSld>
  <p:clrMapOvr>
    <a:masterClrMapping/>
  </p:clrMapOvr>
  <p:transition xmlns:p14="http://schemas.microsoft.com/office/powerpoint/2010/mai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233721"/>
      </p:ext>
    </p:extLst>
  </p:cSld>
  <p:clrMapOvr>
    <a:masterClrMapping/>
  </p:clrMapOvr>
  <p:transition xmlns:p14="http://schemas.microsoft.com/office/powerpoint/2010/mai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98890610"/>
      </p:ext>
    </p:extLst>
  </p:cSld>
  <p:clrMapOvr>
    <a:masterClrMapping/>
  </p:clrMapOvr>
  <p:transition xmlns:p14="http://schemas.microsoft.com/office/powerpoint/2010/mai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63862596"/>
      </p:ext>
    </p:extLst>
  </p:cSld>
  <p:clrMapOvr>
    <a:masterClrMapping/>
  </p:clrMapOvr>
  <p:transition xmlns:p14="http://schemas.microsoft.com/office/powerpoint/2010/mai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07439191"/>
      </p:ext>
    </p:extLst>
  </p:cSld>
  <p:clrMapOvr>
    <a:masterClrMapping/>
  </p:clrMapOvr>
  <p:transition xmlns:p14="http://schemas.microsoft.com/office/powerpoint/2010/mai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198A46"/>
                </a:solidFill>
                <a:cs typeface="+mn-cs"/>
              </a:rPr>
              <a:pPr algn="r">
                <a:defRPr/>
              </a:pPr>
              <a:t>‹#›</a:t>
            </a:fld>
            <a:endParaRPr lang="en-US" sz="1600" dirty="0">
              <a:solidFill>
                <a:srgbClr val="198A46"/>
              </a:solidFill>
              <a:cs typeface="+mn-cs"/>
            </a:endParaRPr>
          </a:p>
        </p:txBody>
      </p:sp>
      <p:sp>
        <p:nvSpPr>
          <p:cNvPr id="1027" name="Rectangle 2"/>
          <p:cNvSpPr>
            <a:spLocks noGrp="1" noChangeArrowheads="1"/>
          </p:cNvSpPr>
          <p:nvPr>
            <p:ph type="title"/>
          </p:nvPr>
        </p:nvSpPr>
        <p:spPr bwMode="auto">
          <a:xfrm>
            <a:off x="466725" y="236538"/>
            <a:ext cx="8245475"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2" name="Rectangle 3"/>
          <p:cNvSpPr>
            <a:spLocks noGrp="1" noChangeArrowheads="1"/>
          </p:cNvSpPr>
          <p:nvPr>
            <p:ph type="body" idx="1"/>
          </p:nvPr>
        </p:nvSpPr>
        <p:spPr bwMode="auto">
          <a:xfrm>
            <a:off x="476250" y="1241425"/>
            <a:ext cx="8210550" cy="488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9162" name="Rectangle 10"/>
          <p:cNvSpPr>
            <a:spLocks noChangeArrowheads="1"/>
          </p:cNvSpPr>
          <p:nvPr userDrawn="1"/>
        </p:nvSpPr>
        <p:spPr bwMode="auto">
          <a:xfrm>
            <a:off x="122238" y="6305550"/>
            <a:ext cx="7878762" cy="415498"/>
          </a:xfrm>
          <a:prstGeom prst="rect">
            <a:avLst/>
          </a:prstGeom>
          <a:noFill/>
          <a:ln w="9525">
            <a:noFill/>
            <a:miter lim="800000"/>
            <a:headEnd/>
            <a:tailEnd/>
          </a:ln>
          <a:effectLst/>
        </p:spPr>
        <p:txBody>
          <a:bodyPr wrap="square">
            <a:spAutoFit/>
          </a:bodyPr>
          <a:lstStyle/>
          <a:p>
            <a:pPr>
              <a:defRPr/>
            </a:pPr>
            <a:r>
              <a:rPr lang="en-US" sz="1700" b="1" dirty="0">
                <a:solidFill>
                  <a:srgbClr val="198A46"/>
                </a:solidFill>
                <a:cs typeface="+mn-cs"/>
              </a:rPr>
              <a:t>CHAPTER </a:t>
            </a:r>
            <a:r>
              <a:rPr lang="en-US" sz="1700" b="1" dirty="0" smtClean="0">
                <a:solidFill>
                  <a:srgbClr val="198A46"/>
                </a:solidFill>
                <a:cs typeface="+mn-cs"/>
              </a:rPr>
              <a:t>20</a:t>
            </a:r>
            <a:r>
              <a:rPr lang="en-US" sz="1700" dirty="0" smtClean="0">
                <a:solidFill>
                  <a:srgbClr val="198A46"/>
                </a:solidFill>
                <a:cs typeface="+mn-cs"/>
              </a:rPr>
              <a:t>    </a:t>
            </a:r>
            <a:r>
              <a:rPr lang="en-US" sz="2100" dirty="0">
                <a:solidFill>
                  <a:srgbClr val="198A46"/>
                </a:solidFill>
                <a:cs typeface="+mn-cs"/>
              </a:rPr>
              <a:t>The </a:t>
            </a:r>
            <a:r>
              <a:rPr lang="en-US" sz="2100" dirty="0" smtClean="0">
                <a:solidFill>
                  <a:srgbClr val="198A46"/>
                </a:solidFill>
                <a:cs typeface="+mn-cs"/>
              </a:rPr>
              <a:t>Financial System</a:t>
            </a:r>
            <a:endParaRPr lang="en-US" sz="2100" dirty="0">
              <a:solidFill>
                <a:srgbClr val="198A46"/>
              </a:solidFill>
              <a:cs typeface="+mn-cs"/>
            </a:endParaRPr>
          </a:p>
        </p:txBody>
      </p:sp>
    </p:spTree>
  </p:cSld>
  <p:clrMap bg1="lt1" tx1="dk1" bg2="lt2" tx2="dk2" accent1="accent1" accent2="accent2" accent3="accent3" accent4="accent4" accent5="accent5" accent6="accent6" hlink="hlink" folHlink="folHlink"/>
  <p:sldLayoutIdLst>
    <p:sldLayoutId id="2147483810" r:id="rId1"/>
    <p:sldLayoutId id="2147483790"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Lst>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p:tmplLst>
          <p:tmpl lvl="1">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sldNum="0" hdr="0" dt="0"/>
  <p:txStyles>
    <p:titleStyle>
      <a:lvl1pPr algn="l" rtl="0" eaLnBrk="0" fontAlgn="base" hangingPunct="0">
        <a:lnSpc>
          <a:spcPct val="105000"/>
        </a:lnSpc>
        <a:spcBef>
          <a:spcPct val="0"/>
        </a:spcBef>
        <a:spcAft>
          <a:spcPct val="0"/>
        </a:spcAft>
        <a:defRPr sz="3400" b="1">
          <a:solidFill>
            <a:srgbClr val="00006E"/>
          </a:solidFill>
          <a:latin typeface="+mj-lt"/>
          <a:ea typeface="+mj-ea"/>
          <a:cs typeface="+mj-cs"/>
        </a:defRPr>
      </a:lvl1pPr>
      <a:lvl2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2pPr>
      <a:lvl3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3pPr>
      <a:lvl4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4pPr>
      <a:lvl5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5pPr>
      <a:lvl6pPr marL="457200" algn="l" rtl="0" fontAlgn="base">
        <a:lnSpc>
          <a:spcPct val="105000"/>
        </a:lnSpc>
        <a:spcBef>
          <a:spcPct val="0"/>
        </a:spcBef>
        <a:spcAft>
          <a:spcPct val="0"/>
        </a:spcAft>
        <a:defRPr sz="3400" b="1">
          <a:solidFill>
            <a:srgbClr val="660033"/>
          </a:solidFill>
          <a:latin typeface="Tahoma" pitchFamily="34" charset="0"/>
          <a:cs typeface="Arial" charset="0"/>
        </a:defRPr>
      </a:lvl6pPr>
      <a:lvl7pPr marL="914400" algn="l" rtl="0" fontAlgn="base">
        <a:lnSpc>
          <a:spcPct val="105000"/>
        </a:lnSpc>
        <a:spcBef>
          <a:spcPct val="0"/>
        </a:spcBef>
        <a:spcAft>
          <a:spcPct val="0"/>
        </a:spcAft>
        <a:defRPr sz="3400" b="1">
          <a:solidFill>
            <a:srgbClr val="660033"/>
          </a:solidFill>
          <a:latin typeface="Tahoma" pitchFamily="34" charset="0"/>
          <a:cs typeface="Arial" charset="0"/>
        </a:defRPr>
      </a:lvl7pPr>
      <a:lvl8pPr marL="1371600" algn="l" rtl="0" fontAlgn="base">
        <a:lnSpc>
          <a:spcPct val="105000"/>
        </a:lnSpc>
        <a:spcBef>
          <a:spcPct val="0"/>
        </a:spcBef>
        <a:spcAft>
          <a:spcPct val="0"/>
        </a:spcAft>
        <a:defRPr sz="3400" b="1">
          <a:solidFill>
            <a:srgbClr val="660033"/>
          </a:solidFill>
          <a:latin typeface="Tahoma" pitchFamily="34" charset="0"/>
          <a:cs typeface="Arial" charset="0"/>
        </a:defRPr>
      </a:lvl8pPr>
      <a:lvl9pPr marL="1828800" algn="l" rtl="0" fontAlgn="base">
        <a:lnSpc>
          <a:spcPct val="105000"/>
        </a:lnSpc>
        <a:spcBef>
          <a:spcPct val="0"/>
        </a:spcBef>
        <a:spcAft>
          <a:spcPct val="0"/>
        </a:spcAft>
        <a:defRPr sz="3400" b="1">
          <a:solidFill>
            <a:srgbClr val="660033"/>
          </a:solidFill>
          <a:latin typeface="Tahoma" pitchFamily="34" charset="0"/>
          <a:cs typeface="Arial" charset="0"/>
        </a:defRPr>
      </a:lvl9pPr>
    </p:titleStyle>
    <p:bodyStyle>
      <a:lvl1pPr marL="342900" indent="-342900" algn="l" rtl="0" eaLnBrk="0" fontAlgn="base" hangingPunct="0">
        <a:lnSpc>
          <a:spcPct val="105000"/>
        </a:lnSpc>
        <a:spcBef>
          <a:spcPct val="45000"/>
        </a:spcBef>
        <a:spcAft>
          <a:spcPct val="0"/>
        </a:spcAft>
        <a:buClr>
          <a:srgbClr val="996633"/>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SzPct val="120000"/>
        <a:buFont typeface="Wingdings"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2"/>
        </a:buClr>
        <a:buFont typeface="Wingdings" pitchFamily="2" charset="2"/>
        <a:buChar char="§"/>
        <a:defRPr sz="2600">
          <a:solidFill>
            <a:schemeClr val="tx1"/>
          </a:solidFill>
          <a:latin typeface="+mn-lt"/>
          <a:cs typeface="+mn-cs"/>
        </a:defRPr>
      </a:lvl3pPr>
      <a:lvl4pPr marL="1600200" indent="-228600" algn="l" rtl="0" eaLnBrk="0" fontAlgn="base" hangingPunct="0">
        <a:spcBef>
          <a:spcPct val="20000"/>
        </a:spcBef>
        <a:spcAft>
          <a:spcPct val="0"/>
        </a:spcAft>
        <a:buChar char="–"/>
        <a:defRPr sz="2600">
          <a:solidFill>
            <a:schemeClr val="tx1"/>
          </a:solidFill>
          <a:latin typeface="+mn-lt"/>
          <a:cs typeface="+mn-cs"/>
        </a:defRPr>
      </a:lvl4pPr>
      <a:lvl5pPr marL="2057400" indent="-228600" algn="l" rtl="0" eaLnBrk="0" fontAlgn="base" hangingPunct="0">
        <a:spcBef>
          <a:spcPct val="20000"/>
        </a:spcBef>
        <a:spcAft>
          <a:spcPct val="0"/>
        </a:spcAft>
        <a:buChar char="»"/>
        <a:defRPr sz="2600">
          <a:solidFill>
            <a:schemeClr val="tx1"/>
          </a:solidFill>
          <a:latin typeface="+mn-lt"/>
          <a:cs typeface="+mn-cs"/>
        </a:defRPr>
      </a:lvl5pPr>
      <a:lvl6pPr marL="2514600" indent="-228600" algn="l" rtl="0" fontAlgn="base">
        <a:spcBef>
          <a:spcPct val="20000"/>
        </a:spcBef>
        <a:spcAft>
          <a:spcPct val="0"/>
        </a:spcAft>
        <a:buChar char="»"/>
        <a:defRPr sz="2600">
          <a:solidFill>
            <a:schemeClr val="tx1"/>
          </a:solidFill>
          <a:latin typeface="+mn-lt"/>
          <a:cs typeface="+mn-cs"/>
        </a:defRPr>
      </a:lvl6pPr>
      <a:lvl7pPr marL="2971800" indent="-228600" algn="l" rtl="0" fontAlgn="base">
        <a:spcBef>
          <a:spcPct val="20000"/>
        </a:spcBef>
        <a:spcAft>
          <a:spcPct val="0"/>
        </a:spcAft>
        <a:buChar char="»"/>
        <a:defRPr sz="2600">
          <a:solidFill>
            <a:schemeClr val="tx1"/>
          </a:solidFill>
          <a:latin typeface="+mn-lt"/>
          <a:cs typeface="+mn-cs"/>
        </a:defRPr>
      </a:lvl7pPr>
      <a:lvl8pPr marL="3429000" indent="-228600" algn="l" rtl="0" fontAlgn="base">
        <a:spcBef>
          <a:spcPct val="20000"/>
        </a:spcBef>
        <a:spcAft>
          <a:spcPct val="0"/>
        </a:spcAft>
        <a:buChar char="»"/>
        <a:defRPr sz="2600">
          <a:solidFill>
            <a:schemeClr val="tx1"/>
          </a:solidFill>
          <a:latin typeface="+mn-lt"/>
          <a:cs typeface="+mn-cs"/>
        </a:defRPr>
      </a:lvl8pPr>
      <a:lvl9pPr marL="3886200" indent="-228600" algn="l" rtl="0" fontAlgn="base">
        <a:spcBef>
          <a:spcPct val="20000"/>
        </a:spcBef>
        <a:spcAft>
          <a:spcPct val="0"/>
        </a:spcAft>
        <a:buChar char="»"/>
        <a:defRPr sz="2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chart" Target="../charts/char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chart" Target="../charts/char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chart" Target="../charts/char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08529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36538"/>
            <a:ext cx="8390672" cy="939800"/>
          </a:xfrm>
        </p:spPr>
        <p:txBody>
          <a:bodyPr/>
          <a:lstStyle/>
          <a:p>
            <a:r>
              <a:rPr lang="en-US" sz="2600" dirty="0"/>
              <a:t>WHAT THE FINANCIAL SYSTEM DOES</a:t>
            </a:r>
            <a:r>
              <a:rPr lang="en-US" dirty="0" smtClean="0"/>
              <a:t/>
            </a:r>
            <a:br>
              <a:rPr lang="en-US" dirty="0" smtClean="0"/>
            </a:br>
            <a:r>
              <a:rPr lang="en-US" sz="3000" dirty="0" smtClean="0"/>
              <a:t>3.  </a:t>
            </a:r>
            <a:r>
              <a:rPr lang="en-US" sz="3200" dirty="0" smtClean="0"/>
              <a:t>Dealing with Asymmetric Information</a:t>
            </a:r>
            <a:endParaRPr lang="en-US" sz="3200" dirty="0"/>
          </a:p>
        </p:txBody>
      </p:sp>
      <p:sp>
        <p:nvSpPr>
          <p:cNvPr id="3" name="Content Placeholder 2"/>
          <p:cNvSpPr>
            <a:spLocks noGrp="1"/>
          </p:cNvSpPr>
          <p:nvPr>
            <p:ph idx="1"/>
          </p:nvPr>
        </p:nvSpPr>
        <p:spPr/>
        <p:txBody>
          <a:bodyPr/>
          <a:lstStyle/>
          <a:p>
            <a:pPr marL="0" indent="0">
              <a:buNone/>
            </a:pPr>
            <a:r>
              <a:rPr lang="en-US" b="1" dirty="0" smtClean="0">
                <a:solidFill>
                  <a:srgbClr val="CC0000"/>
                </a:solidFill>
              </a:rPr>
              <a:t>Asymmetric information</a:t>
            </a:r>
            <a:r>
              <a:rPr lang="en-US" dirty="0" smtClean="0"/>
              <a:t>:  </a:t>
            </a:r>
            <a:br>
              <a:rPr lang="en-US" dirty="0" smtClean="0"/>
            </a:br>
            <a:r>
              <a:rPr lang="en-US" dirty="0" smtClean="0"/>
              <a:t>when one party to a transaction has more information about it than the other party  </a:t>
            </a:r>
          </a:p>
          <a:p>
            <a:r>
              <a:rPr lang="en-US" b="1" dirty="0" smtClean="0">
                <a:solidFill>
                  <a:srgbClr val="CC0000"/>
                </a:solidFill>
              </a:rPr>
              <a:t>Adverse selection</a:t>
            </a:r>
            <a:r>
              <a:rPr lang="en-US" dirty="0" smtClean="0"/>
              <a:t>:  </a:t>
            </a:r>
            <a:br>
              <a:rPr lang="en-US" dirty="0" smtClean="0"/>
            </a:br>
            <a:r>
              <a:rPr lang="en-US" dirty="0" smtClean="0"/>
              <a:t>when people with </a:t>
            </a:r>
            <a:r>
              <a:rPr lang="en-US" i="1" dirty="0" smtClean="0"/>
              <a:t>hidden knowledge about attributes</a:t>
            </a:r>
            <a:r>
              <a:rPr lang="en-US" dirty="0" smtClean="0"/>
              <a:t> sort themselves in a way that disadvantages people with less information</a:t>
            </a:r>
          </a:p>
          <a:p>
            <a:pPr lvl="1"/>
            <a:r>
              <a:rPr lang="en-US" dirty="0" smtClean="0"/>
              <a:t>Example:  investors who know their projects are less likely to succeed are more eager to finance the projects with other people’s funds</a:t>
            </a:r>
            <a:endParaRPr lang="en-US" dirty="0"/>
          </a:p>
        </p:txBody>
      </p:sp>
    </p:spTree>
    <p:extLst>
      <p:ext uri="{BB962C8B-B14F-4D97-AF65-F5344CB8AC3E}">
        <p14:creationId xmlns:p14="http://schemas.microsoft.com/office/powerpoint/2010/main" val="168564457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36538"/>
            <a:ext cx="8417968" cy="939800"/>
          </a:xfrm>
        </p:spPr>
        <p:txBody>
          <a:bodyPr/>
          <a:lstStyle/>
          <a:p>
            <a:r>
              <a:rPr lang="en-US" sz="2600" dirty="0"/>
              <a:t>WHAT THE FINANCIAL SYSTEM DOES</a:t>
            </a:r>
            <a:r>
              <a:rPr lang="en-US" dirty="0" smtClean="0"/>
              <a:t/>
            </a:r>
            <a:br>
              <a:rPr lang="en-US" dirty="0" smtClean="0"/>
            </a:br>
            <a:r>
              <a:rPr lang="en-US" sz="3000" dirty="0" smtClean="0"/>
              <a:t>3.  </a:t>
            </a:r>
            <a:r>
              <a:rPr lang="en-US" sz="3200" dirty="0" smtClean="0"/>
              <a:t>Dealing with Asymmetric Information</a:t>
            </a:r>
            <a:endParaRPr lang="en-US" sz="3200" dirty="0"/>
          </a:p>
        </p:txBody>
      </p:sp>
      <p:sp>
        <p:nvSpPr>
          <p:cNvPr id="3" name="Content Placeholder 2"/>
          <p:cNvSpPr>
            <a:spLocks noGrp="1"/>
          </p:cNvSpPr>
          <p:nvPr>
            <p:ph idx="1"/>
          </p:nvPr>
        </p:nvSpPr>
        <p:spPr/>
        <p:txBody>
          <a:bodyPr/>
          <a:lstStyle/>
          <a:p>
            <a:pPr marL="0" indent="0">
              <a:buNone/>
            </a:pPr>
            <a:r>
              <a:rPr lang="en-US" b="1" dirty="0" smtClean="0">
                <a:solidFill>
                  <a:srgbClr val="CC0000"/>
                </a:solidFill>
              </a:rPr>
              <a:t>Asymmetric information</a:t>
            </a:r>
            <a:r>
              <a:rPr lang="en-US" dirty="0" smtClean="0"/>
              <a:t>:  </a:t>
            </a:r>
            <a:br>
              <a:rPr lang="en-US" dirty="0" smtClean="0"/>
            </a:br>
            <a:r>
              <a:rPr lang="en-US" dirty="0" smtClean="0"/>
              <a:t>when one party to a transaction has more information about it than the other party  </a:t>
            </a:r>
          </a:p>
          <a:p>
            <a:r>
              <a:rPr lang="en-US" b="1" dirty="0" smtClean="0">
                <a:solidFill>
                  <a:srgbClr val="CC0000"/>
                </a:solidFill>
              </a:rPr>
              <a:t>Moral hazard</a:t>
            </a:r>
            <a:r>
              <a:rPr lang="en-US" dirty="0" smtClean="0"/>
              <a:t>:  arises from </a:t>
            </a:r>
            <a:r>
              <a:rPr lang="en-US" i="1" dirty="0" smtClean="0"/>
              <a:t>hidden knowledge about actions</a:t>
            </a:r>
            <a:r>
              <a:rPr lang="en-US" dirty="0" smtClean="0"/>
              <a:t>, occurs when imperfectly monitored agents act in dishonest or inappropriate ways.  </a:t>
            </a:r>
          </a:p>
          <a:p>
            <a:pPr lvl="1"/>
            <a:r>
              <a:rPr lang="en-US" dirty="0" smtClean="0"/>
              <a:t>Example:  entrepreneurs investing other people’s money are not as careful as if they were investing their own funds</a:t>
            </a:r>
            <a:endParaRPr lang="en-US" dirty="0"/>
          </a:p>
        </p:txBody>
      </p:sp>
    </p:spTree>
    <p:extLst>
      <p:ext uri="{BB962C8B-B14F-4D97-AF65-F5344CB8AC3E}">
        <p14:creationId xmlns:p14="http://schemas.microsoft.com/office/powerpoint/2010/main" val="361868322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36538"/>
            <a:ext cx="8445263" cy="939800"/>
          </a:xfrm>
        </p:spPr>
        <p:txBody>
          <a:bodyPr/>
          <a:lstStyle/>
          <a:p>
            <a:r>
              <a:rPr lang="en-US" sz="2600" dirty="0"/>
              <a:t>WHAT THE FINANCIAL SYSTEM DOES</a:t>
            </a:r>
            <a:r>
              <a:rPr lang="en-US" dirty="0" smtClean="0"/>
              <a:t/>
            </a:r>
            <a:br>
              <a:rPr lang="en-US" dirty="0" smtClean="0"/>
            </a:br>
            <a:r>
              <a:rPr lang="en-US" sz="3000" dirty="0" smtClean="0"/>
              <a:t>3.  </a:t>
            </a:r>
            <a:r>
              <a:rPr lang="en-US" sz="3200" dirty="0" smtClean="0"/>
              <a:t>Dealing with Asymmetric Information</a:t>
            </a:r>
            <a:endParaRPr lang="en-US" sz="3200" dirty="0"/>
          </a:p>
        </p:txBody>
      </p:sp>
      <p:sp>
        <p:nvSpPr>
          <p:cNvPr id="3" name="Content Placeholder 2"/>
          <p:cNvSpPr>
            <a:spLocks noGrp="1"/>
          </p:cNvSpPr>
          <p:nvPr>
            <p:ph idx="1"/>
          </p:nvPr>
        </p:nvSpPr>
        <p:spPr/>
        <p:txBody>
          <a:bodyPr/>
          <a:lstStyle/>
          <a:p>
            <a:r>
              <a:rPr lang="en-US" dirty="0" smtClean="0"/>
              <a:t>The financial system helps mitigate the effects of asymmetric information.  </a:t>
            </a:r>
            <a:endParaRPr lang="en-US" dirty="0"/>
          </a:p>
          <a:p>
            <a:r>
              <a:rPr lang="en-US" dirty="0" smtClean="0"/>
              <a:t>Example:  banks</a:t>
            </a:r>
          </a:p>
          <a:p>
            <a:pPr lvl="1"/>
            <a:r>
              <a:rPr lang="en-US" dirty="0" smtClean="0"/>
              <a:t>Banks address adverse selection by screening borrowers for adverse hidden attributes that savers might not detect. </a:t>
            </a:r>
          </a:p>
          <a:p>
            <a:pPr lvl="1"/>
            <a:r>
              <a:rPr lang="en-US" dirty="0" smtClean="0"/>
              <a:t>Banks address moral hazard by restricting how loan proceeds are spent or by monitoring the borrowers.  </a:t>
            </a:r>
          </a:p>
        </p:txBody>
      </p:sp>
    </p:spTree>
    <p:extLst>
      <p:ext uri="{BB962C8B-B14F-4D97-AF65-F5344CB8AC3E}">
        <p14:creationId xmlns:p14="http://schemas.microsoft.com/office/powerpoint/2010/main" val="366342565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t>WHAT THE FINANCIAL SYSTEM DOES</a:t>
            </a:r>
            <a:r>
              <a:rPr lang="en-US" dirty="0" smtClean="0"/>
              <a:t/>
            </a:r>
            <a:br>
              <a:rPr lang="en-US" dirty="0" smtClean="0"/>
            </a:br>
            <a:r>
              <a:rPr lang="en-US" sz="3000" dirty="0" smtClean="0"/>
              <a:t>4.  </a:t>
            </a:r>
            <a:r>
              <a:rPr lang="en-US" dirty="0" smtClean="0"/>
              <a:t>Fostering Economic Growth</a:t>
            </a:r>
            <a:endParaRPr lang="en-US" dirty="0"/>
          </a:p>
        </p:txBody>
      </p:sp>
      <p:sp>
        <p:nvSpPr>
          <p:cNvPr id="3" name="Content Placeholder 2"/>
          <p:cNvSpPr>
            <a:spLocks noGrp="1"/>
          </p:cNvSpPr>
          <p:nvPr>
            <p:ph idx="1"/>
          </p:nvPr>
        </p:nvSpPr>
        <p:spPr/>
        <p:txBody>
          <a:bodyPr/>
          <a:lstStyle/>
          <a:p>
            <a:r>
              <a:rPr lang="en-US" dirty="0" smtClean="0"/>
              <a:t>In the Solow model, there is one type of capital; in the real world, there are many.  </a:t>
            </a:r>
            <a:endParaRPr lang="en-US" dirty="0"/>
          </a:p>
          <a:p>
            <a:r>
              <a:rPr lang="en-US" dirty="0" smtClean="0"/>
              <a:t>Firms with lucrative investment projects are willing to pay higher interest rates to attract funds than firms with less desirable projects.  </a:t>
            </a:r>
          </a:p>
          <a:p>
            <a:r>
              <a:rPr lang="en-US" dirty="0" smtClean="0"/>
              <a:t>The financial system helps channel funds to projects with the highest expected returns relative to their risk.  </a:t>
            </a:r>
          </a:p>
        </p:txBody>
      </p:sp>
    </p:spTree>
    <p:extLst>
      <p:ext uri="{BB962C8B-B14F-4D97-AF65-F5344CB8AC3E}">
        <p14:creationId xmlns:p14="http://schemas.microsoft.com/office/powerpoint/2010/main" val="289232180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smtClean="0"/>
              <a:t>WHAT THE FINANCIAL SYSTEM DOES</a:t>
            </a:r>
            <a:r>
              <a:rPr lang="en-US" smtClean="0"/>
              <a:t/>
            </a:r>
            <a:br>
              <a:rPr lang="en-US" smtClean="0"/>
            </a:br>
            <a:r>
              <a:rPr lang="en-US" sz="3000" smtClean="0"/>
              <a:t>4.  </a:t>
            </a:r>
            <a:r>
              <a:rPr lang="en-US" smtClean="0"/>
              <a:t>Fostering Economic Growth</a:t>
            </a:r>
            <a:endParaRPr lang="en-US" dirty="0"/>
          </a:p>
        </p:txBody>
      </p:sp>
      <p:sp>
        <p:nvSpPr>
          <p:cNvPr id="3" name="Content Placeholder 2"/>
          <p:cNvSpPr>
            <a:spLocks noGrp="1"/>
          </p:cNvSpPr>
          <p:nvPr>
            <p:ph idx="1"/>
          </p:nvPr>
        </p:nvSpPr>
        <p:spPr/>
        <p:txBody>
          <a:bodyPr/>
          <a:lstStyle/>
          <a:p>
            <a:r>
              <a:rPr lang="en-US" dirty="0" err="1" smtClean="0"/>
              <a:t>Govt</a:t>
            </a:r>
            <a:r>
              <a:rPr lang="en-US" dirty="0" smtClean="0"/>
              <a:t> helps facilitate this function by providing quality legal institutions, </a:t>
            </a:r>
            <a:r>
              <a:rPr lang="en-US" i="1" dirty="0" smtClean="0"/>
              <a:t>e.g.</a:t>
            </a:r>
            <a:r>
              <a:rPr lang="en-US" dirty="0" smtClean="0"/>
              <a:t>  </a:t>
            </a:r>
          </a:p>
          <a:p>
            <a:pPr lvl="1">
              <a:lnSpc>
                <a:spcPct val="105000"/>
              </a:lnSpc>
              <a:spcBef>
                <a:spcPts val="1200"/>
              </a:spcBef>
            </a:pPr>
            <a:r>
              <a:rPr lang="en-US" dirty="0" smtClean="0"/>
              <a:t>prosecuting fraud to reduce moral hazard</a:t>
            </a:r>
          </a:p>
          <a:p>
            <a:pPr lvl="1">
              <a:lnSpc>
                <a:spcPct val="105000"/>
              </a:lnSpc>
              <a:spcBef>
                <a:spcPts val="1200"/>
              </a:spcBef>
            </a:pPr>
            <a:r>
              <a:rPr lang="en-US" dirty="0" smtClean="0"/>
              <a:t>enforcing disclosure requirements to reduce adverse selection</a:t>
            </a:r>
          </a:p>
        </p:txBody>
      </p:sp>
    </p:spTree>
    <p:extLst>
      <p:ext uri="{BB962C8B-B14F-4D97-AF65-F5344CB8AC3E}">
        <p14:creationId xmlns:p14="http://schemas.microsoft.com/office/powerpoint/2010/main" val="427930325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5.xml><?xml version="1.0" encoding="utf-8"?>
<p:sld xmlns:a="http://schemas.openxmlformats.org/drawingml/2006/main" xmlns:r="http://schemas.openxmlformats.org/officeDocument/2006/relationships" xmlns:p="http://schemas.openxmlformats.org/presentationml/2006/main" showMasterSp="0" showMasterPhAnim="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smtClean="0">
                <a:solidFill>
                  <a:srgbClr val="203F15"/>
                </a:solidFill>
              </a:rPr>
              <a:t>BRAINSTORM</a:t>
            </a:r>
            <a:r>
              <a:rPr lang="en-US" dirty="0" smtClean="0">
                <a:solidFill>
                  <a:schemeClr val="bg1"/>
                </a:solidFill>
                <a:effectLst>
                  <a:outerShdw blurRad="38100" dist="38100" dir="2700000" algn="tl">
                    <a:srgbClr val="000000">
                      <a:alpha val="43137"/>
                    </a:srgbClr>
                  </a:outerShdw>
                </a:effectLst>
              </a:rPr>
              <a:t/>
            </a:r>
            <a:br>
              <a:rPr lang="en-US" dirty="0" smtClean="0">
                <a:solidFill>
                  <a:schemeClr val="bg1"/>
                </a:solidFill>
                <a:effectLst>
                  <a:outerShdw blurRad="38100" dist="38100" dir="2700000" algn="tl">
                    <a:srgbClr val="000000">
                      <a:alpha val="43137"/>
                    </a:srgbClr>
                  </a:outerShdw>
                </a:effectLst>
              </a:rPr>
            </a:br>
            <a:r>
              <a:rPr lang="en-US" dirty="0" smtClean="0">
                <a:solidFill>
                  <a:schemeClr val="bg1"/>
                </a:solidFill>
                <a:effectLst>
                  <a:outerShdw blurRad="38100" dist="38100" dir="2700000" algn="tl">
                    <a:srgbClr val="000000">
                      <a:alpha val="43137"/>
                    </a:srgbClr>
                  </a:outerShdw>
                </a:effectLst>
              </a:rPr>
              <a:t>Financial system failure</a:t>
            </a:r>
            <a:endParaRPr lang="en-US" dirty="0">
              <a:solidFill>
                <a:schemeClr val="bg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76250" y="1484416"/>
            <a:ext cx="8210550" cy="4641747"/>
          </a:xfrm>
        </p:spPr>
        <p:txBody>
          <a:bodyPr/>
          <a:lstStyle/>
          <a:p>
            <a:pPr>
              <a:buClr>
                <a:schemeClr val="tx1">
                  <a:lumMod val="50000"/>
                  <a:lumOff val="50000"/>
                </a:schemeClr>
              </a:buClr>
            </a:pPr>
            <a:r>
              <a:rPr lang="en-US" dirty="0" smtClean="0"/>
              <a:t>Suppose the financial system becomes unable to perform the function of channeling funds from savers to borrowers.  </a:t>
            </a:r>
          </a:p>
          <a:p>
            <a:pPr>
              <a:buClr>
                <a:schemeClr val="tx1">
                  <a:lumMod val="50000"/>
                  <a:lumOff val="50000"/>
                </a:schemeClr>
              </a:buClr>
            </a:pPr>
            <a:r>
              <a:rPr lang="en-US" dirty="0" smtClean="0"/>
              <a:t>Take two minutes, think of two or three specific consequences, and write them down. </a:t>
            </a:r>
          </a:p>
          <a:p>
            <a:pPr>
              <a:buClr>
                <a:schemeClr val="tx1">
                  <a:lumMod val="50000"/>
                  <a:lumOff val="50000"/>
                </a:schemeClr>
              </a:buClr>
            </a:pPr>
            <a:r>
              <a:rPr lang="en-US" dirty="0" smtClean="0"/>
              <a:t>Then, we’ll compare answers.  </a:t>
            </a:r>
          </a:p>
          <a:p>
            <a:pPr>
              <a:buClr>
                <a:schemeClr val="tx1">
                  <a:lumMod val="50000"/>
                  <a:lumOff val="50000"/>
                </a:schemeClr>
              </a:buClr>
            </a:pPr>
            <a:endParaRPr lang="en-US" dirty="0"/>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14</a:t>
            </a:fld>
            <a:endParaRPr lang="en-US" sz="1600" dirty="0">
              <a:solidFill>
                <a:srgbClr val="006666"/>
              </a:solidFill>
              <a:cs typeface="Arial"/>
            </a:endParaRPr>
          </a:p>
        </p:txBody>
      </p:sp>
    </p:spTree>
    <p:extLst>
      <p:ext uri="{BB962C8B-B14F-4D97-AF65-F5344CB8AC3E}">
        <p14:creationId xmlns:p14="http://schemas.microsoft.com/office/powerpoint/2010/main" val="391316655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COMMON FEATURES OF FINANCIAL CRISES</a:t>
            </a:r>
            <a:r>
              <a:rPr lang="en-US" dirty="0" smtClean="0"/>
              <a:t/>
            </a:r>
            <a:br>
              <a:rPr lang="en-US" dirty="0" smtClean="0"/>
            </a:br>
            <a:r>
              <a:rPr lang="en-US" sz="3000" dirty="0" smtClean="0"/>
              <a:t>1.  </a:t>
            </a:r>
            <a:r>
              <a:rPr lang="en-US" dirty="0" smtClean="0"/>
              <a:t>Asset-Price Booms and Busts</a:t>
            </a:r>
            <a:endParaRPr lang="en-US" dirty="0"/>
          </a:p>
        </p:txBody>
      </p:sp>
      <p:sp>
        <p:nvSpPr>
          <p:cNvPr id="3" name="Content Placeholder 2"/>
          <p:cNvSpPr>
            <a:spLocks noGrp="1"/>
          </p:cNvSpPr>
          <p:nvPr>
            <p:ph idx="1"/>
          </p:nvPr>
        </p:nvSpPr>
        <p:spPr>
          <a:xfrm>
            <a:off x="476250" y="1330035"/>
            <a:ext cx="8210550" cy="4796127"/>
          </a:xfrm>
        </p:spPr>
        <p:txBody>
          <a:bodyPr/>
          <a:lstStyle/>
          <a:p>
            <a:r>
              <a:rPr lang="en-US" dirty="0" smtClean="0"/>
              <a:t>Financial crises often follow a period of optimism and a </a:t>
            </a:r>
            <a:r>
              <a:rPr lang="en-US" b="1" dirty="0" smtClean="0">
                <a:solidFill>
                  <a:srgbClr val="CC0000"/>
                </a:solidFill>
              </a:rPr>
              <a:t>speculative asset-price bubble</a:t>
            </a:r>
            <a:r>
              <a:rPr lang="en-US" dirty="0" smtClean="0"/>
              <a:t>.   </a:t>
            </a:r>
          </a:p>
          <a:p>
            <a:r>
              <a:rPr lang="en-US" dirty="0" smtClean="0"/>
              <a:t>Eventually, optimism turns to pessimism and the bubble bursts, causing asset prices to drop.</a:t>
            </a:r>
          </a:p>
        </p:txBody>
      </p:sp>
      <p:sp>
        <p:nvSpPr>
          <p:cNvPr id="4" name="TextBox 3"/>
          <p:cNvSpPr txBox="1"/>
          <p:nvPr/>
        </p:nvSpPr>
        <p:spPr>
          <a:xfrm>
            <a:off x="1080653" y="3978247"/>
            <a:ext cx="7042067" cy="1567541"/>
          </a:xfrm>
          <a:prstGeom prst="rect">
            <a:avLst/>
          </a:prstGeom>
          <a:solidFill>
            <a:srgbClr val="FFCCCC"/>
          </a:solidFill>
          <a:effectLst>
            <a:outerShdw blurRad="50800" dist="38100" dir="2700000" algn="tl" rotWithShape="0">
              <a:prstClr val="black">
                <a:alpha val="40000"/>
              </a:prstClr>
            </a:outerShdw>
          </a:effectLst>
        </p:spPr>
        <p:txBody>
          <a:bodyPr wrap="square" lIns="137160" tIns="91440" rIns="137160" bIns="91440" rtlCol="0">
            <a:noAutofit/>
          </a:bodyPr>
          <a:lstStyle/>
          <a:p>
            <a:pPr>
              <a:lnSpc>
                <a:spcPct val="105000"/>
              </a:lnSpc>
            </a:pPr>
            <a:r>
              <a:rPr lang="en-US" sz="2800" i="1" dirty="0"/>
              <a:t>In the 2008–2009 crisis, the crucial asset was housing:  house prices soared until 2006, then dropped 30% by </a:t>
            </a:r>
            <a:r>
              <a:rPr lang="en-US" sz="2800" i="1" dirty="0" smtClean="0"/>
              <a:t>2009.</a:t>
            </a:r>
            <a:endParaRPr lang="en-US" sz="2800" i="1" dirty="0"/>
          </a:p>
        </p:txBody>
      </p:sp>
    </p:spTree>
    <p:extLst>
      <p:ext uri="{BB962C8B-B14F-4D97-AF65-F5344CB8AC3E}">
        <p14:creationId xmlns:p14="http://schemas.microsoft.com/office/powerpoint/2010/main" val="323790359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4" y="236538"/>
            <a:ext cx="8472559" cy="939800"/>
          </a:xfrm>
        </p:spPr>
        <p:txBody>
          <a:bodyPr/>
          <a:lstStyle/>
          <a:p>
            <a:r>
              <a:rPr lang="en-US" sz="2600" dirty="0" smtClean="0"/>
              <a:t>COMMON FEATURES OF FINANCIAL CRISES</a:t>
            </a:r>
            <a:r>
              <a:rPr lang="en-US" dirty="0" smtClean="0"/>
              <a:t/>
            </a:r>
            <a:br>
              <a:rPr lang="en-US" dirty="0" smtClean="0"/>
            </a:br>
            <a:r>
              <a:rPr lang="en-US" sz="3000" dirty="0" smtClean="0"/>
              <a:t>2.  </a:t>
            </a:r>
            <a:r>
              <a:rPr lang="en-US" dirty="0" smtClean="0"/>
              <a:t>Insolvencies at financial institutions</a:t>
            </a:r>
            <a:endParaRPr lang="en-US" dirty="0"/>
          </a:p>
        </p:txBody>
      </p:sp>
      <p:sp>
        <p:nvSpPr>
          <p:cNvPr id="3" name="Content Placeholder 2"/>
          <p:cNvSpPr>
            <a:spLocks noGrp="1"/>
          </p:cNvSpPr>
          <p:nvPr>
            <p:ph idx="1"/>
          </p:nvPr>
        </p:nvSpPr>
        <p:spPr>
          <a:xfrm>
            <a:off x="476250" y="1253300"/>
            <a:ext cx="8210550" cy="4884738"/>
          </a:xfrm>
        </p:spPr>
        <p:txBody>
          <a:bodyPr/>
          <a:lstStyle/>
          <a:p>
            <a:r>
              <a:rPr lang="en-US" dirty="0" smtClean="0"/>
              <a:t>Falling asset prices cause defaults on bank loans.  </a:t>
            </a:r>
          </a:p>
          <a:p>
            <a:r>
              <a:rPr lang="en-US" dirty="0" smtClean="0"/>
              <a:t>Since banks are highly leveraged, </a:t>
            </a:r>
            <a:br>
              <a:rPr lang="en-US" dirty="0" smtClean="0"/>
            </a:br>
            <a:r>
              <a:rPr lang="en-US" dirty="0" smtClean="0"/>
              <a:t>defaults greatly reduce their capital, </a:t>
            </a:r>
            <a:br>
              <a:rPr lang="en-US" dirty="0" smtClean="0"/>
            </a:br>
            <a:r>
              <a:rPr lang="en-US" dirty="0" smtClean="0"/>
              <a:t>increasing the risk of insolvencies. </a:t>
            </a:r>
          </a:p>
        </p:txBody>
      </p:sp>
      <p:sp>
        <p:nvSpPr>
          <p:cNvPr id="4" name="TextBox 3"/>
          <p:cNvSpPr txBox="1"/>
          <p:nvPr/>
        </p:nvSpPr>
        <p:spPr>
          <a:xfrm>
            <a:off x="439390" y="3978234"/>
            <a:ext cx="8348352" cy="2006929"/>
          </a:xfrm>
          <a:prstGeom prst="rect">
            <a:avLst/>
          </a:prstGeom>
          <a:solidFill>
            <a:srgbClr val="FFCCCC"/>
          </a:solidFill>
          <a:effectLst>
            <a:outerShdw blurRad="50800" dist="38100" dir="2700000" algn="tl" rotWithShape="0">
              <a:prstClr val="black">
                <a:alpha val="40000"/>
              </a:prstClr>
            </a:outerShdw>
          </a:effectLst>
        </p:spPr>
        <p:txBody>
          <a:bodyPr wrap="square" lIns="137160" tIns="91440" rIns="137160" bIns="91440" rtlCol="0">
            <a:noAutofit/>
          </a:bodyPr>
          <a:lstStyle/>
          <a:p>
            <a:pPr>
              <a:lnSpc>
                <a:spcPct val="105000"/>
              </a:lnSpc>
            </a:pPr>
            <a:r>
              <a:rPr lang="en-US" sz="2800" i="1" dirty="0"/>
              <a:t>In 2008–2009, many banks held mortgages and assets backed by mortgages.  Falling house prices </a:t>
            </a:r>
            <a:r>
              <a:rPr lang="en-US" sz="2800" i="1" dirty="0" smtClean="0"/>
              <a:t>sharply increased mortgage defaults</a:t>
            </a:r>
            <a:r>
              <a:rPr lang="en-US" sz="2800" i="1" dirty="0"/>
              <a:t>, </a:t>
            </a:r>
            <a:r>
              <a:rPr lang="en-US" sz="2800" i="1" dirty="0" smtClean="0"/>
              <a:t>pushing many </a:t>
            </a:r>
            <a:r>
              <a:rPr lang="en-US" sz="2800" i="1" dirty="0"/>
              <a:t>financial institutions toward bankruptcy. </a:t>
            </a:r>
          </a:p>
        </p:txBody>
      </p:sp>
    </p:spTree>
    <p:extLst>
      <p:ext uri="{BB962C8B-B14F-4D97-AF65-F5344CB8AC3E}">
        <p14:creationId xmlns:p14="http://schemas.microsoft.com/office/powerpoint/2010/main" val="245885048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COMMON FEATURES OF FINANCIAL CRISES</a:t>
            </a:r>
            <a:r>
              <a:rPr lang="en-US" dirty="0" smtClean="0"/>
              <a:t/>
            </a:r>
            <a:br>
              <a:rPr lang="en-US" dirty="0" smtClean="0"/>
            </a:br>
            <a:r>
              <a:rPr lang="en-US" sz="3000" dirty="0" smtClean="0"/>
              <a:t>3.  </a:t>
            </a:r>
            <a:r>
              <a:rPr lang="en-US" dirty="0" smtClean="0"/>
              <a:t>Falling confidence</a:t>
            </a:r>
            <a:endParaRPr lang="en-US" dirty="0"/>
          </a:p>
        </p:txBody>
      </p:sp>
      <p:sp>
        <p:nvSpPr>
          <p:cNvPr id="3" name="Content Placeholder 2"/>
          <p:cNvSpPr>
            <a:spLocks noGrp="1"/>
          </p:cNvSpPr>
          <p:nvPr>
            <p:ph idx="1"/>
          </p:nvPr>
        </p:nvSpPr>
        <p:spPr/>
        <p:txBody>
          <a:bodyPr/>
          <a:lstStyle/>
          <a:p>
            <a:r>
              <a:rPr lang="en-US" dirty="0" smtClean="0"/>
              <a:t>Insolvencies at some banks reduce confidence in others, and individuals with uninsured deposits withdraw their funds.  </a:t>
            </a:r>
          </a:p>
          <a:p>
            <a:pPr>
              <a:spcBef>
                <a:spcPts val="1200"/>
              </a:spcBef>
            </a:pPr>
            <a:r>
              <a:rPr lang="en-US" dirty="0" smtClean="0"/>
              <a:t>To replace their shrinking reserves, banks must sell assets.  Selling by many banks causes steep price declines—called a </a:t>
            </a:r>
            <a:r>
              <a:rPr lang="en-US" b="1" dirty="0" smtClean="0">
                <a:solidFill>
                  <a:srgbClr val="CC0000"/>
                </a:solidFill>
              </a:rPr>
              <a:t>fire sale</a:t>
            </a:r>
            <a:r>
              <a:rPr lang="en-US" dirty="0" smtClean="0"/>
              <a:t>. </a:t>
            </a:r>
          </a:p>
        </p:txBody>
      </p:sp>
      <p:sp>
        <p:nvSpPr>
          <p:cNvPr id="4" name="TextBox 3"/>
          <p:cNvSpPr txBox="1"/>
          <p:nvPr/>
        </p:nvSpPr>
        <p:spPr>
          <a:xfrm>
            <a:off x="771896" y="4286997"/>
            <a:ext cx="7493330" cy="1959427"/>
          </a:xfrm>
          <a:prstGeom prst="rect">
            <a:avLst/>
          </a:prstGeom>
          <a:solidFill>
            <a:srgbClr val="FFCCCC"/>
          </a:solidFill>
          <a:effectLst>
            <a:outerShdw blurRad="50800" dist="38100" dir="2700000" algn="tl" rotWithShape="0">
              <a:prstClr val="black">
                <a:alpha val="40000"/>
              </a:prstClr>
            </a:outerShdw>
          </a:effectLst>
        </p:spPr>
        <p:txBody>
          <a:bodyPr wrap="square" lIns="137160" tIns="91440" rIns="137160" bIns="91440" rtlCol="0">
            <a:noAutofit/>
          </a:bodyPr>
          <a:lstStyle/>
          <a:p>
            <a:pPr>
              <a:lnSpc>
                <a:spcPct val="105000"/>
              </a:lnSpc>
            </a:pPr>
            <a:r>
              <a:rPr lang="en-US" sz="2800" i="1" dirty="0"/>
              <a:t>In 2008–2009, the collapse of Bear Stearns and Lehman Brothers reduced confidence in other large institutions, many of which were interdependent. </a:t>
            </a:r>
          </a:p>
        </p:txBody>
      </p:sp>
    </p:spTree>
    <p:extLst>
      <p:ext uri="{BB962C8B-B14F-4D97-AF65-F5344CB8AC3E}">
        <p14:creationId xmlns:p14="http://schemas.microsoft.com/office/powerpoint/2010/main" val="55594568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36538"/>
            <a:ext cx="8245475" cy="855992"/>
          </a:xfrm>
        </p:spPr>
        <p:txBody>
          <a:bodyPr/>
          <a:lstStyle/>
          <a:p>
            <a:r>
              <a:rPr lang="en-US" sz="3000" dirty="0" smtClean="0"/>
              <a:t>FYI:  </a:t>
            </a:r>
            <a:r>
              <a:rPr lang="en-US" dirty="0" smtClean="0"/>
              <a:t>The TED spread</a:t>
            </a:r>
            <a:endParaRPr lang="en-US" dirty="0"/>
          </a:p>
        </p:txBody>
      </p:sp>
      <p:sp>
        <p:nvSpPr>
          <p:cNvPr id="3" name="Content Placeholder 2"/>
          <p:cNvSpPr>
            <a:spLocks noGrp="1"/>
          </p:cNvSpPr>
          <p:nvPr>
            <p:ph idx="1"/>
          </p:nvPr>
        </p:nvSpPr>
        <p:spPr>
          <a:xfrm>
            <a:off x="476250" y="1116281"/>
            <a:ext cx="8210550" cy="4962382"/>
          </a:xfrm>
        </p:spPr>
        <p:txBody>
          <a:bodyPr/>
          <a:lstStyle/>
          <a:p>
            <a:pPr>
              <a:spcBef>
                <a:spcPts val="1000"/>
              </a:spcBef>
            </a:pPr>
            <a:r>
              <a:rPr lang="en-US" sz="2700" dirty="0" smtClean="0"/>
              <a:t>The TED spread measures the perceived credit risk of banks.  </a:t>
            </a:r>
          </a:p>
          <a:p>
            <a:pPr>
              <a:spcBef>
                <a:spcPts val="1000"/>
              </a:spcBef>
            </a:pPr>
            <a:r>
              <a:rPr lang="en-US" sz="2700" dirty="0" smtClean="0"/>
              <a:t>Definition:   TED spread = </a:t>
            </a:r>
            <a:br>
              <a:rPr lang="en-US" sz="2700" dirty="0" smtClean="0"/>
            </a:br>
            <a:r>
              <a:rPr lang="en-US" sz="2700" dirty="0" smtClean="0"/>
              <a:t>       rate on three-month interbank loans</a:t>
            </a:r>
            <a:br>
              <a:rPr lang="en-US" sz="2700" dirty="0" smtClean="0"/>
            </a:br>
            <a:r>
              <a:rPr lang="en-US" sz="2700" dirty="0" smtClean="0"/>
              <a:t>    – rate on three-month T-bills</a:t>
            </a:r>
            <a:br>
              <a:rPr lang="en-US" sz="2700" dirty="0" smtClean="0"/>
            </a:br>
            <a:r>
              <a:rPr lang="en-US" sz="2700" i="1" dirty="0" smtClean="0"/>
              <a:t>(expressed in basis points)</a:t>
            </a:r>
            <a:r>
              <a:rPr lang="en-US" sz="2700" dirty="0" smtClean="0"/>
              <a:t> </a:t>
            </a:r>
          </a:p>
          <a:p>
            <a:pPr>
              <a:spcBef>
                <a:spcPts val="1000"/>
              </a:spcBef>
            </a:pPr>
            <a:r>
              <a:rPr lang="en-US" sz="2700" dirty="0" smtClean="0"/>
              <a:t>The TED spread is usually between 10 and 50 basis points.  </a:t>
            </a:r>
          </a:p>
          <a:p>
            <a:pPr>
              <a:spcBef>
                <a:spcPts val="1000"/>
              </a:spcBef>
            </a:pPr>
            <a:r>
              <a:rPr lang="en-US" sz="2700" dirty="0" smtClean="0"/>
              <a:t>In a financial crisis, falling confidence in banks causes the TED spread to rise…</a:t>
            </a:r>
          </a:p>
        </p:txBody>
      </p:sp>
    </p:spTree>
    <p:extLst>
      <p:ext uri="{BB962C8B-B14F-4D97-AF65-F5344CB8AC3E}">
        <p14:creationId xmlns:p14="http://schemas.microsoft.com/office/powerpoint/2010/main" val="427564555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307788"/>
            <a:ext cx="8245475" cy="559109"/>
          </a:xfrm>
        </p:spPr>
        <p:txBody>
          <a:bodyPr/>
          <a:lstStyle/>
          <a:p>
            <a:pPr algn="ctr"/>
            <a:r>
              <a:rPr lang="en-US" sz="2800" spc="200" dirty="0" smtClean="0">
                <a:solidFill>
                  <a:srgbClr val="0E5229"/>
                </a:solidFill>
                <a:latin typeface="Tahoma" pitchFamily="34" charset="0"/>
                <a:ea typeface="Tahoma" pitchFamily="34" charset="0"/>
                <a:cs typeface="Tahoma" pitchFamily="34" charset="0"/>
              </a:rPr>
              <a:t>IN THIS CHAPTER, YOU WILL LEARN:</a:t>
            </a:r>
            <a:endParaRPr lang="en-US" sz="2800" spc="2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700" dirty="0"/>
              <a:t>the functions a healthy financial system performs</a:t>
            </a:r>
          </a:p>
          <a:p>
            <a:pPr>
              <a:buClr>
                <a:schemeClr val="tx1">
                  <a:lumMod val="50000"/>
                  <a:lumOff val="50000"/>
                </a:schemeClr>
              </a:buClr>
            </a:pPr>
            <a:r>
              <a:rPr lang="en-US" sz="2700" dirty="0"/>
              <a:t>the common features of financial crises</a:t>
            </a:r>
          </a:p>
          <a:p>
            <a:pPr>
              <a:buClr>
                <a:schemeClr val="tx1">
                  <a:lumMod val="50000"/>
                  <a:lumOff val="50000"/>
                </a:schemeClr>
              </a:buClr>
            </a:pPr>
            <a:r>
              <a:rPr lang="en-US" sz="2700" dirty="0"/>
              <a:t>government policies to alleviate or prevent crises</a:t>
            </a:r>
          </a:p>
        </p:txBody>
      </p:sp>
      <p:sp>
        <p:nvSpPr>
          <p:cNvPr id="4" name="Rectangle 3"/>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1</a:t>
            </a:fld>
            <a:endParaRPr lang="en-US" sz="1600" dirty="0">
              <a:solidFill>
                <a:srgbClr val="006666"/>
              </a:solidFill>
              <a:cs typeface="+mn-cs"/>
            </a:endParaRPr>
          </a:p>
        </p:txBody>
      </p:sp>
    </p:spTree>
    <p:extLst>
      <p:ext uri="{BB962C8B-B14F-4D97-AF65-F5344CB8AC3E}">
        <p14:creationId xmlns:p14="http://schemas.microsoft.com/office/powerpoint/2010/main" val="209496726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6725" y="111580"/>
            <a:ext cx="8245475" cy="736270"/>
          </a:xfrm>
        </p:spPr>
        <p:txBody>
          <a:bodyPr/>
          <a:lstStyle/>
          <a:p>
            <a:r>
              <a:rPr lang="en-US" sz="3000" dirty="0" smtClean="0">
                <a:solidFill>
                  <a:srgbClr val="336699"/>
                </a:solidFill>
              </a:rPr>
              <a:t>The TED spread, </a:t>
            </a:r>
            <a:r>
              <a:rPr lang="en-US" sz="2600" dirty="0" smtClean="0">
                <a:solidFill>
                  <a:srgbClr val="336699"/>
                </a:solidFill>
              </a:rPr>
              <a:t>2003–2015</a:t>
            </a:r>
            <a:endParaRPr lang="en-US" sz="2600" dirty="0">
              <a:solidFill>
                <a:srgbClr val="336699"/>
              </a:solidFill>
            </a:endParaRPr>
          </a:p>
        </p:txBody>
      </p:sp>
      <p:sp>
        <p:nvSpPr>
          <p:cNvPr id="4" name="TextBox 3"/>
          <p:cNvSpPr txBox="1"/>
          <p:nvPr/>
        </p:nvSpPr>
        <p:spPr>
          <a:xfrm>
            <a:off x="35838" y="2327558"/>
            <a:ext cx="492443" cy="1738665"/>
          </a:xfrm>
          <a:prstGeom prst="rect">
            <a:avLst/>
          </a:prstGeom>
          <a:noFill/>
        </p:spPr>
        <p:txBody>
          <a:bodyPr vert="vert270" wrap="square" anchor="ctr" anchorCtr="1">
            <a:spAutoFit/>
          </a:bodyPr>
          <a:lstStyle/>
          <a:p>
            <a:pPr>
              <a:defRPr/>
            </a:pPr>
            <a:r>
              <a:rPr lang="en-US" sz="2000" dirty="0" smtClean="0">
                <a:solidFill>
                  <a:srgbClr val="000000"/>
                </a:solidFill>
              </a:rPr>
              <a:t>basis points</a:t>
            </a:r>
            <a:endParaRPr lang="en-US" sz="2000" dirty="0">
              <a:solidFill>
                <a:srgbClr val="000000"/>
              </a:solidFill>
            </a:endParaRPr>
          </a:p>
        </p:txBody>
      </p:sp>
      <p:graphicFrame>
        <p:nvGraphicFramePr>
          <p:cNvPr id="5" name="Chart 4"/>
          <p:cNvGraphicFramePr>
            <a:graphicFrameLocks noGrp="1"/>
          </p:cNvGraphicFramePr>
          <p:nvPr>
            <p:extLst>
              <p:ext uri="{D42A27DB-BD31-4B8C-83A1-F6EECF244321}">
                <p14:modId xmlns:p14="http://schemas.microsoft.com/office/powerpoint/2010/main" val="1993591789"/>
              </p:ext>
            </p:extLst>
          </p:nvPr>
        </p:nvGraphicFramePr>
        <p:xfrm>
          <a:off x="457200" y="859536"/>
          <a:ext cx="8686800" cy="59984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6168169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COMMON FEATURES OF FINANCIAL CRISES</a:t>
            </a:r>
            <a:r>
              <a:rPr lang="en-US" dirty="0" smtClean="0"/>
              <a:t/>
            </a:r>
            <a:br>
              <a:rPr lang="en-US" dirty="0" smtClean="0"/>
            </a:br>
            <a:r>
              <a:rPr lang="en-US" sz="3000" dirty="0" smtClean="0"/>
              <a:t>4.  </a:t>
            </a:r>
            <a:r>
              <a:rPr lang="en-US" dirty="0" smtClean="0"/>
              <a:t>Credit crunch</a:t>
            </a:r>
            <a:endParaRPr lang="en-US" dirty="0"/>
          </a:p>
        </p:txBody>
      </p:sp>
      <p:sp>
        <p:nvSpPr>
          <p:cNvPr id="3" name="Content Placeholder 2"/>
          <p:cNvSpPr>
            <a:spLocks noGrp="1"/>
          </p:cNvSpPr>
          <p:nvPr>
            <p:ph idx="1"/>
          </p:nvPr>
        </p:nvSpPr>
        <p:spPr>
          <a:xfrm>
            <a:off x="476250" y="1265175"/>
            <a:ext cx="8210550" cy="4884738"/>
          </a:xfrm>
        </p:spPr>
        <p:txBody>
          <a:bodyPr/>
          <a:lstStyle/>
          <a:p>
            <a:r>
              <a:rPr lang="en-US" dirty="0" smtClean="0"/>
              <a:t>Frequent defaults and insolvencies make it hard for investors to get loans</a:t>
            </a:r>
            <a:r>
              <a:rPr lang="en-US" dirty="0" smtClean="0">
                <a:latin typeface="Arial"/>
                <a:cs typeface="Arial"/>
              </a:rPr>
              <a:t>—</a:t>
            </a:r>
            <a:r>
              <a:rPr lang="en-US" dirty="0" smtClean="0"/>
              <a:t>even those with good credit and lucrative projects.  </a:t>
            </a:r>
          </a:p>
        </p:txBody>
      </p:sp>
      <p:sp>
        <p:nvSpPr>
          <p:cNvPr id="4" name="TextBox 3"/>
          <p:cNvSpPr txBox="1"/>
          <p:nvPr/>
        </p:nvSpPr>
        <p:spPr>
          <a:xfrm>
            <a:off x="1318154" y="3503247"/>
            <a:ext cx="6567056" cy="1947538"/>
          </a:xfrm>
          <a:prstGeom prst="rect">
            <a:avLst/>
          </a:prstGeom>
          <a:solidFill>
            <a:srgbClr val="FFCCCC"/>
          </a:solidFill>
          <a:effectLst>
            <a:outerShdw blurRad="50800" dist="38100" dir="2700000" algn="tl" rotWithShape="0">
              <a:prstClr val="black">
                <a:alpha val="40000"/>
              </a:prstClr>
            </a:outerShdw>
          </a:effectLst>
        </p:spPr>
        <p:txBody>
          <a:bodyPr wrap="square" lIns="137160" tIns="91440" rIns="137160" bIns="91440" rtlCol="0">
            <a:noAutofit/>
          </a:bodyPr>
          <a:lstStyle/>
          <a:p>
            <a:pPr>
              <a:lnSpc>
                <a:spcPct val="105000"/>
              </a:lnSpc>
            </a:pPr>
            <a:r>
              <a:rPr lang="en-US" sz="2800" i="1" dirty="0"/>
              <a:t>In 2008–2009, banks </a:t>
            </a:r>
            <a:r>
              <a:rPr lang="en-US" sz="2800" i="1" dirty="0" smtClean="0"/>
              <a:t>sharply reduced </a:t>
            </a:r>
            <a:r>
              <a:rPr lang="en-US" sz="2800" i="1" dirty="0"/>
              <a:t>lending to consumers for buying homes and </a:t>
            </a:r>
            <a:r>
              <a:rPr lang="en-US" sz="2800" i="1" dirty="0" smtClean="0"/>
              <a:t>to businesses </a:t>
            </a:r>
            <a:r>
              <a:rPr lang="en-US" sz="2800" i="1" dirty="0"/>
              <a:t>for expanding operations or buying inventories. </a:t>
            </a:r>
          </a:p>
        </p:txBody>
      </p:sp>
    </p:spTree>
    <p:extLst>
      <p:ext uri="{BB962C8B-B14F-4D97-AF65-F5344CB8AC3E}">
        <p14:creationId xmlns:p14="http://schemas.microsoft.com/office/powerpoint/2010/main" val="11134982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COMMON FEATURES OF FINANCIAL CRISES</a:t>
            </a:r>
            <a:r>
              <a:rPr lang="en-US" dirty="0" smtClean="0"/>
              <a:t/>
            </a:r>
            <a:br>
              <a:rPr lang="en-US" dirty="0" smtClean="0"/>
            </a:br>
            <a:r>
              <a:rPr lang="en-US" sz="3000" dirty="0" smtClean="0"/>
              <a:t>5.  </a:t>
            </a:r>
            <a:r>
              <a:rPr lang="en-US" dirty="0" smtClean="0"/>
              <a:t>Recession</a:t>
            </a:r>
            <a:endParaRPr lang="en-US" dirty="0"/>
          </a:p>
        </p:txBody>
      </p:sp>
      <p:sp>
        <p:nvSpPr>
          <p:cNvPr id="3" name="Content Placeholder 2"/>
          <p:cNvSpPr>
            <a:spLocks noGrp="1"/>
          </p:cNvSpPr>
          <p:nvPr>
            <p:ph idx="1"/>
          </p:nvPr>
        </p:nvSpPr>
        <p:spPr>
          <a:xfrm>
            <a:off x="476250" y="1265175"/>
            <a:ext cx="8210550" cy="4884738"/>
          </a:xfrm>
        </p:spPr>
        <p:txBody>
          <a:bodyPr/>
          <a:lstStyle/>
          <a:p>
            <a:r>
              <a:rPr lang="en-US" dirty="0" smtClean="0"/>
              <a:t>With less credit available, consumer and business spending declines, reducing aggregate demand. </a:t>
            </a:r>
          </a:p>
          <a:p>
            <a:r>
              <a:rPr lang="en-US" dirty="0" smtClean="0"/>
              <a:t>Result: output falls, unemployment rises. </a:t>
            </a:r>
          </a:p>
        </p:txBody>
      </p:sp>
      <p:sp>
        <p:nvSpPr>
          <p:cNvPr id="4" name="TextBox 3"/>
          <p:cNvSpPr txBox="1"/>
          <p:nvPr/>
        </p:nvSpPr>
        <p:spPr>
          <a:xfrm>
            <a:off x="1068778" y="3978247"/>
            <a:ext cx="7042067" cy="1567541"/>
          </a:xfrm>
          <a:prstGeom prst="rect">
            <a:avLst/>
          </a:prstGeom>
          <a:solidFill>
            <a:srgbClr val="FFCCCC"/>
          </a:solidFill>
          <a:effectLst>
            <a:outerShdw blurRad="50800" dist="38100" dir="2700000" algn="tl" rotWithShape="0">
              <a:prstClr val="black">
                <a:alpha val="40000"/>
              </a:prstClr>
            </a:outerShdw>
          </a:effectLst>
        </p:spPr>
        <p:txBody>
          <a:bodyPr wrap="square" lIns="137160" tIns="91440" rIns="137160" bIns="91440" rtlCol="0">
            <a:noAutofit/>
          </a:bodyPr>
          <a:lstStyle/>
          <a:p>
            <a:pPr>
              <a:lnSpc>
                <a:spcPct val="105000"/>
              </a:lnSpc>
            </a:pPr>
            <a:r>
              <a:rPr lang="en-US" sz="2800" i="1" dirty="0"/>
              <a:t>In 2008–2009, unemployment rose above 10% and remained very high for many months after the financial crisis. </a:t>
            </a:r>
          </a:p>
        </p:txBody>
      </p:sp>
    </p:spTree>
    <p:extLst>
      <p:ext uri="{BB962C8B-B14F-4D97-AF65-F5344CB8AC3E}">
        <p14:creationId xmlns:p14="http://schemas.microsoft.com/office/powerpoint/2010/main" val="242455155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COMMON FEATURES OF FINANCIAL CRISES</a:t>
            </a:r>
            <a:r>
              <a:rPr lang="en-US" dirty="0" smtClean="0"/>
              <a:t/>
            </a:r>
            <a:br>
              <a:rPr lang="en-US" dirty="0" smtClean="0"/>
            </a:br>
            <a:r>
              <a:rPr lang="en-US" sz="3000" dirty="0" smtClean="0"/>
              <a:t>6.  </a:t>
            </a:r>
            <a:r>
              <a:rPr lang="en-US" dirty="0" smtClean="0"/>
              <a:t>A vicious circle</a:t>
            </a:r>
            <a:endParaRPr lang="en-US" dirty="0"/>
          </a:p>
        </p:txBody>
      </p:sp>
      <p:sp>
        <p:nvSpPr>
          <p:cNvPr id="3" name="Content Placeholder 2"/>
          <p:cNvSpPr>
            <a:spLocks noGrp="1"/>
          </p:cNvSpPr>
          <p:nvPr>
            <p:ph idx="1"/>
          </p:nvPr>
        </p:nvSpPr>
        <p:spPr/>
        <p:txBody>
          <a:bodyPr/>
          <a:lstStyle/>
          <a:p>
            <a:r>
              <a:rPr lang="en-US" dirty="0" smtClean="0"/>
              <a:t>The recession reduces profits, asset values, and household incomes, which increases defaults, bankruptcies, and stress on financial institutions.   </a:t>
            </a:r>
          </a:p>
          <a:p>
            <a:r>
              <a:rPr lang="en-US" dirty="0" smtClean="0"/>
              <a:t>The financial system’s problems and the economy’s downturn reinforce each other.  </a:t>
            </a:r>
          </a:p>
        </p:txBody>
      </p:sp>
      <p:sp>
        <p:nvSpPr>
          <p:cNvPr id="4" name="TextBox 3"/>
          <p:cNvSpPr txBox="1"/>
          <p:nvPr/>
        </p:nvSpPr>
        <p:spPr>
          <a:xfrm>
            <a:off x="1377528" y="4191997"/>
            <a:ext cx="6341425" cy="1567541"/>
          </a:xfrm>
          <a:prstGeom prst="rect">
            <a:avLst/>
          </a:prstGeom>
          <a:solidFill>
            <a:srgbClr val="FFCCCC"/>
          </a:solidFill>
          <a:effectLst>
            <a:outerShdw blurRad="50800" dist="38100" dir="2700000" algn="tl" rotWithShape="0">
              <a:prstClr val="black">
                <a:alpha val="40000"/>
              </a:prstClr>
            </a:outerShdw>
          </a:effectLst>
        </p:spPr>
        <p:txBody>
          <a:bodyPr wrap="square" lIns="137160" tIns="91440" rIns="137160" bIns="91440" rtlCol="0">
            <a:noAutofit/>
          </a:bodyPr>
          <a:lstStyle/>
          <a:p>
            <a:pPr>
              <a:lnSpc>
                <a:spcPct val="105000"/>
              </a:lnSpc>
            </a:pPr>
            <a:r>
              <a:rPr lang="en-US" sz="2800" i="1" dirty="0"/>
              <a:t>In 2008–2009, the vicious circle was apparent, creating fears the economy would spiral out of control. </a:t>
            </a:r>
          </a:p>
        </p:txBody>
      </p:sp>
    </p:spTree>
    <p:extLst>
      <p:ext uri="{BB962C8B-B14F-4D97-AF65-F5344CB8AC3E}">
        <p14:creationId xmlns:p14="http://schemas.microsoft.com/office/powerpoint/2010/main" val="191856426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Anatomy of a Financial Crisis</a:t>
            </a:r>
            <a:endParaRPr lang="en-US" dirty="0"/>
          </a:p>
        </p:txBody>
      </p:sp>
      <p:sp>
        <p:nvSpPr>
          <p:cNvPr id="5" name="TextBox 4"/>
          <p:cNvSpPr txBox="1"/>
          <p:nvPr/>
        </p:nvSpPr>
        <p:spPr>
          <a:xfrm>
            <a:off x="436728" y="1555845"/>
            <a:ext cx="2961565" cy="369332"/>
          </a:xfrm>
          <a:prstGeom prst="rect">
            <a:avLst/>
          </a:prstGeom>
          <a:noFill/>
        </p:spPr>
        <p:txBody>
          <a:bodyPr wrap="square" rtlCol="0">
            <a:spAutoFit/>
          </a:bodyPr>
          <a:lstStyle/>
          <a:p>
            <a:endParaRPr lang="en-US" dirty="0"/>
          </a:p>
        </p:txBody>
      </p:sp>
      <p:grpSp>
        <p:nvGrpSpPr>
          <p:cNvPr id="3" name="Group 2"/>
          <p:cNvGrpSpPr/>
          <p:nvPr/>
        </p:nvGrpSpPr>
        <p:grpSpPr>
          <a:xfrm>
            <a:off x="532264" y="3399344"/>
            <a:ext cx="5098583" cy="1782936"/>
            <a:chOff x="532264" y="3399344"/>
            <a:chExt cx="5098583" cy="1782936"/>
          </a:xfrm>
        </p:grpSpPr>
        <p:sp>
          <p:nvSpPr>
            <p:cNvPr id="13" name="Bent Arrow 12"/>
            <p:cNvSpPr/>
            <p:nvPr/>
          </p:nvSpPr>
          <p:spPr>
            <a:xfrm rot="16200000">
              <a:off x="1330264" y="2601344"/>
              <a:ext cx="1780664" cy="3376663"/>
            </a:xfrm>
            <a:prstGeom prst="bentArrow">
              <a:avLst>
                <a:gd name="adj1" fmla="val 10792"/>
                <a:gd name="adj2" fmla="val 11951"/>
                <a:gd name="adj3" fmla="val 24515"/>
                <a:gd name="adj4" fmla="val 34316"/>
              </a:avLst>
            </a:prstGeom>
            <a:solidFill>
              <a:srgbClr val="FF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Bent Arrow 26"/>
            <p:cNvSpPr/>
            <p:nvPr/>
          </p:nvSpPr>
          <p:spPr>
            <a:xfrm rot="16200000">
              <a:off x="3052184" y="2603616"/>
              <a:ext cx="1780664" cy="3376663"/>
            </a:xfrm>
            <a:prstGeom prst="bentArrow">
              <a:avLst>
                <a:gd name="adj1" fmla="val 10792"/>
                <a:gd name="adj2" fmla="val 11951"/>
                <a:gd name="adj3" fmla="val 24515"/>
                <a:gd name="adj4" fmla="val 34316"/>
              </a:avLst>
            </a:prstGeom>
            <a:solidFill>
              <a:srgbClr val="FF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0" name="Right Arrow 29"/>
          <p:cNvSpPr/>
          <p:nvPr/>
        </p:nvSpPr>
        <p:spPr>
          <a:xfrm>
            <a:off x="1112287" y="2206823"/>
            <a:ext cx="600502" cy="395786"/>
          </a:xfrm>
          <a:prstGeom prst="rightArrow">
            <a:avLst/>
          </a:prstGeom>
          <a:solidFill>
            <a:srgbClr val="FFD0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a:off x="3093519" y="2209095"/>
            <a:ext cx="600502" cy="395786"/>
          </a:xfrm>
          <a:prstGeom prst="rightArrow">
            <a:avLst/>
          </a:prstGeom>
          <a:solidFill>
            <a:srgbClr val="FFD0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a:off x="5102047" y="2211367"/>
            <a:ext cx="600502" cy="395786"/>
          </a:xfrm>
          <a:prstGeom prst="rightArrow">
            <a:avLst/>
          </a:prstGeom>
          <a:solidFill>
            <a:srgbClr val="FFD0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Arrow 32"/>
          <p:cNvSpPr/>
          <p:nvPr/>
        </p:nvSpPr>
        <p:spPr>
          <a:xfrm>
            <a:off x="6673839" y="2213639"/>
            <a:ext cx="600502" cy="395786"/>
          </a:xfrm>
          <a:prstGeom prst="rightArrow">
            <a:avLst/>
          </a:prstGeom>
          <a:solidFill>
            <a:srgbClr val="FFD0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90557" y="1423740"/>
            <a:ext cx="1577478" cy="1961955"/>
          </a:xfrm>
          <a:prstGeom prst="rect">
            <a:avLst/>
          </a:prstGeom>
          <a:solidFill>
            <a:srgbClr val="FFD025"/>
          </a:solidFill>
          <a:ln w="6350">
            <a:solidFill>
              <a:schemeClr val="tx1"/>
            </a:solidFill>
          </a:ln>
          <a:effectLst>
            <a:outerShdw blurRad="50800" dist="38100" dir="2700000" algn="tl" rotWithShape="0">
              <a:prstClr val="black">
                <a:alpha val="40000"/>
              </a:prstClr>
            </a:outerShdw>
          </a:effectLst>
        </p:spPr>
        <p:txBody>
          <a:bodyPr wrap="square" rtlCol="0" anchor="ctr" anchorCtr="0">
            <a:noAutofit/>
          </a:bodyPr>
          <a:lstStyle/>
          <a:p>
            <a:pPr>
              <a:lnSpc>
                <a:spcPct val="105000"/>
              </a:lnSpc>
            </a:pPr>
            <a:r>
              <a:rPr lang="en-US" sz="2200" i="1" dirty="0" smtClean="0"/>
              <a:t>Falling confidence in many financial institutions</a:t>
            </a:r>
            <a:endParaRPr lang="en-US" sz="2200" i="1" dirty="0"/>
          </a:p>
        </p:txBody>
      </p:sp>
      <p:sp>
        <p:nvSpPr>
          <p:cNvPr id="9" name="TextBox 8"/>
          <p:cNvSpPr txBox="1"/>
          <p:nvPr/>
        </p:nvSpPr>
        <p:spPr>
          <a:xfrm>
            <a:off x="214928" y="1423740"/>
            <a:ext cx="1040666" cy="1961955"/>
          </a:xfrm>
          <a:prstGeom prst="rect">
            <a:avLst/>
          </a:prstGeom>
          <a:solidFill>
            <a:srgbClr val="FFD025"/>
          </a:solidFill>
          <a:ln w="6350">
            <a:solidFill>
              <a:schemeClr val="tx1"/>
            </a:solidFill>
          </a:ln>
          <a:effectLst>
            <a:outerShdw blurRad="50800" dist="38100" dir="2700000" algn="tl" rotWithShape="0">
              <a:prstClr val="black">
                <a:alpha val="40000"/>
              </a:prstClr>
            </a:outerShdw>
          </a:effectLst>
        </p:spPr>
        <p:txBody>
          <a:bodyPr wrap="square" rtlCol="0" anchor="ctr" anchorCtr="0">
            <a:noAutofit/>
          </a:bodyPr>
          <a:lstStyle/>
          <a:p>
            <a:pPr>
              <a:lnSpc>
                <a:spcPct val="105000"/>
              </a:lnSpc>
            </a:pPr>
            <a:r>
              <a:rPr lang="en-US" sz="2200" i="1" dirty="0" smtClean="0"/>
              <a:t>Asset-price bust</a:t>
            </a:r>
            <a:endParaRPr lang="en-US" sz="2200" i="1" dirty="0"/>
          </a:p>
        </p:txBody>
      </p:sp>
      <p:sp>
        <p:nvSpPr>
          <p:cNvPr id="10" name="TextBox 9"/>
          <p:cNvSpPr txBox="1"/>
          <p:nvPr/>
        </p:nvSpPr>
        <p:spPr>
          <a:xfrm>
            <a:off x="1699141" y="1423740"/>
            <a:ext cx="1538107" cy="1961955"/>
          </a:xfrm>
          <a:prstGeom prst="rect">
            <a:avLst/>
          </a:prstGeom>
          <a:solidFill>
            <a:srgbClr val="FFD025"/>
          </a:solidFill>
          <a:ln w="6350">
            <a:solidFill>
              <a:schemeClr val="tx1"/>
            </a:solidFill>
          </a:ln>
          <a:effectLst>
            <a:outerShdw blurRad="50800" dist="38100" dir="2700000" algn="tl" rotWithShape="0">
              <a:prstClr val="black">
                <a:alpha val="40000"/>
              </a:prstClr>
            </a:outerShdw>
          </a:effectLst>
        </p:spPr>
        <p:txBody>
          <a:bodyPr wrap="square" rtlCol="0" anchor="ctr" anchorCtr="0">
            <a:noAutofit/>
          </a:bodyPr>
          <a:lstStyle/>
          <a:p>
            <a:pPr>
              <a:lnSpc>
                <a:spcPct val="105000"/>
              </a:lnSpc>
            </a:pPr>
            <a:r>
              <a:rPr lang="en-US" sz="2200" i="1" dirty="0" err="1" smtClean="0"/>
              <a:t>Insol-vencies</a:t>
            </a:r>
            <a:r>
              <a:rPr lang="en-US" sz="2200" i="1" dirty="0" smtClean="0"/>
              <a:t> </a:t>
            </a:r>
            <a:br>
              <a:rPr lang="en-US" sz="2200" i="1" dirty="0" smtClean="0"/>
            </a:br>
            <a:r>
              <a:rPr lang="en-US" sz="2200" i="1" dirty="0" smtClean="0"/>
              <a:t>at some financial institutions</a:t>
            </a:r>
            <a:endParaRPr lang="en-US" sz="2200" i="1" dirty="0"/>
          </a:p>
        </p:txBody>
      </p:sp>
      <p:sp>
        <p:nvSpPr>
          <p:cNvPr id="11" name="TextBox 10"/>
          <p:cNvSpPr txBox="1"/>
          <p:nvPr/>
        </p:nvSpPr>
        <p:spPr>
          <a:xfrm>
            <a:off x="5691622" y="1423740"/>
            <a:ext cx="1185080" cy="1961955"/>
          </a:xfrm>
          <a:prstGeom prst="rect">
            <a:avLst/>
          </a:prstGeom>
          <a:solidFill>
            <a:srgbClr val="FFD025"/>
          </a:solidFill>
          <a:ln w="6350">
            <a:solidFill>
              <a:schemeClr val="tx1"/>
            </a:solidFill>
          </a:ln>
          <a:effectLst>
            <a:outerShdw blurRad="50800" dist="38100" dir="2700000" algn="tl" rotWithShape="0">
              <a:prstClr val="black">
                <a:alpha val="40000"/>
              </a:prstClr>
            </a:outerShdw>
          </a:effectLst>
        </p:spPr>
        <p:txBody>
          <a:bodyPr wrap="square" rtlCol="0" anchor="ctr" anchorCtr="0">
            <a:noAutofit/>
          </a:bodyPr>
          <a:lstStyle/>
          <a:p>
            <a:pPr>
              <a:lnSpc>
                <a:spcPct val="105000"/>
              </a:lnSpc>
            </a:pPr>
            <a:r>
              <a:rPr lang="en-US" sz="2200" i="1" dirty="0" smtClean="0"/>
              <a:t>Credit crunch (banks reduce lending)</a:t>
            </a:r>
            <a:endParaRPr lang="en-US" sz="2200" i="1" dirty="0"/>
          </a:p>
        </p:txBody>
      </p:sp>
      <p:sp>
        <p:nvSpPr>
          <p:cNvPr id="12" name="TextBox 11"/>
          <p:cNvSpPr txBox="1"/>
          <p:nvPr/>
        </p:nvSpPr>
        <p:spPr>
          <a:xfrm>
            <a:off x="7277645" y="1423739"/>
            <a:ext cx="1577478" cy="1961955"/>
          </a:xfrm>
          <a:prstGeom prst="rect">
            <a:avLst/>
          </a:prstGeom>
          <a:solidFill>
            <a:srgbClr val="FFD025"/>
          </a:solidFill>
          <a:ln w="6350">
            <a:solidFill>
              <a:schemeClr val="tx1"/>
            </a:solidFill>
          </a:ln>
          <a:effectLst>
            <a:outerShdw blurRad="50800" dist="38100" dir="2700000" algn="tl" rotWithShape="0">
              <a:prstClr val="black">
                <a:alpha val="40000"/>
              </a:prstClr>
            </a:outerShdw>
          </a:effectLst>
        </p:spPr>
        <p:txBody>
          <a:bodyPr wrap="square" rtlCol="0" anchor="ctr" anchorCtr="0">
            <a:noAutofit/>
          </a:bodyPr>
          <a:lstStyle/>
          <a:p>
            <a:pPr>
              <a:lnSpc>
                <a:spcPct val="105000"/>
              </a:lnSpc>
            </a:pPr>
            <a:r>
              <a:rPr lang="en-US" sz="2200" i="1" dirty="0" smtClean="0"/>
              <a:t>Recession (from falling aggregate demand)</a:t>
            </a:r>
            <a:endParaRPr lang="en-US" sz="2200" i="1" dirty="0"/>
          </a:p>
        </p:txBody>
      </p:sp>
      <p:grpSp>
        <p:nvGrpSpPr>
          <p:cNvPr id="2" name="Group 1"/>
          <p:cNvGrpSpPr/>
          <p:nvPr/>
        </p:nvGrpSpPr>
        <p:grpSpPr>
          <a:xfrm>
            <a:off x="3581371" y="3401616"/>
            <a:ext cx="4675549" cy="2511180"/>
            <a:chOff x="3581371" y="3401616"/>
            <a:chExt cx="4675549" cy="2511180"/>
          </a:xfrm>
        </p:grpSpPr>
        <p:sp>
          <p:nvSpPr>
            <p:cNvPr id="28" name="Bent Arrow 27"/>
            <p:cNvSpPr/>
            <p:nvPr/>
          </p:nvSpPr>
          <p:spPr>
            <a:xfrm rot="16200000" flipV="1">
              <a:off x="6169560" y="3094920"/>
              <a:ext cx="1780664" cy="2394056"/>
            </a:xfrm>
            <a:prstGeom prst="bentArrow">
              <a:avLst>
                <a:gd name="adj1" fmla="val 10792"/>
                <a:gd name="adj2" fmla="val 11951"/>
                <a:gd name="adj3" fmla="val 0"/>
                <a:gd name="adj4" fmla="val 34316"/>
              </a:avLst>
            </a:prstGeom>
            <a:solidFill>
              <a:srgbClr val="FF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3581371" y="4271744"/>
              <a:ext cx="3436962" cy="1641052"/>
            </a:xfrm>
            <a:prstGeom prst="rect">
              <a:avLst/>
            </a:prstGeom>
            <a:solidFill>
              <a:srgbClr val="FF9999"/>
            </a:solidFill>
            <a:ln w="6350">
              <a:solidFill>
                <a:schemeClr val="tx1"/>
              </a:solidFill>
            </a:ln>
            <a:effectLst>
              <a:outerShdw blurRad="50800" dist="38100" dir="2700000" algn="tl" rotWithShape="0">
                <a:prstClr val="black">
                  <a:alpha val="40000"/>
                </a:prstClr>
              </a:outerShdw>
            </a:effectLst>
          </p:spPr>
          <p:txBody>
            <a:bodyPr wrap="square" rtlCol="0" anchor="ctr" anchorCtr="0">
              <a:noAutofit/>
            </a:bodyPr>
            <a:lstStyle/>
            <a:p>
              <a:pPr>
                <a:lnSpc>
                  <a:spcPct val="105000"/>
                </a:lnSpc>
              </a:pPr>
              <a:r>
                <a:rPr lang="en-US" sz="2200" i="1" dirty="0" smtClean="0"/>
                <a:t>Vicious circle </a:t>
              </a:r>
              <a:br>
                <a:rPr lang="en-US" sz="2200" i="1" dirty="0" smtClean="0"/>
              </a:br>
              <a:r>
                <a:rPr lang="en-US" sz="2200" i="1" dirty="0" smtClean="0"/>
                <a:t>(recession puts more pressure on asset prices and financial institutions)</a:t>
              </a:r>
              <a:endParaRPr lang="en-US" sz="2200" i="1" dirty="0"/>
            </a:p>
          </p:txBody>
        </p:sp>
      </p:grpSp>
    </p:spTree>
    <p:extLst>
      <p:ext uri="{BB962C8B-B14F-4D97-AF65-F5344CB8AC3E}">
        <p14:creationId xmlns:p14="http://schemas.microsoft.com/office/powerpoint/2010/main" val="246508031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left)">
                                      <p:cBhvr>
                                        <p:cTn id="21" dur="500"/>
                                        <p:tgtEl>
                                          <p:spTgt spid="31"/>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left)">
                                      <p:cBhvr>
                                        <p:cTn id="30" dur="500"/>
                                        <p:tgtEl>
                                          <p:spTgt spid="32"/>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left)">
                                      <p:cBhvr>
                                        <p:cTn id="39" dur="500"/>
                                        <p:tgtEl>
                                          <p:spTgt spid="33"/>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nodeType="click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wipe(right)">
                                      <p:cBhvr>
                                        <p:cTn id="48" dur="500"/>
                                        <p:tgtEl>
                                          <p:spTgt spid="2"/>
                                        </p:tgtEl>
                                      </p:cBhvr>
                                    </p:animEffect>
                                  </p:childTnLst>
                                </p:cTn>
                              </p:par>
                            </p:childTnLst>
                          </p:cTn>
                        </p:par>
                        <p:par>
                          <p:cTn id="49" fill="hold">
                            <p:stCondLst>
                              <p:cond delay="500"/>
                            </p:stCondLst>
                            <p:childTnLst>
                              <p:par>
                                <p:cTn id="50" presetID="18" presetClass="entr" presetSubtype="9" fill="hold" nodeType="after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strips(upLeft)">
                                      <p:cBhvr>
                                        <p:cTn id="5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7" grpId="0" animBg="1"/>
      <p:bldP spid="9" grpId="0" animBg="1"/>
      <p:bldP spid="10" grpId="0" animBg="1"/>
      <p:bldP spid="11"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00913"/>
            <a:ext cx="8245475" cy="939800"/>
          </a:xfrm>
        </p:spPr>
        <p:txBody>
          <a:bodyPr/>
          <a:lstStyle/>
          <a:p>
            <a:pPr algn="ctr"/>
            <a:r>
              <a:rPr lang="en-US" sz="3200" i="1" dirty="0" smtClean="0"/>
              <a:t>Who should be blamed for the </a:t>
            </a:r>
            <a:br>
              <a:rPr lang="en-US" sz="3200" i="1" dirty="0" smtClean="0"/>
            </a:br>
            <a:r>
              <a:rPr lang="en-US" sz="3200" i="1" dirty="0" smtClean="0"/>
              <a:t>financial crisis of 2008–2009?</a:t>
            </a:r>
            <a:endParaRPr lang="en-US" sz="3200" i="1" dirty="0"/>
          </a:p>
        </p:txBody>
      </p:sp>
      <p:sp>
        <p:nvSpPr>
          <p:cNvPr id="3" name="Content Placeholder 2"/>
          <p:cNvSpPr>
            <a:spLocks noGrp="1"/>
          </p:cNvSpPr>
          <p:nvPr>
            <p:ph idx="1"/>
          </p:nvPr>
        </p:nvSpPr>
        <p:spPr>
          <a:xfrm>
            <a:off x="476250" y="1288925"/>
            <a:ext cx="8210550" cy="4884738"/>
          </a:xfrm>
        </p:spPr>
        <p:txBody>
          <a:bodyPr/>
          <a:lstStyle/>
          <a:p>
            <a:pPr marL="0" indent="0">
              <a:spcBef>
                <a:spcPts val="900"/>
              </a:spcBef>
              <a:buNone/>
            </a:pPr>
            <a:r>
              <a:rPr lang="en-US" sz="2700" dirty="0" smtClean="0"/>
              <a:t>Possible culprits include:</a:t>
            </a:r>
          </a:p>
          <a:p>
            <a:pPr>
              <a:spcBef>
                <a:spcPts val="900"/>
              </a:spcBef>
            </a:pPr>
            <a:r>
              <a:rPr lang="en-US" sz="2700" dirty="0" smtClean="0"/>
              <a:t>The Federal Reserve</a:t>
            </a:r>
          </a:p>
          <a:p>
            <a:pPr>
              <a:spcBef>
                <a:spcPts val="900"/>
              </a:spcBef>
            </a:pPr>
            <a:r>
              <a:rPr lang="en-US" sz="2700" dirty="0" smtClean="0"/>
              <a:t>Home buyers</a:t>
            </a:r>
          </a:p>
          <a:p>
            <a:pPr>
              <a:spcBef>
                <a:spcPts val="900"/>
              </a:spcBef>
            </a:pPr>
            <a:r>
              <a:rPr lang="en-US" sz="2700" dirty="0" smtClean="0"/>
              <a:t>Mortgage brokers</a:t>
            </a:r>
          </a:p>
          <a:p>
            <a:pPr>
              <a:spcBef>
                <a:spcPts val="900"/>
              </a:spcBef>
            </a:pPr>
            <a:r>
              <a:rPr lang="en-US" sz="2700" dirty="0" smtClean="0"/>
              <a:t>Investment banks</a:t>
            </a:r>
          </a:p>
          <a:p>
            <a:pPr>
              <a:spcBef>
                <a:spcPts val="900"/>
              </a:spcBef>
            </a:pPr>
            <a:r>
              <a:rPr lang="en-US" sz="2700" dirty="0" smtClean="0"/>
              <a:t>Rating agencies</a:t>
            </a:r>
          </a:p>
          <a:p>
            <a:pPr>
              <a:spcBef>
                <a:spcPts val="900"/>
              </a:spcBef>
            </a:pPr>
            <a:r>
              <a:rPr lang="en-US" sz="2700" dirty="0" smtClean="0"/>
              <a:t>Regulators</a:t>
            </a:r>
          </a:p>
          <a:p>
            <a:pPr>
              <a:spcBef>
                <a:spcPts val="900"/>
              </a:spcBef>
            </a:pPr>
            <a:r>
              <a:rPr lang="en-US" sz="2700" dirty="0" smtClean="0"/>
              <a:t>Government policymakers</a:t>
            </a:r>
          </a:p>
          <a:p>
            <a:pPr marL="0" indent="0">
              <a:spcBef>
                <a:spcPts val="900"/>
              </a:spcBef>
              <a:buNone/>
            </a:pPr>
            <a:r>
              <a:rPr lang="en-US" sz="2700" dirty="0" smtClean="0"/>
              <a:t>All of them likely deserve a share of the blame.</a:t>
            </a:r>
            <a:endParaRPr lang="en-US" sz="2700" dirty="0"/>
          </a:p>
        </p:txBody>
      </p:sp>
    </p:spTree>
    <p:extLst>
      <p:ext uri="{BB962C8B-B14F-4D97-AF65-F5344CB8AC3E}">
        <p14:creationId xmlns:p14="http://schemas.microsoft.com/office/powerpoint/2010/main" val="242587505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showMasterPhAnim="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smtClean="0">
                <a:solidFill>
                  <a:srgbClr val="203F15"/>
                </a:solidFill>
              </a:rPr>
              <a:t>BRAINSTORM</a:t>
            </a:r>
            <a:r>
              <a:rPr lang="en-US" dirty="0" smtClean="0">
                <a:solidFill>
                  <a:schemeClr val="bg1"/>
                </a:solidFill>
                <a:effectLst>
                  <a:outerShdw blurRad="38100" dist="38100" dir="2700000" algn="tl">
                    <a:srgbClr val="000000">
                      <a:alpha val="43137"/>
                    </a:srgbClr>
                  </a:outerShdw>
                </a:effectLst>
              </a:rPr>
              <a:t/>
            </a:r>
            <a:br>
              <a:rPr lang="en-US" dirty="0" smtClean="0">
                <a:solidFill>
                  <a:schemeClr val="bg1"/>
                </a:solidFill>
                <a:effectLst>
                  <a:outerShdw blurRad="38100" dist="38100" dir="2700000" algn="tl">
                    <a:srgbClr val="000000">
                      <a:alpha val="43137"/>
                    </a:srgbClr>
                  </a:outerShdw>
                </a:effectLst>
              </a:rPr>
            </a:br>
            <a:r>
              <a:rPr lang="en-US" dirty="0" smtClean="0">
                <a:solidFill>
                  <a:schemeClr val="bg1"/>
                </a:solidFill>
                <a:effectLst>
                  <a:outerShdw blurRad="38100" dist="38100" dir="2700000" algn="tl">
                    <a:srgbClr val="000000">
                      <a:alpha val="43137"/>
                    </a:srgbClr>
                  </a:outerShdw>
                </a:effectLst>
              </a:rPr>
              <a:t>Government policies</a:t>
            </a:r>
            <a:endParaRPr lang="en-US" dirty="0">
              <a:solidFill>
                <a:schemeClr val="bg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76250" y="1484416"/>
            <a:ext cx="8210550" cy="4641747"/>
          </a:xfrm>
        </p:spPr>
        <p:txBody>
          <a:bodyPr/>
          <a:lstStyle/>
          <a:p>
            <a:pPr>
              <a:buClr>
                <a:schemeClr val="tx1">
                  <a:lumMod val="50000"/>
                  <a:lumOff val="50000"/>
                </a:schemeClr>
              </a:buClr>
            </a:pPr>
            <a:r>
              <a:rPr lang="en-US" dirty="0" smtClean="0"/>
              <a:t>What should the government do if a financial crisis occurs?  </a:t>
            </a:r>
          </a:p>
          <a:p>
            <a:pPr>
              <a:buClr>
                <a:schemeClr val="tx1">
                  <a:lumMod val="50000"/>
                  <a:lumOff val="50000"/>
                </a:schemeClr>
              </a:buClr>
            </a:pPr>
            <a:r>
              <a:rPr lang="en-US" dirty="0" smtClean="0"/>
              <a:t>Can the government prevent financial crises?  </a:t>
            </a:r>
          </a:p>
          <a:p>
            <a:pPr>
              <a:buClr>
                <a:schemeClr val="tx1">
                  <a:lumMod val="50000"/>
                  <a:lumOff val="50000"/>
                </a:schemeClr>
              </a:buClr>
            </a:pPr>
            <a:r>
              <a:rPr lang="en-US" dirty="0" smtClean="0"/>
              <a:t>Take two minutes.  Try to think of a specific policy to alleviate a financial crisis and another policy to prevent future crises.  </a:t>
            </a:r>
          </a:p>
          <a:p>
            <a:pPr>
              <a:buClr>
                <a:schemeClr val="tx1">
                  <a:lumMod val="50000"/>
                  <a:lumOff val="50000"/>
                </a:schemeClr>
              </a:buClr>
            </a:pPr>
            <a:endParaRPr lang="en-US" dirty="0"/>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25</a:t>
            </a:fld>
            <a:endParaRPr lang="en-US" sz="1600" dirty="0">
              <a:solidFill>
                <a:srgbClr val="006666"/>
              </a:solidFill>
              <a:cs typeface="Arial"/>
            </a:endParaRPr>
          </a:p>
        </p:txBody>
      </p:sp>
    </p:spTree>
    <p:extLst>
      <p:ext uri="{BB962C8B-B14F-4D97-AF65-F5344CB8AC3E}">
        <p14:creationId xmlns:p14="http://schemas.microsoft.com/office/powerpoint/2010/main" val="107341771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POLICY RESPONSES TO A CRISIS</a:t>
            </a:r>
            <a:r>
              <a:rPr lang="en-US" dirty="0" smtClean="0"/>
              <a:t/>
            </a:r>
            <a:br>
              <a:rPr lang="en-US" dirty="0" smtClean="0"/>
            </a:br>
            <a:r>
              <a:rPr lang="en-US" sz="3000" dirty="0" smtClean="0"/>
              <a:t>1.  </a:t>
            </a:r>
            <a:r>
              <a:rPr lang="en-US" dirty="0" smtClean="0"/>
              <a:t>Conventional monetary policy</a:t>
            </a:r>
            <a:endParaRPr lang="en-US" dirty="0"/>
          </a:p>
        </p:txBody>
      </p:sp>
      <p:sp>
        <p:nvSpPr>
          <p:cNvPr id="3" name="Content Placeholder 2"/>
          <p:cNvSpPr>
            <a:spLocks noGrp="1"/>
          </p:cNvSpPr>
          <p:nvPr>
            <p:ph idx="1"/>
          </p:nvPr>
        </p:nvSpPr>
        <p:spPr>
          <a:xfrm>
            <a:off x="476250" y="1265175"/>
            <a:ext cx="8210550" cy="4884738"/>
          </a:xfrm>
        </p:spPr>
        <p:txBody>
          <a:bodyPr/>
          <a:lstStyle/>
          <a:p>
            <a:r>
              <a:rPr lang="en-US" dirty="0" smtClean="0"/>
              <a:t>The central bank can expand the money supply to lower interest rates and encourage spending.</a:t>
            </a:r>
          </a:p>
        </p:txBody>
      </p:sp>
      <p:sp>
        <p:nvSpPr>
          <p:cNvPr id="4" name="TextBox 3"/>
          <p:cNvSpPr txBox="1"/>
          <p:nvPr/>
        </p:nvSpPr>
        <p:spPr>
          <a:xfrm>
            <a:off x="1068778" y="2968832"/>
            <a:ext cx="6804562" cy="2470067"/>
          </a:xfrm>
          <a:prstGeom prst="rect">
            <a:avLst/>
          </a:prstGeom>
          <a:solidFill>
            <a:srgbClr val="FFCCCC"/>
          </a:solidFill>
          <a:effectLst>
            <a:outerShdw blurRad="50800" dist="38100" dir="2700000" algn="tl" rotWithShape="0">
              <a:prstClr val="black">
                <a:alpha val="40000"/>
              </a:prstClr>
            </a:outerShdw>
          </a:effectLst>
        </p:spPr>
        <p:txBody>
          <a:bodyPr wrap="square" lIns="137160" tIns="91440" rIns="137160" bIns="91440" rtlCol="0">
            <a:noAutofit/>
          </a:bodyPr>
          <a:lstStyle/>
          <a:p>
            <a:pPr>
              <a:lnSpc>
                <a:spcPct val="105000"/>
              </a:lnSpc>
            </a:pPr>
            <a:r>
              <a:rPr lang="en-US" sz="2800" i="1" dirty="0" smtClean="0"/>
              <a:t>The Fed reduced the federal funds rate to nearly zero by 12/2008, yet this was insufficient.  </a:t>
            </a:r>
          </a:p>
          <a:p>
            <a:pPr>
              <a:lnSpc>
                <a:spcPct val="105000"/>
              </a:lnSpc>
            </a:pPr>
            <a:r>
              <a:rPr lang="en-US" sz="2800" i="1" dirty="0" smtClean="0"/>
              <a:t/>
            </a:r>
            <a:br>
              <a:rPr lang="en-US" sz="2800" i="1" dirty="0" smtClean="0"/>
            </a:br>
            <a:r>
              <a:rPr lang="en-US" sz="2800" i="1" dirty="0" smtClean="0"/>
              <a:t>   (Recall the </a:t>
            </a:r>
            <a:r>
              <a:rPr lang="en-US" sz="2800" dirty="0" smtClean="0"/>
              <a:t>liquidity trap</a:t>
            </a:r>
            <a:r>
              <a:rPr lang="en-US" sz="2800" i="1" dirty="0" smtClean="0"/>
              <a:t> from Chap.12.)    </a:t>
            </a:r>
            <a:endParaRPr lang="en-US" sz="2800" i="1" dirty="0"/>
          </a:p>
        </p:txBody>
      </p:sp>
    </p:spTree>
    <p:extLst>
      <p:ext uri="{BB962C8B-B14F-4D97-AF65-F5344CB8AC3E}">
        <p14:creationId xmlns:p14="http://schemas.microsoft.com/office/powerpoint/2010/main" val="320889322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POLICY RESPONSES TO A CRISIS</a:t>
            </a:r>
            <a:r>
              <a:rPr lang="en-US" dirty="0" smtClean="0"/>
              <a:t/>
            </a:r>
            <a:br>
              <a:rPr lang="en-US" dirty="0" smtClean="0"/>
            </a:br>
            <a:r>
              <a:rPr lang="en-US" sz="3000" dirty="0" smtClean="0"/>
              <a:t>2.  </a:t>
            </a:r>
            <a:r>
              <a:rPr lang="en-US" dirty="0" smtClean="0"/>
              <a:t>Conventional fiscal policy</a:t>
            </a:r>
            <a:endParaRPr lang="en-US" dirty="0"/>
          </a:p>
        </p:txBody>
      </p:sp>
      <p:sp>
        <p:nvSpPr>
          <p:cNvPr id="3" name="Content Placeholder 2"/>
          <p:cNvSpPr>
            <a:spLocks noGrp="1"/>
          </p:cNvSpPr>
          <p:nvPr>
            <p:ph idx="1"/>
          </p:nvPr>
        </p:nvSpPr>
        <p:spPr>
          <a:xfrm>
            <a:off x="476250" y="1265175"/>
            <a:ext cx="8210550" cy="4884738"/>
          </a:xfrm>
        </p:spPr>
        <p:txBody>
          <a:bodyPr/>
          <a:lstStyle/>
          <a:p>
            <a:r>
              <a:rPr lang="en-US" dirty="0" smtClean="0"/>
              <a:t>The government can increase spending and cut taxes.  </a:t>
            </a:r>
          </a:p>
        </p:txBody>
      </p:sp>
      <p:sp>
        <p:nvSpPr>
          <p:cNvPr id="4" name="TextBox 3"/>
          <p:cNvSpPr txBox="1"/>
          <p:nvPr/>
        </p:nvSpPr>
        <p:spPr>
          <a:xfrm>
            <a:off x="985652" y="2755082"/>
            <a:ext cx="7374577" cy="2576938"/>
          </a:xfrm>
          <a:prstGeom prst="rect">
            <a:avLst/>
          </a:prstGeom>
          <a:solidFill>
            <a:srgbClr val="FFCCCC"/>
          </a:solidFill>
          <a:effectLst>
            <a:outerShdw blurRad="50800" dist="38100" dir="2700000" algn="tl" rotWithShape="0">
              <a:prstClr val="black">
                <a:alpha val="40000"/>
              </a:prstClr>
            </a:outerShdw>
          </a:effectLst>
        </p:spPr>
        <p:txBody>
          <a:bodyPr wrap="square" lIns="137160" tIns="91440" rIns="137160" bIns="91440" rtlCol="0">
            <a:noAutofit/>
          </a:bodyPr>
          <a:lstStyle/>
          <a:p>
            <a:pPr>
              <a:lnSpc>
                <a:spcPct val="110000"/>
              </a:lnSpc>
            </a:pPr>
            <a:r>
              <a:rPr lang="en-US" sz="2800" i="1" dirty="0" smtClean="0"/>
              <a:t>Fiscal policymakers enacted stimulus of $168 billion in 2008 and $787 billion in 2009.  </a:t>
            </a:r>
          </a:p>
          <a:p>
            <a:pPr>
              <a:lnSpc>
                <a:spcPct val="110000"/>
              </a:lnSpc>
            </a:pPr>
            <a:endParaRPr lang="en-US" sz="2800" i="1" dirty="0"/>
          </a:p>
          <a:p>
            <a:pPr>
              <a:lnSpc>
                <a:spcPct val="110000"/>
              </a:lnSpc>
            </a:pPr>
            <a:r>
              <a:rPr lang="en-US" sz="2800" i="1" dirty="0" smtClean="0"/>
              <a:t>But the large and growing government debt sharply limited further stimulus measures.  </a:t>
            </a:r>
            <a:endParaRPr lang="en-US" sz="2800" i="1" dirty="0"/>
          </a:p>
        </p:txBody>
      </p:sp>
    </p:spTree>
    <p:extLst>
      <p:ext uri="{BB962C8B-B14F-4D97-AF65-F5344CB8AC3E}">
        <p14:creationId xmlns:p14="http://schemas.microsoft.com/office/powerpoint/2010/main" val="417775038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POLICY RESPONSES TO A CRISIS</a:t>
            </a:r>
            <a:r>
              <a:rPr lang="en-US" dirty="0" smtClean="0"/>
              <a:t/>
            </a:r>
            <a:br>
              <a:rPr lang="en-US" dirty="0" smtClean="0"/>
            </a:br>
            <a:r>
              <a:rPr lang="en-US" sz="3000" dirty="0" smtClean="0"/>
              <a:t>3.  </a:t>
            </a:r>
            <a:r>
              <a:rPr lang="en-US" dirty="0" smtClean="0"/>
              <a:t>Lender of last resort</a:t>
            </a:r>
            <a:endParaRPr lang="en-US" dirty="0"/>
          </a:p>
        </p:txBody>
      </p:sp>
      <p:sp>
        <p:nvSpPr>
          <p:cNvPr id="3" name="Content Placeholder 2"/>
          <p:cNvSpPr>
            <a:spLocks noGrp="1"/>
          </p:cNvSpPr>
          <p:nvPr>
            <p:ph idx="1"/>
          </p:nvPr>
        </p:nvSpPr>
        <p:spPr>
          <a:xfrm>
            <a:off x="476250" y="1265175"/>
            <a:ext cx="8210550" cy="4884738"/>
          </a:xfrm>
        </p:spPr>
        <p:txBody>
          <a:bodyPr/>
          <a:lstStyle/>
          <a:p>
            <a:r>
              <a:rPr lang="en-US" dirty="0" smtClean="0"/>
              <a:t>Runs on banks can create a </a:t>
            </a:r>
            <a:r>
              <a:rPr lang="en-US" b="1" dirty="0" smtClean="0">
                <a:solidFill>
                  <a:srgbClr val="CC0000"/>
                </a:solidFill>
              </a:rPr>
              <a:t>liquidity crisis</a:t>
            </a:r>
            <a:r>
              <a:rPr lang="en-US" dirty="0" smtClean="0"/>
              <a:t>, </a:t>
            </a:r>
            <a:br>
              <a:rPr lang="en-US" dirty="0" smtClean="0"/>
            </a:br>
            <a:r>
              <a:rPr lang="en-US" dirty="0" smtClean="0"/>
              <a:t>in which solvent banks have insufficient funds </a:t>
            </a:r>
            <a:br>
              <a:rPr lang="en-US" dirty="0" smtClean="0"/>
            </a:br>
            <a:r>
              <a:rPr lang="en-US" dirty="0" smtClean="0"/>
              <a:t>to satisfy depositors’ withdrawals. </a:t>
            </a:r>
          </a:p>
          <a:p>
            <a:r>
              <a:rPr lang="en-US" dirty="0" smtClean="0"/>
              <a:t>The central bank can make direct loans to these banks, acting as a </a:t>
            </a:r>
            <a:r>
              <a:rPr lang="en-US" b="1" dirty="0" smtClean="0">
                <a:solidFill>
                  <a:srgbClr val="CC0000"/>
                </a:solidFill>
              </a:rPr>
              <a:t>lender of last resort</a:t>
            </a:r>
            <a:r>
              <a:rPr lang="en-US" dirty="0" smtClean="0"/>
              <a:t>.  </a:t>
            </a:r>
          </a:p>
        </p:txBody>
      </p:sp>
      <p:sp>
        <p:nvSpPr>
          <p:cNvPr id="4" name="TextBox 3"/>
          <p:cNvSpPr txBox="1"/>
          <p:nvPr/>
        </p:nvSpPr>
        <p:spPr>
          <a:xfrm>
            <a:off x="641272" y="4025734"/>
            <a:ext cx="7992094" cy="1983179"/>
          </a:xfrm>
          <a:prstGeom prst="rect">
            <a:avLst/>
          </a:prstGeom>
          <a:solidFill>
            <a:srgbClr val="FFCCCC"/>
          </a:solidFill>
          <a:effectLst>
            <a:outerShdw blurRad="50800" dist="38100" dir="2700000" algn="tl" rotWithShape="0">
              <a:prstClr val="black">
                <a:alpha val="40000"/>
              </a:prstClr>
            </a:outerShdw>
          </a:effectLst>
        </p:spPr>
        <p:txBody>
          <a:bodyPr wrap="square" lIns="137160" tIns="91440" rIns="137160" bIns="91440" rtlCol="0">
            <a:noAutofit/>
          </a:bodyPr>
          <a:lstStyle/>
          <a:p>
            <a:pPr>
              <a:lnSpc>
                <a:spcPct val="105000"/>
              </a:lnSpc>
            </a:pPr>
            <a:r>
              <a:rPr lang="en-US" sz="2800" i="1" dirty="0" smtClean="0"/>
              <a:t>In 2008–2009, the Fed acted as lender of last resort to many banks and to </a:t>
            </a:r>
            <a:r>
              <a:rPr lang="en-US" sz="2800" b="1" i="1" dirty="0" smtClean="0">
                <a:solidFill>
                  <a:srgbClr val="CC0000"/>
                </a:solidFill>
              </a:rPr>
              <a:t>shadow banks</a:t>
            </a:r>
            <a:r>
              <a:rPr lang="en-US" sz="2800" i="1" dirty="0" smtClean="0"/>
              <a:t>, which perform many of the same functions as banks and were experiencing similar problems.  </a:t>
            </a:r>
            <a:endParaRPr lang="en-US" sz="2800" i="1" dirty="0"/>
          </a:p>
        </p:txBody>
      </p:sp>
    </p:spTree>
    <p:extLst>
      <p:ext uri="{BB962C8B-B14F-4D97-AF65-F5344CB8AC3E}">
        <p14:creationId xmlns:p14="http://schemas.microsoft.com/office/powerpoint/2010/main" val="258567787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6725" y="200913"/>
            <a:ext cx="8245475" cy="939800"/>
          </a:xfrm>
        </p:spPr>
        <p:txBody>
          <a:bodyPr/>
          <a:lstStyle/>
          <a:p>
            <a:r>
              <a:rPr lang="en-US" sz="2600" dirty="0" smtClean="0">
                <a:solidFill>
                  <a:srgbClr val="203F15"/>
                </a:solidFill>
              </a:rPr>
              <a:t>BRAINSTORM</a:t>
            </a:r>
            <a:r>
              <a:rPr lang="en-US" dirty="0" smtClean="0">
                <a:solidFill>
                  <a:schemeClr val="bg1"/>
                </a:solidFill>
                <a:effectLst>
                  <a:outerShdw blurRad="38100" dist="38100" dir="2700000" algn="tl">
                    <a:srgbClr val="000000">
                      <a:alpha val="43137"/>
                    </a:srgbClr>
                  </a:outerShdw>
                </a:effectLst>
              </a:rPr>
              <a:t/>
            </a:r>
            <a:br>
              <a:rPr lang="en-US" dirty="0" smtClean="0">
                <a:solidFill>
                  <a:schemeClr val="bg1"/>
                </a:solidFill>
                <a:effectLst>
                  <a:outerShdw blurRad="38100" dist="38100" dir="2700000" algn="tl">
                    <a:srgbClr val="000000">
                      <a:alpha val="43137"/>
                    </a:srgbClr>
                  </a:outerShdw>
                </a:effectLst>
              </a:rPr>
            </a:br>
            <a:r>
              <a:rPr lang="en-US" dirty="0" smtClean="0">
                <a:solidFill>
                  <a:schemeClr val="bg1"/>
                </a:solidFill>
                <a:effectLst>
                  <a:outerShdw blurRad="38100" dist="38100" dir="2700000" algn="tl">
                    <a:srgbClr val="000000">
                      <a:alpha val="43137"/>
                    </a:srgbClr>
                  </a:outerShdw>
                </a:effectLst>
              </a:rPr>
              <a:t>What the financial system does</a:t>
            </a:r>
            <a:endParaRPr lang="en-US" dirty="0">
              <a:solidFill>
                <a:schemeClr val="bg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76250" y="1484416"/>
            <a:ext cx="8210550" cy="4641747"/>
          </a:xfrm>
        </p:spPr>
        <p:txBody>
          <a:bodyPr/>
          <a:lstStyle/>
          <a:p>
            <a:pPr>
              <a:buClr>
                <a:schemeClr val="tx1">
                  <a:lumMod val="50000"/>
                  <a:lumOff val="50000"/>
                </a:schemeClr>
              </a:buClr>
            </a:pPr>
            <a:r>
              <a:rPr lang="en-US" dirty="0" smtClean="0"/>
              <a:t>What functions does the financial system perform?  </a:t>
            </a:r>
          </a:p>
          <a:p>
            <a:pPr>
              <a:buClr>
                <a:schemeClr val="tx1">
                  <a:lumMod val="50000"/>
                  <a:lumOff val="50000"/>
                </a:schemeClr>
              </a:buClr>
            </a:pPr>
            <a:r>
              <a:rPr lang="en-US" dirty="0" smtClean="0"/>
              <a:t>Take two minutes and try to think of two or three, and write them down. </a:t>
            </a:r>
          </a:p>
          <a:p>
            <a:pPr>
              <a:buClr>
                <a:schemeClr val="tx1">
                  <a:lumMod val="50000"/>
                  <a:lumOff val="50000"/>
                </a:schemeClr>
              </a:buClr>
            </a:pPr>
            <a:r>
              <a:rPr lang="en-US" dirty="0" smtClean="0"/>
              <a:t>Then, we’ll compare answers.  </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2</a:t>
            </a:fld>
            <a:endParaRPr lang="en-US" sz="1600" dirty="0">
              <a:solidFill>
                <a:srgbClr val="006666"/>
              </a:solidFill>
              <a:cs typeface="+mn-cs"/>
            </a:endParaRPr>
          </a:p>
        </p:txBody>
      </p:sp>
    </p:spTree>
    <p:extLst>
      <p:ext uri="{BB962C8B-B14F-4D97-AF65-F5344CB8AC3E}">
        <p14:creationId xmlns:p14="http://schemas.microsoft.com/office/powerpoint/2010/main" val="35859695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POLICY RESPONSES TO A CRISIS</a:t>
            </a:r>
            <a:r>
              <a:rPr lang="en-US" dirty="0" smtClean="0"/>
              <a:t/>
            </a:r>
            <a:br>
              <a:rPr lang="en-US" dirty="0" smtClean="0"/>
            </a:br>
            <a:r>
              <a:rPr lang="en-US" sz="3000" dirty="0" smtClean="0"/>
              <a:t>4.  </a:t>
            </a:r>
            <a:r>
              <a:rPr lang="en-US" dirty="0" smtClean="0"/>
              <a:t>Injections of </a:t>
            </a:r>
            <a:r>
              <a:rPr lang="en-US" dirty="0" err="1" smtClean="0"/>
              <a:t>govt</a:t>
            </a:r>
            <a:r>
              <a:rPr lang="en-US" dirty="0" smtClean="0"/>
              <a:t> funds</a:t>
            </a:r>
            <a:endParaRPr lang="en-US" dirty="0"/>
          </a:p>
        </p:txBody>
      </p:sp>
      <p:sp>
        <p:nvSpPr>
          <p:cNvPr id="3" name="Content Placeholder 2"/>
          <p:cNvSpPr>
            <a:spLocks noGrp="1"/>
          </p:cNvSpPr>
          <p:nvPr>
            <p:ph idx="1"/>
          </p:nvPr>
        </p:nvSpPr>
        <p:spPr>
          <a:xfrm>
            <a:off x="476250" y="1265175"/>
            <a:ext cx="8210550" cy="4884738"/>
          </a:xfrm>
        </p:spPr>
        <p:txBody>
          <a:bodyPr/>
          <a:lstStyle/>
          <a:p>
            <a:r>
              <a:rPr lang="en-US" dirty="0" smtClean="0"/>
              <a:t>The </a:t>
            </a:r>
            <a:r>
              <a:rPr lang="en-US" dirty="0" err="1" smtClean="0"/>
              <a:t>govt</a:t>
            </a:r>
            <a:r>
              <a:rPr lang="en-US" dirty="0" smtClean="0"/>
              <a:t> can use public funds to prop up the financial system:</a:t>
            </a:r>
          </a:p>
          <a:p>
            <a:pPr lvl="1">
              <a:lnSpc>
                <a:spcPct val="105000"/>
              </a:lnSpc>
              <a:spcBef>
                <a:spcPts val="900"/>
              </a:spcBef>
            </a:pPr>
            <a:r>
              <a:rPr lang="en-US" dirty="0" smtClean="0"/>
              <a:t>Give funds to those who have experienced losses (</a:t>
            </a:r>
            <a:r>
              <a:rPr lang="en-US" i="1" dirty="0" smtClean="0"/>
              <a:t>e.g.</a:t>
            </a:r>
            <a:r>
              <a:rPr lang="en-US" dirty="0" smtClean="0"/>
              <a:t>, Federal Deposit Insurance)</a:t>
            </a:r>
          </a:p>
          <a:p>
            <a:pPr lvl="1">
              <a:lnSpc>
                <a:spcPct val="105000"/>
              </a:lnSpc>
              <a:spcBef>
                <a:spcPts val="900"/>
              </a:spcBef>
            </a:pPr>
            <a:r>
              <a:rPr lang="en-US" dirty="0" smtClean="0"/>
              <a:t>Make risky loans (</a:t>
            </a:r>
            <a:r>
              <a:rPr lang="en-US" i="1" dirty="0" smtClean="0"/>
              <a:t>e.g.</a:t>
            </a:r>
            <a:r>
              <a:rPr lang="en-US" dirty="0" smtClean="0"/>
              <a:t>, loans to AIG in 2008)</a:t>
            </a:r>
          </a:p>
          <a:p>
            <a:pPr lvl="1">
              <a:lnSpc>
                <a:spcPct val="105000"/>
              </a:lnSpc>
              <a:spcBef>
                <a:spcPts val="900"/>
              </a:spcBef>
            </a:pPr>
            <a:r>
              <a:rPr lang="en-US" dirty="0" smtClean="0"/>
              <a:t>Inject capital into ailing institutions, taking an ownership stake (</a:t>
            </a:r>
            <a:r>
              <a:rPr lang="en-US" i="1" dirty="0" smtClean="0"/>
              <a:t>e.g.</a:t>
            </a:r>
            <a:r>
              <a:rPr lang="en-US" dirty="0" smtClean="0"/>
              <a:t>, TARP)</a:t>
            </a:r>
          </a:p>
          <a:p>
            <a:r>
              <a:rPr lang="en-US" dirty="0" smtClean="0"/>
              <a:t>Using public funds to prop up ailing institutions is controversial and may increase moral hazard. </a:t>
            </a:r>
          </a:p>
        </p:txBody>
      </p:sp>
    </p:spTree>
    <p:extLst>
      <p:ext uri="{BB962C8B-B14F-4D97-AF65-F5344CB8AC3E}">
        <p14:creationId xmlns:p14="http://schemas.microsoft.com/office/powerpoint/2010/main" val="72039284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POLICIES TO PREVENT CRISES</a:t>
            </a:r>
            <a:r>
              <a:rPr lang="en-US" dirty="0" smtClean="0"/>
              <a:t/>
            </a:r>
            <a:br>
              <a:rPr lang="en-US" dirty="0" smtClean="0"/>
            </a:br>
            <a:r>
              <a:rPr lang="en-US" sz="3000" dirty="0" smtClean="0"/>
              <a:t>1.  </a:t>
            </a:r>
            <a:r>
              <a:rPr lang="en-US" dirty="0" smtClean="0"/>
              <a:t>Focusing on shadow banks</a:t>
            </a:r>
            <a:endParaRPr lang="en-US" dirty="0"/>
          </a:p>
        </p:txBody>
      </p:sp>
      <p:sp>
        <p:nvSpPr>
          <p:cNvPr id="3" name="Content Placeholder 2"/>
          <p:cNvSpPr>
            <a:spLocks noGrp="1"/>
          </p:cNvSpPr>
          <p:nvPr>
            <p:ph idx="1"/>
          </p:nvPr>
        </p:nvSpPr>
        <p:spPr>
          <a:xfrm>
            <a:off x="476250" y="1265175"/>
            <a:ext cx="8210550" cy="4884738"/>
          </a:xfrm>
        </p:spPr>
        <p:txBody>
          <a:bodyPr/>
          <a:lstStyle/>
          <a:p>
            <a:r>
              <a:rPr lang="en-US" sz="2700" dirty="0" smtClean="0"/>
              <a:t>Shadow banks engage in financial intermediation and include investment banks, hedge funds, private equity firms, and insurance companies.  </a:t>
            </a:r>
          </a:p>
          <a:p>
            <a:r>
              <a:rPr lang="en-US" sz="2700" dirty="0" smtClean="0"/>
              <a:t>Their deposits are not federally insured, so they are not heavily regulated like traditional banks and can take on much more risk.  </a:t>
            </a:r>
          </a:p>
          <a:p>
            <a:r>
              <a:rPr lang="en-US" sz="2700" dirty="0" smtClean="0"/>
              <a:t>Their failures can hurt the broader economy, so many policymakers suggest limiting the risk they can take, increasing capital requirements for them, allowing more </a:t>
            </a:r>
            <a:r>
              <a:rPr lang="en-US" sz="2700" dirty="0" err="1" smtClean="0"/>
              <a:t>govt</a:t>
            </a:r>
            <a:r>
              <a:rPr lang="en-US" sz="2700" dirty="0" smtClean="0"/>
              <a:t> oversight.  </a:t>
            </a:r>
          </a:p>
          <a:p>
            <a:endParaRPr lang="en-US" sz="2700" dirty="0" smtClean="0"/>
          </a:p>
        </p:txBody>
      </p:sp>
    </p:spTree>
    <p:extLst>
      <p:ext uri="{BB962C8B-B14F-4D97-AF65-F5344CB8AC3E}">
        <p14:creationId xmlns:p14="http://schemas.microsoft.com/office/powerpoint/2010/main" val="350848971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POLICIES TO PREVENT CRISES</a:t>
            </a:r>
            <a:r>
              <a:rPr lang="en-US" dirty="0" smtClean="0"/>
              <a:t/>
            </a:r>
            <a:br>
              <a:rPr lang="en-US" dirty="0" smtClean="0"/>
            </a:br>
            <a:r>
              <a:rPr lang="en-US" sz="3000" dirty="0" smtClean="0"/>
              <a:t>2.  </a:t>
            </a:r>
            <a:r>
              <a:rPr lang="en-US" dirty="0" smtClean="0"/>
              <a:t>Restricting size</a:t>
            </a:r>
            <a:endParaRPr lang="en-US" dirty="0"/>
          </a:p>
        </p:txBody>
      </p:sp>
      <p:sp>
        <p:nvSpPr>
          <p:cNvPr id="3" name="Content Placeholder 2"/>
          <p:cNvSpPr>
            <a:spLocks noGrp="1"/>
          </p:cNvSpPr>
          <p:nvPr>
            <p:ph idx="1"/>
          </p:nvPr>
        </p:nvSpPr>
        <p:spPr>
          <a:xfrm>
            <a:off x="476250" y="1265175"/>
            <a:ext cx="8210550" cy="4884738"/>
          </a:xfrm>
        </p:spPr>
        <p:txBody>
          <a:bodyPr/>
          <a:lstStyle/>
          <a:p>
            <a:r>
              <a:rPr lang="en-US" sz="2700" dirty="0" smtClean="0"/>
              <a:t>Institutions deemed “too big to fail” have a moral hazard problem.  </a:t>
            </a:r>
          </a:p>
          <a:p>
            <a:r>
              <a:rPr lang="en-US" sz="2700" dirty="0" smtClean="0"/>
              <a:t>Some proposals would limit the size of financial institutions to reduce the harm their failures would cause to the rest of the financial system. </a:t>
            </a:r>
          </a:p>
          <a:p>
            <a:r>
              <a:rPr lang="en-US" sz="2700" dirty="0" smtClean="0"/>
              <a:t>Proposals include limiting mergers and increasing capital requirements for larger banks.  </a:t>
            </a:r>
          </a:p>
          <a:p>
            <a:endParaRPr lang="en-US" sz="2700" dirty="0" smtClean="0"/>
          </a:p>
        </p:txBody>
      </p:sp>
    </p:spTree>
    <p:extLst>
      <p:ext uri="{BB962C8B-B14F-4D97-AF65-F5344CB8AC3E}">
        <p14:creationId xmlns:p14="http://schemas.microsoft.com/office/powerpoint/2010/main" val="74004289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POLICIES TO PREVENT CRISES</a:t>
            </a:r>
            <a:r>
              <a:rPr lang="en-US" dirty="0" smtClean="0"/>
              <a:t/>
            </a:r>
            <a:br>
              <a:rPr lang="en-US" dirty="0" smtClean="0"/>
            </a:br>
            <a:r>
              <a:rPr lang="en-US" sz="3000" dirty="0" smtClean="0"/>
              <a:t>3.  </a:t>
            </a:r>
            <a:r>
              <a:rPr lang="en-US" dirty="0" smtClean="0"/>
              <a:t>Reducing excessive risk taking</a:t>
            </a:r>
            <a:endParaRPr lang="en-US" dirty="0"/>
          </a:p>
        </p:txBody>
      </p:sp>
      <p:sp>
        <p:nvSpPr>
          <p:cNvPr id="3" name="Content Placeholder 2"/>
          <p:cNvSpPr>
            <a:spLocks noGrp="1"/>
          </p:cNvSpPr>
          <p:nvPr>
            <p:ph idx="1"/>
          </p:nvPr>
        </p:nvSpPr>
        <p:spPr>
          <a:xfrm>
            <a:off x="476250" y="1265175"/>
            <a:ext cx="8210550" cy="4884738"/>
          </a:xfrm>
        </p:spPr>
        <p:txBody>
          <a:bodyPr/>
          <a:lstStyle/>
          <a:p>
            <a:r>
              <a:rPr lang="en-US" sz="2700" dirty="0" smtClean="0"/>
              <a:t>To prevent financial firms from failing, some propose limits on excessive risk taking. </a:t>
            </a:r>
          </a:p>
          <a:p>
            <a:r>
              <a:rPr lang="en-US" sz="2700" dirty="0" smtClean="0"/>
              <a:t>Problem:  defining “excessive”  </a:t>
            </a:r>
          </a:p>
          <a:p>
            <a:r>
              <a:rPr lang="en-US" sz="2700" dirty="0" smtClean="0"/>
              <a:t>The Dodd-Frank Act of 2010 includes the </a:t>
            </a:r>
            <a:br>
              <a:rPr lang="en-US" sz="2700" dirty="0" smtClean="0"/>
            </a:br>
            <a:r>
              <a:rPr lang="en-US" sz="2700" i="1" dirty="0" smtClean="0"/>
              <a:t>Volcker rule</a:t>
            </a:r>
            <a:r>
              <a:rPr lang="en-US" sz="2700" dirty="0" smtClean="0"/>
              <a:t>, which prohibits commercial banks from making certain types of speculative investments.  </a:t>
            </a:r>
          </a:p>
        </p:txBody>
      </p:sp>
    </p:spTree>
    <p:extLst>
      <p:ext uri="{BB962C8B-B14F-4D97-AF65-F5344CB8AC3E}">
        <p14:creationId xmlns:p14="http://schemas.microsoft.com/office/powerpoint/2010/main" val="87615149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POLICIES TO PREVENT CRISES</a:t>
            </a:r>
            <a:r>
              <a:rPr lang="en-US" dirty="0" smtClean="0"/>
              <a:t/>
            </a:r>
            <a:br>
              <a:rPr lang="en-US" dirty="0" smtClean="0"/>
            </a:br>
            <a:r>
              <a:rPr lang="en-US" sz="3000" dirty="0" smtClean="0"/>
              <a:t>4.  </a:t>
            </a:r>
            <a:r>
              <a:rPr lang="en-US" dirty="0" smtClean="0"/>
              <a:t>Making regulation work better</a:t>
            </a:r>
            <a:endParaRPr lang="en-US" dirty="0"/>
          </a:p>
        </p:txBody>
      </p:sp>
      <p:sp>
        <p:nvSpPr>
          <p:cNvPr id="3" name="Content Placeholder 2"/>
          <p:cNvSpPr>
            <a:spLocks noGrp="1"/>
          </p:cNvSpPr>
          <p:nvPr>
            <p:ph idx="1"/>
          </p:nvPr>
        </p:nvSpPr>
        <p:spPr>
          <a:xfrm>
            <a:off x="476250" y="1265175"/>
            <a:ext cx="8210550" cy="4884738"/>
          </a:xfrm>
        </p:spPr>
        <p:txBody>
          <a:bodyPr/>
          <a:lstStyle/>
          <a:p>
            <a:r>
              <a:rPr lang="en-US" sz="2700" dirty="0" smtClean="0"/>
              <a:t>The regulatory apparatus overseeing the financial system is highly fragmented.  </a:t>
            </a:r>
          </a:p>
          <a:p>
            <a:r>
              <a:rPr lang="en-US" sz="2700" dirty="0" smtClean="0"/>
              <a:t>Dodd-Frank and other measures seek to coordinate the various regulatory agencies and improve the effectiveness of financial industry oversight.  </a:t>
            </a:r>
          </a:p>
        </p:txBody>
      </p:sp>
    </p:spTree>
    <p:extLst>
      <p:ext uri="{BB962C8B-B14F-4D97-AF65-F5344CB8AC3E}">
        <p14:creationId xmlns:p14="http://schemas.microsoft.com/office/powerpoint/2010/main" val="117074288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POLICIES TO PREVENT CRISES</a:t>
            </a:r>
            <a:r>
              <a:rPr lang="en-US" dirty="0" smtClean="0"/>
              <a:t/>
            </a:r>
            <a:br>
              <a:rPr lang="en-US" dirty="0" smtClean="0"/>
            </a:br>
            <a:r>
              <a:rPr lang="en-US" sz="3000" dirty="0" smtClean="0"/>
              <a:t>5.  </a:t>
            </a:r>
            <a:r>
              <a:rPr lang="en-US" dirty="0" smtClean="0"/>
              <a:t>Taking a macro view of regulation</a:t>
            </a:r>
            <a:endParaRPr lang="en-US" dirty="0"/>
          </a:p>
        </p:txBody>
      </p:sp>
      <p:sp>
        <p:nvSpPr>
          <p:cNvPr id="3" name="Content Placeholder 2"/>
          <p:cNvSpPr>
            <a:spLocks noGrp="1"/>
          </p:cNvSpPr>
          <p:nvPr>
            <p:ph idx="1"/>
          </p:nvPr>
        </p:nvSpPr>
        <p:spPr>
          <a:xfrm>
            <a:off x="476250" y="1265175"/>
            <a:ext cx="8210550" cy="4884738"/>
          </a:xfrm>
        </p:spPr>
        <p:txBody>
          <a:bodyPr/>
          <a:lstStyle/>
          <a:p>
            <a:r>
              <a:rPr lang="en-US" sz="2700" dirty="0" smtClean="0"/>
              <a:t>Traditionally, financial regulation has been </a:t>
            </a:r>
            <a:r>
              <a:rPr lang="en-US" sz="2700" i="1" dirty="0" err="1" smtClean="0"/>
              <a:t>microprudential</a:t>
            </a:r>
            <a:r>
              <a:rPr lang="en-US" sz="2700" dirty="0" smtClean="0"/>
              <a:t>, aiming to reduce the risk of distress in individual financial institutions.  </a:t>
            </a:r>
            <a:endParaRPr lang="en-US" sz="2700" dirty="0"/>
          </a:p>
          <a:p>
            <a:r>
              <a:rPr lang="en-US" sz="2700" dirty="0" smtClean="0"/>
              <a:t>Today, financial regulation is also </a:t>
            </a:r>
            <a:r>
              <a:rPr lang="en-US" sz="2700" i="1" dirty="0" err="1" smtClean="0"/>
              <a:t>macroprudential</a:t>
            </a:r>
            <a:r>
              <a:rPr lang="en-US" sz="2700" dirty="0" smtClean="0"/>
              <a:t>, aiming to reduce system-wide distress to protect against declines in production and employment. </a:t>
            </a:r>
          </a:p>
        </p:txBody>
      </p:sp>
    </p:spTree>
    <p:extLst>
      <p:ext uri="{BB962C8B-B14F-4D97-AF65-F5344CB8AC3E}">
        <p14:creationId xmlns:p14="http://schemas.microsoft.com/office/powerpoint/2010/main" val="151674173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60288"/>
            <a:ext cx="8245475" cy="677862"/>
          </a:xfrm>
        </p:spPr>
        <p:txBody>
          <a:bodyPr/>
          <a:lstStyle/>
          <a:p>
            <a:r>
              <a:rPr lang="en-US" dirty="0" smtClean="0"/>
              <a:t>The European sovereign debt crisis</a:t>
            </a:r>
            <a:endParaRPr lang="en-US" dirty="0"/>
          </a:p>
        </p:txBody>
      </p:sp>
      <p:sp>
        <p:nvSpPr>
          <p:cNvPr id="3" name="Content Placeholder 2"/>
          <p:cNvSpPr>
            <a:spLocks noGrp="1"/>
          </p:cNvSpPr>
          <p:nvPr>
            <p:ph idx="1"/>
          </p:nvPr>
        </p:nvSpPr>
        <p:spPr>
          <a:xfrm>
            <a:off x="476250" y="1033153"/>
            <a:ext cx="8210550" cy="5296394"/>
          </a:xfrm>
        </p:spPr>
        <p:txBody>
          <a:bodyPr/>
          <a:lstStyle/>
          <a:p>
            <a:r>
              <a:rPr lang="en-US" sz="2600" dirty="0" smtClean="0"/>
              <a:t>Debt problems in Greece:  </a:t>
            </a:r>
          </a:p>
          <a:p>
            <a:pPr lvl="1">
              <a:lnSpc>
                <a:spcPct val="105000"/>
              </a:lnSpc>
              <a:spcBef>
                <a:spcPts val="600"/>
              </a:spcBef>
            </a:pPr>
            <a:r>
              <a:rPr lang="en-US" sz="2600" dirty="0" smtClean="0"/>
              <a:t>Rising </a:t>
            </a:r>
            <a:r>
              <a:rPr lang="en-US" sz="2600" dirty="0" err="1" smtClean="0"/>
              <a:t>govt</a:t>
            </a:r>
            <a:r>
              <a:rPr lang="en-US" sz="2600" dirty="0" smtClean="0"/>
              <a:t> debt, revelations that Greece may have misreported its finances in earlier years</a:t>
            </a:r>
          </a:p>
          <a:p>
            <a:pPr lvl="1">
              <a:lnSpc>
                <a:spcPct val="105000"/>
              </a:lnSpc>
              <a:spcBef>
                <a:spcPts val="600"/>
              </a:spcBef>
            </a:pPr>
            <a:r>
              <a:rPr lang="en-US" sz="2600" dirty="0" smtClean="0"/>
              <a:t>Greek bonds downgraded, prices fell, interest rates shot up as markets worried that Greece might default</a:t>
            </a:r>
          </a:p>
          <a:p>
            <a:pPr>
              <a:spcBef>
                <a:spcPts val="1500"/>
              </a:spcBef>
            </a:pPr>
            <a:r>
              <a:rPr lang="en-US" sz="2600" dirty="0" smtClean="0"/>
              <a:t>Repercussions throughout Europe:</a:t>
            </a:r>
          </a:p>
          <a:p>
            <a:pPr lvl="1">
              <a:lnSpc>
                <a:spcPct val="105000"/>
              </a:lnSpc>
            </a:pPr>
            <a:r>
              <a:rPr lang="en-US" sz="2600" dirty="0" smtClean="0"/>
              <a:t>Many European banks held Greek bonds, whose falling values pushed them toward bankruptcy.  </a:t>
            </a:r>
          </a:p>
          <a:p>
            <a:pPr lvl="1">
              <a:lnSpc>
                <a:spcPct val="105000"/>
              </a:lnSpc>
            </a:pPr>
            <a:r>
              <a:rPr lang="en-US" sz="2600" dirty="0" smtClean="0"/>
              <a:t>Policymakers worried that banks would fail, causing a credit crunch and economic downturn.</a:t>
            </a:r>
            <a:endParaRPr lang="en-US" sz="2600" dirty="0"/>
          </a:p>
        </p:txBody>
      </p:sp>
    </p:spTree>
    <p:extLst>
      <p:ext uri="{BB962C8B-B14F-4D97-AF65-F5344CB8AC3E}">
        <p14:creationId xmlns:p14="http://schemas.microsoft.com/office/powerpoint/2010/main" val="129023650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60288"/>
            <a:ext cx="8245475" cy="677862"/>
          </a:xfrm>
        </p:spPr>
        <p:txBody>
          <a:bodyPr/>
          <a:lstStyle/>
          <a:p>
            <a:r>
              <a:rPr lang="en-US" dirty="0" smtClean="0"/>
              <a:t>The European sovereign debt crisis</a:t>
            </a:r>
            <a:endParaRPr lang="en-US" dirty="0"/>
          </a:p>
        </p:txBody>
      </p:sp>
      <p:sp>
        <p:nvSpPr>
          <p:cNvPr id="3" name="Content Placeholder 2"/>
          <p:cNvSpPr>
            <a:spLocks noGrp="1"/>
          </p:cNvSpPr>
          <p:nvPr>
            <p:ph idx="1"/>
          </p:nvPr>
        </p:nvSpPr>
        <p:spPr>
          <a:xfrm>
            <a:off x="476250" y="1033153"/>
            <a:ext cx="8210550" cy="5296394"/>
          </a:xfrm>
        </p:spPr>
        <p:txBody>
          <a:bodyPr/>
          <a:lstStyle/>
          <a:p>
            <a:r>
              <a:rPr lang="en-US" sz="2600" dirty="0" smtClean="0"/>
              <a:t>Bailing out Greece:  </a:t>
            </a:r>
          </a:p>
          <a:p>
            <a:pPr lvl="1">
              <a:lnSpc>
                <a:spcPct val="105000"/>
              </a:lnSpc>
              <a:spcBef>
                <a:spcPts val="600"/>
              </a:spcBef>
            </a:pPr>
            <a:r>
              <a:rPr lang="en-US" sz="2600" dirty="0" smtClean="0"/>
              <a:t>The ECB and healthier countries in Europe made loans to Greece to prevent an immediate default.  The loans came with conditions that Greece enact austerity measures to improve its finances.  </a:t>
            </a:r>
          </a:p>
          <a:p>
            <a:pPr lvl="1">
              <a:lnSpc>
                <a:spcPct val="105000"/>
              </a:lnSpc>
              <a:spcBef>
                <a:spcPts val="600"/>
              </a:spcBef>
            </a:pPr>
            <a:r>
              <a:rPr lang="en-US" sz="2600" dirty="0" smtClean="0"/>
              <a:t>Taxpayers </a:t>
            </a:r>
            <a:r>
              <a:rPr lang="en-US" sz="2600" dirty="0"/>
              <a:t>in countries providing the funds resented the bailouts. </a:t>
            </a:r>
            <a:r>
              <a:rPr lang="en-US" sz="2600" dirty="0" smtClean="0"/>
              <a:t> Greek citizens resented the austerity measures and rioting ensued.  </a:t>
            </a:r>
          </a:p>
          <a:p>
            <a:pPr>
              <a:spcBef>
                <a:spcPts val="1500"/>
              </a:spcBef>
            </a:pPr>
            <a:r>
              <a:rPr lang="en-US" sz="2600" dirty="0" smtClean="0"/>
              <a:t>Other countries with problems:</a:t>
            </a:r>
          </a:p>
          <a:p>
            <a:pPr lvl="1">
              <a:lnSpc>
                <a:spcPct val="105000"/>
              </a:lnSpc>
            </a:pPr>
            <a:r>
              <a:rPr lang="en-US" sz="2600" dirty="0" smtClean="0"/>
              <a:t>Many feared a Greek default would lead to a run on bonds from Spain, Portugal, Ireland, and Italy.  </a:t>
            </a:r>
            <a:endParaRPr lang="en-US" sz="2600" dirty="0"/>
          </a:p>
        </p:txBody>
      </p:sp>
    </p:spTree>
    <p:extLst>
      <p:ext uri="{BB962C8B-B14F-4D97-AF65-F5344CB8AC3E}">
        <p14:creationId xmlns:p14="http://schemas.microsoft.com/office/powerpoint/2010/main" val="207430562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66725" y="141538"/>
            <a:ext cx="8245475" cy="855989"/>
          </a:xfrm>
        </p:spPr>
        <p:txBody>
          <a:bodyPr/>
          <a:lstStyle/>
          <a:p>
            <a:r>
              <a:rPr lang="en-US" sz="3200" dirty="0" smtClean="0">
                <a:solidFill>
                  <a:srgbClr val="336699"/>
                </a:solidFill>
              </a:rPr>
              <a:t>Government debt in 2006 and 2011</a:t>
            </a:r>
            <a:endParaRPr lang="en-US" sz="3200" dirty="0">
              <a:solidFill>
                <a:srgbClr val="336699"/>
              </a:solidFill>
            </a:endParaRPr>
          </a:p>
        </p:txBody>
      </p:sp>
      <p:graphicFrame>
        <p:nvGraphicFramePr>
          <p:cNvPr id="5" name="Chart 4"/>
          <p:cNvGraphicFramePr>
            <a:graphicFrameLocks noGrp="1"/>
          </p:cNvGraphicFramePr>
          <p:nvPr>
            <p:extLst>
              <p:ext uri="{D42A27DB-BD31-4B8C-83A1-F6EECF244321}">
                <p14:modId xmlns:p14="http://schemas.microsoft.com/office/powerpoint/2010/main" val="143757283"/>
              </p:ext>
            </p:extLst>
          </p:nvPr>
        </p:nvGraphicFramePr>
        <p:xfrm>
          <a:off x="713220" y="950026"/>
          <a:ext cx="8276401" cy="579515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118750" y="2185060"/>
            <a:ext cx="523220" cy="2125683"/>
          </a:xfrm>
          <a:prstGeom prst="rect">
            <a:avLst/>
          </a:prstGeom>
          <a:noFill/>
        </p:spPr>
        <p:txBody>
          <a:bodyPr vert="vert270" wrap="square" anchor="ctr" anchorCtr="1">
            <a:spAutoFit/>
          </a:bodyPr>
          <a:lstStyle/>
          <a:p>
            <a:pPr>
              <a:defRPr/>
            </a:pPr>
            <a:r>
              <a:rPr lang="en-US" sz="2200" dirty="0" smtClean="0"/>
              <a:t>percent of GDP</a:t>
            </a:r>
            <a:endParaRPr lang="en-US" sz="2200" dirty="0"/>
          </a:p>
        </p:txBody>
      </p:sp>
    </p:spTree>
    <p:extLst>
      <p:ext uri="{BB962C8B-B14F-4D97-AF65-F5344CB8AC3E}">
        <p14:creationId xmlns:p14="http://schemas.microsoft.com/office/powerpoint/2010/main" val="18669011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66725" y="141539"/>
            <a:ext cx="8245475" cy="807794"/>
          </a:xfrm>
        </p:spPr>
        <p:txBody>
          <a:bodyPr/>
          <a:lstStyle/>
          <a:p>
            <a:r>
              <a:rPr lang="en-US" sz="3200" dirty="0" smtClean="0">
                <a:solidFill>
                  <a:srgbClr val="336699"/>
                </a:solidFill>
              </a:rPr>
              <a:t>Interest rates on ten-year bonds</a:t>
            </a:r>
            <a:endParaRPr lang="en-US" sz="3200" dirty="0">
              <a:solidFill>
                <a:srgbClr val="336699"/>
              </a:solidFill>
            </a:endParaRPr>
          </a:p>
        </p:txBody>
      </p:sp>
      <p:sp>
        <p:nvSpPr>
          <p:cNvPr id="5" name="TextBox 4"/>
          <p:cNvSpPr txBox="1"/>
          <p:nvPr/>
        </p:nvSpPr>
        <p:spPr>
          <a:xfrm>
            <a:off x="32440" y="2160402"/>
            <a:ext cx="523220" cy="2125683"/>
          </a:xfrm>
          <a:prstGeom prst="rect">
            <a:avLst/>
          </a:prstGeom>
          <a:noFill/>
        </p:spPr>
        <p:txBody>
          <a:bodyPr vert="vert270" wrap="square" anchor="ctr" anchorCtr="1">
            <a:spAutoFit/>
          </a:bodyPr>
          <a:lstStyle/>
          <a:p>
            <a:pPr>
              <a:defRPr/>
            </a:pPr>
            <a:r>
              <a:rPr lang="en-US" sz="2200" dirty="0" smtClean="0">
                <a:solidFill>
                  <a:srgbClr val="000000"/>
                </a:solidFill>
              </a:rPr>
              <a:t>percent</a:t>
            </a:r>
            <a:endParaRPr lang="en-US" sz="2200" dirty="0">
              <a:solidFill>
                <a:srgbClr val="000000"/>
              </a:solidFill>
            </a:endParaRPr>
          </a:p>
        </p:txBody>
      </p:sp>
      <p:graphicFrame>
        <p:nvGraphicFramePr>
          <p:cNvPr id="8" name="Chart 7"/>
          <p:cNvGraphicFramePr>
            <a:graphicFrameLocks noGrp="1"/>
          </p:cNvGraphicFramePr>
          <p:nvPr>
            <p:extLst>
              <p:ext uri="{D42A27DB-BD31-4B8C-83A1-F6EECF244321}">
                <p14:modId xmlns:p14="http://schemas.microsoft.com/office/powerpoint/2010/main" val="3636083256"/>
              </p:ext>
            </p:extLst>
          </p:nvPr>
        </p:nvGraphicFramePr>
        <p:xfrm>
          <a:off x="384048" y="1024128"/>
          <a:ext cx="8759952" cy="583387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0097130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WHAT THE FINANCIAL SYSTEM DOES</a:t>
            </a:r>
            <a:r>
              <a:rPr lang="en-US" dirty="0" smtClean="0"/>
              <a:t/>
            </a:r>
            <a:br>
              <a:rPr lang="en-US" dirty="0" smtClean="0"/>
            </a:br>
            <a:r>
              <a:rPr lang="en-US" sz="3000" dirty="0" smtClean="0"/>
              <a:t>1.  </a:t>
            </a:r>
            <a:r>
              <a:rPr lang="en-US" dirty="0" smtClean="0"/>
              <a:t>Financing Investment</a:t>
            </a:r>
            <a:endParaRPr lang="en-US" dirty="0"/>
          </a:p>
        </p:txBody>
      </p:sp>
      <p:sp>
        <p:nvSpPr>
          <p:cNvPr id="3" name="Content Placeholder 2"/>
          <p:cNvSpPr>
            <a:spLocks noGrp="1"/>
          </p:cNvSpPr>
          <p:nvPr>
            <p:ph idx="1"/>
          </p:nvPr>
        </p:nvSpPr>
        <p:spPr>
          <a:xfrm>
            <a:off x="476250" y="1296537"/>
            <a:ext cx="8210550" cy="4829626"/>
          </a:xfrm>
        </p:spPr>
        <p:txBody>
          <a:bodyPr/>
          <a:lstStyle/>
          <a:p>
            <a:r>
              <a:rPr lang="en-US" dirty="0" smtClean="0"/>
              <a:t>The financial system helps channel funds from </a:t>
            </a:r>
            <a:r>
              <a:rPr lang="en-US" b="1" i="1" dirty="0" smtClean="0">
                <a:solidFill>
                  <a:srgbClr val="71254B"/>
                </a:solidFill>
              </a:rPr>
              <a:t>savers</a:t>
            </a:r>
            <a:r>
              <a:rPr lang="en-US" dirty="0" smtClean="0"/>
              <a:t>—households with income they do not need to spend immediately…</a:t>
            </a:r>
          </a:p>
          <a:p>
            <a:pPr marL="341313" indent="0">
              <a:buNone/>
            </a:pPr>
            <a:r>
              <a:rPr lang="en-US" dirty="0" smtClean="0"/>
              <a:t>to </a:t>
            </a:r>
            <a:r>
              <a:rPr lang="en-US" b="1" i="1" dirty="0" smtClean="0">
                <a:solidFill>
                  <a:srgbClr val="71254B"/>
                </a:solidFill>
              </a:rPr>
              <a:t>investors</a:t>
            </a:r>
            <a:r>
              <a:rPr lang="en-US" dirty="0" smtClean="0"/>
              <a:t>—firms that need funds to finance investment projects</a:t>
            </a:r>
            <a:endParaRPr lang="en-US" dirty="0"/>
          </a:p>
          <a:p>
            <a:endParaRPr lang="en-US" dirty="0" smtClean="0"/>
          </a:p>
        </p:txBody>
      </p:sp>
    </p:spTree>
    <p:extLst>
      <p:ext uri="{BB962C8B-B14F-4D97-AF65-F5344CB8AC3E}">
        <p14:creationId xmlns:p14="http://schemas.microsoft.com/office/powerpoint/2010/main" val="340195435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700" dirty="0"/>
              <a:t>A healthy financial system serves several purposes, including:</a:t>
            </a:r>
          </a:p>
          <a:p>
            <a:pPr lvl="1">
              <a:lnSpc>
                <a:spcPct val="105000"/>
              </a:lnSpc>
              <a:spcBef>
                <a:spcPts val="800"/>
              </a:spcBef>
              <a:buClr>
                <a:schemeClr val="tx1">
                  <a:lumMod val="50000"/>
                  <a:lumOff val="50000"/>
                </a:schemeClr>
              </a:buClr>
            </a:pPr>
            <a:r>
              <a:rPr lang="en-US" sz="2600" dirty="0"/>
              <a:t>channeling funds from saving to investment</a:t>
            </a:r>
          </a:p>
          <a:p>
            <a:pPr lvl="1">
              <a:lnSpc>
                <a:spcPct val="105000"/>
              </a:lnSpc>
              <a:spcBef>
                <a:spcPts val="800"/>
              </a:spcBef>
              <a:buClr>
                <a:schemeClr val="tx1">
                  <a:lumMod val="50000"/>
                  <a:lumOff val="50000"/>
                </a:schemeClr>
              </a:buClr>
            </a:pPr>
            <a:r>
              <a:rPr lang="en-US" sz="2600" dirty="0"/>
              <a:t>allocating risk</a:t>
            </a:r>
          </a:p>
          <a:p>
            <a:pPr lvl="1">
              <a:lnSpc>
                <a:spcPct val="105000"/>
              </a:lnSpc>
              <a:spcBef>
                <a:spcPts val="800"/>
              </a:spcBef>
              <a:buClr>
                <a:schemeClr val="tx1">
                  <a:lumMod val="50000"/>
                  <a:lumOff val="50000"/>
                </a:schemeClr>
              </a:buClr>
            </a:pPr>
            <a:r>
              <a:rPr lang="en-US" sz="2600" dirty="0"/>
              <a:t>mitigating problems arising from asymmetric information</a:t>
            </a:r>
          </a:p>
          <a:p>
            <a:pPr lvl="1">
              <a:lnSpc>
                <a:spcPct val="105000"/>
              </a:lnSpc>
              <a:spcBef>
                <a:spcPts val="800"/>
              </a:spcBef>
              <a:buClr>
                <a:schemeClr val="tx1">
                  <a:lumMod val="50000"/>
                  <a:lumOff val="50000"/>
                </a:schemeClr>
              </a:buClr>
            </a:pPr>
            <a:r>
              <a:rPr lang="en-US" sz="2600" dirty="0"/>
              <a:t>fostering economic growth</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39</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204463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700" dirty="0"/>
              <a:t>Financial crises begin with a sharp decline in asset prices, often after a speculative bubble. </a:t>
            </a:r>
          </a:p>
          <a:p>
            <a:pPr>
              <a:buClr>
                <a:schemeClr val="tx1">
                  <a:lumMod val="50000"/>
                  <a:lumOff val="50000"/>
                </a:schemeClr>
              </a:buClr>
            </a:pPr>
            <a:r>
              <a:rPr lang="en-US" sz="2700" dirty="0"/>
              <a:t>The fall in asset prices leads to insolvencies, which reduce confidence in the financial system and spur depositors to withdraw their funds. </a:t>
            </a:r>
          </a:p>
          <a:p>
            <a:pPr>
              <a:buClr>
                <a:schemeClr val="tx1">
                  <a:lumMod val="50000"/>
                  <a:lumOff val="50000"/>
                </a:schemeClr>
              </a:buClr>
            </a:pPr>
            <a:r>
              <a:rPr lang="en-US" sz="2700" dirty="0"/>
              <a:t>As a result, banks reduce lending, causing a credit crunch.  Business and consumer spending fall, causing an economic downturn.  </a:t>
            </a:r>
          </a:p>
          <a:p>
            <a:pPr>
              <a:buClr>
                <a:schemeClr val="tx1">
                  <a:lumMod val="50000"/>
                  <a:lumOff val="50000"/>
                </a:schemeClr>
              </a:buClr>
            </a:pPr>
            <a:r>
              <a:rPr lang="en-US" sz="2700" dirty="0"/>
              <a:t>In a vicious circle, the downturn puts further pressure on asset prices and financial institutions.</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40</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1462012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700" dirty="0"/>
              <a:t>Policymakers can respond to a crisis in several ways:  </a:t>
            </a:r>
            <a:r>
              <a:rPr lang="en-US" sz="2700" dirty="0" smtClean="0"/>
              <a:t>by </a:t>
            </a:r>
            <a:r>
              <a:rPr lang="en-US" sz="2700" dirty="0"/>
              <a:t>using conventional monetary and fiscal policy to expand aggregate demand, the central bank can provide liquidity by acting as a lender of last </a:t>
            </a:r>
            <a:r>
              <a:rPr lang="en-US" sz="2700" dirty="0" smtClean="0"/>
              <a:t>resort </a:t>
            </a:r>
            <a:r>
              <a:rPr lang="en-US" sz="2700" dirty="0"/>
              <a:t>and the government can use public funds to prop up the financial system.  </a:t>
            </a:r>
          </a:p>
          <a:p>
            <a:pPr>
              <a:buClr>
                <a:schemeClr val="tx1">
                  <a:lumMod val="50000"/>
                  <a:lumOff val="50000"/>
                </a:schemeClr>
              </a:buClr>
            </a:pPr>
            <a:r>
              <a:rPr lang="en-US" sz="2700" dirty="0"/>
              <a:t>Policies that aim to prevent future crises include focusing more on regulating shadow banks, restricting the size of financial firms, limiting excessive risk taking, and reforming the regulatory agencies that oversee the financial system.  </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41</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0276166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t>WHAT THE FINANCIAL SYSTEM DOES</a:t>
            </a:r>
            <a:r>
              <a:rPr lang="en-US" dirty="0" smtClean="0"/>
              <a:t/>
            </a:r>
            <a:br>
              <a:rPr lang="en-US" dirty="0" smtClean="0"/>
            </a:br>
            <a:r>
              <a:rPr lang="en-US" sz="3000" dirty="0" smtClean="0"/>
              <a:t>1.  </a:t>
            </a:r>
            <a:r>
              <a:rPr lang="en-US" dirty="0" smtClean="0"/>
              <a:t>Financing Investment</a:t>
            </a:r>
            <a:endParaRPr lang="en-US" dirty="0"/>
          </a:p>
        </p:txBody>
      </p:sp>
      <p:sp>
        <p:nvSpPr>
          <p:cNvPr id="3" name="Content Placeholder 2"/>
          <p:cNvSpPr>
            <a:spLocks noGrp="1"/>
          </p:cNvSpPr>
          <p:nvPr>
            <p:ph idx="1"/>
          </p:nvPr>
        </p:nvSpPr>
        <p:spPr/>
        <p:txBody>
          <a:bodyPr/>
          <a:lstStyle/>
          <a:p>
            <a:r>
              <a:rPr lang="en-US" b="1" dirty="0">
                <a:solidFill>
                  <a:srgbClr val="CC0000"/>
                </a:solidFill>
              </a:rPr>
              <a:t>Financial system</a:t>
            </a:r>
            <a:r>
              <a:rPr lang="en-US" dirty="0"/>
              <a:t>:  the institutions in the economy that facilitate the flow of funds between savers and </a:t>
            </a:r>
            <a:r>
              <a:rPr lang="en-US" dirty="0" smtClean="0"/>
              <a:t>investors  </a:t>
            </a:r>
            <a:endParaRPr lang="en-US" dirty="0"/>
          </a:p>
          <a:p>
            <a:r>
              <a:rPr lang="en-US" dirty="0"/>
              <a:t>The financial system includes</a:t>
            </a:r>
          </a:p>
          <a:p>
            <a:pPr lvl="1"/>
            <a:r>
              <a:rPr lang="en-US" b="1" dirty="0">
                <a:solidFill>
                  <a:srgbClr val="CC0000"/>
                </a:solidFill>
              </a:rPr>
              <a:t>financial markets</a:t>
            </a:r>
            <a:r>
              <a:rPr lang="en-US" dirty="0"/>
              <a:t>, like the stock market, through which households </a:t>
            </a:r>
            <a:r>
              <a:rPr lang="en-US" i="1" dirty="0"/>
              <a:t>directly</a:t>
            </a:r>
            <a:r>
              <a:rPr lang="en-US" dirty="0"/>
              <a:t> provide funds for investment</a:t>
            </a:r>
          </a:p>
          <a:p>
            <a:pPr lvl="1"/>
            <a:r>
              <a:rPr lang="en-US" b="1" dirty="0">
                <a:solidFill>
                  <a:srgbClr val="CC0000"/>
                </a:solidFill>
              </a:rPr>
              <a:t>financial intermediaries</a:t>
            </a:r>
            <a:r>
              <a:rPr lang="en-US" dirty="0"/>
              <a:t>, like banks or mutual funds, through which households </a:t>
            </a:r>
            <a:r>
              <a:rPr lang="en-US" i="1" dirty="0"/>
              <a:t>indirectly</a:t>
            </a:r>
            <a:r>
              <a:rPr lang="en-US" dirty="0"/>
              <a:t> provide funds for investment</a:t>
            </a:r>
          </a:p>
        </p:txBody>
      </p:sp>
    </p:spTree>
    <p:extLst>
      <p:ext uri="{BB962C8B-B14F-4D97-AF65-F5344CB8AC3E}">
        <p14:creationId xmlns:p14="http://schemas.microsoft.com/office/powerpoint/2010/main" val="98340175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WHAT THE FINANCIAL SYSTEM DOES</a:t>
            </a:r>
            <a:r>
              <a:rPr lang="en-US" dirty="0" smtClean="0"/>
              <a:t/>
            </a:r>
            <a:br>
              <a:rPr lang="en-US" dirty="0" smtClean="0"/>
            </a:br>
            <a:r>
              <a:rPr lang="en-US" sz="3000" dirty="0" smtClean="0"/>
              <a:t>1.  </a:t>
            </a:r>
            <a:r>
              <a:rPr lang="en-US" dirty="0" smtClean="0"/>
              <a:t>Financing Investment</a:t>
            </a:r>
            <a:endParaRPr lang="en-US" dirty="0"/>
          </a:p>
        </p:txBody>
      </p:sp>
      <p:sp>
        <p:nvSpPr>
          <p:cNvPr id="3" name="Content Placeholder 2"/>
          <p:cNvSpPr>
            <a:spLocks noGrp="1"/>
          </p:cNvSpPr>
          <p:nvPr>
            <p:ph idx="1"/>
          </p:nvPr>
        </p:nvSpPr>
        <p:spPr>
          <a:xfrm>
            <a:off x="476250" y="1269241"/>
            <a:ext cx="8210550" cy="4856921"/>
          </a:xfrm>
        </p:spPr>
        <p:txBody>
          <a:bodyPr/>
          <a:lstStyle/>
          <a:p>
            <a:r>
              <a:rPr lang="en-US" b="1" dirty="0" smtClean="0">
                <a:solidFill>
                  <a:srgbClr val="CC0000"/>
                </a:solidFill>
              </a:rPr>
              <a:t>Debt finance</a:t>
            </a:r>
            <a:r>
              <a:rPr lang="en-US" dirty="0" smtClean="0"/>
              <a:t>:  selling bonds to raise funds for investment </a:t>
            </a:r>
          </a:p>
          <a:p>
            <a:pPr lvl="1"/>
            <a:r>
              <a:rPr lang="en-US" dirty="0" smtClean="0"/>
              <a:t>A </a:t>
            </a:r>
            <a:r>
              <a:rPr lang="en-US" b="1" dirty="0" smtClean="0">
                <a:solidFill>
                  <a:srgbClr val="CC0000"/>
                </a:solidFill>
              </a:rPr>
              <a:t>bond</a:t>
            </a:r>
            <a:r>
              <a:rPr lang="en-US" dirty="0" smtClean="0"/>
              <a:t> represents a loan from the bondholder to the firm.</a:t>
            </a:r>
          </a:p>
          <a:p>
            <a:r>
              <a:rPr lang="en-US" b="1" dirty="0" smtClean="0">
                <a:solidFill>
                  <a:srgbClr val="CC0000"/>
                </a:solidFill>
              </a:rPr>
              <a:t>Equity finance</a:t>
            </a:r>
            <a:r>
              <a:rPr lang="en-US" dirty="0" smtClean="0"/>
              <a:t>:  selling stock to raise funds for investment</a:t>
            </a:r>
          </a:p>
          <a:p>
            <a:pPr lvl="1"/>
            <a:r>
              <a:rPr lang="en-US" dirty="0" smtClean="0"/>
              <a:t>A share of </a:t>
            </a:r>
            <a:r>
              <a:rPr lang="en-US" b="1" dirty="0" smtClean="0">
                <a:solidFill>
                  <a:srgbClr val="CC0000"/>
                </a:solidFill>
              </a:rPr>
              <a:t>stock</a:t>
            </a:r>
            <a:r>
              <a:rPr lang="en-US" dirty="0" smtClean="0"/>
              <a:t> represents an ownership claim by the shareholder in the firm.  </a:t>
            </a:r>
          </a:p>
        </p:txBody>
      </p:sp>
    </p:spTree>
    <p:extLst>
      <p:ext uri="{BB962C8B-B14F-4D97-AF65-F5344CB8AC3E}">
        <p14:creationId xmlns:p14="http://schemas.microsoft.com/office/powerpoint/2010/main" val="233483142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t>WHAT THE FINANCIAL SYSTEM DOES</a:t>
            </a:r>
            <a:r>
              <a:rPr lang="en-US" dirty="0" smtClean="0"/>
              <a:t/>
            </a:r>
            <a:br>
              <a:rPr lang="en-US" dirty="0" smtClean="0"/>
            </a:br>
            <a:r>
              <a:rPr lang="en-US" sz="3000" dirty="0" smtClean="0"/>
              <a:t>1.  </a:t>
            </a:r>
            <a:r>
              <a:rPr lang="en-US" dirty="0" smtClean="0"/>
              <a:t>Financing Investment</a:t>
            </a:r>
            <a:endParaRPr lang="en-US" dirty="0"/>
          </a:p>
        </p:txBody>
      </p:sp>
      <p:sp>
        <p:nvSpPr>
          <p:cNvPr id="3" name="Content Placeholder 2"/>
          <p:cNvSpPr>
            <a:spLocks noGrp="1"/>
          </p:cNvSpPr>
          <p:nvPr>
            <p:ph idx="1"/>
          </p:nvPr>
        </p:nvSpPr>
        <p:spPr>
          <a:xfrm>
            <a:off x="476250" y="1269241"/>
            <a:ext cx="8210550" cy="4856921"/>
          </a:xfrm>
        </p:spPr>
        <p:txBody>
          <a:bodyPr/>
          <a:lstStyle/>
          <a:p>
            <a:pPr>
              <a:spcBef>
                <a:spcPts val="1200"/>
              </a:spcBef>
            </a:pPr>
            <a:r>
              <a:rPr lang="en-US" dirty="0" smtClean="0"/>
              <a:t>Financial intermediaries accept funds from savers and direct them to investors.  </a:t>
            </a:r>
          </a:p>
          <a:p>
            <a:pPr lvl="1">
              <a:lnSpc>
                <a:spcPct val="105000"/>
              </a:lnSpc>
              <a:spcBef>
                <a:spcPts val="1200"/>
              </a:spcBef>
            </a:pPr>
            <a:r>
              <a:rPr lang="en-US" dirty="0" smtClean="0"/>
              <a:t>For example, banks accept deposits from households and make loans to firms.</a:t>
            </a:r>
          </a:p>
          <a:p>
            <a:pPr lvl="1">
              <a:lnSpc>
                <a:spcPct val="105000"/>
              </a:lnSpc>
              <a:spcBef>
                <a:spcPts val="1200"/>
              </a:spcBef>
            </a:pPr>
            <a:r>
              <a:rPr lang="en-US" dirty="0" smtClean="0"/>
              <a:t>Other examples:  mutual funds, pension funds, and insurance companies </a:t>
            </a:r>
            <a:endParaRPr lang="en-US" dirty="0"/>
          </a:p>
        </p:txBody>
      </p:sp>
    </p:spTree>
    <p:extLst>
      <p:ext uri="{BB962C8B-B14F-4D97-AF65-F5344CB8AC3E}">
        <p14:creationId xmlns:p14="http://schemas.microsoft.com/office/powerpoint/2010/main" val="386085010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t>WHAT THE FINANCIAL SYSTEM DOES</a:t>
            </a:r>
            <a:r>
              <a:rPr lang="en-US" dirty="0" smtClean="0"/>
              <a:t/>
            </a:r>
            <a:br>
              <a:rPr lang="en-US" dirty="0" smtClean="0"/>
            </a:br>
            <a:r>
              <a:rPr lang="en-US" sz="3000" dirty="0" smtClean="0"/>
              <a:t>2.  </a:t>
            </a:r>
            <a:r>
              <a:rPr lang="en-US" dirty="0" smtClean="0"/>
              <a:t>Sharing Risk</a:t>
            </a:r>
            <a:endParaRPr lang="en-US" dirty="0"/>
          </a:p>
        </p:txBody>
      </p:sp>
      <p:sp>
        <p:nvSpPr>
          <p:cNvPr id="3" name="Content Placeholder 2"/>
          <p:cNvSpPr>
            <a:spLocks noGrp="1"/>
          </p:cNvSpPr>
          <p:nvPr>
            <p:ph idx="1"/>
          </p:nvPr>
        </p:nvSpPr>
        <p:spPr>
          <a:xfrm>
            <a:off x="476249" y="1241425"/>
            <a:ext cx="8367499" cy="4884738"/>
          </a:xfrm>
        </p:spPr>
        <p:txBody>
          <a:bodyPr/>
          <a:lstStyle/>
          <a:p>
            <a:r>
              <a:rPr lang="en-US" dirty="0" smtClean="0"/>
              <a:t>Many people are </a:t>
            </a:r>
            <a:r>
              <a:rPr lang="en-US" b="1" dirty="0" smtClean="0">
                <a:solidFill>
                  <a:srgbClr val="CC0000"/>
                </a:solidFill>
              </a:rPr>
              <a:t>risk averse</a:t>
            </a:r>
            <a:r>
              <a:rPr lang="en-US" dirty="0" smtClean="0"/>
              <a:t>:  </a:t>
            </a:r>
            <a:br>
              <a:rPr lang="en-US" dirty="0" smtClean="0"/>
            </a:br>
            <a:r>
              <a:rPr lang="en-US" dirty="0" smtClean="0"/>
              <a:t>other things equal, they dislike uncertainty.</a:t>
            </a:r>
          </a:p>
          <a:p>
            <a:r>
              <a:rPr lang="en-US" dirty="0" smtClean="0"/>
              <a:t>The financial system allows people to </a:t>
            </a:r>
            <a:r>
              <a:rPr lang="en-US" i="1" dirty="0" smtClean="0"/>
              <a:t>share risks</a:t>
            </a:r>
            <a:r>
              <a:rPr lang="en-US" dirty="0" smtClean="0"/>
              <a:t>:</a:t>
            </a:r>
          </a:p>
          <a:p>
            <a:pPr lvl="1"/>
            <a:r>
              <a:rPr lang="en-US" dirty="0" smtClean="0"/>
              <a:t>Investors can share the risk that their projects will fail with the savers who provide the funds.</a:t>
            </a:r>
          </a:p>
          <a:p>
            <a:pPr lvl="1"/>
            <a:r>
              <a:rPr lang="en-US" dirty="0" smtClean="0"/>
              <a:t>Savers may be willing to accept these risks for the prospect of a higher return than they could earn otherwise.</a:t>
            </a:r>
            <a:endParaRPr lang="en-US" dirty="0"/>
          </a:p>
        </p:txBody>
      </p:sp>
    </p:spTree>
    <p:extLst>
      <p:ext uri="{BB962C8B-B14F-4D97-AF65-F5344CB8AC3E}">
        <p14:creationId xmlns:p14="http://schemas.microsoft.com/office/powerpoint/2010/main" val="407780668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t>WHAT THE FINANCIAL SYSTEM DOES</a:t>
            </a:r>
            <a:r>
              <a:rPr lang="en-US" dirty="0" smtClean="0"/>
              <a:t/>
            </a:r>
            <a:br>
              <a:rPr lang="en-US" dirty="0" smtClean="0"/>
            </a:br>
            <a:r>
              <a:rPr lang="en-US" sz="3000" dirty="0" smtClean="0"/>
              <a:t>2.  </a:t>
            </a:r>
            <a:r>
              <a:rPr lang="en-US" dirty="0" smtClean="0"/>
              <a:t>Sharing Risk</a:t>
            </a:r>
            <a:endParaRPr lang="en-US" dirty="0"/>
          </a:p>
        </p:txBody>
      </p:sp>
      <p:sp>
        <p:nvSpPr>
          <p:cNvPr id="3" name="Content Placeholder 2"/>
          <p:cNvSpPr>
            <a:spLocks noGrp="1"/>
          </p:cNvSpPr>
          <p:nvPr>
            <p:ph idx="1"/>
          </p:nvPr>
        </p:nvSpPr>
        <p:spPr>
          <a:xfrm>
            <a:off x="476249" y="1241425"/>
            <a:ext cx="8381147" cy="4884738"/>
          </a:xfrm>
        </p:spPr>
        <p:txBody>
          <a:bodyPr/>
          <a:lstStyle/>
          <a:p>
            <a:r>
              <a:rPr lang="en-US" dirty="0" smtClean="0"/>
              <a:t>Many people are </a:t>
            </a:r>
            <a:r>
              <a:rPr lang="en-US" b="1" dirty="0" smtClean="0">
                <a:solidFill>
                  <a:srgbClr val="CC0000"/>
                </a:solidFill>
              </a:rPr>
              <a:t>risk averse</a:t>
            </a:r>
            <a:r>
              <a:rPr lang="en-US" dirty="0" smtClean="0"/>
              <a:t>:  </a:t>
            </a:r>
            <a:br>
              <a:rPr lang="en-US" dirty="0" smtClean="0"/>
            </a:br>
            <a:r>
              <a:rPr lang="en-US" dirty="0" smtClean="0"/>
              <a:t>other things equal, they dislike uncertainty.</a:t>
            </a:r>
          </a:p>
          <a:p>
            <a:r>
              <a:rPr lang="en-US" dirty="0" smtClean="0"/>
              <a:t>The financial system allows people to </a:t>
            </a:r>
            <a:r>
              <a:rPr lang="en-US" i="1" dirty="0" smtClean="0"/>
              <a:t>share risks</a:t>
            </a:r>
            <a:r>
              <a:rPr lang="en-US" dirty="0" smtClean="0"/>
              <a:t>:</a:t>
            </a:r>
          </a:p>
          <a:p>
            <a:pPr lvl="1"/>
            <a:r>
              <a:rPr lang="en-US" dirty="0" smtClean="0"/>
              <a:t>Savers can reduce risk through </a:t>
            </a:r>
            <a:r>
              <a:rPr lang="en-US" b="1" dirty="0" smtClean="0">
                <a:solidFill>
                  <a:srgbClr val="CC0000"/>
                </a:solidFill>
              </a:rPr>
              <a:t>diversification</a:t>
            </a:r>
            <a:r>
              <a:rPr lang="en-US" dirty="0" smtClean="0"/>
              <a:t>:  providing funds to many different investors with uncorrelated assets.  </a:t>
            </a:r>
          </a:p>
          <a:p>
            <a:r>
              <a:rPr lang="en-US" dirty="0" smtClean="0"/>
              <a:t>Diversification can reduce </a:t>
            </a:r>
            <a:r>
              <a:rPr lang="en-US" b="1" i="1" dirty="0" smtClean="0">
                <a:solidFill>
                  <a:srgbClr val="71254B"/>
                </a:solidFill>
              </a:rPr>
              <a:t>idiosyncratic risks</a:t>
            </a:r>
            <a:r>
              <a:rPr lang="en-US" dirty="0" smtClean="0"/>
              <a:t>, risks that differ across individual businesses.</a:t>
            </a:r>
          </a:p>
          <a:p>
            <a:pPr>
              <a:spcBef>
                <a:spcPts val="900"/>
              </a:spcBef>
            </a:pPr>
            <a:r>
              <a:rPr lang="en-US" dirty="0"/>
              <a:t>Diversification </a:t>
            </a:r>
            <a:r>
              <a:rPr lang="en-US" i="1" dirty="0" smtClean="0"/>
              <a:t>cannot</a:t>
            </a:r>
            <a:r>
              <a:rPr lang="en-US" dirty="0" smtClean="0"/>
              <a:t> </a:t>
            </a:r>
            <a:r>
              <a:rPr lang="en-US" dirty="0"/>
              <a:t>reduce </a:t>
            </a:r>
            <a:r>
              <a:rPr lang="en-US" b="1" i="1" dirty="0" smtClean="0">
                <a:solidFill>
                  <a:srgbClr val="71254B"/>
                </a:solidFill>
              </a:rPr>
              <a:t>systematic</a:t>
            </a:r>
            <a:r>
              <a:rPr lang="en-US" dirty="0" smtClean="0"/>
              <a:t> risks, which affect most/all businesses.</a:t>
            </a:r>
            <a:endParaRPr lang="en-US" dirty="0"/>
          </a:p>
        </p:txBody>
      </p:sp>
    </p:spTree>
    <p:extLst>
      <p:ext uri="{BB962C8B-B14F-4D97-AF65-F5344CB8AC3E}">
        <p14:creationId xmlns:p14="http://schemas.microsoft.com/office/powerpoint/2010/main" val="247404047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theme/theme1.xml><?xml version="1.0" encoding="utf-8"?>
<a:theme xmlns:a="http://schemas.openxmlformats.org/drawingml/2006/main" name="14_Default Design">
  <a:themeElements>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2337</TotalTime>
  <Words>3280</Words>
  <Application>Microsoft Macintosh PowerPoint</Application>
  <PresentationFormat>On-screen Show (4:3)</PresentationFormat>
  <Paragraphs>298</Paragraphs>
  <Slides>42</Slides>
  <Notes>42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14_Default Design</vt:lpstr>
      <vt:lpstr>PowerPoint Presentation</vt:lpstr>
      <vt:lpstr>IN THIS CHAPTER, YOU WILL LEARN:</vt:lpstr>
      <vt:lpstr>BRAINSTORM What the financial system does</vt:lpstr>
      <vt:lpstr>WHAT THE FINANCIAL SYSTEM DOES 1.  Financing Investment</vt:lpstr>
      <vt:lpstr>WHAT THE FINANCIAL SYSTEM DOES 1.  Financing Investment</vt:lpstr>
      <vt:lpstr>WHAT THE FINANCIAL SYSTEM DOES 1.  Financing Investment</vt:lpstr>
      <vt:lpstr>WHAT THE FINANCIAL SYSTEM DOES 1.  Financing Investment</vt:lpstr>
      <vt:lpstr>WHAT THE FINANCIAL SYSTEM DOES 2.  Sharing Risk</vt:lpstr>
      <vt:lpstr>WHAT THE FINANCIAL SYSTEM DOES 2.  Sharing Risk</vt:lpstr>
      <vt:lpstr>WHAT THE FINANCIAL SYSTEM DOES 3.  Dealing with Asymmetric Information</vt:lpstr>
      <vt:lpstr>WHAT THE FINANCIAL SYSTEM DOES 3.  Dealing with Asymmetric Information</vt:lpstr>
      <vt:lpstr>WHAT THE FINANCIAL SYSTEM DOES 3.  Dealing with Asymmetric Information</vt:lpstr>
      <vt:lpstr>WHAT THE FINANCIAL SYSTEM DOES 4.  Fostering Economic Growth</vt:lpstr>
      <vt:lpstr>WHAT THE FINANCIAL SYSTEM DOES 4.  Fostering Economic Growth</vt:lpstr>
      <vt:lpstr>BRAINSTORM Financial system failure</vt:lpstr>
      <vt:lpstr>COMMON FEATURES OF FINANCIAL CRISES 1.  Asset-Price Booms and Busts</vt:lpstr>
      <vt:lpstr>COMMON FEATURES OF FINANCIAL CRISES 2.  Insolvencies at financial institutions</vt:lpstr>
      <vt:lpstr>COMMON FEATURES OF FINANCIAL CRISES 3.  Falling confidence</vt:lpstr>
      <vt:lpstr>FYI:  The TED spread</vt:lpstr>
      <vt:lpstr>The TED spread, 2003–2015</vt:lpstr>
      <vt:lpstr>COMMON FEATURES OF FINANCIAL CRISES 4.  Credit crunch</vt:lpstr>
      <vt:lpstr>COMMON FEATURES OF FINANCIAL CRISES 5.  Recession</vt:lpstr>
      <vt:lpstr>COMMON FEATURES OF FINANCIAL CRISES 6.  A vicious circle</vt:lpstr>
      <vt:lpstr>The Anatomy of a Financial Crisis</vt:lpstr>
      <vt:lpstr>Who should be blamed for the  financial crisis of 2008–2009?</vt:lpstr>
      <vt:lpstr>BRAINSTORM Government policies</vt:lpstr>
      <vt:lpstr>POLICY RESPONSES TO A CRISIS 1.  Conventional monetary policy</vt:lpstr>
      <vt:lpstr>POLICY RESPONSES TO A CRISIS 2.  Conventional fiscal policy</vt:lpstr>
      <vt:lpstr>POLICY RESPONSES TO A CRISIS 3.  Lender of last resort</vt:lpstr>
      <vt:lpstr>POLICY RESPONSES TO A CRISIS 4.  Injections of govt funds</vt:lpstr>
      <vt:lpstr>POLICIES TO PREVENT CRISES 1.  Focusing on shadow banks</vt:lpstr>
      <vt:lpstr>POLICIES TO PREVENT CRISES 2.  Restricting size</vt:lpstr>
      <vt:lpstr>POLICIES TO PREVENT CRISES 3.  Reducing excessive risk taking</vt:lpstr>
      <vt:lpstr>POLICIES TO PREVENT CRISES 4.  Making regulation work better</vt:lpstr>
      <vt:lpstr>POLICIES TO PREVENT CRISES 5.  Taking a macro view of regulation</vt:lpstr>
      <vt:lpstr>The European sovereign debt crisis</vt:lpstr>
      <vt:lpstr>The European sovereign debt crisis</vt:lpstr>
      <vt:lpstr>Government debt in 2006 and 2011</vt:lpstr>
      <vt:lpstr>Interest rates on ten-year bonds</vt:lpstr>
      <vt:lpstr>CHAPTER SUMMARY</vt:lpstr>
      <vt:lpstr>CHAPTER SUMMARY</vt:lpstr>
      <vt:lpstr>CHAPTER SUMMARY</vt:lpstr>
    </vt:vector>
  </TitlesOfParts>
  <Company>UNLV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Mankiw 6e PowerPoints</dc:title>
  <dc:creator>Ron Cronovich</dc:creator>
  <cp:lastModifiedBy>Ron Cronovich</cp:lastModifiedBy>
  <cp:revision>226</cp:revision>
  <dcterms:created xsi:type="dcterms:W3CDTF">2006-04-29T00:50:43Z</dcterms:created>
  <dcterms:modified xsi:type="dcterms:W3CDTF">2015-05-28T16:20:13Z</dcterms:modified>
</cp:coreProperties>
</file>