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9" r:id="rId5"/>
    <p:sldId id="268" r:id="rId6"/>
    <p:sldId id="263" r:id="rId7"/>
    <p:sldId id="266" r:id="rId8"/>
    <p:sldId id="258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Dec 2</a:t>
            </a:r>
            <a:r>
              <a:rPr lang="en-US" sz="2600" dirty="0" smtClean="0">
                <a:solidFill>
                  <a:schemeClr val="lt1"/>
                </a:solidFill>
              </a:rPr>
              <a:t>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</a:t>
            </a:r>
            <a:r>
              <a:rPr lang="en-US" dirty="0" smtClean="0"/>
              <a:t>Issues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Discussion</a:t>
            </a:r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664488447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2303148236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dirty="0" smtClean="0"/>
                        <a:t>Began Option Period 1 and associated logistics/start-up</a:t>
                      </a:r>
                      <a:r>
                        <a:rPr lang="en-US" sz="1100" b="0" baseline="0" dirty="0" smtClean="0"/>
                        <a:t> activities</a:t>
                      </a:r>
                      <a:r>
                        <a:rPr lang="en-US" sz="1100" b="0" dirty="0" smtClean="0"/>
                        <a:t>.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Reviewed Sprint 0 (11/30 – 12/13) proposal. </a:t>
                      </a:r>
                      <a:endParaRPr lang="en-US" sz="1100" b="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894146567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logistics/start-up activities.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approved Sprint 0 tasks: 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Sprint Governance: Interviews, Stakeholder Matrix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Sprint Governance: Planning Process (including QASP)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Scrum Team tool stand-up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Ticket Management Process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First Run of CI (</a:t>
                      </a:r>
                      <a:r>
                        <a:rPr lang="en-US" sz="1100" baseline="0" dirty="0" err="1" smtClean="0"/>
                        <a:t>CircleCI</a:t>
                      </a:r>
                      <a:r>
                        <a:rPr lang="en-US" sz="1100" baseline="0" dirty="0" smtClean="0"/>
                        <a:t>, Python </a:t>
                      </a:r>
                      <a:r>
                        <a:rPr lang="en-US" sz="1100" baseline="0" dirty="0" err="1" smtClean="0"/>
                        <a:t>linting</a:t>
                      </a:r>
                      <a:r>
                        <a:rPr lang="en-US" sz="1100" baseline="0" dirty="0" smtClean="0"/>
                        <a:t>, Typescript </a:t>
                      </a:r>
                      <a:r>
                        <a:rPr lang="en-US" sz="1100" baseline="0" dirty="0" err="1" smtClean="0"/>
                        <a:t>linting</a:t>
                      </a:r>
                      <a:r>
                        <a:rPr lang="en-US" sz="1100" baseline="0" dirty="0" smtClean="0"/>
                        <a:t>, Python unit tests, Postgres DB, connect CI database to Django)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Spike: </a:t>
                      </a:r>
                      <a:r>
                        <a:rPr lang="en-US" sz="1100" baseline="0" dirty="0" err="1" smtClean="0"/>
                        <a:t>Punchlist</a:t>
                      </a:r>
                      <a:r>
                        <a:rPr lang="en-US" sz="1100" baseline="0" dirty="0" smtClean="0"/>
                        <a:t> of issues resulting from technology upgrades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3035626822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Testing out </a:t>
                      </a:r>
                      <a:r>
                        <a:rPr lang="en-US" sz="1100" baseline="0" dirty="0" err="1" smtClean="0"/>
                        <a:t>Zenhub</a:t>
                      </a:r>
                      <a:r>
                        <a:rPr lang="en-US" sz="1100" baseline="0" dirty="0" smtClean="0"/>
                        <a:t> integration with a fork in the TCG space as a pilot.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Per discussion with Paul and Ken, modified the “QASP” focused item to be more holistic and focused on collaborative planning/</a:t>
                      </a:r>
                      <a:r>
                        <a:rPr lang="en-US" sz="1100" baseline="0" dirty="0" err="1" smtClean="0"/>
                        <a:t>roadmapping</a:t>
                      </a:r>
                      <a:r>
                        <a:rPr lang="en-US" sz="1100" baseline="0" dirty="0" smtClean="0"/>
                        <a:t> (of which the QASP is a part).   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649708168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733399731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Written acceptance on offers for Sr. Developer, UX Researcher, and QA Analyst. 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036711317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 NDAs and OF306 for </a:t>
                      </a:r>
                      <a:r>
                        <a:rPr lang="en-US" sz="1100" baseline="0" dirty="0" smtClean="0"/>
                        <a:t>Sr. Dev, UX Researcher, </a:t>
                      </a:r>
                      <a:r>
                        <a:rPr lang="en-US" sz="1100" baseline="0" dirty="0" smtClean="0"/>
                        <a:t>and </a:t>
                      </a:r>
                      <a:r>
                        <a:rPr lang="en-US" sz="1100" baseline="0" dirty="0" smtClean="0"/>
                        <a:t>QA Analyst. 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staffing efforts for remaining developer </a:t>
                      </a:r>
                      <a:r>
                        <a:rPr lang="en-US" sz="1100" baseline="0" dirty="0" smtClean="0"/>
                        <a:t>position. 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4247639712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Dev environments/cloud.gov: Need to coordinate review of system diagram and environment architecture.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Repositories: For now, default to continue using the TCG forks of the </a:t>
                      </a:r>
                      <a:r>
                        <a:rPr lang="en-US" sz="1100" baseline="0" dirty="0" err="1" smtClean="0"/>
                        <a:t>fecfile</a:t>
                      </a:r>
                      <a:r>
                        <a:rPr lang="en-US" sz="1100" baseline="0" dirty="0" smtClean="0"/>
                        <a:t> repos, as well as the </a:t>
                      </a:r>
                      <a:r>
                        <a:rPr lang="en-US" sz="1100" baseline="0" dirty="0" err="1" smtClean="0"/>
                        <a:t>fecfile</a:t>
                      </a:r>
                      <a:r>
                        <a:rPr lang="en-US" sz="1100" baseline="0" dirty="0" smtClean="0"/>
                        <a:t>-project-management space.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Continuing to manage impacts to initial start-up </a:t>
                      </a:r>
                      <a:r>
                        <a:rPr lang="en-US" sz="1100" baseline="0" dirty="0" err="1" smtClean="0"/>
                        <a:t>LoE</a:t>
                      </a:r>
                      <a:r>
                        <a:rPr lang="en-US" sz="1100" baseline="0" dirty="0" smtClean="0"/>
                        <a:t> due to two team members (Matt Travers, Mitchell Jarrett) having to split time on prior projects through early December. (See risks.) 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36902353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4107891196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fully executed contract mod.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Submitted rate schedule.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2741704035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Receive acceptance of</a:t>
                      </a:r>
                      <a:r>
                        <a:rPr lang="en-US" sz="1100" baseline="0" dirty="0" smtClean="0"/>
                        <a:t> rate schedule.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See “Analysis and Discussion”</a:t>
                      </a:r>
                      <a:endParaRPr lang="en-US" sz="110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Invoice:</a:t>
                      </a:r>
                      <a:r>
                        <a:rPr lang="en-US" sz="1100" baseline="0" dirty="0" smtClean="0"/>
                        <a:t> Due NLT 12/9. 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529445114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Deliverable questions:</a:t>
                      </a:r>
                    </a:p>
                    <a:p>
                      <a:pPr marL="2825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aseline="0" dirty="0" smtClean="0"/>
                        <a:t>Agree on format/schedule for three recurring Deliverables: T&amp;M report, Sprint report, PM meetings. Coordinate with Paul and Ken?</a:t>
                      </a:r>
                    </a:p>
                    <a:p>
                      <a:pPr marL="2825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aseline="0" dirty="0" smtClean="0"/>
                        <a:t>Sprint report for this sprint? (Assumption: Sprint report is typically generated from the tool.)</a:t>
                      </a:r>
                      <a:endParaRPr lang="en-US" sz="1100" baseline="0" dirty="0" smtClean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Staff onboarding:</a:t>
                      </a:r>
                    </a:p>
                    <a:p>
                      <a:pPr marL="2825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Once rate schedule has been accepted, agree on process for acceptance and approval of staff.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99373168"/>
              </p:ext>
            </p:extLst>
          </p:nvPr>
        </p:nvGraphicFramePr>
        <p:xfrm>
          <a:off x="395589" y="1285377"/>
          <a:ext cx="11193295" cy="3192061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</a:t>
                      </a:r>
                      <a:r>
                        <a:rPr lang="en-US" sz="1100" u="none" baseline="0" dirty="0" smtClean="0"/>
                        <a:t> all scrum team positions can’t be filled by 11/22, then there may be some initial velocity loss at the beginning of the base period.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has been recruiting both internally and externally</a:t>
                      </a:r>
                      <a:r>
                        <a:rPr lang="en-US" sz="1100" baseline="0" dirty="0" smtClean="0"/>
                        <a:t>, along with our partner, Tygart.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Al</a:t>
                      </a:r>
                      <a:r>
                        <a:rPr lang="en-US" sz="1100" baseline="0" dirty="0" smtClean="0"/>
                        <a:t> Crowley (architect for base period) has some flexibility and can be extended part-time.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Onboarding activities are cleared to begin as soon as staff are identified. 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</a:t>
                      </a:r>
                      <a:r>
                        <a:rPr lang="en-US" sz="1100" baseline="0" dirty="0" smtClean="0"/>
                        <a:t>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 key</a:t>
                      </a:r>
                      <a:r>
                        <a:rPr lang="en-US" sz="1100" u="none" baseline="0" dirty="0" smtClean="0"/>
                        <a:t> team members have extended transitions onto the team, then initial start-up velocity may suffer.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</a:t>
                      </a:r>
                      <a:r>
                        <a:rPr lang="en-US" sz="1100" baseline="0" dirty="0" smtClean="0"/>
                        <a:t> has made arrangements so that other part-time staff (i.e. Alex and Al) can support the team to “cover down” during this transition period. 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Appendix: 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774</Words>
  <Application>Microsoft Office PowerPoint</Application>
  <PresentationFormat>Widescreen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Courier New</vt:lpstr>
      <vt:lpstr>Helvetica Neue</vt:lpstr>
      <vt:lpstr>TCG Template-2018 </vt:lpstr>
      <vt:lpstr>FECFile Online: Weekly Check-in</vt:lpstr>
      <vt:lpstr>Agenda</vt:lpstr>
      <vt:lpstr>Schedule</vt:lpstr>
      <vt:lpstr>Staffing and Resources</vt:lpstr>
      <vt:lpstr>Budget, Scope, and Contract</vt:lpstr>
      <vt:lpstr>Risks and Issues</vt:lpstr>
      <vt:lpstr>Discussion</vt:lpstr>
      <vt:lpstr>Appendix: Performance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131</cp:revision>
  <cp:lastPrinted>2021-06-09T18:16:15Z</cp:lastPrinted>
  <dcterms:modified xsi:type="dcterms:W3CDTF">2021-12-02T17:21:07Z</dcterms:modified>
</cp:coreProperties>
</file>