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9" r:id="rId5"/>
    <p:sldId id="268" r:id="rId6"/>
    <p:sldId id="263" r:id="rId7"/>
    <p:sldId id="266" r:id="rId8"/>
    <p:sldId id="258" r:id="rId9"/>
  </p:sldIdLst>
  <p:sldSz cx="12192000" cy="6858000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Lin" initials="AL" lastIdx="3" clrIdx="0">
    <p:extLst>
      <p:ext uri="{19B8F6BF-5375-455C-9EA6-DF929625EA0E}">
        <p15:presenceInfo xmlns:p15="http://schemas.microsoft.com/office/powerpoint/2012/main" userId="008a7bee11f7af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C609F-E840-43DF-8F0F-15DF083E240F}">
  <a:tblStyle styleId="{4B4C609F-E840-43DF-8F0F-15DF083E2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773E49-9B39-4BB3-8677-F6B5157DCF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5"/>
    <p:restoredTop sz="94667"/>
  </p:normalViewPr>
  <p:slideViewPr>
    <p:cSldViewPr snapToGrid="0" snapToObjects="1">
      <p:cViewPr varScale="1">
        <p:scale>
          <a:sx n="118" d="100"/>
          <a:sy n="118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EE3DBA9-13E6-DC45-BDBA-98BB4BD2E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47A981-A150-F349-9F7E-0E8E0A0B9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943-F7A1-BE49-B026-A015CB755B00}" type="datetimeFigureOut">
              <a:rPr lang="en-US" smtClean="0"/>
              <a:t>11/4/2021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4D4072-1EDF-DE44-9B7B-0C0211BC8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F3636E-DFDC-5C47-9485-3744BDD3CC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3E75-67E5-B04B-8039-260151FBA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83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4f226ec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4f226ec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324f226ec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2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e8955e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e8955e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43e8955e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5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33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25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79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e8955e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e8955eeb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43e8955eeb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89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24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e8955e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e8955ee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g43e8955ee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32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t="14675"/>
          <a:stretch/>
        </p:blipFill>
        <p:spPr>
          <a:xfrm>
            <a:off x="-69200" y="-31650"/>
            <a:ext cx="12288000" cy="6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4473700" y="-31650"/>
            <a:ext cx="7764900" cy="69987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473575" y="-31650"/>
            <a:ext cx="7764900" cy="6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5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49400" y="-31650"/>
            <a:ext cx="12288000" cy="190500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325" y="6012825"/>
            <a:ext cx="1419802" cy="5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t="38890" b="3740"/>
          <a:stretch/>
        </p:blipFill>
        <p:spPr>
          <a:xfrm>
            <a:off x="0" y="1510175"/>
            <a:ext cx="12192000" cy="4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9364" y="1707750"/>
            <a:ext cx="6553272" cy="40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OBJECT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5" name="Google Shape;35;p6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4776" y="1202050"/>
            <a:ext cx="7942449" cy="4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6107" y="1120425"/>
            <a:ext cx="8019786" cy="49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8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9750" y="1223850"/>
            <a:ext cx="7852500" cy="4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8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 i="0" u="none" strike="noStrike" cap="none"/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400" i="0" u="none" strike="noStrike" cap="none"/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200" i="0" u="none" strike="noStrike" cap="none"/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 rot="5400000">
            <a:off x="3716510" y="-1460327"/>
            <a:ext cx="475898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176975"/>
            <a:ext cx="12192000" cy="6810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548625" tIns="45700" rIns="91425" bIns="7315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25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5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Helvetica Neue"/>
              <a:buChar char="•"/>
              <a:defRPr sz="2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Helvetica Neue"/>
              <a:buChar char="•"/>
              <a:defRPr sz="24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  <a:defRPr sz="20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-1"/>
            <a:ext cx="12192000" cy="159028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2201075" y="5146125"/>
            <a:ext cx="380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"/>
          <p:cNvSpPr txBox="1"/>
          <p:nvPr/>
        </p:nvSpPr>
        <p:spPr>
          <a:xfrm>
            <a:off x="10796285" y="6359975"/>
            <a:ext cx="9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FFFFFF"/>
                </a:solidFill>
              </a:rPr>
              <a:t>‹#›</a:t>
            </a:fld>
            <a:endParaRPr b="1" dirty="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076125" y="6301175"/>
            <a:ext cx="9170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This presentation contains proprietary data that may not be disclosed or released to any individual or party without written consent from TCG, Inc.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9175" y="6342025"/>
            <a:ext cx="950564" cy="40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4596000" y="-104200"/>
            <a:ext cx="7642800" cy="70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FECFile</a:t>
            </a:r>
            <a:r>
              <a:rPr lang="en-US" dirty="0" smtClean="0"/>
              <a:t> Online: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Weekly Check-in</a:t>
            </a:r>
            <a:endParaRPr dirty="0"/>
          </a:p>
        </p:txBody>
      </p:sp>
      <p:sp>
        <p:nvSpPr>
          <p:cNvPr id="58" name="Google Shape;58;p12"/>
          <p:cNvSpPr txBox="1"/>
          <p:nvPr/>
        </p:nvSpPr>
        <p:spPr>
          <a:xfrm>
            <a:off x="4574228" y="5042925"/>
            <a:ext cx="4881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lt1"/>
                </a:solidFill>
              </a:rPr>
              <a:t>Nov 4, </a:t>
            </a:r>
            <a:r>
              <a:rPr lang="en-US" sz="2600" dirty="0">
                <a:solidFill>
                  <a:schemeClr val="lt1"/>
                </a:solidFill>
              </a:rPr>
              <a:t>2021</a:t>
            </a:r>
            <a:endParaRPr sz="2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417975"/>
            <a:ext cx="105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Project </a:t>
            </a:r>
            <a:r>
              <a:rPr lang="en-US" dirty="0"/>
              <a:t>Performance Evaluation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Schedule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Staffing and Resources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Budget</a:t>
            </a:r>
            <a:r>
              <a:rPr lang="en-US" sz="2400" dirty="0"/>
              <a:t>, Scope, and Contract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smtClean="0"/>
              <a:t>Open </a:t>
            </a:r>
            <a:r>
              <a:rPr lang="en-US" dirty="0" smtClean="0"/>
              <a:t>Discussion</a:t>
            </a:r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Schedule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2490546944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Schedule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3170891494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dirty="0" smtClean="0"/>
                        <a:t>Completed reusability</a:t>
                      </a:r>
                      <a:r>
                        <a:rPr lang="en-US" sz="1100" b="0" baseline="0" dirty="0" smtClean="0"/>
                        <a:t> analysis</a:t>
                      </a:r>
                    </a:p>
                    <a:p>
                      <a:pPr marL="2857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UX Reuse: Outlined a potential research approach for discussion </a:t>
                      </a:r>
                      <a:endParaRPr lang="en-US" sz="1100" b="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Briefed preliminary reusability analysis findings to FEC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578172845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Submit full base period assessment by Monday, 11/8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Prepare to address any feedback on the base period assessment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Provide feedback on QASP for option period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3362612083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May we expect feedback on the full assessment by Monday, 11/15?</a:t>
                      </a: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Staffing and Resources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2136376479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Staffing and Resources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3686044887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Received acceptance on one position (Scrum Master); awaiting confirmation on second position (BA/Product Manager)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All onboarding paperwork for existing team submitted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Coordinated with FEC to address “</a:t>
                      </a:r>
                      <a:r>
                        <a:rPr lang="en-US" sz="1100" baseline="0" dirty="0" err="1" smtClean="0"/>
                        <a:t>gitleak</a:t>
                      </a:r>
                      <a:r>
                        <a:rPr lang="en-US" sz="1100" baseline="0" dirty="0" smtClean="0"/>
                        <a:t>” of database credentials and cycle passwords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Received info on caulking tool (i.e. to prevent future </a:t>
                      </a:r>
                      <a:r>
                        <a:rPr kumimoji="0" lang="en-US" sz="11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gitleaks</a:t>
                      </a: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en-US" sz="11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CircleCI</a:t>
                      </a: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"/>
                          <a:cs typeface="Arial"/>
                          <a:sym typeface="Arial"/>
                        </a:rPr>
                        <a:t>, and cloud.gov PR</a:t>
                      </a:r>
                      <a:endParaRPr kumimoji="0" lang="en-US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3980982001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Once second position is confirmed, submit information for onboarding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staffing efforts for Option Period 1 team</a:t>
                      </a:r>
                    </a:p>
                    <a:p>
                      <a:pPr marL="115888" marR="0" lvl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baseline="0" dirty="0" smtClean="0"/>
                        <a:t>Compile local environment setup configurations for option period team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baseline="0" dirty="0" smtClean="0"/>
                        <a:t>and review caulking, </a:t>
                      </a:r>
                      <a:r>
                        <a:rPr lang="en-US" sz="1100" baseline="0" dirty="0" err="1" smtClean="0"/>
                        <a:t>CircleCI</a:t>
                      </a:r>
                      <a:r>
                        <a:rPr lang="en-US" sz="1100" baseline="0" dirty="0" smtClean="0"/>
                        <a:t>, and cloud.gov setup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976320132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marR="0" lvl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None proposed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None/>
                        <a:tabLst/>
                      </a:pP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Budget, Scope, and Contract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3646172280"/>
              </p:ext>
            </p:extLst>
          </p:nvPr>
        </p:nvGraphicFramePr>
        <p:xfrm>
          <a:off x="920275" y="1272450"/>
          <a:ext cx="10590788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736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10/7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10/14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10/28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11/4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11/11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11/18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Budget,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</a:rPr>
                        <a:t> Scope, and Contract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 sz="1200" b="1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dirty="0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2309682297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Received TCG approval for rate schedule for option period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327984835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If option is exercised,</a:t>
                      </a:r>
                      <a:r>
                        <a:rPr lang="en-US" sz="1100" baseline="0" dirty="0" smtClean="0"/>
                        <a:t> submit supporting materials (e.g. rates/labor categories and </a:t>
                      </a:r>
                      <a:r>
                        <a:rPr lang="en-US" sz="1100" baseline="0" dirty="0" err="1" smtClean="0"/>
                        <a:t>LoE</a:t>
                      </a:r>
                      <a:r>
                        <a:rPr lang="en-US" sz="1100" baseline="0" dirty="0" smtClean="0"/>
                        <a:t>)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1316929835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Discuss team composition and staffing? 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aseline="0" dirty="0" smtClean="0"/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</p:txBody>
      </p:sp>
      <p:graphicFrame>
        <p:nvGraphicFramePr>
          <p:cNvPr id="112" name="Google Shape;112;p19"/>
          <p:cNvGraphicFramePr/>
          <p:nvPr>
            <p:extLst>
              <p:ext uri="{D42A27DB-BD31-4B8C-83A1-F6EECF244321}">
                <p14:modId xmlns:p14="http://schemas.microsoft.com/office/powerpoint/2010/main" val="2515368294"/>
              </p:ext>
            </p:extLst>
          </p:nvPr>
        </p:nvGraphicFramePr>
        <p:xfrm>
          <a:off x="395589" y="1285377"/>
          <a:ext cx="11193295" cy="2790106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26234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3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89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73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91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48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050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Risk or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Issue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Probability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Impact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Mitigation/Notes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Owner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85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smtClean="0"/>
                        <a:t>If</a:t>
                      </a:r>
                      <a:r>
                        <a:rPr lang="en-US" sz="1100" u="none" baseline="0" dirty="0" smtClean="0"/>
                        <a:t> all scrum team positions can’t be filled by 11/22, then there may be some initial velocity loss at the beginning of the base period.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Low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 has been recruiting both internally and externally</a:t>
                      </a:r>
                      <a:r>
                        <a:rPr lang="en-US" sz="1100" baseline="0" dirty="0" smtClean="0"/>
                        <a:t>, along with our partner, Tygart.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Al</a:t>
                      </a:r>
                      <a:r>
                        <a:rPr lang="en-US" sz="1100" baseline="0" dirty="0" smtClean="0"/>
                        <a:t> Crowley (architect for base period) has some flexibility and can be extended part-time.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Onboarding activities are cleared to begin as soon as staff are identified. 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Alex</a:t>
                      </a:r>
                      <a:r>
                        <a:rPr lang="en-US" sz="1100" baseline="0" dirty="0" smtClean="0"/>
                        <a:t> Lin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060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6535492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5215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Discussion</a:t>
            </a:r>
            <a:endParaRPr sz="3500" i="0" u="none" strike="noStrike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Appendix: Performance </a:t>
            </a:r>
            <a:r>
              <a:rPr lang="en-US" dirty="0"/>
              <a:t>Criteria</a:t>
            </a:r>
            <a:endParaRPr dirty="0"/>
          </a:p>
        </p:txBody>
      </p:sp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3798881943"/>
              </p:ext>
            </p:extLst>
          </p:nvPr>
        </p:nvGraphicFramePr>
        <p:xfrm>
          <a:off x="838200" y="1625872"/>
          <a:ext cx="10396369" cy="341325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10529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Green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Yellow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Red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Schedule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performing to plan.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at risk.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or critical path not recoverable.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Budget, Scope and Contract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0% over and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of work performed aligns with scope defined in SOW or is being sufficiently managed through change control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overall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contractual risks or issues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1%  and 8% over budget or more than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may put schedule or cost at risk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 or issues related to overall contract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with mitigations in place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more than 8% over budget 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have negatively impacted schedule and/or will result in cost overrun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Contractual risk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issue mitigations have not been successful and have become blocking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Staffing and Resources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Appropriate level of required skill with appropriate training to support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action plan that will support/recover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no action plan to support/recover project schedule, cost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is working, commitments (schedule, cost performance, or deliverable) will not be impacted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has marginal success, commitments (schedule, cost performance, or deliverable) at risk but recoverable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failed, commitments (schedule, cost performance, or deliverable) cannot be met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G Template-2018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579</Words>
  <Application>Microsoft Office PowerPoint</Application>
  <PresentationFormat>Widescreen</PresentationFormat>
  <Paragraphs>122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Helvetica Neue</vt:lpstr>
      <vt:lpstr>Calibri</vt:lpstr>
      <vt:lpstr>TCG Template-2018 </vt:lpstr>
      <vt:lpstr>FECFile Online: Weekly Check-in</vt:lpstr>
      <vt:lpstr>Agenda</vt:lpstr>
      <vt:lpstr>Schedule</vt:lpstr>
      <vt:lpstr>Staffing and Resources</vt:lpstr>
      <vt:lpstr>Budget, Scope, and Contract</vt:lpstr>
      <vt:lpstr>Risks and Issues</vt:lpstr>
      <vt:lpstr>Discussion</vt:lpstr>
      <vt:lpstr>Appendix: Performance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FECFile Online Weekly Check-in</dc:title>
  <dc:creator>Alex Lin</dc:creator>
  <cp:lastModifiedBy>Microsoft account</cp:lastModifiedBy>
  <cp:revision>119</cp:revision>
  <cp:lastPrinted>2021-06-09T18:16:15Z</cp:lastPrinted>
  <dcterms:modified xsi:type="dcterms:W3CDTF">2021-11-04T18:03:08Z</dcterms:modified>
</cp:coreProperties>
</file>