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9" r:id="rId5"/>
    <p:sldId id="268" r:id="rId6"/>
    <p:sldId id="263" r:id="rId7"/>
    <p:sldId id="266" r:id="rId8"/>
    <p:sldId id="258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Helvetica Neu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Lin" initials="AL" lastIdx="3" clrIdx="0">
    <p:extLst>
      <p:ext uri="{19B8F6BF-5375-455C-9EA6-DF929625EA0E}">
        <p15:presenceInfo xmlns:p15="http://schemas.microsoft.com/office/powerpoint/2012/main" userId="008a7bee11f7af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4C609F-E840-43DF-8F0F-15DF083E240F}">
  <a:tblStyle styleId="{4B4C609F-E840-43DF-8F0F-15DF083E24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0773E49-9B39-4BB3-8677-F6B5157DCFC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05"/>
    <p:restoredTop sz="94667"/>
  </p:normalViewPr>
  <p:slideViewPr>
    <p:cSldViewPr snapToGrid="0" snapToObjects="1">
      <p:cViewPr varScale="1">
        <p:scale>
          <a:sx n="118" d="100"/>
          <a:sy n="118" d="100"/>
        </p:scale>
        <p:origin x="111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EE3DBA9-13E6-DC45-BDBA-98BB4BD2E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B47A981-A150-F349-9F7E-0E8E0A0B9D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7B943-F7A1-BE49-B026-A015CB755B00}" type="datetimeFigureOut">
              <a:rPr lang="en-US" smtClean="0"/>
              <a:t>12/16/2021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24D4072-1EDF-DE44-9B7B-0C0211BC80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0F3636E-DFDC-5C47-9485-3744BDD3CC2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83E75-67E5-B04B-8039-260151FBAD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638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883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4f226ec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4f226ec0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g324f226ec0_0_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21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3e8955e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3e8955ee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g43e8955ee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3509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1332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25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3e8955e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3e8955eeb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" name="Google Shape;77;g43e8955eeb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79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3e8955ee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3e8955eeb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43e8955eeb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5894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241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3e8955e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43e8955eeb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g43e8955eeb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732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t="14675"/>
          <a:stretch/>
        </p:blipFill>
        <p:spPr>
          <a:xfrm>
            <a:off x="-69200" y="-31650"/>
            <a:ext cx="12288000" cy="69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4473700" y="-31650"/>
            <a:ext cx="7764900" cy="69987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4473575" y="-31650"/>
            <a:ext cx="7764900" cy="6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lvetica Neue"/>
              <a:buNone/>
              <a:defRPr sz="5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49400" y="-31650"/>
            <a:ext cx="12288000" cy="190500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6325" y="6012825"/>
            <a:ext cx="1419802" cy="59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t="38890" b="3740"/>
          <a:stretch/>
        </p:blipFill>
        <p:spPr>
          <a:xfrm>
            <a:off x="0" y="1510175"/>
            <a:ext cx="12192000" cy="46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2" name="Google Shape;32;p5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19364" y="1707750"/>
            <a:ext cx="6553272" cy="4052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 1">
  <p:cSld name="OBJECT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35" name="Google Shape;35;p6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4776" y="1202050"/>
            <a:ext cx="7942449" cy="49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7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86107" y="1120425"/>
            <a:ext cx="8019786" cy="495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8" title="Points scored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69750" y="1223850"/>
            <a:ext cx="7852500" cy="485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2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8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4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20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dirty="0"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1600" i="0" u="none" strike="noStrike" cap="none"/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1400" i="0" u="none" strike="noStrike" cap="none"/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200" i="0" u="none" strike="noStrike" cap="none"/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0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500" i="0" u="none" strike="noStrike" cap="none"/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 rot="5400000">
            <a:off x="3716510" y="-1460327"/>
            <a:ext cx="475898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2800" i="0" u="none" strike="noStrike" cap="none"/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 sz="2400" i="0" u="none" strike="noStrike" cap="none"/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 i="0" u="none" strike="noStrike" cap="none"/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 i="0" u="none" strike="noStrike" cap="none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0" y="6176975"/>
            <a:ext cx="12192000" cy="681000"/>
          </a:xfrm>
          <a:prstGeom prst="rect">
            <a:avLst/>
          </a:prstGeom>
          <a:solidFill>
            <a:srgbClr val="4F4949">
              <a:alpha val="78820"/>
            </a:srgbClr>
          </a:solidFill>
          <a:ln>
            <a:noFill/>
          </a:ln>
        </p:spPr>
        <p:txBody>
          <a:bodyPr spcFirstLastPara="1" wrap="square" lIns="548625" tIns="45700" rIns="91425" bIns="7315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125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3500" b="1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Helvetica Neue"/>
              <a:buNone/>
              <a:defRPr sz="1800" b="1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838200" y="1417977"/>
            <a:ext cx="10515600" cy="3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800"/>
              <a:buFont typeface="Helvetica Neue"/>
              <a:buChar char="•"/>
              <a:defRPr sz="2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Helvetica Neue"/>
              <a:buChar char="•"/>
              <a:defRPr sz="24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Helvetica Neue"/>
              <a:buChar char="•"/>
              <a:defRPr sz="20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Helvetica Neue"/>
              <a:buChar char="•"/>
              <a:defRPr sz="1800" i="0" u="none" strike="noStrike" cap="none">
                <a:solidFill>
                  <a:srgbClr val="42424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0" y="-1"/>
            <a:ext cx="12192000" cy="159028"/>
          </a:xfrm>
          <a:prstGeom prst="rect">
            <a:avLst/>
          </a:prstGeom>
          <a:solidFill>
            <a:srgbClr val="F9A01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2201075" y="5146125"/>
            <a:ext cx="38076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1"/>
          <p:cNvSpPr txBox="1"/>
          <p:nvPr/>
        </p:nvSpPr>
        <p:spPr>
          <a:xfrm>
            <a:off x="10796285" y="6359975"/>
            <a:ext cx="9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rgbClr val="FFFFFF"/>
                </a:solidFill>
              </a:rPr>
              <a:t>‹#›</a:t>
            </a:fld>
            <a:endParaRPr b="1" dirty="0">
              <a:solidFill>
                <a:srgbClr val="FFFFFF"/>
              </a:solidFill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2076125" y="6301175"/>
            <a:ext cx="9170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</a:rPr>
              <a:t>This presentation contains proprietary data that may not be disclosed or released to any individual or party without written consent from TCG, Inc.</a:t>
            </a:r>
            <a:endParaRPr sz="1100" dirty="0">
              <a:solidFill>
                <a:srgbClr val="FFFFFF"/>
              </a:solidFill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9175" y="6342025"/>
            <a:ext cx="950564" cy="40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ctrTitle"/>
          </p:nvPr>
        </p:nvSpPr>
        <p:spPr>
          <a:xfrm>
            <a:off x="4596000" y="-104200"/>
            <a:ext cx="7642800" cy="703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FECFile</a:t>
            </a:r>
            <a:r>
              <a:rPr lang="en-US" dirty="0" smtClean="0"/>
              <a:t> Online: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Weekly Check-in</a:t>
            </a:r>
            <a:endParaRPr dirty="0"/>
          </a:p>
        </p:txBody>
      </p:sp>
      <p:sp>
        <p:nvSpPr>
          <p:cNvPr id="58" name="Google Shape;58;p12"/>
          <p:cNvSpPr txBox="1"/>
          <p:nvPr/>
        </p:nvSpPr>
        <p:spPr>
          <a:xfrm>
            <a:off x="4574228" y="5042925"/>
            <a:ext cx="48816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smtClean="0">
                <a:solidFill>
                  <a:schemeClr val="lt1"/>
                </a:solidFill>
              </a:rPr>
              <a:t>Dec </a:t>
            </a:r>
            <a:r>
              <a:rPr lang="en-US" sz="2600" dirty="0" smtClean="0">
                <a:solidFill>
                  <a:schemeClr val="lt1"/>
                </a:solidFill>
              </a:rPr>
              <a:t>16, </a:t>
            </a:r>
            <a:r>
              <a:rPr lang="en-US" sz="2600" dirty="0">
                <a:solidFill>
                  <a:schemeClr val="lt1"/>
                </a:solidFill>
              </a:rPr>
              <a:t>2021</a:t>
            </a:r>
            <a:endParaRPr sz="2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838200" y="1417975"/>
            <a:ext cx="10515600" cy="43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Project </a:t>
            </a:r>
            <a:r>
              <a:rPr lang="en-US" dirty="0"/>
              <a:t>Performance Evaluation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Schedule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Staffing and Resources</a:t>
            </a:r>
          </a:p>
          <a:p>
            <a:pPr marL="692150" lvl="2" indent="-341313">
              <a:spcBef>
                <a:spcPts val="0"/>
              </a:spcBef>
              <a:spcAft>
                <a:spcPts val="600"/>
              </a:spcAft>
              <a:buSzPts val="2400"/>
            </a:pPr>
            <a:r>
              <a:rPr lang="en-US" sz="2400" dirty="0" smtClean="0"/>
              <a:t>Budget</a:t>
            </a:r>
            <a:r>
              <a:rPr lang="en-US" sz="2400" dirty="0"/>
              <a:t>, Scope, and Contract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Risks </a:t>
            </a:r>
            <a:r>
              <a:rPr lang="en-US" dirty="0"/>
              <a:t>and </a:t>
            </a:r>
            <a:r>
              <a:rPr lang="en-US" dirty="0" smtClean="0"/>
              <a:t>Issues</a:t>
            </a:r>
          </a:p>
          <a:p>
            <a:pPr marL="350838" lvl="0" indent="-300038" algn="l" rtl="0">
              <a:spcBef>
                <a:spcPts val="0"/>
              </a:spcBef>
              <a:spcAft>
                <a:spcPts val="600"/>
              </a:spcAft>
              <a:buSzPts val="2800"/>
              <a:buChar char="•"/>
            </a:pPr>
            <a:r>
              <a:rPr lang="en-US" dirty="0" smtClean="0"/>
              <a:t>Open Discussion</a:t>
            </a:r>
          </a:p>
          <a:p>
            <a:pPr marL="228600" lvl="0" indent="-5080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Schedule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900253387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Schedule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2469643253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="0" baseline="0" dirty="0" smtClean="0"/>
                        <a:t>Completed S0 and held first review and retro.</a:t>
                      </a:r>
                      <a:endParaRPr lang="en-US" sz="1100" b="0" baseline="0" dirty="0" smtClean="0"/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S0: </a:t>
                      </a:r>
                      <a:r>
                        <a:rPr lang="en-US" sz="1100" b="0" i="0" u="none" strike="noStrike" cap="none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Demo’d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CI dashboard</a:t>
                      </a:r>
                    </a:p>
                    <a:p>
                      <a:pPr marL="282575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S0: Reviewed checklist of technology upgrades</a:t>
                      </a:r>
                    </a:p>
                    <a:p>
                      <a:pPr marL="282575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“S0”: Provided overview of 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Ticket Management 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Process, and shared document</a:t>
                      </a:r>
                    </a:p>
                    <a:p>
                      <a:pPr marL="282575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“S0”: Provided overview of Stakeholder Matrix and questions</a:t>
                      </a:r>
                      <a:endParaRPr lang="en-US" sz="1100" b="0" i="0" u="none" strike="noStrike" cap="none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282575" marR="0" lvl="1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“S0”: Began using </a:t>
                      </a:r>
                      <a:r>
                        <a:rPr lang="en-US" sz="1100" b="0" i="0" u="none" strike="noStrike" cap="none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Zenhub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 S0 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 S1 tickets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Held S1 planning and began sprint.</a:t>
                      </a:r>
                    </a:p>
                    <a:p>
                      <a:pPr marL="115888" marR="0" lvl="0" indent="-11588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Provided Sprint 0 report for review and acceptance. 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60497351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S1 tasks towards Sprint Goal: </a:t>
                      </a:r>
                      <a:r>
                        <a:rPr lang="en-US" sz="1100" dirty="0" smtClean="0"/>
                        <a:t>Set groundwork for first program increment planning.</a:t>
                      </a:r>
                      <a:endParaRPr lang="en-US" sz="1100" baseline="0" dirty="0" smtClean="0"/>
                    </a:p>
                    <a:p>
                      <a:pPr marL="282575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See </a:t>
                      </a:r>
                      <a:r>
                        <a:rPr lang="en-US" sz="1100" b="0" i="0" u="none" strike="noStrike" cap="none" baseline="0" dirty="0" err="1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Zenhub</a:t>
                      </a:r>
                      <a:r>
                        <a:rPr lang="en-US" sz="11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board for details.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Confirm monthly report deliverable format and deliver first monthly report. </a:t>
                      </a:r>
                      <a:endParaRPr kumimoji="0" lang="en-US" sz="11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31145000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Delays on code review/pull requests due to outages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57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Staffing and Resources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441289555"/>
              </p:ext>
            </p:extLst>
          </p:nvPr>
        </p:nvGraphicFramePr>
        <p:xfrm>
          <a:off x="920275" y="1272450"/>
          <a:ext cx="10638753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834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790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Staffing and Resources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1030833334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NDAs and OF306 for Sr. Dev and QA Analyst submitted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Agreed on cloud.gov needs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Mitchell Jarrett (Scrum Master) transitioned to Full Time.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Shelly Wise (QA/Test Engineer) joined the team.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4113024767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Continue </a:t>
                      </a:r>
                      <a:r>
                        <a:rPr lang="en-US" sz="1100" baseline="0" dirty="0" smtClean="0"/>
                        <a:t>staffing efforts for remaining developer position and UX position.  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Confirmed full transition dates (i.e. no more time split):</a:t>
                      </a:r>
                    </a:p>
                    <a:p>
                      <a:pPr marL="346075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1100"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Matt </a:t>
                      </a:r>
                      <a:r>
                        <a:rPr kumimoji="0" lang="en-US" sz="11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Travers: 12/23</a:t>
                      </a:r>
                      <a:endParaRPr lang="en-US" sz="1100" baseline="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Planned start dates:</a:t>
                      </a:r>
                    </a:p>
                    <a:p>
                      <a:pPr marL="346075" lvl="0" indent="-22860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Courier New" panose="02070309020205020404" pitchFamily="49" charset="0"/>
                        <a:buChar char="o"/>
                        <a:tabLst/>
                      </a:pPr>
                      <a:r>
                        <a:rPr lang="en-US" sz="1100" baseline="0" dirty="0" smtClean="0"/>
                        <a:t>Todd Lees (Sr. Dev): </a:t>
                      </a:r>
                      <a:r>
                        <a:rPr lang="en-US" sz="1100" baseline="0" dirty="0" smtClean="0"/>
                        <a:t>1/3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191659368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Prior JIRA: HTML exports sufficient?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Cloud.gov: FEC</a:t>
                      </a:r>
                      <a:r>
                        <a:rPr lang="en-US" sz="1100" baseline="0" dirty="0" smtClean="0"/>
                        <a:t> emails necessary? (Or other FEC provided access?)  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07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Budget, Scope, and Contract</a:t>
            </a:r>
            <a:endParaRPr dirty="0"/>
          </a:p>
        </p:txBody>
      </p:sp>
      <p:graphicFrame>
        <p:nvGraphicFramePr>
          <p:cNvPr id="80" name="Google Shape;80;p15"/>
          <p:cNvGraphicFramePr/>
          <p:nvPr>
            <p:extLst>
              <p:ext uri="{D42A27DB-BD31-4B8C-83A1-F6EECF244321}">
                <p14:modId xmlns:p14="http://schemas.microsoft.com/office/powerpoint/2010/main" val="1954311587"/>
              </p:ext>
            </p:extLst>
          </p:nvPr>
        </p:nvGraphicFramePr>
        <p:xfrm>
          <a:off x="920275" y="1272450"/>
          <a:ext cx="10590788" cy="93456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217360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245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61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63500" marR="63500" marT="63500" marB="63500" anchor="ctr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12/9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12/16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12/23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12/30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1/6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1/13</a:t>
                      </a:r>
                      <a:endParaRPr lang="en-US"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97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rgbClr val="FFFFFF"/>
                          </a:solidFill>
                        </a:rPr>
                        <a:t>Budget,</a:t>
                      </a:r>
                      <a:r>
                        <a:rPr lang="en-US" sz="1200" b="1" baseline="0" dirty="0" smtClean="0">
                          <a:solidFill>
                            <a:srgbClr val="FFFFFF"/>
                          </a:solidFill>
                        </a:rPr>
                        <a:t> Scope, and Contract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5"/>
          <p:cNvGraphicFramePr/>
          <p:nvPr>
            <p:extLst>
              <p:ext uri="{D42A27DB-BD31-4B8C-83A1-F6EECF244321}">
                <p14:modId xmlns:p14="http://schemas.microsoft.com/office/powerpoint/2010/main" val="4054821343"/>
              </p:ext>
            </p:extLst>
          </p:nvPr>
        </p:nvGraphicFramePr>
        <p:xfrm>
          <a:off x="92027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Past Reporting</a:t>
                      </a:r>
                      <a:r>
                        <a:rPr lang="en-US" sz="1100" b="1" baseline="0" dirty="0" smtClean="0">
                          <a:solidFill>
                            <a:srgbClr val="FFFFFF"/>
                          </a:solidFill>
                        </a:rPr>
                        <a:t>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signed Mod 2 for LCATs and rates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Submitted invoices for remainder of base period and first invoice for option period</a:t>
                      </a:r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5"/>
          <p:cNvGraphicFramePr/>
          <p:nvPr>
            <p:extLst>
              <p:ext uri="{D42A27DB-BD31-4B8C-83A1-F6EECF244321}">
                <p14:modId xmlns:p14="http://schemas.microsoft.com/office/powerpoint/2010/main" val="3866790130"/>
              </p:ext>
            </p:extLst>
          </p:nvPr>
        </p:nvGraphicFramePr>
        <p:xfrm>
          <a:off x="4549000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Upcoming Period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Provide first budget</a:t>
                      </a:r>
                      <a:r>
                        <a:rPr lang="en-US" sz="1100" baseline="0" dirty="0" smtClean="0"/>
                        <a:t> forecast to CORs for review</a:t>
                      </a:r>
                      <a:endParaRPr lang="en-US" sz="1100" dirty="0" smtClean="0"/>
                    </a:p>
                    <a:p>
                      <a:pPr marL="115888" lvl="0" indent="-115888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Invoice:</a:t>
                      </a:r>
                      <a:r>
                        <a:rPr lang="en-US" sz="1100" baseline="0" dirty="0" smtClean="0"/>
                        <a:t> Due NLT </a:t>
                      </a:r>
                      <a:r>
                        <a:rPr lang="en-US" sz="1100" baseline="0" dirty="0" smtClean="0"/>
                        <a:t>1/11</a:t>
                      </a:r>
                      <a:endParaRPr lang="en-US" sz="110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3" name="Google Shape;83;p15"/>
          <p:cNvGraphicFramePr/>
          <p:nvPr>
            <p:extLst>
              <p:ext uri="{D42A27DB-BD31-4B8C-83A1-F6EECF244321}">
                <p14:modId xmlns:p14="http://schemas.microsoft.com/office/powerpoint/2010/main" val="4104517639"/>
              </p:ext>
            </p:extLst>
          </p:nvPr>
        </p:nvGraphicFramePr>
        <p:xfrm>
          <a:off x="8177725" y="2546175"/>
          <a:ext cx="3381300" cy="3333850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3381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30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Analysis and Discussion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03375"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600"/>
                        </a:spcAft>
                        <a:buSzPts val="11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None</a:t>
                      </a:r>
                      <a:endParaRPr lang="en-US" sz="1100" baseline="0" dirty="0" smtClean="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92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Risks </a:t>
            </a:r>
            <a:r>
              <a:rPr lang="en-US" dirty="0"/>
              <a:t>and Issues</a:t>
            </a:r>
            <a:endParaRPr dirty="0"/>
          </a:p>
        </p:txBody>
      </p:sp>
      <p:graphicFrame>
        <p:nvGraphicFramePr>
          <p:cNvPr id="112" name="Google Shape;112;p19"/>
          <p:cNvGraphicFramePr/>
          <p:nvPr>
            <p:extLst>
              <p:ext uri="{D42A27DB-BD31-4B8C-83A1-F6EECF244321}">
                <p14:modId xmlns:p14="http://schemas.microsoft.com/office/powerpoint/2010/main" val="1493892028"/>
              </p:ext>
            </p:extLst>
          </p:nvPr>
        </p:nvGraphicFramePr>
        <p:xfrm>
          <a:off x="395589" y="1285377"/>
          <a:ext cx="11193295" cy="2790106"/>
        </p:xfrm>
        <a:graphic>
          <a:graphicData uri="http://schemas.openxmlformats.org/drawingml/2006/table">
            <a:tbl>
              <a:tblPr>
                <a:noFill/>
                <a:tableStyleId>{80773E49-9B39-4BB3-8677-F6B5157DCFCC}</a:tableStyleId>
              </a:tblPr>
              <a:tblGrid>
                <a:gridCol w="26234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1362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890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73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389106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4890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05056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 smtClean="0">
                          <a:solidFill>
                            <a:srgbClr val="FFFFFF"/>
                          </a:solidFill>
                        </a:rPr>
                        <a:t>Risk or </a:t>
                      </a: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Issue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Type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Probability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Impact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Mitigation/Notes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Owner</a:t>
                      </a:r>
                      <a:endParaRPr sz="1100" b="1" dirty="0">
                        <a:solidFill>
                          <a:srgbClr val="FFFFFF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8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dirty="0" smtClean="0"/>
                        <a:t>If</a:t>
                      </a:r>
                      <a:r>
                        <a:rPr lang="en-US" sz="1100" u="none" baseline="0" dirty="0" smtClean="0"/>
                        <a:t> all scrum team positions continue to be open, then there may be some initial velocity loss at the beginning of the base period.</a:t>
                      </a: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Medium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TCG has been recruiting both internally and externally</a:t>
                      </a:r>
                      <a:r>
                        <a:rPr lang="en-US" sz="1100" baseline="0" dirty="0" smtClean="0"/>
                        <a:t>, along with our partner, Tygart.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dirty="0" smtClean="0"/>
                        <a:t>Al</a:t>
                      </a:r>
                      <a:r>
                        <a:rPr lang="en-US" sz="1100" baseline="0" dirty="0" smtClean="0"/>
                        <a:t> Crowley (architect for base period) has some flexibility and can be extended part-time</a:t>
                      </a:r>
                    </a:p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sz="1100" baseline="0" dirty="0" smtClean="0"/>
                        <a:t>Onboarding activities are cleared to begin as soon as staff are identified. </a:t>
                      </a: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Alex</a:t>
                      </a:r>
                      <a:r>
                        <a:rPr lang="en-US" sz="1100" baseline="0" dirty="0" smtClean="0"/>
                        <a:t> Lin</a:t>
                      </a: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baseline="0" dirty="0" smtClean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8060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646535492"/>
                  </a:ext>
                </a:extLst>
              </a:tr>
              <a:tr h="35019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15888" lvl="0" indent="-115888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Arial" panose="020B0604020202020204" pitchFamily="34" charset="0"/>
                        <a:buChar char="•"/>
                        <a:tabLst/>
                      </a:pPr>
                      <a:endParaRPr lang="en-US"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65215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1850" y="464033"/>
            <a:ext cx="10515600" cy="979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/>
              <a:t>Discussion</a:t>
            </a:r>
            <a:endParaRPr sz="3500" i="0" u="none" strike="noStrike" cap="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838200" y="418134"/>
            <a:ext cx="10515600" cy="7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Appendix: Performance </a:t>
            </a:r>
            <a:r>
              <a:rPr lang="en-US" dirty="0"/>
              <a:t>Criteria</a:t>
            </a:r>
            <a:endParaRPr dirty="0"/>
          </a:p>
        </p:txBody>
      </p:sp>
      <p:graphicFrame>
        <p:nvGraphicFramePr>
          <p:cNvPr id="73" name="Google Shape;73;p14"/>
          <p:cNvGraphicFramePr/>
          <p:nvPr>
            <p:extLst>
              <p:ext uri="{D42A27DB-BD31-4B8C-83A1-F6EECF244321}">
                <p14:modId xmlns:p14="http://schemas.microsoft.com/office/powerpoint/2010/main" val="3798881943"/>
              </p:ext>
            </p:extLst>
          </p:nvPr>
        </p:nvGraphicFramePr>
        <p:xfrm>
          <a:off x="838200" y="1625872"/>
          <a:ext cx="10396369" cy="3413252"/>
        </p:xfrm>
        <a:graphic>
          <a:graphicData uri="http://schemas.openxmlformats.org/drawingml/2006/table">
            <a:tbl>
              <a:tblPr>
                <a:noFill/>
                <a:tableStyleId>{4B4C609F-E840-43DF-8F0F-15DF083E240F}</a:tableStyleId>
              </a:tblPr>
              <a:tblGrid>
                <a:gridCol w="105295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311447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3500" marR="63500" marT="63500" marB="63500">
                    <a:lnL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Green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Yellow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</a:rPr>
                        <a:t>Red</a:t>
                      </a:r>
                      <a:endParaRPr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63500" marR="63500" marT="63500" marB="63500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Schedule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performing to plan.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and critical path at risk.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Key milestones or critical path not recoverable.</a:t>
                      </a:r>
                      <a:endParaRPr sz="10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Budget, Scope and Contract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0% over and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of work performed aligns with scope defined in SOW or is being sufficiently managed through change control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 overall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contractual risks or issues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between 1%  and 8% over budget or more than 15% under 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budget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may put schedule or cost at risk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Risks or issues related to overall contract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with mitigations in place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font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is more than 8% over budget </a:t>
                      </a: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Scope growth or scope changes have negatively impacted schedule and/or will result in cost overrun</a:t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00" b="0" i="0" u="none" strike="noStrike" cap="none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Contractual risk</a:t>
                      </a:r>
                      <a:r>
                        <a:rPr 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or issue mitigations have not been successful and have become blocking</a:t>
                      </a:r>
                      <a:endParaRPr lang="en-US"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Staffing and Resources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Appropriate level of required skill with appropriate training to support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action plan that will support/recover project schedule, cost,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Insufficient level of required skill or insufficient training with no action plan to support/recover project schedule, cost and quality objectives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smtClean="0"/>
                        <a:t>Risks</a:t>
                      </a:r>
                      <a:endParaRPr sz="1100" dirty="0"/>
                    </a:p>
                  </a:txBody>
                  <a:tcPr marL="63500" marR="63500" marT="63500" marB="63500" anchor="ctr">
                    <a:lnL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is working, commitments (schedule, cost performance, or deliverable) will not be impacted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has marginal success, commitments (schedule, cost performance, or deliverable) at risk but recoverable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solidFill>
                            <a:srgbClr val="424242"/>
                          </a:solidFill>
                          <a:effectLst/>
                          <a:latin typeface="Arial" panose="020B0604020202020204" pitchFamily="34" charset="0"/>
                        </a:rPr>
                        <a:t>Risks identified, approach failed, commitments (schedule, cost performance, or deliverable) cannot be met</a:t>
                      </a:r>
                      <a:endParaRPr lang="en-US" sz="1000" dirty="0">
                        <a:effectLst/>
                      </a:endParaRPr>
                    </a:p>
                  </a:txBody>
                  <a:tcPr marL="76200" marR="76200" marT="76200" marB="76200" anchor="ctr">
                    <a:lnL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G Template-2018 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627</Words>
  <Application>Microsoft Office PowerPoint</Application>
  <PresentationFormat>Widescreen</PresentationFormat>
  <Paragraphs>126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Helvetica Neue</vt:lpstr>
      <vt:lpstr>Courier New</vt:lpstr>
      <vt:lpstr>TCG Template-2018 </vt:lpstr>
      <vt:lpstr>FECFile Online: Weekly Check-in</vt:lpstr>
      <vt:lpstr>Agenda</vt:lpstr>
      <vt:lpstr>Schedule</vt:lpstr>
      <vt:lpstr>Staffing and Resources</vt:lpstr>
      <vt:lpstr>Budget, Scope, and Contract</vt:lpstr>
      <vt:lpstr>Risks and Issues</vt:lpstr>
      <vt:lpstr>Discussion</vt:lpstr>
      <vt:lpstr>Appendix: Performance Criteria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FECFile Online Weekly Check-in</dc:title>
  <dc:creator>Alex Lin</dc:creator>
  <cp:lastModifiedBy>Microsoft account</cp:lastModifiedBy>
  <cp:revision>141</cp:revision>
  <cp:lastPrinted>2021-06-09T18:16:15Z</cp:lastPrinted>
  <dcterms:modified xsi:type="dcterms:W3CDTF">2021-12-16T17:15:14Z</dcterms:modified>
</cp:coreProperties>
</file>