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7" r:id="rId4"/>
    <p:sldId id="269" r:id="rId5"/>
    <p:sldId id="268" r:id="rId6"/>
    <p:sldId id="263" r:id="rId7"/>
    <p:sldId id="266" r:id="rId8"/>
    <p:sldId id="258" r:id="rId9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Helvetica Neue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Lin" initials="AL" lastIdx="3" clrIdx="0">
    <p:extLst>
      <p:ext uri="{19B8F6BF-5375-455C-9EA6-DF929625EA0E}">
        <p15:presenceInfo xmlns:p15="http://schemas.microsoft.com/office/powerpoint/2012/main" userId="008a7bee11f7af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4C609F-E840-43DF-8F0F-15DF083E240F}">
  <a:tblStyle styleId="{4B4C609F-E840-43DF-8F0F-15DF083E24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0773E49-9B39-4BB3-8677-F6B5157DCFC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05"/>
    <p:restoredTop sz="94667"/>
  </p:normalViewPr>
  <p:slideViewPr>
    <p:cSldViewPr snapToGrid="0" snapToObjects="1">
      <p:cViewPr varScale="1">
        <p:scale>
          <a:sx n="118" d="100"/>
          <a:sy n="118" d="100"/>
        </p:scale>
        <p:origin x="11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DEE3DBA9-13E6-DC45-BDBA-98BB4BD2E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B47A981-A150-F349-9F7E-0E8E0A0B9D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7B943-F7A1-BE49-B026-A015CB755B00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24D4072-1EDF-DE44-9B7B-0C0211BC80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0F3636E-DFDC-5C47-9485-3744BDD3CC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83E75-67E5-B04B-8039-260151FBAD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63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8836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24f226ec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24f226ec0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g324f226ec0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021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3e8955e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3e8955ee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g43e8955ee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350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e8955ee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e8955eeb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43e8955eeb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1332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e8955ee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e8955eeb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43e8955eeb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9253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e8955ee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e8955eeb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43e8955eeb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7791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3e8955ee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3e8955eeb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g43e8955eeb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5894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1241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3e8955ee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3e8955eeb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g43e8955eeb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732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t="14675"/>
          <a:stretch/>
        </p:blipFill>
        <p:spPr>
          <a:xfrm>
            <a:off x="-69200" y="-31650"/>
            <a:ext cx="12288000" cy="69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/>
          <p:nvPr/>
        </p:nvSpPr>
        <p:spPr>
          <a:xfrm>
            <a:off x="4473700" y="-31650"/>
            <a:ext cx="7764900" cy="6998700"/>
          </a:xfrm>
          <a:prstGeom prst="rect">
            <a:avLst/>
          </a:prstGeom>
          <a:solidFill>
            <a:srgbClr val="4F4949">
              <a:alpha val="7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4473575" y="-31650"/>
            <a:ext cx="7764900" cy="6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None/>
              <a:defRPr sz="50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49400" y="-31650"/>
            <a:ext cx="12288000" cy="190500"/>
          </a:xfrm>
          <a:prstGeom prst="rect">
            <a:avLst/>
          </a:prstGeom>
          <a:solidFill>
            <a:srgbClr val="F9A0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6325" y="6012825"/>
            <a:ext cx="1419802" cy="59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 i="0" u="none" strike="noStrike" cap="none"/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 i="0" u="none" strike="noStrike" cap="none"/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 i="0" u="none" strike="noStrike" cap="none"/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831850" y="464033"/>
            <a:ext cx="10515600" cy="979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t="38890" b="3740"/>
          <a:stretch/>
        </p:blipFill>
        <p:spPr>
          <a:xfrm>
            <a:off x="0" y="1510175"/>
            <a:ext cx="12192000" cy="46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417977"/>
            <a:ext cx="10515600" cy="3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 i="0" u="none" strike="noStrike" cap="none"/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 i="0" u="none" strike="noStrike" cap="none"/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 i="0" u="none" strike="noStrike" cap="none"/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32" name="Google Shape;32;p5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19364" y="1707750"/>
            <a:ext cx="6553272" cy="405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 1">
  <p:cSld name="OBJECT_1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35" name="Google Shape;35;p6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24776" y="1202050"/>
            <a:ext cx="7942449" cy="49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8" name="Google Shape;38;p7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86107" y="1120425"/>
            <a:ext cx="8019786" cy="495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41" name="Google Shape;41;p8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69750" y="1223850"/>
            <a:ext cx="7852500" cy="485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32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8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4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1600" i="0" u="none" strike="noStrike" cap="none"/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1400" i="0" u="none" strike="noStrike" cap="none"/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1200" i="0" u="none" strike="noStrike" cap="none"/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 rot="5400000">
            <a:off x="3716510" y="-1460327"/>
            <a:ext cx="475898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 i="0" u="none" strike="noStrike" cap="none"/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 i="0" u="none" strike="noStrike" cap="none"/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 i="0" u="none" strike="noStrike" cap="none"/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6176975"/>
            <a:ext cx="12192000" cy="681000"/>
          </a:xfrm>
          <a:prstGeom prst="rect">
            <a:avLst/>
          </a:prstGeom>
          <a:solidFill>
            <a:srgbClr val="4F4949">
              <a:alpha val="78820"/>
            </a:srgbClr>
          </a:solidFill>
          <a:ln>
            <a:noFill/>
          </a:ln>
        </p:spPr>
        <p:txBody>
          <a:bodyPr spcFirstLastPara="1" wrap="square" lIns="548625" tIns="45700" rIns="91425" bIns="731500" anchor="ctr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25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35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838200" y="1417977"/>
            <a:ext cx="10515600" cy="3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800"/>
              <a:buFont typeface="Helvetica Neue"/>
              <a:buChar char="•"/>
              <a:defRPr sz="2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Helvetica Neue"/>
              <a:buChar char="•"/>
              <a:defRPr sz="24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Helvetica Neue"/>
              <a:buChar char="•"/>
              <a:defRPr sz="20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-1"/>
            <a:ext cx="12192000" cy="159028"/>
          </a:xfrm>
          <a:prstGeom prst="rect">
            <a:avLst/>
          </a:prstGeom>
          <a:solidFill>
            <a:srgbClr val="F9A0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2201075" y="5146125"/>
            <a:ext cx="38076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1"/>
          <p:cNvSpPr txBox="1"/>
          <p:nvPr/>
        </p:nvSpPr>
        <p:spPr>
          <a:xfrm>
            <a:off x="10796285" y="6359975"/>
            <a:ext cx="9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rgbClr val="FFFFFF"/>
                </a:solidFill>
              </a:rPr>
              <a:t>‹#›</a:t>
            </a:fld>
            <a:endParaRPr b="1" dirty="0">
              <a:solidFill>
                <a:srgbClr val="FFFFFF"/>
              </a:solidFill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2076125" y="6301175"/>
            <a:ext cx="91701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</a:rPr>
              <a:t>This presentation contains proprietary data that may not be disclosed or released to any individual or party without written consent from TCG, Inc.</a:t>
            </a:r>
            <a:endParaRPr sz="1100" dirty="0">
              <a:solidFill>
                <a:srgbClr val="FFFFFF"/>
              </a:solidFill>
            </a:endParaRPr>
          </a:p>
        </p:txBody>
      </p:sp>
      <p:pic>
        <p:nvPicPr>
          <p:cNvPr id="17" name="Google Shape;17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99175" y="6342025"/>
            <a:ext cx="950564" cy="401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4596000" y="-104200"/>
            <a:ext cx="7642800" cy="703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FECFile</a:t>
            </a:r>
            <a:r>
              <a:rPr lang="en-US" dirty="0" smtClean="0"/>
              <a:t> Online: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Weekly Check-in</a:t>
            </a:r>
            <a:endParaRPr dirty="0"/>
          </a:p>
        </p:txBody>
      </p:sp>
      <p:sp>
        <p:nvSpPr>
          <p:cNvPr id="58" name="Google Shape;58;p12"/>
          <p:cNvSpPr txBox="1"/>
          <p:nvPr/>
        </p:nvSpPr>
        <p:spPr>
          <a:xfrm>
            <a:off x="4574228" y="5042925"/>
            <a:ext cx="48816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>
                <a:solidFill>
                  <a:schemeClr val="lt1"/>
                </a:solidFill>
              </a:rPr>
              <a:t>Oct 14, </a:t>
            </a:r>
            <a:r>
              <a:rPr lang="en-US" sz="2600" dirty="0">
                <a:solidFill>
                  <a:schemeClr val="lt1"/>
                </a:solidFill>
              </a:rPr>
              <a:t>2021</a:t>
            </a:r>
            <a:endParaRPr sz="26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838200" y="1417975"/>
            <a:ext cx="10515600" cy="43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0838" lvl="0" indent="-300038" algn="l" rtl="0">
              <a:spcBef>
                <a:spcPts val="0"/>
              </a:spcBef>
              <a:spcAft>
                <a:spcPts val="600"/>
              </a:spcAft>
              <a:buSzPts val="2800"/>
              <a:buChar char="•"/>
            </a:pPr>
            <a:r>
              <a:rPr lang="en-US" dirty="0" smtClean="0"/>
              <a:t>Project </a:t>
            </a:r>
            <a:r>
              <a:rPr lang="en-US" dirty="0"/>
              <a:t>Performance Evaluation</a:t>
            </a:r>
          </a:p>
          <a:p>
            <a:pPr marL="692150" lvl="2" indent="-341313"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400" dirty="0" smtClean="0"/>
              <a:t>Schedule</a:t>
            </a:r>
          </a:p>
          <a:p>
            <a:pPr marL="692150" lvl="2" indent="-341313"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400" dirty="0" smtClean="0"/>
              <a:t>Staffing and Resources</a:t>
            </a:r>
          </a:p>
          <a:p>
            <a:pPr marL="692150" lvl="2" indent="-341313"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400" dirty="0" smtClean="0"/>
              <a:t>Budget</a:t>
            </a:r>
            <a:r>
              <a:rPr lang="en-US" sz="2400" dirty="0"/>
              <a:t>, Scope, and Contract</a:t>
            </a:r>
          </a:p>
          <a:p>
            <a:pPr marL="350838" lvl="0" indent="-300038" algn="l" rtl="0">
              <a:spcBef>
                <a:spcPts val="0"/>
              </a:spcBef>
              <a:spcAft>
                <a:spcPts val="600"/>
              </a:spcAft>
              <a:buSzPts val="2800"/>
              <a:buChar char="•"/>
            </a:pPr>
            <a:r>
              <a:rPr lang="en-US" dirty="0" smtClean="0"/>
              <a:t>Risks </a:t>
            </a:r>
            <a:r>
              <a:rPr lang="en-US" dirty="0"/>
              <a:t>and Issues</a:t>
            </a:r>
            <a:endParaRPr dirty="0"/>
          </a:p>
          <a:p>
            <a:pPr marL="350838" lvl="0" indent="-300038" algn="l" rtl="0">
              <a:spcBef>
                <a:spcPts val="0"/>
              </a:spcBef>
              <a:spcAft>
                <a:spcPts val="600"/>
              </a:spcAft>
              <a:buSzPts val="2800"/>
              <a:buChar char="•"/>
            </a:pPr>
            <a:r>
              <a:rPr lang="en-US" dirty="0" smtClean="0"/>
              <a:t>Open Discussion</a:t>
            </a:r>
          </a:p>
          <a:p>
            <a:pPr marL="228600" lvl="0" indent="-5080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Schedule</a:t>
            </a:r>
            <a:endParaRPr dirty="0"/>
          </a:p>
        </p:txBody>
      </p:sp>
      <p:graphicFrame>
        <p:nvGraphicFramePr>
          <p:cNvPr id="80" name="Google Shape;80;p15"/>
          <p:cNvGraphicFramePr/>
          <p:nvPr>
            <p:extLst>
              <p:ext uri="{D42A27DB-BD31-4B8C-83A1-F6EECF244321}">
                <p14:modId xmlns:p14="http://schemas.microsoft.com/office/powerpoint/2010/main" val="2896036764"/>
              </p:ext>
            </p:extLst>
          </p:nvPr>
        </p:nvGraphicFramePr>
        <p:xfrm>
          <a:off x="920275" y="1272450"/>
          <a:ext cx="10638753" cy="93456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21834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6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10/7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10/14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10/28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11/4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11/18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7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Schedule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Google Shape;81;p15"/>
          <p:cNvGraphicFramePr/>
          <p:nvPr>
            <p:extLst>
              <p:ext uri="{D42A27DB-BD31-4B8C-83A1-F6EECF244321}">
                <p14:modId xmlns:p14="http://schemas.microsoft.com/office/powerpoint/2010/main" val="737144049"/>
              </p:ext>
            </p:extLst>
          </p:nvPr>
        </p:nvGraphicFramePr>
        <p:xfrm>
          <a:off x="92027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Past Reporting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</a:rPr>
                        <a:t>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="0" dirty="0" smtClean="0"/>
                        <a:t>Existing</a:t>
                      </a:r>
                      <a:r>
                        <a:rPr lang="en-US" sz="1100" b="0" baseline="0" dirty="0" smtClean="0"/>
                        <a:t> repository stand-up and automated tool stand-up for QASP completed.</a:t>
                      </a:r>
                    </a:p>
                    <a:p>
                      <a:pPr marL="4000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This includes OWASP ZAP for passive scanning.</a:t>
                      </a:r>
                      <a:endParaRPr lang="en-US" sz="1100" b="0" baseline="0" dirty="0" smtClean="0"/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="0" baseline="0" dirty="0" smtClean="0"/>
                        <a:t>Began analysis of automated scanning results for applicable evaluation criteria. 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="0" baseline="0" dirty="0" smtClean="0"/>
                        <a:t>Began analysis of evaluation criteria requiring manual review.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b="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Google Shape;82;p15"/>
          <p:cNvGraphicFramePr/>
          <p:nvPr>
            <p:extLst>
              <p:ext uri="{D42A27DB-BD31-4B8C-83A1-F6EECF244321}">
                <p14:modId xmlns:p14="http://schemas.microsoft.com/office/powerpoint/2010/main" val="3854363619"/>
              </p:ext>
            </p:extLst>
          </p:nvPr>
        </p:nvGraphicFramePr>
        <p:xfrm>
          <a:off x="4549000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Upcoming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Provide initial written analysis</a:t>
                      </a:r>
                      <a:r>
                        <a:rPr lang="en-US" sz="1100" baseline="0" dirty="0" smtClean="0"/>
                        <a:t> of specified evaluation criteria as an interim deliverable for Mon, 10/18:</a:t>
                      </a:r>
                    </a:p>
                    <a:p>
                      <a:pPr marL="4000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100" baseline="0" dirty="0" smtClean="0"/>
                        <a:t>Tested code</a:t>
                      </a:r>
                    </a:p>
                    <a:p>
                      <a:pPr marL="4000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100" baseline="0" dirty="0" smtClean="0"/>
                        <a:t>Properly styled code</a:t>
                      </a:r>
                    </a:p>
                    <a:p>
                      <a:pPr marL="4000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100" baseline="0" dirty="0" smtClean="0"/>
                        <a:t>Accessibility</a:t>
                      </a:r>
                    </a:p>
                    <a:p>
                      <a:pPr marL="4000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100" baseline="0" dirty="0" smtClean="0"/>
                        <a:t>Deployment / cloud-native (Stretch goal) </a:t>
                      </a:r>
                      <a:endParaRPr lang="en-US" sz="1100" baseline="0" dirty="0" smtClean="0"/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Continue manual review of other QASP items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Target completion of QASP evaluations: 10/22</a:t>
                      </a:r>
                      <a:endParaRPr lang="en-US" sz="110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Google Shape;83;p15"/>
          <p:cNvGraphicFramePr/>
          <p:nvPr>
            <p:extLst>
              <p:ext uri="{D42A27DB-BD31-4B8C-83A1-F6EECF244321}">
                <p14:modId xmlns:p14="http://schemas.microsoft.com/office/powerpoint/2010/main" val="2153520611"/>
              </p:ext>
            </p:extLst>
          </p:nvPr>
        </p:nvGraphicFramePr>
        <p:xfrm>
          <a:off x="817772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Analysis and Discussion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None</a:t>
                      </a:r>
                      <a:r>
                        <a:rPr lang="en-US" sz="1100" baseline="0" dirty="0" smtClean="0"/>
                        <a:t> proposed</a:t>
                      </a:r>
                      <a:endParaRPr lang="en-US" sz="110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57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Staffing and Resources</a:t>
            </a:r>
            <a:endParaRPr dirty="0"/>
          </a:p>
        </p:txBody>
      </p:sp>
      <p:graphicFrame>
        <p:nvGraphicFramePr>
          <p:cNvPr id="80" name="Google Shape;80;p15"/>
          <p:cNvGraphicFramePr/>
          <p:nvPr>
            <p:extLst>
              <p:ext uri="{D42A27DB-BD31-4B8C-83A1-F6EECF244321}">
                <p14:modId xmlns:p14="http://schemas.microsoft.com/office/powerpoint/2010/main" val="3015868787"/>
              </p:ext>
            </p:extLst>
          </p:nvPr>
        </p:nvGraphicFramePr>
        <p:xfrm>
          <a:off x="920275" y="1272450"/>
          <a:ext cx="10638753" cy="93456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21834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6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10/7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10/14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10/28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11/4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11/18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7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Staffing and Resources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Google Shape;81;p15"/>
          <p:cNvGraphicFramePr/>
          <p:nvPr>
            <p:extLst>
              <p:ext uri="{D42A27DB-BD31-4B8C-83A1-F6EECF244321}">
                <p14:modId xmlns:p14="http://schemas.microsoft.com/office/powerpoint/2010/main" val="3886461569"/>
              </p:ext>
            </p:extLst>
          </p:nvPr>
        </p:nvGraphicFramePr>
        <p:xfrm>
          <a:off x="92027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Past Reporting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</a:rPr>
                        <a:t>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Fingerprint forms in process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Paul Clark has setup a shared Slack space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Coordinated with Ken </a:t>
                      </a:r>
                      <a:r>
                        <a:rPr lang="en-US" sz="1100" baseline="0" dirty="0" err="1" smtClean="0"/>
                        <a:t>Lally</a:t>
                      </a:r>
                      <a:r>
                        <a:rPr lang="en-US" sz="1100" baseline="0" dirty="0" smtClean="0"/>
                        <a:t> to receive </a:t>
                      </a:r>
                      <a:r>
                        <a:rPr lang="en-US" sz="1100" baseline="0" dirty="0" err="1" smtClean="0"/>
                        <a:t>FECFile</a:t>
                      </a:r>
                      <a:r>
                        <a:rPr lang="en-US" sz="1100" baseline="0" dirty="0" smtClean="0"/>
                        <a:t> Online seed database  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Google Shape;82;p15"/>
          <p:cNvGraphicFramePr/>
          <p:nvPr>
            <p:extLst>
              <p:ext uri="{D42A27DB-BD31-4B8C-83A1-F6EECF244321}">
                <p14:modId xmlns:p14="http://schemas.microsoft.com/office/powerpoint/2010/main" val="4249281954"/>
              </p:ext>
            </p:extLst>
          </p:nvPr>
        </p:nvGraphicFramePr>
        <p:xfrm>
          <a:off x="4549000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Upcoming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TCG staff to complete fingerprint forms and submit</a:t>
                      </a:r>
                      <a:endParaRPr lang="en-US" sz="1100" dirty="0"/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Receive </a:t>
                      </a:r>
                      <a:r>
                        <a:rPr lang="en-US" sz="1100" dirty="0" err="1" smtClean="0"/>
                        <a:t>FECFile</a:t>
                      </a:r>
                      <a:r>
                        <a:rPr lang="en-US" sz="1100" baseline="0" dirty="0" smtClean="0"/>
                        <a:t> Online Demo</a:t>
                      </a:r>
                      <a:endParaRPr lang="en-US" sz="1100" dirty="0" smtClean="0"/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Arrange</a:t>
                      </a:r>
                      <a:r>
                        <a:rPr lang="en-US" sz="1100" baseline="0" dirty="0" smtClean="0"/>
                        <a:t> following discussions:</a:t>
                      </a:r>
                    </a:p>
                    <a:p>
                      <a:pPr marL="4000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Review of automated tool results based on initial written </a:t>
                      </a:r>
                      <a:r>
                        <a:rPr kumimoji="0" 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analysis</a:t>
                      </a:r>
                      <a:endParaRPr kumimoji="0" lang="en-US" sz="11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4000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Coordinate discussion of public vs. private repository</a:t>
                      </a:r>
                    </a:p>
                    <a:p>
                      <a:pPr marL="115888" marR="0" lvl="0" indent="-1158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Alex to continue coordinating with Paul on access (e.g. </a:t>
                      </a:r>
                      <a:r>
                        <a:rPr kumimoji="0" 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JIRA, Slack, private repos)</a:t>
                      </a:r>
                      <a:endParaRPr kumimoji="0" lang="en-US" sz="11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4000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Google Shape;83;p15"/>
          <p:cNvGraphicFramePr/>
          <p:nvPr>
            <p:extLst>
              <p:ext uri="{D42A27DB-BD31-4B8C-83A1-F6EECF244321}">
                <p14:modId xmlns:p14="http://schemas.microsoft.com/office/powerpoint/2010/main" val="3864261363"/>
              </p:ext>
            </p:extLst>
          </p:nvPr>
        </p:nvGraphicFramePr>
        <p:xfrm>
          <a:off x="817772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Analysis and Discussion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marR="0" lvl="0" indent="-1158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None proposed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None/>
                        <a:tabLst/>
                      </a:pPr>
                      <a:endParaRPr lang="en-US" sz="1100" baseline="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07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Budget, Scope, and Contract</a:t>
            </a:r>
            <a:endParaRPr dirty="0"/>
          </a:p>
        </p:txBody>
      </p:sp>
      <p:graphicFrame>
        <p:nvGraphicFramePr>
          <p:cNvPr id="80" name="Google Shape;80;p15"/>
          <p:cNvGraphicFramePr/>
          <p:nvPr>
            <p:extLst>
              <p:ext uri="{D42A27DB-BD31-4B8C-83A1-F6EECF244321}">
                <p14:modId xmlns:p14="http://schemas.microsoft.com/office/powerpoint/2010/main" val="3283688978"/>
              </p:ext>
            </p:extLst>
          </p:nvPr>
        </p:nvGraphicFramePr>
        <p:xfrm>
          <a:off x="920275" y="1272450"/>
          <a:ext cx="10590788" cy="93456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21736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6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10/7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10/14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10/28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11/4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11/18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7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Budget,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</a:rPr>
                        <a:t> Scope, and Contract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Google Shape;81;p15"/>
          <p:cNvGraphicFramePr/>
          <p:nvPr>
            <p:extLst>
              <p:ext uri="{D42A27DB-BD31-4B8C-83A1-F6EECF244321}">
                <p14:modId xmlns:p14="http://schemas.microsoft.com/office/powerpoint/2010/main" val="1035958110"/>
              </p:ext>
            </p:extLst>
          </p:nvPr>
        </p:nvGraphicFramePr>
        <p:xfrm>
          <a:off x="92027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Past Reporting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</a:rPr>
                        <a:t>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Proposed interim deliverable (i.e. rough draft of a portion of analysis results) to</a:t>
                      </a:r>
                      <a:r>
                        <a:rPr lang="en-US" sz="1100" baseline="0" dirty="0" smtClean="0"/>
                        <a:t> support option year exercise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Received </a:t>
                      </a:r>
                      <a:r>
                        <a:rPr lang="en-US" sz="1100" baseline="0" dirty="0" smtClean="0"/>
                        <a:t>notice of intent to exercise from CO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See “Analysis and Discussion”</a:t>
                      </a:r>
                      <a:endParaRPr lang="en-US" sz="110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Google Shape;82;p15"/>
          <p:cNvGraphicFramePr/>
          <p:nvPr>
            <p:extLst>
              <p:ext uri="{D42A27DB-BD31-4B8C-83A1-F6EECF244321}">
                <p14:modId xmlns:p14="http://schemas.microsoft.com/office/powerpoint/2010/main" val="2907331867"/>
              </p:ext>
            </p:extLst>
          </p:nvPr>
        </p:nvGraphicFramePr>
        <p:xfrm>
          <a:off x="4549000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Upcoming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Continue discussions around QASP criteria as necessary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Google Shape;83;p15"/>
          <p:cNvGraphicFramePr/>
          <p:nvPr>
            <p:extLst>
              <p:ext uri="{D42A27DB-BD31-4B8C-83A1-F6EECF244321}">
                <p14:modId xmlns:p14="http://schemas.microsoft.com/office/powerpoint/2010/main" val="1578474081"/>
              </p:ext>
            </p:extLst>
          </p:nvPr>
        </p:nvGraphicFramePr>
        <p:xfrm>
          <a:off x="817772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Analysis and Discussion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Confirm</a:t>
                      </a:r>
                      <a:r>
                        <a:rPr lang="en-US" sz="1100" baseline="0" dirty="0" smtClean="0"/>
                        <a:t> whether or not CO action is needed to de-scope some of the QASP evaluation criteria as stated in the “Response to Questions from FEC” document.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26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Risks </a:t>
            </a:r>
            <a:r>
              <a:rPr lang="en-US" dirty="0"/>
              <a:t>and Issues</a:t>
            </a:r>
            <a:endParaRPr dirty="0"/>
          </a:p>
        </p:txBody>
      </p:sp>
      <p:graphicFrame>
        <p:nvGraphicFramePr>
          <p:cNvPr id="112" name="Google Shape;112;p19"/>
          <p:cNvGraphicFramePr/>
          <p:nvPr>
            <p:extLst>
              <p:ext uri="{D42A27DB-BD31-4B8C-83A1-F6EECF244321}">
                <p14:modId xmlns:p14="http://schemas.microsoft.com/office/powerpoint/2010/main" val="694699672"/>
              </p:ext>
            </p:extLst>
          </p:nvPr>
        </p:nvGraphicFramePr>
        <p:xfrm>
          <a:off x="395589" y="1285377"/>
          <a:ext cx="11193295" cy="2730289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26234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36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4890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6731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9106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4890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0505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Risk or 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Issue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Type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Probability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Impact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Mitigation/Notes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Owner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68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smtClean="0"/>
                        <a:t>If OWASP ZAP setup runs</a:t>
                      </a:r>
                      <a:r>
                        <a:rPr lang="en-US" sz="1100" baseline="0" dirty="0" smtClean="0"/>
                        <a:t> long, then initial evaluation of the security factor may be later than expected.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Risk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Medium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Low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Continue working through OWASP ZAP setup</a:t>
                      </a:r>
                    </a:p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Monitor progress and, if</a:t>
                      </a:r>
                      <a:r>
                        <a:rPr lang="en-US" sz="1100" baseline="0" dirty="0" smtClean="0"/>
                        <a:t> needed, engage TCG Sys Admin and Security Engineering resources</a:t>
                      </a: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Matt Travers,</a:t>
                      </a:r>
                      <a:r>
                        <a:rPr lang="en-US" sz="1100" baseline="0" dirty="0" smtClean="0"/>
                        <a:t> Al Crowley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291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dirty="0" smtClean="0"/>
                        <a:t>If option</a:t>
                      </a:r>
                      <a:r>
                        <a:rPr lang="en-US" sz="1100" u="none" baseline="0" dirty="0" smtClean="0"/>
                        <a:t> exercise is required 30 days prior to the option period’s beginning, then there may not be sufficient time to truly evaluate the team’s work.</a:t>
                      </a:r>
                      <a:endParaRPr sz="1100" u="none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Risk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Low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Medium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Provide interim deliverable by Mon, 10/18</a:t>
                      </a: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Alex Lin, Ken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err="1" smtClean="0"/>
                        <a:t>Lally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060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46535492"/>
                  </a:ext>
                </a:extLst>
              </a:tr>
              <a:tr h="35019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5215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831850" y="464033"/>
            <a:ext cx="10515600" cy="979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/>
              <a:t>Discussion</a:t>
            </a:r>
            <a:endParaRPr sz="3500" i="0" u="none" strike="noStrike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Appendix: Performance </a:t>
            </a:r>
            <a:r>
              <a:rPr lang="en-US" dirty="0"/>
              <a:t>Criteria</a:t>
            </a:r>
            <a:endParaRPr dirty="0"/>
          </a:p>
        </p:txBody>
      </p:sp>
      <p:graphicFrame>
        <p:nvGraphicFramePr>
          <p:cNvPr id="73" name="Google Shape;73;p14"/>
          <p:cNvGraphicFramePr/>
          <p:nvPr>
            <p:extLst>
              <p:ext uri="{D42A27DB-BD31-4B8C-83A1-F6EECF244321}">
                <p14:modId xmlns:p14="http://schemas.microsoft.com/office/powerpoint/2010/main" val="3798881943"/>
              </p:ext>
            </p:extLst>
          </p:nvPr>
        </p:nvGraphicFramePr>
        <p:xfrm>
          <a:off x="838200" y="1625872"/>
          <a:ext cx="10396369" cy="341325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10529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144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144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1447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Green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Yellow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Red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Schedule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Key milestones and critical path performing to plan.</a:t>
                      </a:r>
                      <a:endParaRPr sz="10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Key milestones and critical path at risk.</a:t>
                      </a:r>
                      <a:endParaRPr sz="10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Key milestones or critical path not recoverable.</a:t>
                      </a:r>
                      <a:endParaRPr sz="10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Budget, Scope and Contract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is between 0% over and 15% under 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budget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Scope of work performed aligns with scope defined in SOW or is being sufficiently managed through change control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 overall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contractual risks or issues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is between 1%  and 8% over budget or more than 15% under 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budget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Scope growth or scope changes may put schedule or cost at risk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Risks or issues related to overall contract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with mitigations in place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is more than 8% over budget 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Scope growth or scope changes have negatively impacted schedule and/or will result in cost overrun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Contractual risk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or issue mitigations have not been successful and have become blocking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Staffing and Resources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Appropriate level of required skill with appropriate training to support project schedule, cost, and quality objectives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Insufficient level of required skill or insufficient training with action plan that will support/recover project schedule, cost, and quality objectives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Insufficient level of required skill or insufficient training with no action plan to support/recover project schedule, cost and quality objectives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Risks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Risks Identified, approach is working, commitments (schedule, cost performance, or deliverable) will not be impacted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Risks identified, approach has marginal success, commitments (schedule, cost performance, or deliverable) at risk but recoverable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Risks identified, approach failed, commitments (schedule, cost performance, or deliverable) cannot be met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CG Template-2018 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2687</TotalTime>
  <Words>630</Words>
  <Application>Microsoft Office PowerPoint</Application>
  <PresentationFormat>Widescreen</PresentationFormat>
  <Paragraphs>127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Courier New</vt:lpstr>
      <vt:lpstr>Calibri</vt:lpstr>
      <vt:lpstr>Helvetica Neue</vt:lpstr>
      <vt:lpstr>Arial</vt:lpstr>
      <vt:lpstr>TCG Template-2018 </vt:lpstr>
      <vt:lpstr>FECFile Online: Weekly Check-in</vt:lpstr>
      <vt:lpstr>Agenda</vt:lpstr>
      <vt:lpstr>Schedule</vt:lpstr>
      <vt:lpstr>Staffing and Resources</vt:lpstr>
      <vt:lpstr>Budget, Scope, and Contract</vt:lpstr>
      <vt:lpstr>Risks and Issues</vt:lpstr>
      <vt:lpstr>Discussion</vt:lpstr>
      <vt:lpstr>Appendix: Performance Criteria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FECFile Online Weekly Check-in</dc:title>
  <dc:creator>Alex Lin</dc:creator>
  <cp:lastModifiedBy>Microsoft account</cp:lastModifiedBy>
  <cp:revision>110</cp:revision>
  <cp:lastPrinted>2021-06-09T18:16:15Z</cp:lastPrinted>
  <dcterms:modified xsi:type="dcterms:W3CDTF">2021-10-14T14:14:37Z</dcterms:modified>
</cp:coreProperties>
</file>