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3" r:id="rId3"/>
    <p:sldId id="311" r:id="rId4"/>
    <p:sldId id="304" r:id="rId5"/>
    <p:sldId id="305" r:id="rId6"/>
    <p:sldId id="326" r:id="rId7"/>
    <p:sldId id="306" r:id="rId8"/>
    <p:sldId id="327" r:id="rId9"/>
    <p:sldId id="328" r:id="rId10"/>
    <p:sldId id="307" r:id="rId11"/>
    <p:sldId id="308" r:id="rId12"/>
    <p:sldId id="310" r:id="rId13"/>
    <p:sldId id="312" r:id="rId14"/>
    <p:sldId id="314" r:id="rId15"/>
    <p:sldId id="315" r:id="rId16"/>
    <p:sldId id="316" r:id="rId17"/>
    <p:sldId id="317" r:id="rId18"/>
    <p:sldId id="330" r:id="rId19"/>
    <p:sldId id="318" r:id="rId20"/>
    <p:sldId id="319" r:id="rId21"/>
    <p:sldId id="331" r:id="rId22"/>
    <p:sldId id="329" r:id="rId23"/>
    <p:sldId id="320" r:id="rId24"/>
    <p:sldId id="321" r:id="rId25"/>
    <p:sldId id="322" r:id="rId26"/>
    <p:sldId id="323" r:id="rId27"/>
    <p:sldId id="324" r:id="rId28"/>
    <p:sldId id="325" r:id="rId29"/>
    <p:sldId id="30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0E2F2"/>
    <a:srgbClr val="4161BD"/>
    <a:srgbClr val="87B5D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5" autoAdjust="0"/>
    <p:restoredTop sz="90929" autoAdjust="0"/>
  </p:normalViewPr>
  <p:slideViewPr>
    <p:cSldViewPr>
      <p:cViewPr>
        <p:scale>
          <a:sx n="80" d="100"/>
          <a:sy n="80" d="100"/>
        </p:scale>
        <p:origin x="-87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0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5F98886-07DF-4CBE-95A9-0CB7B7006508}" type="datetimeFigureOut">
              <a:rPr lang="hu-HU"/>
              <a:pPr>
                <a:defRPr/>
              </a:pPr>
              <a:t>2019.10.21.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AD31BE2-0A6A-4BC8-A75F-F90916B2E00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3F4D06A-A374-4E00-B4EE-29E1F4D97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rgbClr val="87B5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hu-HU">
              <a:cs typeface="+mn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16002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hu-HU">
              <a:cs typeface="+mn-cs"/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581400" y="5410200"/>
            <a:ext cx="4876800" cy="319088"/>
            <a:chOff x="2288" y="3080"/>
            <a:chExt cx="3072" cy="201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u-HU">
                <a:cs typeface="+mn-cs"/>
              </a:endParaRP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u-HU">
                <a:cs typeface="+mn-cs"/>
              </a:endParaRPr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3505200"/>
            <a:ext cx="3657600" cy="17462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81200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/>
          <a:lstStyle>
            <a:lvl1pPr>
              <a:defRPr sz="2600"/>
            </a:lvl1pPr>
          </a:lstStyle>
          <a:p>
            <a:pPr>
              <a:defRPr/>
            </a:pPr>
            <a:fld id="{10C8B07B-D6BA-4DAD-BEB5-A36F1CD15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D024E-EB67-4280-ABB1-DA05E0DE8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1336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484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91658-2D06-4221-9255-79ABAE77A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u-HU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6451A-C2C1-4396-AB9F-390AE1B1D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286000" y="6310968"/>
            <a:ext cx="4572000" cy="5232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60833-1AD2-4CC8-8CA3-FF438F893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0C540-597D-488F-81A4-15FDD8352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38372-9263-4676-8AA6-777ECE310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49B53-E868-4726-8EFA-EA4BC724A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6C58F-A8CE-449E-B480-E7EA8428B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7E7AD-3C9C-43D3-A076-CE9BB85BE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07723-9373-45EF-B308-9157EE01A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2286000" y="6400800"/>
            <a:ext cx="6858000" cy="457200"/>
          </a:xfrm>
          <a:prstGeom prst="rect">
            <a:avLst/>
          </a:prstGeom>
          <a:solidFill>
            <a:srgbClr val="D0E2F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u-HU"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hu-HU">
              <a:cs typeface="+mn-cs"/>
            </a:endParaRP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127750"/>
            <a:ext cx="1905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310968"/>
            <a:ext cx="46481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 dirty="0"/>
          </a:p>
        </p:txBody>
      </p:sp>
      <p:grpSp>
        <p:nvGrpSpPr>
          <p:cNvPr id="4104" name="Group 21"/>
          <p:cNvGrpSpPr>
            <a:grpSpLocks/>
          </p:cNvGrpSpPr>
          <p:nvPr/>
        </p:nvGrpSpPr>
        <p:grpSpPr bwMode="auto">
          <a:xfrm>
            <a:off x="609600" y="1219200"/>
            <a:ext cx="7391400" cy="242888"/>
            <a:chOff x="144" y="1248"/>
            <a:chExt cx="4656" cy="201"/>
          </a:xfrm>
        </p:grpSpPr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u-HU">
                <a:cs typeface="+mn-cs"/>
              </a:endParaRPr>
            </a:p>
          </p:txBody>
        </p:sp>
        <p:sp>
          <p:nvSpPr>
            <p:cNvPr id="1044" name="AutoShape 20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u-HU">
                <a:cs typeface="+mn-cs"/>
              </a:endParaRPr>
            </a:p>
          </p:txBody>
        </p:sp>
      </p:grp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rgbClr val="87B5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u-HU">
              <a:cs typeface="+mn-cs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4724400" cy="304800"/>
          </a:xfrm>
          <a:prstGeom prst="rect">
            <a:avLst/>
          </a:prstGeom>
          <a:solidFill>
            <a:srgbClr val="87B5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u-HU">
              <a:cs typeface="+mn-cs"/>
            </a:endParaRPr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0" y="0"/>
            <a:ext cx="533400" cy="533400"/>
          </a:xfrm>
          <a:prstGeom prst="ellipse">
            <a:avLst/>
          </a:prstGeom>
          <a:solidFill>
            <a:srgbClr val="4161B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u-HU">
              <a:cs typeface="+mn-cs"/>
            </a:endParaRP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421438"/>
            <a:ext cx="6000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2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45AD97-9E87-4DC6-B5B8-C2CB2BB52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janky@tmit.bme.hu" TargetMode="External"/><Relationship Id="rId2" Type="http://schemas.openxmlformats.org/officeDocument/2006/relationships/hyperlink" Target="mailto:pvarga@tmit.bme.h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81200"/>
            <a:ext cx="8153400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 err="1" smtClean="0"/>
              <a:t>Blockchains</a:t>
            </a:r>
            <a:r>
              <a:rPr lang="en-US" sz="2800" dirty="0" smtClean="0"/>
              <a:t> for Industrial </a:t>
            </a:r>
            <a:r>
              <a:rPr lang="en-US" sz="2800" dirty="0" err="1" smtClean="0"/>
              <a:t>IoT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- A </a:t>
            </a:r>
            <a:r>
              <a:rPr lang="hu-HU" sz="2800" dirty="0" err="1" smtClean="0"/>
              <a:t>Tutorial</a:t>
            </a:r>
            <a:r>
              <a:rPr lang="hu-HU" sz="2800" dirty="0" smtClean="0"/>
              <a:t> -</a:t>
            </a:r>
            <a:endParaRPr lang="en-US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3352800"/>
            <a:ext cx="3251200" cy="1905000"/>
          </a:xfrm>
        </p:spPr>
        <p:txBody>
          <a:bodyPr/>
          <a:lstStyle/>
          <a:p>
            <a:pPr eaLnBrk="1" hangingPunct="1"/>
            <a:r>
              <a:rPr lang="hu-HU" sz="2000" dirty="0" smtClean="0"/>
              <a:t>Pál Varga,</a:t>
            </a:r>
            <a:endParaRPr lang="en-US" sz="2000" dirty="0" smtClean="0"/>
          </a:p>
          <a:p>
            <a:pPr eaLnBrk="1" hangingPunct="1"/>
            <a:r>
              <a:rPr lang="hu-HU" sz="2000" dirty="0" smtClean="0"/>
              <a:t>Ferenc Nándor </a:t>
            </a:r>
            <a:r>
              <a:rPr lang="hu-HU" sz="2000" dirty="0" err="1" smtClean="0"/>
              <a:t>Janky</a:t>
            </a:r>
            <a:endParaRPr lang="hu-HU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724400" y="5791200"/>
            <a:ext cx="40386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n-lt"/>
                <a:cs typeface="Arial" pitchFamily="34" charset="0"/>
              </a:rPr>
              <a:t>Budapest </a:t>
            </a:r>
            <a:r>
              <a:rPr lang="en-US" sz="2000" dirty="0">
                <a:latin typeface="+mn-lt"/>
                <a:cs typeface="Arial" pitchFamily="34" charset="0"/>
              </a:rPr>
              <a:t>University of Technology and </a:t>
            </a:r>
            <a:r>
              <a:rPr lang="en-US" sz="2000" dirty="0" smtClean="0">
                <a:latin typeface="+mn-lt"/>
                <a:cs typeface="Arial" pitchFamily="34" charset="0"/>
              </a:rPr>
              <a:t>Economics</a:t>
            </a:r>
            <a:endParaRPr lang="hu-HU" sz="2000" dirty="0" smtClean="0">
              <a:latin typeface="+mn-lt"/>
              <a:cs typeface="Arial" pitchFamily="34" charset="0"/>
            </a:endParaRPr>
          </a:p>
          <a:p>
            <a:pPr>
              <a:defRPr/>
            </a:pPr>
            <a:endParaRPr lang="hu-HU" sz="2000" dirty="0">
              <a:latin typeface="+mn-lt"/>
              <a:cs typeface="Arial" pitchFamily="34" charset="0"/>
            </a:endParaRPr>
          </a:p>
        </p:txBody>
      </p:sp>
      <p:pic>
        <p:nvPicPr>
          <p:cNvPr id="7174" name="Picture 5" descr="BME-logo2-1_teljes_reszle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"/>
            <a:ext cx="31242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0"/>
            <a:ext cx="1752600" cy="180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zövegdoboz 7"/>
          <p:cNvSpPr txBox="1"/>
          <p:nvPr/>
        </p:nvSpPr>
        <p:spPr>
          <a:xfrm>
            <a:off x="6477000" y="304800"/>
            <a:ext cx="2514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+mn-lt"/>
              </a:rPr>
              <a:t>15th International Conference on Network and Service Management</a:t>
            </a:r>
            <a:r>
              <a:rPr lang="en-US" sz="1500" dirty="0" smtClean="0">
                <a:latin typeface="+mn-lt"/>
              </a:rPr>
              <a:t> </a:t>
            </a:r>
            <a:br>
              <a:rPr lang="en-US" sz="1500" dirty="0" smtClean="0">
                <a:latin typeface="+mn-lt"/>
              </a:rPr>
            </a:br>
            <a:r>
              <a:rPr lang="en-US" sz="1500" dirty="0" smtClean="0">
                <a:latin typeface="+mn-lt"/>
              </a:rPr>
              <a:t>Halifax, Canada</a:t>
            </a:r>
            <a:endParaRPr lang="hu-HU" sz="1500" dirty="0" smtClean="0">
              <a:latin typeface="+mn-lt"/>
            </a:endParaRPr>
          </a:p>
          <a:p>
            <a:r>
              <a:rPr lang="en-US" sz="1500" dirty="0" smtClean="0">
                <a:latin typeface="+mn-lt"/>
              </a:rPr>
              <a:t>21-25 October 2019</a:t>
            </a:r>
            <a:endParaRPr lang="hu-HU" sz="15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rot="16200000">
            <a:off x="-2438400" y="2971800"/>
            <a:ext cx="6858000" cy="914400"/>
          </a:xfrm>
          <a:solidFill>
            <a:schemeClr val="bg1"/>
          </a:solidFill>
        </p:spPr>
        <p:txBody>
          <a:bodyPr/>
          <a:lstStyle/>
          <a:p>
            <a:r>
              <a:rPr lang="en-US" sz="2600" dirty="0" smtClean="0"/>
              <a:t>When is it beneficial to use BCT for </a:t>
            </a:r>
            <a:r>
              <a:rPr lang="en-US" sz="2600" dirty="0" err="1" smtClean="0"/>
              <a:t>IIoT</a:t>
            </a:r>
            <a:r>
              <a:rPr lang="en-US" sz="2600" dirty="0" smtClean="0"/>
              <a:t>?</a:t>
            </a:r>
            <a:endParaRPr lang="hu-HU" sz="26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10242" name="Picture 2" descr="C:\_Pal\_Research\_publications\CNSM2019\Tutorial\figures\DoYouNeedB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-1341012"/>
            <a:ext cx="7162800" cy="8659631"/>
          </a:xfrm>
          <a:prstGeom prst="rect">
            <a:avLst/>
          </a:prstGeom>
          <a:noFill/>
        </p:spPr>
      </p:pic>
      <p:sp>
        <p:nvSpPr>
          <p:cNvPr id="9" name="Szövegdoboz 8"/>
          <p:cNvSpPr txBox="1"/>
          <p:nvPr/>
        </p:nvSpPr>
        <p:spPr>
          <a:xfrm rot="16200000">
            <a:off x="-841648" y="3811460"/>
            <a:ext cx="5069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Do You Need to use </a:t>
            </a:r>
            <a:r>
              <a:rPr lang="en-US" sz="1400" dirty="0" err="1" smtClean="0">
                <a:latin typeface="+mn-lt"/>
              </a:rPr>
              <a:t>Blockchains</a:t>
            </a:r>
            <a:r>
              <a:rPr lang="en-US" sz="1400" dirty="0" smtClean="0">
                <a:latin typeface="+mn-lt"/>
              </a:rPr>
              <a:t>? (by Jeremy Gardner, 2018)</a:t>
            </a:r>
            <a:endParaRPr lang="hu-HU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Precautions</a:t>
            </a:r>
            <a:r>
              <a:rPr lang="hu-HU" sz="3200" dirty="0" smtClean="0"/>
              <a:t> </a:t>
            </a:r>
            <a:r>
              <a:rPr lang="hu-HU" sz="3200" dirty="0" err="1" smtClean="0"/>
              <a:t>for</a:t>
            </a:r>
            <a:r>
              <a:rPr lang="hu-HU" sz="3200" dirty="0" smtClean="0"/>
              <a:t> </a:t>
            </a:r>
            <a:r>
              <a:rPr lang="hu-HU" sz="3200" dirty="0" err="1" smtClean="0"/>
              <a:t>Blockchain</a:t>
            </a:r>
            <a:r>
              <a:rPr lang="hu-HU" sz="3200" dirty="0" smtClean="0"/>
              <a:t> </a:t>
            </a:r>
            <a:r>
              <a:rPr lang="hu-HU" sz="3200" dirty="0" err="1" smtClean="0"/>
              <a:t>usage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sp>
        <p:nvSpPr>
          <p:cNvPr id="9" name="Tartalom helye 2"/>
          <p:cNvSpPr txBox="1">
            <a:spLocks/>
          </p:cNvSpPr>
          <p:nvPr/>
        </p:nvSpPr>
        <p:spPr bwMode="auto">
          <a:xfrm>
            <a:off x="457200" y="1447800"/>
            <a:ext cx="419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sz="2000" dirty="0" smtClean="0">
                <a:latin typeface="+mn-lt"/>
              </a:rPr>
              <a:t>L</a:t>
            </a:r>
            <a:r>
              <a:rPr lang="en-US" sz="2000" dirty="0" err="1" smtClean="0">
                <a:latin typeface="+mn-lt"/>
              </a:rPr>
              <a:t>edgers</a:t>
            </a:r>
            <a:r>
              <a:rPr lang="en-US" sz="2000" dirty="0" smtClean="0">
                <a:latin typeface="+mn-lt"/>
              </a:rPr>
              <a:t> as distributed and trusted databases</a:t>
            </a:r>
            <a:endParaRPr lang="hu-HU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Anonymity </a:t>
            </a:r>
            <a:endParaRPr lang="hu-HU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000" dirty="0" smtClean="0">
                <a:latin typeface="+mn-lt"/>
              </a:rPr>
              <a:t>A</a:t>
            </a:r>
            <a:r>
              <a:rPr lang="en-US" sz="2000" dirty="0" err="1" smtClean="0">
                <a:latin typeface="+mn-lt"/>
              </a:rPr>
              <a:t>ccelerated</a:t>
            </a:r>
            <a:r>
              <a:rPr lang="en-US" sz="2000" dirty="0" smtClean="0">
                <a:latin typeface="+mn-lt"/>
              </a:rPr>
              <a:t> transactions,</a:t>
            </a:r>
            <a:endParaRPr lang="hu-HU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000" dirty="0" err="1" smtClean="0">
                <a:latin typeface="+mn-lt"/>
              </a:rPr>
              <a:t>Security</a:t>
            </a:r>
            <a:r>
              <a:rPr lang="hu-HU" sz="2000" dirty="0" smtClean="0">
                <a:latin typeface="+mn-lt"/>
              </a:rPr>
              <a:t> </a:t>
            </a:r>
            <a:r>
              <a:rPr lang="hu-HU" sz="2000" dirty="0" err="1" smtClean="0">
                <a:latin typeface="+mn-lt"/>
              </a:rPr>
              <a:t>Solutions</a:t>
            </a:r>
            <a:endParaRPr lang="hu-HU" sz="2000" dirty="0" smtClean="0">
              <a:latin typeface="+mn-l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hu-HU" sz="2000" dirty="0" smtClean="0">
                <a:latin typeface="+mn-lt"/>
              </a:rPr>
              <a:t>Data </a:t>
            </a:r>
            <a:r>
              <a:rPr lang="hu-HU" sz="2000" dirty="0" err="1" smtClean="0">
                <a:latin typeface="+mn-lt"/>
              </a:rPr>
              <a:t>privacy</a:t>
            </a:r>
            <a:r>
              <a:rPr lang="hu-HU" sz="2000" dirty="0" smtClean="0">
                <a:latin typeface="+mn-lt"/>
              </a:rPr>
              <a:t>,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hu-HU" sz="2000" dirty="0" err="1" smtClean="0">
                <a:latin typeface="+mn-lt"/>
              </a:rPr>
              <a:t>Trust</a:t>
            </a:r>
            <a:r>
              <a:rPr lang="hu-HU" sz="2000" dirty="0" smtClean="0">
                <a:latin typeface="+mn-lt"/>
              </a:rPr>
              <a:t>, etc.</a:t>
            </a:r>
            <a:endParaRPr lang="en-US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000" dirty="0" smtClean="0">
                <a:latin typeface="+mn-lt"/>
              </a:rPr>
              <a:t>M</a:t>
            </a:r>
            <a:r>
              <a:rPr lang="en-US" sz="2000" dirty="0" err="1" smtClean="0">
                <a:latin typeface="+mn-lt"/>
              </a:rPr>
              <a:t>icropayments</a:t>
            </a:r>
            <a:r>
              <a:rPr lang="en-US" sz="2000" dirty="0" smtClean="0">
                <a:latin typeface="+mn-lt"/>
              </a:rPr>
              <a:t>,</a:t>
            </a:r>
            <a:endParaRPr lang="hu-HU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000" dirty="0" smtClean="0">
                <a:latin typeface="+mn-lt"/>
              </a:rPr>
              <a:t>C</a:t>
            </a:r>
            <a:r>
              <a:rPr lang="en-US" sz="2000" dirty="0" err="1" smtClean="0">
                <a:latin typeface="+mn-lt"/>
              </a:rPr>
              <a:t>ost</a:t>
            </a:r>
            <a:r>
              <a:rPr lang="en-US" sz="2000" dirty="0" smtClean="0">
                <a:latin typeface="+mn-lt"/>
              </a:rPr>
              <a:t> reductions by removing</a:t>
            </a:r>
            <a:r>
              <a:rPr lang="hu-HU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middlemen</a:t>
            </a:r>
            <a:endParaRPr lang="hu-HU" sz="2000" dirty="0" smtClean="0">
              <a:latin typeface="+mn-lt"/>
            </a:endParaRPr>
          </a:p>
          <a:p>
            <a:pPr marL="457200" indent="-457200"/>
            <a:endParaRPr lang="hu-HU" sz="2000" dirty="0" smtClean="0">
              <a:latin typeface="+mn-lt"/>
            </a:endParaRPr>
          </a:p>
        </p:txBody>
      </p:sp>
      <p:sp>
        <p:nvSpPr>
          <p:cNvPr id="10" name="Tartalom helye 2"/>
          <p:cNvSpPr txBox="1">
            <a:spLocks/>
          </p:cNvSpPr>
          <p:nvPr/>
        </p:nvSpPr>
        <p:spPr bwMode="auto">
          <a:xfrm>
            <a:off x="4572000" y="1524000"/>
            <a:ext cx="457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sz="2000" dirty="0" smtClean="0">
                <a:latin typeface="+mn-lt"/>
              </a:rPr>
              <a:t>N</a:t>
            </a:r>
            <a:r>
              <a:rPr lang="en-US" sz="2000" dirty="0" smtClean="0">
                <a:latin typeface="+mn-lt"/>
              </a:rPr>
              <a:t>umber of transactions per </a:t>
            </a:r>
            <a:r>
              <a:rPr lang="en-US" sz="2000" dirty="0" smtClean="0">
                <a:latin typeface="+mn-lt"/>
              </a:rPr>
              <a:t>sec</a:t>
            </a:r>
            <a:r>
              <a:rPr lang="hu-HU" sz="2000" dirty="0" smtClean="0">
                <a:latin typeface="+mn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 err="1" smtClean="0">
                <a:latin typeface="+mn-lt"/>
              </a:rPr>
              <a:t>Resource</a:t>
            </a:r>
            <a:r>
              <a:rPr lang="hu-HU" sz="2000" dirty="0" smtClean="0">
                <a:latin typeface="+mn-lt"/>
              </a:rPr>
              <a:t> </a:t>
            </a:r>
            <a:r>
              <a:rPr lang="hu-HU" sz="2000" dirty="0" err="1" smtClean="0">
                <a:latin typeface="+mn-lt"/>
              </a:rPr>
              <a:t>constrained</a:t>
            </a:r>
            <a:r>
              <a:rPr lang="hu-HU" sz="2000" dirty="0" smtClean="0">
                <a:latin typeface="+mn-lt"/>
              </a:rPr>
              <a:t> </a:t>
            </a:r>
            <a:r>
              <a:rPr lang="hu-HU" sz="2000" dirty="0" err="1" smtClean="0">
                <a:latin typeface="+mn-lt"/>
              </a:rPr>
              <a:t>devices</a:t>
            </a:r>
            <a:r>
              <a:rPr lang="hu-HU" sz="2000" dirty="0" smtClean="0">
                <a:latin typeface="+mn-lt"/>
              </a:rPr>
              <a:t>?!</a:t>
            </a:r>
            <a:endParaRPr lang="en-US" sz="2000" dirty="0" smtClean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sz="2000" dirty="0" smtClean="0">
                <a:latin typeface="+mn-lt"/>
              </a:rPr>
              <a:t>M</a:t>
            </a:r>
            <a:r>
              <a:rPr lang="en-US" sz="2000" dirty="0" err="1" smtClean="0">
                <a:latin typeface="+mn-lt"/>
              </a:rPr>
              <a:t>ixed</a:t>
            </a:r>
            <a:r>
              <a:rPr lang="en-US" sz="2000" dirty="0" smtClean="0">
                <a:latin typeface="+mn-lt"/>
              </a:rPr>
              <a:t> usage of private and public </a:t>
            </a:r>
            <a:r>
              <a:rPr lang="en-US" sz="2000" dirty="0" err="1" smtClean="0">
                <a:latin typeface="+mn-lt"/>
              </a:rPr>
              <a:t>blockchains</a:t>
            </a:r>
            <a:r>
              <a:rPr lang="en-US" sz="2000" dirty="0" smtClean="0">
                <a:latin typeface="+mn-lt"/>
              </a:rPr>
              <a:t> are not clearly solved in practice </a:t>
            </a:r>
            <a:endParaRPr lang="hu-HU" sz="2000" dirty="0" smtClean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sz="2000" dirty="0" smtClean="0">
                <a:latin typeface="+mn-lt"/>
              </a:rPr>
              <a:t>S</a:t>
            </a:r>
            <a:r>
              <a:rPr lang="en-US" sz="2000" dirty="0" err="1" smtClean="0">
                <a:latin typeface="+mn-lt"/>
              </a:rPr>
              <a:t>ecurity</a:t>
            </a:r>
            <a:r>
              <a:rPr lang="hu-HU" sz="2000" dirty="0" smtClean="0">
                <a:latin typeface="+mn-lt"/>
              </a:rPr>
              <a:t> </a:t>
            </a:r>
            <a:r>
              <a:rPr lang="hu-HU" sz="2000" dirty="0" err="1" smtClean="0">
                <a:latin typeface="+mn-lt"/>
              </a:rPr>
              <a:t>Vulnerabilities</a:t>
            </a:r>
            <a:endParaRPr lang="hu-HU" sz="2000" dirty="0" smtClean="0">
              <a:latin typeface="+mn-lt"/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51% attack</a:t>
            </a:r>
            <a:r>
              <a:rPr lang="hu-HU" sz="2000" dirty="0" smtClean="0">
                <a:latin typeface="+mn-lt"/>
              </a:rPr>
              <a:t>,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race attack,</a:t>
            </a:r>
            <a:endParaRPr lang="hu-HU" sz="2000" dirty="0" smtClean="0">
              <a:latin typeface="+mn-lt"/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 err="1" smtClean="0">
                <a:latin typeface="+mn-lt"/>
              </a:rPr>
              <a:t>finney</a:t>
            </a:r>
            <a:r>
              <a:rPr lang="en-US" sz="2000" dirty="0" smtClean="0">
                <a:latin typeface="+mn-lt"/>
              </a:rPr>
              <a:t> attacks,</a:t>
            </a:r>
            <a:endParaRPr lang="hu-HU" sz="2000" dirty="0" smtClean="0">
              <a:latin typeface="+mn-lt"/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bugs </a:t>
            </a:r>
            <a:r>
              <a:rPr lang="en-US" sz="2000" dirty="0" smtClean="0">
                <a:latin typeface="+mn-lt"/>
              </a:rPr>
              <a:t>in smart</a:t>
            </a:r>
            <a:r>
              <a:rPr lang="hu-HU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contracts, </a:t>
            </a:r>
            <a:r>
              <a:rPr lang="hu-HU" sz="2000" dirty="0" smtClean="0">
                <a:latin typeface="+mn-lt"/>
              </a:rPr>
              <a:t>etc.</a:t>
            </a:r>
            <a:endParaRPr lang="en-US" sz="2000" dirty="0" smtClean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sz="2000" dirty="0" smtClean="0">
                <a:latin typeface="+mn-lt"/>
              </a:rPr>
              <a:t>L</a:t>
            </a:r>
            <a:r>
              <a:rPr lang="en-US" sz="2000" dirty="0" err="1" smtClean="0">
                <a:latin typeface="+mn-lt"/>
              </a:rPr>
              <a:t>egal</a:t>
            </a:r>
            <a:r>
              <a:rPr lang="en-US" sz="2000" dirty="0" smtClean="0">
                <a:latin typeface="+mn-lt"/>
              </a:rPr>
              <a:t> issue</a:t>
            </a:r>
            <a:r>
              <a:rPr lang="hu-HU" sz="2000" dirty="0" smtClean="0">
                <a:latin typeface="+mn-lt"/>
              </a:rPr>
              <a:t>s</a:t>
            </a:r>
            <a:endParaRPr lang="en-US" sz="2000" dirty="0" smtClean="0">
              <a:latin typeface="+mn-lt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531299"/>
            <a:ext cx="2971799" cy="232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zövegdoboz 10"/>
          <p:cNvSpPr txBox="1"/>
          <p:nvPr/>
        </p:nvSpPr>
        <p:spPr>
          <a:xfrm>
            <a:off x="3962400" y="57150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latin typeface="+mn-lt"/>
              </a:rPr>
              <a:t>A. </a:t>
            </a:r>
            <a:r>
              <a:rPr lang="hu-HU" sz="1200" dirty="0" err="1" smtClean="0">
                <a:latin typeface="+mn-lt"/>
              </a:rPr>
              <a:t>Reyna</a:t>
            </a:r>
            <a:r>
              <a:rPr lang="hu-HU" sz="1200" dirty="0" smtClean="0">
                <a:latin typeface="+mn-lt"/>
              </a:rPr>
              <a:t>, C. Martín, J. </a:t>
            </a:r>
            <a:r>
              <a:rPr lang="hu-HU" sz="1200" dirty="0" err="1" smtClean="0">
                <a:latin typeface="+mn-lt"/>
              </a:rPr>
              <a:t>Chen</a:t>
            </a:r>
            <a:r>
              <a:rPr lang="hu-HU" sz="1200" dirty="0" smtClean="0">
                <a:latin typeface="+mn-lt"/>
              </a:rPr>
              <a:t>, E. </a:t>
            </a:r>
            <a:r>
              <a:rPr lang="hu-HU" sz="1200" dirty="0" err="1" smtClean="0">
                <a:latin typeface="+mn-lt"/>
              </a:rPr>
              <a:t>Soler</a:t>
            </a:r>
            <a:r>
              <a:rPr lang="hu-HU" sz="1200" dirty="0" smtClean="0">
                <a:latin typeface="+mn-lt"/>
              </a:rPr>
              <a:t>, </a:t>
            </a:r>
            <a:r>
              <a:rPr lang="hu-HU" sz="1200" dirty="0" smtClean="0">
                <a:latin typeface="+mn-lt"/>
              </a:rPr>
              <a:t>M</a:t>
            </a:r>
            <a:r>
              <a:rPr lang="hu-HU" sz="1200" dirty="0" smtClean="0">
                <a:latin typeface="+mn-lt"/>
              </a:rPr>
              <a:t>. </a:t>
            </a:r>
            <a:r>
              <a:rPr lang="hu-HU" sz="1200" dirty="0" err="1" smtClean="0">
                <a:latin typeface="+mn-lt"/>
              </a:rPr>
              <a:t>Díaz</a:t>
            </a:r>
            <a:r>
              <a:rPr lang="hu-HU" sz="1200" dirty="0" smtClean="0">
                <a:latin typeface="+mn-lt"/>
              </a:rPr>
              <a:t>, “</a:t>
            </a:r>
            <a:r>
              <a:rPr lang="hu-HU" sz="1200" dirty="0" err="1" smtClean="0">
                <a:latin typeface="+mn-lt"/>
              </a:rPr>
              <a:t>On</a:t>
            </a:r>
            <a:r>
              <a:rPr lang="hu-HU" sz="1200" dirty="0" smtClean="0">
                <a:latin typeface="+mn-lt"/>
              </a:rPr>
              <a:t> </a:t>
            </a:r>
            <a:r>
              <a:rPr lang="hu-HU" sz="1200" dirty="0" err="1" smtClean="0">
                <a:latin typeface="+mn-lt"/>
              </a:rPr>
              <a:t>blockchain</a:t>
            </a:r>
            <a:r>
              <a:rPr lang="hu-HU" sz="1200" dirty="0" smtClean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and </a:t>
            </a:r>
            <a:r>
              <a:rPr lang="en-US" sz="1200" dirty="0" smtClean="0">
                <a:latin typeface="+mn-lt"/>
              </a:rPr>
              <a:t>its integration with </a:t>
            </a:r>
            <a:r>
              <a:rPr lang="hu-HU" sz="1200" dirty="0" err="1" smtClean="0">
                <a:latin typeface="+mn-lt"/>
              </a:rPr>
              <a:t>IoT</a:t>
            </a:r>
            <a:r>
              <a:rPr lang="en-US" sz="1200" dirty="0" smtClean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challenges and opportunities,” </a:t>
            </a:r>
            <a:r>
              <a:rPr lang="en-US" sz="1200" dirty="0" smtClean="0">
                <a:latin typeface="+mn-lt"/>
              </a:rPr>
              <a:t>Future</a:t>
            </a:r>
            <a:r>
              <a:rPr lang="hu-HU" sz="1200" dirty="0" smtClean="0">
                <a:latin typeface="+mn-lt"/>
              </a:rPr>
              <a:t> </a:t>
            </a:r>
            <a:r>
              <a:rPr lang="hu-HU" sz="1200" dirty="0" err="1" smtClean="0">
                <a:latin typeface="+mn-lt"/>
              </a:rPr>
              <a:t>Generation</a:t>
            </a:r>
            <a:r>
              <a:rPr lang="hu-HU" sz="1200" dirty="0" smtClean="0">
                <a:latin typeface="+mn-lt"/>
              </a:rPr>
              <a:t> </a:t>
            </a:r>
            <a:r>
              <a:rPr lang="hu-HU" sz="1200" dirty="0" smtClean="0">
                <a:latin typeface="+mn-lt"/>
              </a:rPr>
              <a:t>Computer Systems, 2018.</a:t>
            </a:r>
            <a:endParaRPr lang="hu-HU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hu-HU" dirty="0" err="1" smtClean="0"/>
              <a:t>Blockchain-related</a:t>
            </a:r>
            <a:r>
              <a:rPr lang="hu-HU" dirty="0" smtClean="0"/>
              <a:t> </a:t>
            </a:r>
            <a:r>
              <a:rPr lang="hu-HU" dirty="0" err="1" smtClean="0"/>
              <a:t>concepts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rot="16200000">
            <a:off x="-1866900" y="3390900"/>
            <a:ext cx="5715000" cy="914400"/>
          </a:xfrm>
        </p:spPr>
        <p:txBody>
          <a:bodyPr/>
          <a:lstStyle/>
          <a:p>
            <a:r>
              <a:rPr lang="en-US" sz="2800" dirty="0" smtClean="0"/>
              <a:t>A sample workflow of </a:t>
            </a:r>
            <a:r>
              <a:rPr lang="en-US" sz="2800" dirty="0" err="1" smtClean="0"/>
              <a:t>Blockchain</a:t>
            </a:r>
            <a:r>
              <a:rPr lang="en-US" sz="2800" dirty="0" smtClean="0"/>
              <a:t>-related processes</a:t>
            </a:r>
            <a:endParaRPr lang="hu-HU" sz="28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1026" name="Picture 2" descr="C:\_Pal\_Research\_publications\CNSM2019\Tutorial\figures\sample_BC_f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9420" y="0"/>
            <a:ext cx="7674581" cy="6856092"/>
          </a:xfrm>
          <a:prstGeom prst="rect">
            <a:avLst/>
          </a:prstGeom>
          <a:noFill/>
        </p:spPr>
      </p:pic>
      <p:sp>
        <p:nvSpPr>
          <p:cNvPr id="9" name="Szövegdoboz 8"/>
          <p:cNvSpPr txBox="1"/>
          <p:nvPr/>
        </p:nvSpPr>
        <p:spPr>
          <a:xfrm>
            <a:off x="3352800" y="6553200"/>
            <a:ext cx="2286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latin typeface="+mn-lt"/>
              </a:rPr>
              <a:t>https</a:t>
            </a:r>
            <a:r>
              <a:rPr lang="hu-HU" sz="1200" dirty="0" smtClean="0">
                <a:latin typeface="+mn-lt"/>
              </a:rPr>
              <a:t>://</a:t>
            </a:r>
            <a:r>
              <a:rPr lang="hu-HU" sz="1200" dirty="0" smtClean="0">
                <a:latin typeface="+mn-lt"/>
              </a:rPr>
              <a:t>steemit.com/blockchain/</a:t>
            </a:r>
            <a:endParaRPr lang="hu-HU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Distributed</a:t>
            </a:r>
            <a:r>
              <a:rPr lang="hu-HU" sz="3200" dirty="0" smtClean="0"/>
              <a:t> </a:t>
            </a:r>
            <a:r>
              <a:rPr lang="hu-HU" sz="3200" dirty="0" err="1" smtClean="0"/>
              <a:t>Ledger</a:t>
            </a:r>
            <a:r>
              <a:rPr lang="hu-HU" sz="3200" dirty="0" smtClean="0"/>
              <a:t> </a:t>
            </a:r>
            <a:r>
              <a:rPr lang="hu-HU" sz="3200" dirty="0" err="1" smtClean="0"/>
              <a:t>Technology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48200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distributed ledger database </a:t>
            </a:r>
            <a:r>
              <a:rPr lang="en-US" sz="2000" dirty="0" smtClean="0"/>
              <a:t>is spread across several nodes (devices) on a peer-to-peer network, </a:t>
            </a:r>
            <a:endParaRPr lang="hu-HU" sz="2000" dirty="0" smtClean="0"/>
          </a:p>
          <a:p>
            <a:r>
              <a:rPr lang="en-US" sz="2000" dirty="0" smtClean="0"/>
              <a:t>where </a:t>
            </a:r>
            <a:r>
              <a:rPr lang="en-US" sz="2000" dirty="0" smtClean="0"/>
              <a:t>each replicates and saves an identical copy of the ledger and updates itself independently. </a:t>
            </a:r>
            <a:endParaRPr lang="hu-HU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primary advantage is the lack of central authority. </a:t>
            </a:r>
            <a:endParaRPr lang="hu-HU" sz="2000" dirty="0" smtClean="0"/>
          </a:p>
          <a:p>
            <a:r>
              <a:rPr lang="en-US" sz="2000" dirty="0" smtClean="0"/>
              <a:t>When </a:t>
            </a:r>
            <a:r>
              <a:rPr lang="en-US" sz="2000" dirty="0" smtClean="0"/>
              <a:t>a ledger update happens, each node constructs the new transaction, </a:t>
            </a:r>
            <a:endParaRPr lang="hu-HU" sz="2000" dirty="0" smtClean="0"/>
          </a:p>
          <a:p>
            <a:r>
              <a:rPr lang="en-US" sz="2000" dirty="0" smtClean="0"/>
              <a:t>and </a:t>
            </a:r>
            <a:r>
              <a:rPr lang="en-US" sz="2000" dirty="0" smtClean="0"/>
              <a:t>then the nodes vote by consensus algorithm on which copy is </a:t>
            </a:r>
            <a:r>
              <a:rPr lang="en-US" sz="2000" dirty="0" smtClean="0"/>
              <a:t>correct.</a:t>
            </a:r>
            <a:endParaRPr lang="hu-HU" sz="2000" dirty="0" smtClean="0"/>
          </a:p>
          <a:p>
            <a:r>
              <a:rPr lang="en-US" sz="2000" dirty="0" smtClean="0"/>
              <a:t>Once </a:t>
            </a:r>
            <a:r>
              <a:rPr lang="en-US" sz="2000" dirty="0" smtClean="0"/>
              <a:t>a consensus has been determined, all the other nodes update themselves with the new, correct copy of the </a:t>
            </a:r>
            <a:r>
              <a:rPr lang="en-US" sz="2000" dirty="0" smtClean="0"/>
              <a:t>ledger</a:t>
            </a:r>
            <a:r>
              <a:rPr lang="hu-HU" sz="2000" dirty="0" smtClean="0"/>
              <a:t>.</a:t>
            </a:r>
          </a:p>
          <a:p>
            <a:r>
              <a:rPr lang="hu-HU" sz="2000" i="1" dirty="0" err="1" smtClean="0"/>
              <a:t>Difference</a:t>
            </a:r>
            <a:r>
              <a:rPr lang="hu-HU" sz="2000" i="1" dirty="0" smtClean="0"/>
              <a:t>  </a:t>
            </a:r>
            <a:r>
              <a:rPr lang="hu-HU" sz="2000" i="1" dirty="0" err="1" smtClean="0"/>
              <a:t>between</a:t>
            </a:r>
            <a:r>
              <a:rPr lang="hu-HU" sz="2000" i="1" dirty="0" smtClean="0"/>
              <a:t>: Public, </a:t>
            </a:r>
            <a:r>
              <a:rPr lang="hu-HU" sz="2000" i="1" dirty="0" err="1" smtClean="0"/>
              <a:t>Private</a:t>
            </a:r>
            <a:r>
              <a:rPr lang="hu-HU" sz="2000" i="1" dirty="0" smtClean="0"/>
              <a:t> and </a:t>
            </a:r>
            <a:r>
              <a:rPr lang="hu-HU" sz="2000" i="1" dirty="0" err="1" smtClean="0"/>
              <a:t>Hybrid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ledgers</a:t>
            </a:r>
            <a:endParaRPr lang="en-US" sz="2000" i="1" dirty="0" smtClean="0"/>
          </a:p>
          <a:p>
            <a:pPr>
              <a:buNone/>
            </a:pPr>
            <a:endParaRPr lang="hu-HU" sz="2000" dirty="0" smtClean="0"/>
          </a:p>
          <a:p>
            <a:pPr lvl="1">
              <a:buNone/>
            </a:pPr>
            <a:endParaRPr lang="hu-HU" sz="2000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33400" y="5867400"/>
            <a:ext cx="861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R. </a:t>
            </a:r>
            <a:r>
              <a:rPr lang="en-US" sz="1400" dirty="0" err="1" smtClean="0">
                <a:latin typeface="+mn-lt"/>
              </a:rPr>
              <a:t>Maull</a:t>
            </a:r>
            <a:r>
              <a:rPr lang="en-US" sz="1400" dirty="0" smtClean="0">
                <a:latin typeface="+mn-lt"/>
              </a:rPr>
              <a:t>, P. </a:t>
            </a:r>
            <a:r>
              <a:rPr lang="en-US" sz="1400" dirty="0" err="1" smtClean="0">
                <a:latin typeface="+mn-lt"/>
              </a:rPr>
              <a:t>Godsiff</a:t>
            </a:r>
            <a:r>
              <a:rPr lang="en-US" sz="1400" dirty="0" smtClean="0">
                <a:latin typeface="+mn-lt"/>
              </a:rPr>
              <a:t>, C. Mulligan, A. Brown, and B. Kewell, “Distributed ledger technology: </a:t>
            </a:r>
            <a:r>
              <a:rPr lang="en-US" sz="1400" dirty="0" smtClean="0">
                <a:latin typeface="+mn-lt"/>
              </a:rPr>
              <a:t>Applications </a:t>
            </a:r>
            <a:r>
              <a:rPr lang="en-US" sz="1400" dirty="0" smtClean="0">
                <a:latin typeface="+mn-lt"/>
              </a:rPr>
              <a:t>and implications</a:t>
            </a:r>
            <a:r>
              <a:rPr lang="en-US" sz="1400" dirty="0" smtClean="0">
                <a:latin typeface="+mn-lt"/>
              </a:rPr>
              <a:t>,”</a:t>
            </a:r>
            <a:r>
              <a:rPr lang="hu-HU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Briefings </a:t>
            </a:r>
            <a:r>
              <a:rPr lang="en-US" sz="1400" dirty="0" smtClean="0">
                <a:latin typeface="+mn-lt"/>
              </a:rPr>
              <a:t>in Entrepreneurial </a:t>
            </a:r>
            <a:r>
              <a:rPr lang="en-US" sz="1400" dirty="0" smtClean="0">
                <a:latin typeface="+mn-lt"/>
              </a:rPr>
              <a:t>Finance, </a:t>
            </a:r>
            <a:r>
              <a:rPr lang="en-US" sz="1400" dirty="0" smtClean="0">
                <a:latin typeface="+mn-lt"/>
              </a:rPr>
              <a:t>vol. 26, no. 5, pp. 481–489, 2017</a:t>
            </a:r>
          </a:p>
          <a:p>
            <a:endParaRPr lang="hu-HU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Cryptographic</a:t>
            </a:r>
            <a:r>
              <a:rPr lang="hu-HU" sz="3200" dirty="0" smtClean="0"/>
              <a:t> </a:t>
            </a:r>
            <a:r>
              <a:rPr lang="hu-HU" sz="3200" dirty="0" err="1" smtClean="0"/>
              <a:t>Hash</a:t>
            </a:r>
            <a:r>
              <a:rPr lang="hu-HU" sz="3200" dirty="0" smtClean="0"/>
              <a:t> </a:t>
            </a:r>
            <a:r>
              <a:rPr lang="hu-HU" sz="3200" dirty="0" err="1" smtClean="0"/>
              <a:t>Function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15362" name="Picture 2" descr="Képtalálat a következőre: „Cryptographic Hash Function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4622425" cy="3352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364" name="Picture 4" descr="[Digitally signing a document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810000"/>
            <a:ext cx="5715000" cy="2581276"/>
          </a:xfrm>
          <a:prstGeom prst="rect">
            <a:avLst/>
          </a:prstGeom>
          <a:noFill/>
        </p:spPr>
      </p:pic>
      <p:sp>
        <p:nvSpPr>
          <p:cNvPr id="10" name="Szövegdoboz 9"/>
          <p:cNvSpPr txBox="1"/>
          <p:nvPr/>
        </p:nvSpPr>
        <p:spPr>
          <a:xfrm>
            <a:off x="381000" y="5791200"/>
            <a:ext cx="406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Steve </a:t>
            </a:r>
            <a:r>
              <a:rPr lang="en-US" sz="1200" b="1" dirty="0" err="1" smtClean="0"/>
              <a:t>Friedl's</a:t>
            </a:r>
            <a:r>
              <a:rPr lang="en-US" sz="1200" b="1" dirty="0" smtClean="0"/>
              <a:t> Unixwiz.net Tech Tips </a:t>
            </a:r>
          </a:p>
          <a:p>
            <a:r>
              <a:rPr lang="en-US" sz="1200" b="1" dirty="0" smtClean="0"/>
              <a:t>An Illustrated Guide to Cryptographic Hashes </a:t>
            </a:r>
          </a:p>
          <a:p>
            <a:r>
              <a:rPr lang="hu-HU" sz="1200" dirty="0" smtClean="0">
                <a:latin typeface="+mn-lt"/>
              </a:rPr>
              <a:t>http</a:t>
            </a:r>
            <a:r>
              <a:rPr lang="hu-HU" sz="1200" dirty="0" smtClean="0">
                <a:latin typeface="+mn-lt"/>
              </a:rPr>
              <a:t>://www.unixwiz.net/techtips/iguide-crypto-hashes.html</a:t>
            </a:r>
            <a:endParaRPr lang="hu-HU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Mining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14338" name="Picture 2" descr="Min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4448431" cy="2743200"/>
          </a:xfrm>
          <a:prstGeom prst="rect">
            <a:avLst/>
          </a:prstGeom>
          <a:noFill/>
        </p:spPr>
      </p:pic>
      <p:sp>
        <p:nvSpPr>
          <p:cNvPr id="10" name="Szövegdoboz 9"/>
          <p:cNvSpPr txBox="1"/>
          <p:nvPr/>
        </p:nvSpPr>
        <p:spPr>
          <a:xfrm>
            <a:off x="381000" y="16764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>
                <a:latin typeface="+mn-lt"/>
              </a:rPr>
              <a:t>The </a:t>
            </a:r>
            <a:r>
              <a:rPr lang="hu-HU" sz="1800" dirty="0" err="1" smtClean="0">
                <a:latin typeface="+mn-lt"/>
              </a:rPr>
              <a:t>message</a:t>
            </a:r>
            <a:r>
              <a:rPr lang="hu-HU" sz="1800" dirty="0" smtClean="0">
                <a:latin typeface="+mn-lt"/>
              </a:rPr>
              <a:t> </a:t>
            </a:r>
            <a:r>
              <a:rPr lang="hu-HU" sz="1800" dirty="0" err="1" smtClean="0">
                <a:latin typeface="+mn-lt"/>
              </a:rPr>
              <a:t>gets</a:t>
            </a:r>
            <a:r>
              <a:rPr lang="hu-HU" sz="1800" dirty="0" smtClean="0">
                <a:latin typeface="+mn-lt"/>
              </a:rPr>
              <a:t> </a:t>
            </a:r>
            <a:r>
              <a:rPr lang="hu-HU" sz="1800" dirty="0" err="1" smtClean="0">
                <a:latin typeface="+mn-lt"/>
              </a:rPr>
              <a:t>broadcasted</a:t>
            </a:r>
            <a:r>
              <a:rPr lang="hu-HU" sz="1800" dirty="0" smtClean="0">
                <a:latin typeface="+mn-lt"/>
              </a:rPr>
              <a:t> </a:t>
            </a:r>
            <a:r>
              <a:rPr lang="hu-HU" sz="1800" dirty="0" err="1" smtClean="0">
                <a:latin typeface="+mn-lt"/>
              </a:rPr>
              <a:t>to</a:t>
            </a:r>
            <a:r>
              <a:rPr lang="hu-HU" sz="1800" dirty="0" smtClean="0">
                <a:latin typeface="+mn-lt"/>
              </a:rPr>
              <a:t> </a:t>
            </a:r>
            <a:r>
              <a:rPr lang="hu-HU" sz="1800" dirty="0" err="1" smtClean="0">
                <a:latin typeface="+mn-lt"/>
              </a:rPr>
              <a:t>the</a:t>
            </a:r>
            <a:r>
              <a:rPr lang="hu-HU" sz="1800" dirty="0" smtClean="0">
                <a:latin typeface="+mn-lt"/>
              </a:rPr>
              <a:t> </a:t>
            </a:r>
            <a:r>
              <a:rPr lang="hu-HU" sz="1800" dirty="0" err="1" smtClean="0">
                <a:latin typeface="+mn-lt"/>
              </a:rPr>
              <a:t>entire</a:t>
            </a:r>
            <a:r>
              <a:rPr lang="hu-HU" sz="1800" dirty="0" smtClean="0">
                <a:latin typeface="+mn-lt"/>
              </a:rPr>
              <a:t> </a:t>
            </a:r>
            <a:r>
              <a:rPr lang="hu-HU" sz="1800" dirty="0" err="1" smtClean="0">
                <a:latin typeface="+mn-lt"/>
              </a:rPr>
              <a:t>network</a:t>
            </a:r>
            <a:r>
              <a:rPr lang="hu-HU" sz="1800" dirty="0" smtClean="0">
                <a:latin typeface="+mn-lt"/>
              </a:rPr>
              <a:t> – </a:t>
            </a:r>
            <a:r>
              <a:rPr lang="hu-HU" sz="1800" dirty="0" err="1" smtClean="0">
                <a:latin typeface="+mn-lt"/>
              </a:rPr>
              <a:t>including</a:t>
            </a:r>
            <a:r>
              <a:rPr lang="hu-HU" sz="1800" dirty="0" smtClean="0">
                <a:latin typeface="+mn-lt"/>
              </a:rPr>
              <a:t> </a:t>
            </a:r>
            <a:r>
              <a:rPr lang="hu-HU" sz="1800" dirty="0" err="1" smtClean="0">
                <a:latin typeface="+mn-lt"/>
              </a:rPr>
              <a:t>miner</a:t>
            </a:r>
            <a:r>
              <a:rPr lang="hu-HU" sz="1800" dirty="0" smtClean="0">
                <a:latin typeface="+mn-lt"/>
              </a:rPr>
              <a:t> </a:t>
            </a:r>
            <a:r>
              <a:rPr lang="hu-HU" sz="1800" dirty="0" err="1" smtClean="0">
                <a:latin typeface="+mn-lt"/>
              </a:rPr>
              <a:t>nodes</a:t>
            </a:r>
            <a:r>
              <a:rPr lang="hu-HU" sz="1800" dirty="0" smtClean="0">
                <a:latin typeface="+mn-lt"/>
              </a:rPr>
              <a:t>.</a:t>
            </a:r>
          </a:p>
        </p:txBody>
      </p:sp>
      <p:pic>
        <p:nvPicPr>
          <p:cNvPr id="14342" name="Picture 6" descr="Képtalálat a következőre: „mining process blockchain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828800"/>
            <a:ext cx="3317306" cy="4191000"/>
          </a:xfrm>
          <a:prstGeom prst="rect">
            <a:avLst/>
          </a:prstGeom>
          <a:noFill/>
        </p:spPr>
      </p:pic>
      <p:sp>
        <p:nvSpPr>
          <p:cNvPr id="12" name="Szövegdoboz 11"/>
          <p:cNvSpPr txBox="1"/>
          <p:nvPr/>
        </p:nvSpPr>
        <p:spPr>
          <a:xfrm>
            <a:off x="5181600" y="1447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>
                <a:latin typeface="+mn-lt"/>
              </a:rPr>
              <a:t>The </a:t>
            </a:r>
            <a:r>
              <a:rPr lang="hu-HU" sz="1800" dirty="0" err="1" smtClean="0">
                <a:latin typeface="+mn-lt"/>
              </a:rPr>
              <a:t>mining</a:t>
            </a:r>
            <a:r>
              <a:rPr lang="hu-HU" sz="1800" dirty="0" smtClean="0">
                <a:latin typeface="+mn-lt"/>
              </a:rPr>
              <a:t> </a:t>
            </a:r>
            <a:r>
              <a:rPr lang="hu-HU" sz="1800" dirty="0" err="1" smtClean="0">
                <a:latin typeface="+mn-lt"/>
              </a:rPr>
              <a:t>process</a:t>
            </a:r>
            <a:r>
              <a:rPr lang="hu-HU" sz="1800" dirty="0" smtClean="0">
                <a:latin typeface="+mn-lt"/>
              </a:rPr>
              <a:t> </a:t>
            </a:r>
            <a:r>
              <a:rPr lang="hu-HU" sz="1800" dirty="0" err="1" smtClean="0">
                <a:latin typeface="+mn-lt"/>
              </a:rPr>
              <a:t>at</a:t>
            </a:r>
            <a:r>
              <a:rPr lang="hu-HU" sz="1800" dirty="0" smtClean="0">
                <a:latin typeface="+mn-lt"/>
              </a:rPr>
              <a:t> </a:t>
            </a:r>
            <a:r>
              <a:rPr lang="hu-HU" sz="1800" dirty="0" err="1" smtClean="0">
                <a:latin typeface="+mn-lt"/>
              </a:rPr>
              <a:t>the</a:t>
            </a:r>
            <a:r>
              <a:rPr lang="hu-HU" sz="1800" dirty="0" smtClean="0">
                <a:latin typeface="+mn-lt"/>
              </a:rPr>
              <a:t> </a:t>
            </a:r>
            <a:r>
              <a:rPr lang="hu-HU" sz="1800" dirty="0" err="1" smtClean="0">
                <a:latin typeface="+mn-lt"/>
              </a:rPr>
              <a:t>nodes</a:t>
            </a:r>
            <a:endParaRPr lang="hu-HU" sz="1800" dirty="0" smtClean="0">
              <a:latin typeface="+mn-lt"/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2209800" y="6019800"/>
            <a:ext cx="663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latin typeface="+mn-lt"/>
              </a:rPr>
              <a:t>https://www.codeproject.com/Articles/1257601/Introducing-the-Process-of-Mining-in-Blockchain</a:t>
            </a:r>
            <a:endParaRPr lang="hu-HU" sz="1200" dirty="0">
              <a:latin typeface="+mn-lt"/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381000" y="5486400"/>
            <a:ext cx="4303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latin typeface="+mn-lt"/>
              </a:rPr>
              <a:t>https://www.tutorialspoint.com/blockchain/bitcoin_mining.htm</a:t>
            </a:r>
            <a:endParaRPr lang="hu-HU" sz="1200" dirty="0">
              <a:latin typeface="+mn-lt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35814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The 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primary purpose of mining is to set the history of transactions </a:t>
            </a:r>
            <a:r>
              <a:rPr lang="en-US" sz="1400" dirty="0" smtClean="0">
                <a:latin typeface="+mn-lt"/>
              </a:rPr>
              <a:t>in a way that is computationally impractical to modify by any one </a:t>
            </a:r>
            <a:r>
              <a:rPr lang="en-US" sz="1400" dirty="0" smtClean="0">
                <a:latin typeface="+mn-lt"/>
              </a:rPr>
              <a:t>entity.</a:t>
            </a:r>
            <a:endParaRPr lang="hu-HU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By </a:t>
            </a:r>
            <a:r>
              <a:rPr lang="en-US" sz="1400" dirty="0" smtClean="0">
                <a:latin typeface="+mn-lt"/>
              </a:rPr>
              <a:t>downloading and verifying the </a:t>
            </a:r>
            <a:r>
              <a:rPr lang="en-US" sz="1400" dirty="0" err="1" smtClean="0">
                <a:latin typeface="+mn-lt"/>
              </a:rPr>
              <a:t>blockchain</a:t>
            </a:r>
            <a:r>
              <a:rPr lang="en-US" sz="1400" dirty="0" smtClean="0">
                <a:latin typeface="+mn-lt"/>
              </a:rPr>
              <a:t>, the nodes are able to reach consensus about the ordering of events.</a:t>
            </a:r>
            <a:endParaRPr lang="hu-HU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 descr="im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8795" y="3962400"/>
            <a:ext cx="3874625" cy="2468511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Consensus</a:t>
            </a:r>
            <a:r>
              <a:rPr lang="hu-HU" sz="3200" dirty="0" smtClean="0"/>
              <a:t> </a:t>
            </a:r>
            <a:r>
              <a:rPr lang="hu-HU" sz="3200" dirty="0" err="1" smtClean="0"/>
              <a:t>algorithms</a:t>
            </a:r>
            <a:r>
              <a:rPr lang="hu-HU" sz="3200" dirty="0" smtClean="0"/>
              <a:t>: </a:t>
            </a:r>
            <a:r>
              <a:rPr lang="hu-HU" sz="3200" dirty="0" err="1" smtClean="0"/>
              <a:t>Proof</a:t>
            </a:r>
            <a:r>
              <a:rPr lang="hu-HU" sz="3200" dirty="0" smtClean="0"/>
              <a:t> of </a:t>
            </a:r>
            <a:r>
              <a:rPr lang="hu-HU" sz="3200" dirty="0" err="1" smtClean="0"/>
              <a:t>Work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13316" name="Picture 4" descr="Képtalálat a következőre: „proof of work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6463119" cy="3124200"/>
          </a:xfrm>
          <a:prstGeom prst="rect">
            <a:avLst/>
          </a:prstGeom>
          <a:noFill/>
        </p:spPr>
      </p:pic>
      <p:sp>
        <p:nvSpPr>
          <p:cNvPr id="10" name="Szövegdoboz 9"/>
          <p:cNvSpPr txBox="1"/>
          <p:nvPr/>
        </p:nvSpPr>
        <p:spPr>
          <a:xfrm>
            <a:off x="304800" y="5638800"/>
            <a:ext cx="4833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How </a:t>
            </a:r>
            <a:r>
              <a:rPr lang="en-US" sz="1200" dirty="0" err="1" smtClean="0">
                <a:latin typeface="+mn-lt"/>
              </a:rPr>
              <a:t>Blockchains</a:t>
            </a:r>
            <a:r>
              <a:rPr lang="en-US" sz="1200" dirty="0" smtClean="0">
                <a:latin typeface="+mn-lt"/>
              </a:rPr>
              <a:t> Work</a:t>
            </a:r>
          </a:p>
          <a:p>
            <a:r>
              <a:rPr lang="en-US" sz="1200" dirty="0" smtClean="0">
                <a:latin typeface="+mn-lt"/>
              </a:rPr>
              <a:t>Illustrated from transaction to reward</a:t>
            </a:r>
          </a:p>
          <a:p>
            <a:r>
              <a:rPr lang="en-US" sz="1200" dirty="0" smtClean="0">
                <a:latin typeface="+mn-lt"/>
              </a:rPr>
              <a:t>By </a:t>
            </a:r>
            <a:r>
              <a:rPr lang="en-US" sz="1200" dirty="0" err="1" smtClean="0">
                <a:latin typeface="+mn-lt"/>
              </a:rPr>
              <a:t>Morgen</a:t>
            </a:r>
            <a:r>
              <a:rPr lang="en-US" sz="1200" dirty="0" smtClean="0">
                <a:latin typeface="+mn-lt"/>
              </a:rPr>
              <a:t> E. Peck - IEEE Spectrum</a:t>
            </a:r>
          </a:p>
          <a:p>
            <a:r>
              <a:rPr lang="en-US" sz="1200" dirty="0" smtClean="0">
                <a:latin typeface="+mn-lt"/>
              </a:rPr>
              <a:t>https://spectrum.ieee.org/computing/networks/how-blockchains-work</a:t>
            </a:r>
            <a:endParaRPr lang="hu-HU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Képtalálat a következőre: „proof of work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240" y="0"/>
            <a:ext cx="5976959" cy="6705600"/>
          </a:xfrm>
          <a:prstGeom prst="rect">
            <a:avLst/>
          </a:prstGeom>
          <a:noFill/>
        </p:spPr>
      </p:pic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Merkle</a:t>
            </a:r>
            <a:r>
              <a:rPr lang="hu-HU" sz="3200" dirty="0" smtClean="0"/>
              <a:t> </a:t>
            </a:r>
            <a:r>
              <a:rPr lang="hu-HU" sz="3200" dirty="0" err="1" smtClean="0"/>
              <a:t>Tree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2050" name="Picture 2" descr="C:\_Pal\_Research\_publications\CNSM2019\Merkel_tw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33400"/>
            <a:ext cx="2619375" cy="1743075"/>
          </a:xfrm>
          <a:prstGeom prst="rect">
            <a:avLst/>
          </a:prstGeom>
          <a:noFill/>
        </p:spPr>
      </p:pic>
      <p:pic>
        <p:nvPicPr>
          <p:cNvPr id="2051" name="Picture 3" descr="C:\_Pal\_Research\_publications\CNSM2019\Tutorial\figures\merkle_tr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2799" y="-228600"/>
            <a:ext cx="3821201" cy="4419600"/>
          </a:xfrm>
          <a:prstGeom prst="rect">
            <a:avLst/>
          </a:prstGeom>
          <a:noFill/>
        </p:spPr>
      </p:pic>
      <p:pic>
        <p:nvPicPr>
          <p:cNvPr id="2052" name="Picture 4" descr="C:\_Pal\_Research\_publications\CNSM2019\Tutorial\figures\payment_verificat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48125"/>
            <a:ext cx="5715000" cy="2809875"/>
          </a:xfrm>
          <a:prstGeom prst="rect">
            <a:avLst/>
          </a:prstGeom>
          <a:noFill/>
        </p:spPr>
      </p:pic>
      <p:sp>
        <p:nvSpPr>
          <p:cNvPr id="9" name="Szövegdoboz 8"/>
          <p:cNvSpPr txBox="1"/>
          <p:nvPr/>
        </p:nvSpPr>
        <p:spPr>
          <a:xfrm>
            <a:off x="4200467" y="6019800"/>
            <a:ext cx="4943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latin typeface="+mn-lt"/>
              </a:rPr>
              <a:t>https://www.tutorialspoint.com/blockchain/blockchain_merkle_tree.htm</a:t>
            </a:r>
            <a:endParaRPr lang="hu-HU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Overview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800600"/>
          </a:xfrm>
        </p:spPr>
        <p:txBody>
          <a:bodyPr/>
          <a:lstStyle/>
          <a:p>
            <a:r>
              <a:rPr lang="en-US" sz="2400" dirty="0" smtClean="0"/>
              <a:t>Motivation:  using </a:t>
            </a:r>
            <a:r>
              <a:rPr lang="en-US" sz="2400" dirty="0" err="1" smtClean="0"/>
              <a:t>Blockchains</a:t>
            </a:r>
            <a:r>
              <a:rPr lang="en-US" sz="2400" dirty="0" smtClean="0"/>
              <a:t> for Industrial </a:t>
            </a:r>
            <a:r>
              <a:rPr lang="en-US" sz="2400" dirty="0" err="1" smtClean="0"/>
              <a:t>IoT</a:t>
            </a:r>
            <a:endParaRPr lang="hu-HU" sz="2400" dirty="0" smtClean="0"/>
          </a:p>
          <a:p>
            <a:pPr lvl="1"/>
            <a:r>
              <a:rPr lang="hu-HU" sz="2000" dirty="0" err="1" smtClean="0"/>
              <a:t>Generic</a:t>
            </a:r>
            <a:r>
              <a:rPr lang="hu-HU" sz="2000" dirty="0" smtClean="0"/>
              <a:t> </a:t>
            </a:r>
            <a:r>
              <a:rPr lang="hu-HU" sz="2000" dirty="0" err="1" smtClean="0"/>
              <a:t>considerations</a:t>
            </a:r>
            <a:endParaRPr lang="hu-HU" sz="2000" dirty="0" smtClean="0"/>
          </a:p>
          <a:p>
            <a:pPr lvl="1"/>
            <a:r>
              <a:rPr lang="en-US" sz="2000" dirty="0" err="1" smtClean="0"/>
              <a:t>IoT</a:t>
            </a:r>
            <a:r>
              <a:rPr lang="en-US" sz="2000" dirty="0" smtClean="0"/>
              <a:t> security: a brief overview on issues and solutions</a:t>
            </a:r>
            <a:endParaRPr lang="hu-HU" sz="2000" dirty="0" smtClean="0"/>
          </a:p>
          <a:p>
            <a:pPr lvl="1"/>
            <a:r>
              <a:rPr lang="en-US" sz="2000" dirty="0" smtClean="0"/>
              <a:t>Special features of </a:t>
            </a:r>
            <a:r>
              <a:rPr lang="en-US" sz="2000" dirty="0" err="1" smtClean="0"/>
              <a:t>Blockchains</a:t>
            </a:r>
            <a:r>
              <a:rPr lang="en-US" sz="2000" dirty="0" smtClean="0"/>
              <a:t> to be utilized by </a:t>
            </a:r>
            <a:r>
              <a:rPr lang="en-US" sz="2000" dirty="0" err="1" smtClean="0"/>
              <a:t>IIoT</a:t>
            </a:r>
            <a:endParaRPr lang="hu-HU" sz="2000" dirty="0" smtClean="0"/>
          </a:p>
          <a:p>
            <a:pPr lvl="1"/>
            <a:r>
              <a:rPr lang="en-US" sz="2000" dirty="0" smtClean="0"/>
              <a:t>When is it beneficial to use BCT for </a:t>
            </a:r>
            <a:r>
              <a:rPr lang="en-US" sz="2000" dirty="0" err="1" smtClean="0"/>
              <a:t>IIoT</a:t>
            </a:r>
            <a:r>
              <a:rPr lang="en-US" sz="2000" dirty="0" smtClean="0"/>
              <a:t>?</a:t>
            </a:r>
            <a:endParaRPr lang="hu-HU" sz="2000" dirty="0" smtClean="0"/>
          </a:p>
          <a:p>
            <a:r>
              <a:rPr lang="hu-HU" sz="2400" dirty="0" err="1" smtClean="0"/>
              <a:t>Blockchain-related</a:t>
            </a:r>
            <a:r>
              <a:rPr lang="hu-HU" sz="2400" dirty="0" smtClean="0"/>
              <a:t> </a:t>
            </a:r>
            <a:r>
              <a:rPr lang="hu-HU" sz="2400" dirty="0" err="1" smtClean="0"/>
              <a:t>concepts</a:t>
            </a:r>
            <a:endParaRPr lang="hu-HU" sz="2400" dirty="0" smtClean="0"/>
          </a:p>
          <a:p>
            <a:pPr lvl="1"/>
            <a:r>
              <a:rPr lang="hu-HU" sz="2000" dirty="0" err="1" smtClean="0"/>
              <a:t>Blockchain</a:t>
            </a:r>
            <a:endParaRPr lang="hu-HU" sz="2000" dirty="0" smtClean="0"/>
          </a:p>
          <a:p>
            <a:pPr lvl="2">
              <a:buNone/>
            </a:pPr>
            <a:r>
              <a:rPr lang="en-US" sz="1700" dirty="0" smtClean="0"/>
              <a:t>A sample workflow of </a:t>
            </a:r>
            <a:r>
              <a:rPr lang="en-US" sz="1700" dirty="0" err="1" smtClean="0"/>
              <a:t>Blockchain</a:t>
            </a:r>
            <a:r>
              <a:rPr lang="en-US" sz="1700" dirty="0" smtClean="0"/>
              <a:t>-related processes</a:t>
            </a:r>
            <a:r>
              <a:rPr lang="hu-HU" sz="1700" dirty="0" smtClean="0"/>
              <a:t>;  </a:t>
            </a:r>
            <a:r>
              <a:rPr lang="hu-HU" sz="1700" dirty="0" err="1" smtClean="0"/>
              <a:t>Distributed</a:t>
            </a:r>
            <a:r>
              <a:rPr lang="hu-HU" sz="1700" dirty="0" smtClean="0"/>
              <a:t> </a:t>
            </a:r>
            <a:r>
              <a:rPr lang="hu-HU" sz="1700" dirty="0" err="1" smtClean="0"/>
              <a:t>Ledgers</a:t>
            </a:r>
            <a:r>
              <a:rPr lang="hu-HU" sz="1700" dirty="0" smtClean="0"/>
              <a:t>;</a:t>
            </a:r>
          </a:p>
          <a:p>
            <a:pPr lvl="2">
              <a:buNone/>
            </a:pPr>
            <a:r>
              <a:rPr lang="hu-HU" sz="1700" dirty="0" err="1" smtClean="0"/>
              <a:t>Cryptographic</a:t>
            </a:r>
            <a:r>
              <a:rPr lang="hu-HU" sz="1700" dirty="0" smtClean="0"/>
              <a:t> </a:t>
            </a:r>
            <a:r>
              <a:rPr lang="hu-HU" sz="1700" dirty="0" err="1" smtClean="0"/>
              <a:t>Hash</a:t>
            </a:r>
            <a:r>
              <a:rPr lang="hu-HU" sz="1700" dirty="0" smtClean="0"/>
              <a:t> </a:t>
            </a:r>
            <a:r>
              <a:rPr lang="hu-HU" sz="1700" dirty="0" err="1" smtClean="0"/>
              <a:t>Function</a:t>
            </a:r>
            <a:r>
              <a:rPr lang="hu-HU" sz="1700" dirty="0" smtClean="0"/>
              <a:t>; </a:t>
            </a:r>
            <a:r>
              <a:rPr lang="hu-HU" sz="1700" dirty="0" err="1" smtClean="0"/>
              <a:t>Mining</a:t>
            </a:r>
            <a:r>
              <a:rPr lang="hu-HU" sz="1700" dirty="0" smtClean="0"/>
              <a:t>; </a:t>
            </a:r>
            <a:r>
              <a:rPr lang="hu-HU" sz="1700" dirty="0" err="1" smtClean="0"/>
              <a:t>Consensus</a:t>
            </a:r>
            <a:r>
              <a:rPr lang="hu-HU" sz="1700" dirty="0" smtClean="0"/>
              <a:t> </a:t>
            </a:r>
            <a:r>
              <a:rPr lang="hu-HU" sz="1700" dirty="0" err="1" smtClean="0"/>
              <a:t>algorithms</a:t>
            </a:r>
            <a:r>
              <a:rPr lang="hu-HU" sz="1700" dirty="0" smtClean="0"/>
              <a:t>; </a:t>
            </a:r>
            <a:r>
              <a:rPr lang="hu-HU" sz="1700" dirty="0" err="1" smtClean="0"/>
              <a:t>Merkle</a:t>
            </a:r>
            <a:r>
              <a:rPr lang="hu-HU" sz="1700" dirty="0" smtClean="0"/>
              <a:t> </a:t>
            </a:r>
            <a:r>
              <a:rPr lang="hu-HU" sz="1700" dirty="0" err="1" smtClean="0"/>
              <a:t>Tree</a:t>
            </a:r>
            <a:endParaRPr lang="hu-HU" sz="1700" dirty="0" smtClean="0"/>
          </a:p>
          <a:p>
            <a:pPr lvl="1"/>
            <a:r>
              <a:rPr lang="hu-HU" sz="2000" dirty="0" err="1" smtClean="0"/>
              <a:t>Smart</a:t>
            </a:r>
            <a:r>
              <a:rPr lang="hu-HU" sz="2000" dirty="0" smtClean="0"/>
              <a:t> </a:t>
            </a:r>
            <a:r>
              <a:rPr lang="hu-HU" sz="2000" dirty="0" err="1" smtClean="0"/>
              <a:t>Contracts</a:t>
            </a:r>
            <a:endParaRPr lang="hu-HU" sz="2000" dirty="0" smtClean="0"/>
          </a:p>
          <a:p>
            <a:r>
              <a:rPr lang="hu-HU" sz="2400" dirty="0" err="1" smtClean="0"/>
              <a:t>Introduction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demo</a:t>
            </a:r>
            <a:r>
              <a:rPr lang="hu-HU" sz="2400" dirty="0" smtClean="0"/>
              <a:t> </a:t>
            </a:r>
            <a:r>
              <a:rPr lang="hu-HU" sz="2400" dirty="0" err="1" smtClean="0"/>
              <a:t>Environment</a:t>
            </a:r>
            <a:r>
              <a:rPr lang="hu-HU" sz="2400" dirty="0" smtClean="0"/>
              <a:t>: </a:t>
            </a:r>
            <a:r>
              <a:rPr lang="hu-HU" sz="2400" dirty="0" err="1" smtClean="0"/>
              <a:t>Ethereum</a:t>
            </a:r>
            <a:r>
              <a:rPr lang="hu-HU" sz="2400" dirty="0" smtClean="0"/>
              <a:t> and S.C.</a:t>
            </a:r>
          </a:p>
          <a:p>
            <a:r>
              <a:rPr lang="hu-HU" sz="2400" dirty="0" err="1" smtClean="0"/>
              <a:t>Demo</a:t>
            </a:r>
            <a:r>
              <a:rPr lang="hu-HU" sz="2400" dirty="0" smtClean="0"/>
              <a:t>: </a:t>
            </a:r>
            <a:r>
              <a:rPr lang="hu-HU" sz="2400" dirty="0" err="1" smtClean="0"/>
              <a:t>Power-bidding</a:t>
            </a:r>
            <a:r>
              <a:rPr lang="hu-HU" sz="2400" dirty="0" smtClean="0"/>
              <a:t> game</a:t>
            </a:r>
          </a:p>
          <a:p>
            <a:r>
              <a:rPr lang="hu-HU" sz="2400" dirty="0" err="1" smtClean="0"/>
              <a:t>Programming</a:t>
            </a:r>
            <a:r>
              <a:rPr lang="hu-HU" sz="2400" dirty="0" smtClean="0"/>
              <a:t> </a:t>
            </a:r>
            <a:r>
              <a:rPr lang="hu-HU" sz="2400" dirty="0" err="1" smtClean="0"/>
              <a:t>for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advanced</a:t>
            </a:r>
            <a:r>
              <a:rPr lang="hu-HU" sz="2400" dirty="0" smtClean="0"/>
              <a:t>: </a:t>
            </a:r>
            <a:r>
              <a:rPr lang="hu-HU" sz="2400" dirty="0" err="1" smtClean="0"/>
              <a:t>Number</a:t>
            </a:r>
            <a:r>
              <a:rPr lang="hu-HU" sz="2400" dirty="0" smtClean="0"/>
              <a:t> </a:t>
            </a:r>
            <a:r>
              <a:rPr lang="hu-HU" sz="2400" dirty="0" err="1" smtClean="0"/>
              <a:t>Guessing</a:t>
            </a:r>
            <a:r>
              <a:rPr lang="hu-HU" sz="2400" dirty="0" smtClean="0"/>
              <a:t> game</a:t>
            </a:r>
          </a:p>
          <a:p>
            <a:pPr lvl="1"/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12290" name="Picture 2" descr="C:\_Pal\_Research\_publications\CNSM2019\Tutorial\figures\smart-contracts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35" y="304800"/>
            <a:ext cx="8234191" cy="6010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r>
              <a:rPr lang="hu-HU" sz="3200" dirty="0" smtClean="0"/>
              <a:t>…a</a:t>
            </a:r>
            <a:r>
              <a:rPr lang="hu-HU" sz="3200" dirty="0" smtClean="0"/>
              <a:t>nd </a:t>
            </a:r>
            <a:r>
              <a:rPr lang="hu-HU" sz="3200" dirty="0" err="1" smtClean="0"/>
              <a:t>then</a:t>
            </a:r>
            <a:r>
              <a:rPr lang="hu-HU" sz="3200" dirty="0" smtClean="0"/>
              <a:t> </a:t>
            </a:r>
            <a:r>
              <a:rPr lang="hu-HU" sz="3200" dirty="0" err="1" smtClean="0"/>
              <a:t>Smart</a:t>
            </a:r>
            <a:r>
              <a:rPr lang="hu-HU" sz="3200" dirty="0" smtClean="0"/>
              <a:t> </a:t>
            </a:r>
            <a:r>
              <a:rPr lang="hu-HU" sz="3200" dirty="0" err="1" smtClean="0"/>
              <a:t>Contracts</a:t>
            </a:r>
            <a:r>
              <a:rPr lang="hu-HU" sz="3200" dirty="0" smtClean="0"/>
              <a:t> </a:t>
            </a:r>
            <a:r>
              <a:rPr lang="hu-HU" sz="3200" dirty="0" err="1" smtClean="0"/>
              <a:t>among</a:t>
            </a:r>
            <a:r>
              <a:rPr lang="hu-HU" sz="3200" dirty="0" smtClean="0"/>
              <a:t> </a:t>
            </a:r>
            <a:r>
              <a:rPr lang="hu-HU" sz="3200" dirty="0" err="1" smtClean="0"/>
              <a:t>all</a:t>
            </a:r>
            <a:r>
              <a:rPr lang="hu-HU" sz="3200" dirty="0" smtClean="0"/>
              <a:t> </a:t>
            </a:r>
            <a:r>
              <a:rPr lang="hu-HU" sz="3200" dirty="0" err="1" smtClean="0"/>
              <a:t>the</a:t>
            </a:r>
            <a:r>
              <a:rPr lang="hu-HU" sz="3200" dirty="0" smtClean="0"/>
              <a:t> </a:t>
            </a:r>
            <a:r>
              <a:rPr lang="hu-HU" sz="3200" dirty="0" err="1" smtClean="0"/>
              <a:t>players</a:t>
            </a:r>
            <a:r>
              <a:rPr lang="hu-HU" sz="3200" dirty="0" smtClean="0"/>
              <a:t> go </a:t>
            </a:r>
            <a:r>
              <a:rPr lang="hu-HU" sz="3200" dirty="0" err="1" smtClean="0"/>
              <a:t>into</a:t>
            </a:r>
            <a:r>
              <a:rPr lang="hu-HU" sz="3200" dirty="0" smtClean="0"/>
              <a:t> </a:t>
            </a:r>
            <a:r>
              <a:rPr lang="hu-HU" sz="3200" dirty="0" err="1" smtClean="0"/>
              <a:t>blockchains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752600"/>
            <a:ext cx="5516656" cy="431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Demo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685800"/>
          </a:xfrm>
        </p:spPr>
        <p:txBody>
          <a:bodyPr/>
          <a:lstStyle/>
          <a:p>
            <a:r>
              <a:rPr lang="hu-HU" sz="3200" dirty="0" err="1" smtClean="0"/>
              <a:t>Smart</a:t>
            </a:r>
            <a:r>
              <a:rPr lang="hu-HU" sz="3200" dirty="0" smtClean="0"/>
              <a:t> </a:t>
            </a:r>
            <a:r>
              <a:rPr lang="hu-HU" sz="3200" dirty="0" err="1" smtClean="0"/>
              <a:t>Contracts</a:t>
            </a:r>
            <a:r>
              <a:rPr lang="hu-HU" sz="3200" dirty="0" smtClean="0"/>
              <a:t> </a:t>
            </a:r>
            <a:r>
              <a:rPr lang="hu-HU" sz="3200" dirty="0" err="1" smtClean="0"/>
              <a:t>using</a:t>
            </a:r>
            <a:r>
              <a:rPr lang="hu-HU" sz="3200" dirty="0" smtClean="0"/>
              <a:t> </a:t>
            </a:r>
            <a:r>
              <a:rPr lang="hu-HU" sz="3200" dirty="0" err="1" smtClean="0"/>
              <a:t>Ethereum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3074" name="Picture 2" descr="C:\_Pal\_Research\_publications\CNSM2019\Tutorial\figures\deploy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036" y="1219200"/>
            <a:ext cx="6166403" cy="5211377"/>
          </a:xfrm>
          <a:prstGeom prst="rect">
            <a:avLst/>
          </a:prstGeom>
          <a:noFill/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562600" y="1524000"/>
            <a:ext cx="3352800" cy="1066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User constructs smart contract, VM deploys it onto the chain</a:t>
            </a:r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685800"/>
          </a:xfrm>
        </p:spPr>
        <p:txBody>
          <a:bodyPr/>
          <a:lstStyle/>
          <a:p>
            <a:r>
              <a:rPr lang="hu-HU" sz="3200" dirty="0" err="1" smtClean="0"/>
              <a:t>Smart</a:t>
            </a:r>
            <a:r>
              <a:rPr lang="hu-HU" sz="3200" dirty="0" smtClean="0"/>
              <a:t> </a:t>
            </a:r>
            <a:r>
              <a:rPr lang="hu-HU" sz="3200" dirty="0" err="1" smtClean="0"/>
              <a:t>Contracts</a:t>
            </a:r>
            <a:r>
              <a:rPr lang="hu-HU" sz="3200" dirty="0" smtClean="0"/>
              <a:t> </a:t>
            </a:r>
            <a:r>
              <a:rPr lang="hu-HU" sz="3200" dirty="0" err="1" smtClean="0"/>
              <a:t>using</a:t>
            </a:r>
            <a:r>
              <a:rPr lang="hu-HU" sz="3200" dirty="0" smtClean="0"/>
              <a:t> </a:t>
            </a:r>
            <a:r>
              <a:rPr lang="hu-HU" sz="3200" dirty="0" err="1" smtClean="0"/>
              <a:t>Ethereum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4098" name="Picture 2" descr="C:\_Pal\_Research\_publications\CNSM2019\Tutorial\figures\deploy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409080" cy="5252160"/>
          </a:xfrm>
          <a:prstGeom prst="rect">
            <a:avLst/>
          </a:prstGeom>
          <a:noFill/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76800" y="990600"/>
            <a:ext cx="4267200" cy="1066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User calls a function of the smart contract, VM executes code, creates transaction, mines</a:t>
            </a:r>
            <a:r>
              <a:rPr lang="hu-HU" sz="1800" dirty="0" smtClean="0"/>
              <a:t> </a:t>
            </a:r>
            <a:r>
              <a:rPr lang="en-US" sz="1800" dirty="0" smtClean="0"/>
              <a:t>block onto the chain</a:t>
            </a:r>
          </a:p>
          <a:p>
            <a:pPr>
              <a:buNone/>
            </a:pPr>
            <a:endParaRPr lang="hu-HU" sz="2400" dirty="0" smtClean="0"/>
          </a:p>
          <a:p>
            <a:pPr lvl="1">
              <a:buNone/>
            </a:pPr>
            <a:endParaRPr lang="hu-HU" sz="2000" dirty="0" smtClean="0"/>
          </a:p>
          <a:p>
            <a:pPr lvl="1">
              <a:buNone/>
            </a:pPr>
            <a:endParaRPr lang="hu-HU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_Pal\_Research\_publications\CNSM2019\Tutorial\figures\deploy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556853" cy="5194372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685800"/>
          </a:xfrm>
        </p:spPr>
        <p:txBody>
          <a:bodyPr/>
          <a:lstStyle/>
          <a:p>
            <a:r>
              <a:rPr lang="hu-HU" sz="3200" dirty="0" err="1" smtClean="0"/>
              <a:t>Smart</a:t>
            </a:r>
            <a:r>
              <a:rPr lang="hu-HU" sz="3200" dirty="0" smtClean="0"/>
              <a:t> </a:t>
            </a:r>
            <a:r>
              <a:rPr lang="hu-HU" sz="3200" dirty="0" err="1" smtClean="0"/>
              <a:t>Contracts</a:t>
            </a:r>
            <a:r>
              <a:rPr lang="hu-HU" sz="3200" dirty="0" smtClean="0"/>
              <a:t> </a:t>
            </a:r>
            <a:r>
              <a:rPr lang="hu-HU" sz="3200" dirty="0" err="1" smtClean="0"/>
              <a:t>using</a:t>
            </a:r>
            <a:r>
              <a:rPr lang="hu-HU" sz="3200" dirty="0" smtClean="0"/>
              <a:t> </a:t>
            </a:r>
            <a:r>
              <a:rPr lang="hu-HU" sz="3200" dirty="0" err="1" smtClean="0"/>
              <a:t>Ethereum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76800" y="990600"/>
            <a:ext cx="4267200" cy="1066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Another user calls a different function, at every</a:t>
            </a:r>
            <a:r>
              <a:rPr lang="hu-HU" sz="1800" dirty="0" smtClean="0"/>
              <a:t> </a:t>
            </a:r>
            <a:r>
              <a:rPr lang="hu-HU" sz="1800" dirty="0" err="1" smtClean="0"/>
              <a:t>point</a:t>
            </a:r>
            <a:r>
              <a:rPr lang="hu-HU" sz="1800" dirty="0" smtClean="0"/>
              <a:t> of</a:t>
            </a:r>
            <a:r>
              <a:rPr lang="en-US" sz="1800" dirty="0" smtClean="0"/>
              <a:t> time, orange data members indicate a</a:t>
            </a:r>
            <a:r>
              <a:rPr lang="hu-HU" sz="1800" dirty="0" smtClean="0"/>
              <a:t> </a:t>
            </a:r>
            <a:r>
              <a:rPr lang="en-US" sz="1800" dirty="0" smtClean="0"/>
              <a:t>valid state of the contract object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None/>
            </a:pPr>
            <a:endParaRPr lang="hu-HU" sz="2400" dirty="0" smtClean="0"/>
          </a:p>
          <a:p>
            <a:pPr lvl="1">
              <a:buNone/>
            </a:pPr>
            <a:endParaRPr lang="hu-HU" sz="2000" dirty="0" smtClean="0"/>
          </a:p>
          <a:p>
            <a:pPr lvl="1">
              <a:buNone/>
            </a:pPr>
            <a:endParaRPr lang="hu-HU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6146" name="Picture 2" descr="C:\_Pal\_Research\_publications\CNSM2019\Tutorial\figures\en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7503712" cy="6066270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343400" y="3733800"/>
            <a:ext cx="4495800" cy="685800"/>
          </a:xfrm>
        </p:spPr>
        <p:txBody>
          <a:bodyPr/>
          <a:lstStyle/>
          <a:p>
            <a:r>
              <a:rPr lang="hu-HU" sz="2800" dirty="0" smtClean="0"/>
              <a:t>The </a:t>
            </a:r>
            <a:r>
              <a:rPr lang="hu-HU" sz="2800" dirty="0" err="1" smtClean="0"/>
              <a:t>Demo</a:t>
            </a:r>
            <a:r>
              <a:rPr lang="hu-HU" sz="2800" dirty="0" smtClean="0"/>
              <a:t> </a:t>
            </a:r>
            <a:r>
              <a:rPr lang="hu-HU" sz="2800" dirty="0" err="1" smtClean="0"/>
              <a:t>Environment</a:t>
            </a: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685800"/>
          </a:xfrm>
        </p:spPr>
        <p:txBody>
          <a:bodyPr/>
          <a:lstStyle/>
          <a:p>
            <a:r>
              <a:rPr lang="hu-HU" sz="3200" dirty="0" err="1" smtClean="0"/>
              <a:t>Tutorial</a:t>
            </a:r>
            <a:r>
              <a:rPr lang="hu-HU" sz="3200" dirty="0" smtClean="0"/>
              <a:t> </a:t>
            </a:r>
            <a:r>
              <a:rPr lang="hu-HU" sz="3200" dirty="0" err="1" smtClean="0"/>
              <a:t>Exercises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Verify</a:t>
            </a:r>
            <a:r>
              <a:rPr lang="hu-HU" dirty="0" smtClean="0"/>
              <a:t> </a:t>
            </a:r>
            <a:r>
              <a:rPr lang="hu-HU" dirty="0" err="1" smtClean="0"/>
              <a:t>Logins</a:t>
            </a:r>
            <a:endParaRPr lang="hu-HU" dirty="0" smtClean="0"/>
          </a:p>
          <a:p>
            <a:r>
              <a:rPr lang="hu-HU" dirty="0" err="1" smtClean="0"/>
              <a:t>Transactions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console</a:t>
            </a:r>
            <a:endParaRPr lang="hu-HU" dirty="0" smtClean="0"/>
          </a:p>
          <a:p>
            <a:r>
              <a:rPr lang="hu-HU" dirty="0" err="1" smtClean="0"/>
              <a:t>PowerBid</a:t>
            </a:r>
            <a:r>
              <a:rPr lang="hu-HU" dirty="0" smtClean="0"/>
              <a:t> game</a:t>
            </a:r>
          </a:p>
          <a:p>
            <a:pPr lvl="1"/>
            <a:r>
              <a:rPr lang="hu-HU" dirty="0" err="1" smtClean="0"/>
              <a:t>Description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contract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Deployment</a:t>
            </a:r>
            <a:r>
              <a:rPr lang="hu-HU" dirty="0" smtClean="0"/>
              <a:t>, </a:t>
            </a:r>
            <a:r>
              <a:rPr lang="hu-HU" dirty="0" err="1" smtClean="0"/>
              <a:t>bidding</a:t>
            </a:r>
            <a:r>
              <a:rPr lang="hu-HU" dirty="0" smtClean="0"/>
              <a:t> and </a:t>
            </a:r>
            <a:r>
              <a:rPr lang="hu-HU" dirty="0" err="1" smtClean="0"/>
              <a:t>evaluation</a:t>
            </a:r>
            <a:endParaRPr lang="hu-HU" dirty="0" smtClean="0"/>
          </a:p>
          <a:p>
            <a:pPr lvl="1"/>
            <a:r>
              <a:rPr lang="hu-HU" dirty="0" err="1" smtClean="0"/>
              <a:t>Summary</a:t>
            </a:r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Implement a number guessing game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685800"/>
          </a:xfrm>
        </p:spPr>
        <p:txBody>
          <a:bodyPr/>
          <a:lstStyle/>
          <a:p>
            <a:r>
              <a:rPr lang="hu-HU" sz="3200" dirty="0" err="1" smtClean="0"/>
              <a:t>PowerBid</a:t>
            </a:r>
            <a:r>
              <a:rPr lang="hu-HU" sz="3200" dirty="0" smtClean="0"/>
              <a:t> game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7170" name="Picture 2" descr="C:\_Pal\_Research\_publications\CNSM2019\Tutorial\figures\state_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11624" cy="4774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ubtitle 1"/>
          <p:cNvSpPr>
            <a:spLocks noGrp="1"/>
          </p:cNvSpPr>
          <p:nvPr>
            <p:ph type="subTitle" idx="1"/>
          </p:nvPr>
        </p:nvSpPr>
        <p:spPr>
          <a:xfrm>
            <a:off x="4648200" y="3505200"/>
            <a:ext cx="4038600" cy="2362200"/>
          </a:xfrm>
        </p:spPr>
        <p:txBody>
          <a:bodyPr/>
          <a:lstStyle/>
          <a:p>
            <a:pPr eaLnBrk="1" hangingPunct="1"/>
            <a:r>
              <a:rPr lang="hu-HU" sz="2400" dirty="0" smtClean="0"/>
              <a:t>	</a:t>
            </a:r>
            <a:r>
              <a:rPr lang="en-US" sz="2400" dirty="0" smtClean="0"/>
              <a:t>Pal Varga</a:t>
            </a:r>
          </a:p>
          <a:p>
            <a:pPr eaLnBrk="1" hangingPunct="1"/>
            <a:r>
              <a:rPr lang="en-US" sz="2400" dirty="0" smtClean="0">
                <a:hlinkClick r:id="rId2"/>
              </a:rPr>
              <a:t>pvarga@tmit.bme.hu</a:t>
            </a:r>
            <a:endParaRPr lang="hu-HU" sz="2400" dirty="0" smtClean="0"/>
          </a:p>
          <a:p>
            <a:pPr eaLnBrk="1" hangingPunct="1"/>
            <a:r>
              <a:rPr lang="hu-HU" sz="2400" dirty="0" smtClean="0"/>
              <a:t>	Ferenc Nándor </a:t>
            </a:r>
            <a:r>
              <a:rPr lang="hu-HU" sz="2400" dirty="0" err="1" smtClean="0"/>
              <a:t>Janky</a:t>
            </a:r>
            <a:endParaRPr lang="hu-HU" sz="2400" dirty="0" smtClean="0"/>
          </a:p>
          <a:p>
            <a:pPr eaLnBrk="1" hangingPunct="1"/>
            <a:r>
              <a:rPr lang="hu-HU" sz="2400" dirty="0" err="1" smtClean="0">
                <a:hlinkClick r:id="rId3"/>
              </a:rPr>
              <a:t>janky</a:t>
            </a:r>
            <a:r>
              <a:rPr lang="hu-HU" sz="2400" dirty="0" smtClean="0">
                <a:hlinkClick r:id="rId3"/>
              </a:rPr>
              <a:t>@</a:t>
            </a:r>
            <a:r>
              <a:rPr lang="hu-HU" sz="2400" dirty="0" err="1" smtClean="0">
                <a:hlinkClick r:id="rId3"/>
              </a:rPr>
              <a:t>tmit.bme.hu</a:t>
            </a:r>
            <a:endParaRPr lang="hu-HU" sz="2400" dirty="0" smtClean="0"/>
          </a:p>
          <a:p>
            <a:pPr eaLnBrk="1" hangingPunct="1"/>
            <a:endParaRPr lang="hu-HU" sz="2400" dirty="0" smtClean="0"/>
          </a:p>
        </p:txBody>
      </p:sp>
      <p:sp>
        <p:nvSpPr>
          <p:cNvPr id="21507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And </a:t>
            </a:r>
            <a:r>
              <a:rPr lang="hu-HU" dirty="0" err="1" smtClean="0"/>
              <a:t>now</a:t>
            </a:r>
            <a:r>
              <a:rPr lang="hu-HU" dirty="0" smtClean="0"/>
              <a:t>: </a:t>
            </a:r>
            <a:r>
              <a:rPr lang="hu-HU" dirty="0" err="1" smtClean="0"/>
              <a:t>let’s</a:t>
            </a:r>
            <a:r>
              <a:rPr lang="hu-HU" dirty="0" smtClean="0"/>
              <a:t> go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hands-on</a:t>
            </a:r>
            <a:r>
              <a:rPr lang="hu-HU" dirty="0" smtClean="0"/>
              <a:t> </a:t>
            </a:r>
            <a:r>
              <a:rPr lang="hu-HU" dirty="0" err="1" smtClean="0"/>
              <a:t>demo</a:t>
            </a:r>
            <a:r>
              <a:rPr lang="hu-HU" dirty="0" smtClean="0">
                <a:sym typeface="Wingdings" pitchFamily="2" charset="2"/>
              </a:rPr>
              <a:t>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Motivation:  using </a:t>
            </a: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143000"/>
            <a:ext cx="5029200" cy="393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en-US" sz="3200" dirty="0" err="1" smtClean="0"/>
              <a:t>Blockchains</a:t>
            </a:r>
            <a:r>
              <a:rPr lang="en-US" sz="3200" dirty="0" smtClean="0"/>
              <a:t> for Industrial </a:t>
            </a:r>
            <a:r>
              <a:rPr lang="en-US" sz="3200" dirty="0" err="1" smtClean="0"/>
              <a:t>IoT</a:t>
            </a:r>
            <a:r>
              <a:rPr lang="hu-HU" sz="3200" dirty="0" smtClean="0"/>
              <a:t>:</a:t>
            </a:r>
            <a:br>
              <a:rPr lang="hu-HU" sz="3200" dirty="0" smtClean="0"/>
            </a:br>
            <a:r>
              <a:rPr lang="hu-HU" sz="3200" dirty="0" smtClean="0"/>
              <a:t>General </a:t>
            </a:r>
            <a:r>
              <a:rPr lang="hu-HU" sz="3200" dirty="0" err="1" smtClean="0"/>
              <a:t>considerations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2057400"/>
            <a:ext cx="8763000" cy="4572000"/>
          </a:xfrm>
        </p:spPr>
        <p:txBody>
          <a:bodyPr/>
          <a:lstStyle/>
          <a:p>
            <a:r>
              <a:rPr lang="hu-HU" sz="2400" dirty="0" err="1" smtClean="0"/>
              <a:t>Requirements</a:t>
            </a:r>
            <a:r>
              <a:rPr lang="hu-HU" sz="2400" dirty="0" smtClean="0"/>
              <a:t> </a:t>
            </a:r>
            <a:r>
              <a:rPr lang="hu-HU" sz="2400" dirty="0" err="1" smtClean="0"/>
              <a:t>for</a:t>
            </a:r>
            <a:r>
              <a:rPr lang="hu-HU" sz="2400" dirty="0" smtClean="0"/>
              <a:t> </a:t>
            </a:r>
            <a:r>
              <a:rPr lang="hu-HU" sz="2400" dirty="0" err="1" smtClean="0"/>
              <a:t>IIoT</a:t>
            </a:r>
            <a:r>
              <a:rPr lang="hu-HU" sz="2400" dirty="0" smtClean="0"/>
              <a:t>:</a:t>
            </a:r>
          </a:p>
          <a:p>
            <a:pPr lvl="1"/>
            <a:r>
              <a:rPr lang="en-US" sz="2000" dirty="0" smtClean="0"/>
              <a:t>real-time operation,</a:t>
            </a:r>
            <a:endParaRPr lang="hu-HU" sz="2000" dirty="0" smtClean="0"/>
          </a:p>
          <a:p>
            <a:pPr lvl="1"/>
            <a:r>
              <a:rPr lang="en-US" sz="2000" dirty="0" smtClean="0"/>
              <a:t>security and safety,</a:t>
            </a:r>
            <a:endParaRPr lang="hu-HU" sz="2000" dirty="0" smtClean="0"/>
          </a:p>
          <a:p>
            <a:pPr lvl="1"/>
            <a:r>
              <a:rPr lang="en-US" sz="2000" dirty="0" smtClean="0"/>
              <a:t>high reliability,</a:t>
            </a:r>
            <a:endParaRPr lang="hu-HU" sz="2000" dirty="0" smtClean="0"/>
          </a:p>
          <a:p>
            <a:pPr lvl="1"/>
            <a:r>
              <a:rPr lang="en-US" sz="2000" dirty="0" smtClean="0"/>
              <a:t>complexity,</a:t>
            </a:r>
            <a:endParaRPr lang="hu-HU" sz="2000" dirty="0" smtClean="0"/>
          </a:p>
          <a:p>
            <a:pPr lvl="1"/>
            <a:r>
              <a:rPr lang="en-US" sz="2000" dirty="0" smtClean="0"/>
              <a:t>engineering efficiency,</a:t>
            </a:r>
            <a:endParaRPr lang="hu-HU" sz="2000" dirty="0" smtClean="0"/>
          </a:p>
          <a:p>
            <a:pPr lvl="1"/>
            <a:r>
              <a:rPr lang="en-US" sz="2000" dirty="0" smtClean="0"/>
              <a:t>return of investment,</a:t>
            </a:r>
            <a:endParaRPr lang="hu-HU" sz="2000" dirty="0" smtClean="0"/>
          </a:p>
          <a:p>
            <a:pPr lvl="1"/>
            <a:r>
              <a:rPr lang="hu-HU" sz="2000" dirty="0" smtClean="0"/>
              <a:t>t</a:t>
            </a:r>
            <a:r>
              <a:rPr lang="en-US" sz="2000" dirty="0" smtClean="0"/>
              <a:t>rust</a:t>
            </a:r>
            <a:endParaRPr lang="hu-HU" sz="2000" dirty="0" smtClean="0"/>
          </a:p>
          <a:p>
            <a:r>
              <a:rPr lang="hu-HU" sz="2400" dirty="0" err="1" smtClean="0"/>
              <a:t>Multi-player</a:t>
            </a:r>
            <a:r>
              <a:rPr lang="hu-HU" sz="2400" dirty="0" smtClean="0"/>
              <a:t>, </a:t>
            </a:r>
            <a:r>
              <a:rPr lang="hu-HU" sz="2400" dirty="0" err="1" smtClean="0"/>
              <a:t>heterogeneous</a:t>
            </a:r>
            <a:r>
              <a:rPr lang="hu-HU" sz="2400" dirty="0" smtClean="0"/>
              <a:t> </a:t>
            </a:r>
            <a:r>
              <a:rPr lang="hu-HU" sz="2400" dirty="0" err="1" smtClean="0"/>
              <a:t>environments</a:t>
            </a:r>
            <a:endParaRPr lang="hu-HU" sz="2400" dirty="0" smtClean="0"/>
          </a:p>
          <a:p>
            <a:r>
              <a:rPr lang="hu-HU" sz="2400" dirty="0" err="1" smtClean="0"/>
              <a:t>Blockchain</a:t>
            </a:r>
            <a:r>
              <a:rPr lang="hu-HU" sz="2400" dirty="0" smtClean="0"/>
              <a:t> </a:t>
            </a:r>
            <a:r>
              <a:rPr lang="hu-HU" sz="2400" dirty="0" err="1" smtClean="0"/>
              <a:t>with</a:t>
            </a:r>
            <a:r>
              <a:rPr lang="hu-HU" sz="2400" dirty="0" smtClean="0"/>
              <a:t> </a:t>
            </a:r>
            <a:r>
              <a:rPr lang="hu-HU" sz="2400" dirty="0" err="1" smtClean="0"/>
              <a:t>Smart</a:t>
            </a:r>
            <a:r>
              <a:rPr lang="hu-HU" sz="2400" dirty="0" smtClean="0"/>
              <a:t> </a:t>
            </a:r>
            <a:r>
              <a:rPr lang="hu-HU" sz="2400" dirty="0" err="1" smtClean="0"/>
              <a:t>Contracts</a:t>
            </a:r>
            <a:r>
              <a:rPr lang="hu-HU" sz="2400" dirty="0" smtClean="0"/>
              <a:t> </a:t>
            </a:r>
            <a:r>
              <a:rPr lang="hu-HU" sz="2400" dirty="0" err="1" smtClean="0"/>
              <a:t>can</a:t>
            </a:r>
            <a:r>
              <a:rPr lang="hu-HU" sz="2400" dirty="0" smtClean="0"/>
              <a:t> </a:t>
            </a:r>
            <a:r>
              <a:rPr lang="hu-HU" sz="2400" dirty="0" err="1" smtClean="0"/>
              <a:t>offer</a:t>
            </a:r>
            <a:r>
              <a:rPr lang="hu-HU" sz="2400" dirty="0" smtClean="0"/>
              <a:t> </a:t>
            </a:r>
            <a:r>
              <a:rPr lang="hu-HU" sz="2400" dirty="0" err="1" smtClean="0"/>
              <a:t>transactions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be:</a:t>
            </a:r>
          </a:p>
          <a:p>
            <a:pPr lvl="1"/>
            <a:r>
              <a:rPr lang="en-US" sz="2000" dirty="0" smtClean="0"/>
              <a:t>fast, secure, safe, trusted, validated and immutable</a:t>
            </a:r>
            <a:endParaRPr lang="hu-HU" sz="2000" dirty="0" smtClean="0"/>
          </a:p>
          <a:p>
            <a:pPr lvl="1">
              <a:buNone/>
            </a:pPr>
            <a:endParaRPr lang="hu-HU" sz="2000" dirty="0" smtClean="0"/>
          </a:p>
          <a:p>
            <a:pPr lvl="1"/>
            <a:endParaRPr lang="hu-HU" sz="18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en-US" sz="3200" dirty="0" err="1" smtClean="0"/>
              <a:t>IoT</a:t>
            </a:r>
            <a:r>
              <a:rPr lang="en-US" sz="3200" dirty="0" smtClean="0"/>
              <a:t> security: a brief overview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8194" name="Picture 2" descr="C:\_Pal\_Research\_publications\CNSM2019\Tutorial\figures\IoT_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536337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rot="16200000">
            <a:off x="-1600200" y="3505200"/>
            <a:ext cx="5181600" cy="914400"/>
          </a:xfrm>
        </p:spPr>
        <p:txBody>
          <a:bodyPr/>
          <a:lstStyle/>
          <a:p>
            <a:r>
              <a:rPr lang="en-US" sz="2800" dirty="0" err="1" smtClean="0"/>
              <a:t>IoT</a:t>
            </a:r>
            <a:r>
              <a:rPr lang="en-US" sz="2800" dirty="0" smtClean="0"/>
              <a:t> security: a brief overview</a:t>
            </a: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9218" name="Picture 2" descr="C:\_Pal\_Research\_publications\CNSM2019\Tutorial\figures\IoT_Security_Layer_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6650038" cy="6573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838200"/>
          </a:xfrm>
        </p:spPr>
        <p:txBody>
          <a:bodyPr/>
          <a:lstStyle/>
          <a:p>
            <a:r>
              <a:rPr lang="en-US" sz="2300" b="0" dirty="0" smtClean="0"/>
              <a:t>Spec</a:t>
            </a:r>
            <a:r>
              <a:rPr lang="hu-HU" sz="2300" b="0" dirty="0" smtClean="0"/>
              <a:t>. </a:t>
            </a:r>
            <a:r>
              <a:rPr lang="en-US" sz="2300" b="0" dirty="0" smtClean="0"/>
              <a:t>features of </a:t>
            </a:r>
            <a:r>
              <a:rPr lang="en-US" sz="2300" b="0" dirty="0" err="1" smtClean="0"/>
              <a:t>Blockchains</a:t>
            </a:r>
            <a:r>
              <a:rPr lang="en-US" sz="2300" b="0" dirty="0" smtClean="0"/>
              <a:t> to be utilized by </a:t>
            </a:r>
            <a:r>
              <a:rPr lang="en-US" sz="2300" b="0" dirty="0" err="1" smtClean="0"/>
              <a:t>IIoT</a:t>
            </a:r>
            <a:r>
              <a:rPr lang="hu-HU" sz="2300" b="0" dirty="0" smtClean="0"/>
              <a:t>: </a:t>
            </a:r>
            <a:r>
              <a:rPr lang="hu-HU" sz="2300" b="0" dirty="0" smtClean="0">
                <a:solidFill>
                  <a:srgbClr val="FF0000"/>
                </a:solidFill>
              </a:rPr>
              <a:t>i</a:t>
            </a:r>
            <a:r>
              <a:rPr lang="en-US" sz="2300" b="0" dirty="0" err="1" smtClean="0">
                <a:solidFill>
                  <a:srgbClr val="FF0000"/>
                </a:solidFill>
              </a:rPr>
              <a:t>nteroperability</a:t>
            </a:r>
            <a:r>
              <a:rPr lang="en-US" sz="2300" b="0" dirty="0" smtClean="0">
                <a:solidFill>
                  <a:srgbClr val="FF0000"/>
                </a:solidFill>
              </a:rPr>
              <a:t> </a:t>
            </a:r>
            <a:r>
              <a:rPr lang="en-US" sz="2300" b="0" dirty="0" smtClean="0"/>
              <a:t>across </a:t>
            </a:r>
            <a:r>
              <a:rPr lang="en-US" sz="2300" b="0" dirty="0" err="1" smtClean="0"/>
              <a:t>IoT</a:t>
            </a:r>
            <a:r>
              <a:rPr lang="en-US" sz="2300" b="0" dirty="0" smtClean="0"/>
              <a:t> devices, </a:t>
            </a:r>
            <a:r>
              <a:rPr lang="en-US" sz="2300" b="0" dirty="0" err="1" smtClean="0"/>
              <a:t>IoT</a:t>
            </a:r>
            <a:r>
              <a:rPr lang="en-US" sz="2300" b="0" dirty="0" smtClean="0"/>
              <a:t> systems and industrial sectors</a:t>
            </a:r>
            <a:endParaRPr lang="hu-HU" sz="2300" b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11266" name="Picture 2" descr="C:\_Pal\_Research\_publications\CNSM2019\Tutorial\figures\Arrowhead-II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418" y="1143000"/>
            <a:ext cx="9173418" cy="5335269"/>
          </a:xfrm>
          <a:prstGeom prst="rect">
            <a:avLst/>
          </a:prstGeom>
          <a:noFill/>
        </p:spPr>
      </p:pic>
      <p:sp>
        <p:nvSpPr>
          <p:cNvPr id="8" name="Szövegdoboz 7"/>
          <p:cNvSpPr txBox="1"/>
          <p:nvPr/>
        </p:nvSpPr>
        <p:spPr>
          <a:xfrm>
            <a:off x="0" y="1295400"/>
            <a:ext cx="31552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 smtClean="0">
                <a:solidFill>
                  <a:srgbClr val="FF0000"/>
                </a:solidFill>
                <a:latin typeface="+mn-lt"/>
              </a:rPr>
              <a:t>The </a:t>
            </a:r>
            <a:r>
              <a:rPr lang="hu-HU" sz="1800" b="1" dirty="0" err="1" smtClean="0">
                <a:solidFill>
                  <a:srgbClr val="FF0000"/>
                </a:solidFill>
                <a:latin typeface="+mn-lt"/>
              </a:rPr>
              <a:t>Arrowhead</a:t>
            </a:r>
            <a:r>
              <a:rPr lang="hu-HU" sz="1800" b="1" dirty="0" smtClean="0">
                <a:solidFill>
                  <a:srgbClr val="FF0000"/>
                </a:solidFill>
                <a:latin typeface="+mn-lt"/>
              </a:rPr>
              <a:t> Framework</a:t>
            </a:r>
          </a:p>
          <a:p>
            <a:pPr marL="173038" lvl="1">
              <a:buFontTx/>
              <a:buChar char="-"/>
            </a:pPr>
            <a:r>
              <a:rPr lang="hu-HU" sz="1600" dirty="0" smtClean="0">
                <a:latin typeface="+mn-lt"/>
              </a:rPr>
              <a:t> Service Oriented </a:t>
            </a:r>
            <a:r>
              <a:rPr lang="hu-HU" sz="1600" dirty="0" err="1" smtClean="0">
                <a:latin typeface="+mn-lt"/>
              </a:rPr>
              <a:t>Architecture</a:t>
            </a:r>
            <a:endParaRPr lang="hu-HU" sz="1600" dirty="0" smtClean="0">
              <a:latin typeface="+mn-lt"/>
            </a:endParaRPr>
          </a:p>
          <a:p>
            <a:pPr marL="173038" lvl="1">
              <a:buFontTx/>
              <a:buChar char="-"/>
            </a:pPr>
            <a:r>
              <a:rPr lang="hu-HU" sz="1600" dirty="0" smtClean="0">
                <a:latin typeface="+mn-lt"/>
              </a:rPr>
              <a:t> Local </a:t>
            </a:r>
            <a:r>
              <a:rPr lang="hu-HU" sz="1600" dirty="0" err="1" smtClean="0">
                <a:latin typeface="+mn-lt"/>
              </a:rPr>
              <a:t>IoT</a:t>
            </a:r>
            <a:r>
              <a:rPr lang="hu-HU" sz="1600" dirty="0" smtClean="0">
                <a:latin typeface="+mn-lt"/>
              </a:rPr>
              <a:t> </a:t>
            </a:r>
            <a:r>
              <a:rPr lang="hu-HU" sz="1600" dirty="0" err="1" smtClean="0">
                <a:latin typeface="+mn-lt"/>
              </a:rPr>
              <a:t>Clouds</a:t>
            </a:r>
            <a:endParaRPr lang="hu-HU" sz="1600" dirty="0" smtClean="0">
              <a:latin typeface="+mn-lt"/>
            </a:endParaRPr>
          </a:p>
          <a:p>
            <a:pPr marL="173038" lvl="1">
              <a:buFontTx/>
              <a:buChar char="-"/>
            </a:pPr>
            <a:r>
              <a:rPr lang="hu-HU" sz="1600" dirty="0" smtClean="0">
                <a:latin typeface="+mn-lt"/>
              </a:rPr>
              <a:t> </a:t>
            </a:r>
            <a:r>
              <a:rPr lang="hu-HU" sz="1600" dirty="0" err="1" smtClean="0">
                <a:latin typeface="+mn-lt"/>
              </a:rPr>
              <a:t>Inter-Cloud</a:t>
            </a:r>
            <a:r>
              <a:rPr lang="hu-HU" sz="1600" dirty="0" smtClean="0">
                <a:latin typeface="+mn-lt"/>
              </a:rPr>
              <a:t> </a:t>
            </a:r>
            <a:r>
              <a:rPr lang="hu-HU" sz="1600" dirty="0" err="1" smtClean="0">
                <a:latin typeface="+mn-lt"/>
              </a:rPr>
              <a:t>communication</a:t>
            </a:r>
            <a:endParaRPr lang="hu-HU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en-US" sz="3200" dirty="0" smtClean="0"/>
              <a:t>Special features of </a:t>
            </a:r>
            <a:r>
              <a:rPr lang="en-US" sz="3200" dirty="0" err="1" smtClean="0"/>
              <a:t>Blockchains</a:t>
            </a:r>
            <a:r>
              <a:rPr lang="en-US" sz="3200" dirty="0" smtClean="0"/>
              <a:t> to be utilized by </a:t>
            </a:r>
            <a:r>
              <a:rPr lang="en-US" sz="3200" dirty="0" err="1" smtClean="0"/>
              <a:t>IIoT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572000"/>
          </a:xfrm>
        </p:spPr>
        <p:txBody>
          <a:bodyPr/>
          <a:lstStyle/>
          <a:p>
            <a:r>
              <a:rPr lang="en-US" dirty="0" smtClean="0"/>
              <a:t>Traceability and Reliability of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hu-HU" dirty="0" smtClean="0"/>
              <a:t>a</a:t>
            </a:r>
          </a:p>
          <a:p>
            <a:pPr lvl="1"/>
            <a:r>
              <a:rPr lang="en-US" dirty="0" smtClean="0"/>
              <a:t>Traceability is the capability of tracing and verifying the spatial and temporal information of a data block saved in the </a:t>
            </a:r>
            <a:r>
              <a:rPr lang="en-US" dirty="0" err="1" smtClean="0"/>
              <a:t>blockchain</a:t>
            </a:r>
            <a:endParaRPr lang="hu-HU" dirty="0" smtClean="0"/>
          </a:p>
          <a:p>
            <a:pPr lvl="2"/>
            <a:r>
              <a:rPr lang="hu-HU" dirty="0" err="1" smtClean="0"/>
              <a:t>t</a:t>
            </a:r>
            <a:r>
              <a:rPr lang="en-US" dirty="0" err="1" smtClean="0"/>
              <a:t>imestam</a:t>
            </a:r>
            <a:r>
              <a:rPr lang="hu-HU" dirty="0" err="1" smtClean="0"/>
              <a:t>ping</a:t>
            </a:r>
            <a:endParaRPr lang="hu-HU" dirty="0" smtClean="0"/>
          </a:p>
          <a:p>
            <a:pPr lvl="2"/>
            <a:r>
              <a:rPr lang="hu-HU" dirty="0" err="1" smtClean="0"/>
              <a:t>nonce</a:t>
            </a:r>
            <a:endParaRPr lang="hu-HU" dirty="0" smtClean="0"/>
          </a:p>
          <a:p>
            <a:pPr lvl="2">
              <a:buNone/>
            </a:pPr>
            <a:endParaRPr lang="hu-HU" dirty="0" smtClean="0"/>
          </a:p>
          <a:p>
            <a:pPr lvl="1"/>
            <a:r>
              <a:rPr lang="en-US" dirty="0" smtClean="0"/>
              <a:t>Reliability is the quality of </a:t>
            </a:r>
            <a:r>
              <a:rPr lang="en-US" dirty="0" err="1" smtClean="0"/>
              <a:t>IoT</a:t>
            </a:r>
            <a:r>
              <a:rPr lang="en-US" dirty="0" smtClean="0"/>
              <a:t> data being trustworthy</a:t>
            </a:r>
            <a:endParaRPr lang="hu-HU" dirty="0" smtClean="0"/>
          </a:p>
          <a:p>
            <a:pPr lvl="2"/>
            <a:r>
              <a:rPr lang="en-US" dirty="0" smtClean="0"/>
              <a:t>the integrity </a:t>
            </a:r>
            <a:r>
              <a:rPr lang="hu-HU" dirty="0" smtClean="0"/>
              <a:t>is </a:t>
            </a:r>
            <a:r>
              <a:rPr lang="en-US" dirty="0" smtClean="0"/>
              <a:t>enforced by </a:t>
            </a:r>
            <a:r>
              <a:rPr lang="en-US" dirty="0" err="1" smtClean="0"/>
              <a:t>crytographic</a:t>
            </a:r>
            <a:r>
              <a:rPr lang="en-US" dirty="0" smtClean="0"/>
              <a:t> mechanisms</a:t>
            </a:r>
            <a:endParaRPr lang="hu-HU" dirty="0" smtClean="0"/>
          </a:p>
          <a:p>
            <a:pPr lvl="3"/>
            <a:r>
              <a:rPr lang="en-US" dirty="0" smtClean="0"/>
              <a:t>asymmetric encryption algorithms</a:t>
            </a:r>
            <a:endParaRPr lang="hu-HU" dirty="0" smtClean="0"/>
          </a:p>
          <a:p>
            <a:pPr lvl="3"/>
            <a:r>
              <a:rPr lang="en-US" dirty="0" smtClean="0"/>
              <a:t>hash functions</a:t>
            </a:r>
            <a:endParaRPr lang="hu-HU" dirty="0" smtClean="0"/>
          </a:p>
          <a:p>
            <a:pPr lvl="3"/>
            <a:r>
              <a:rPr lang="en-US" dirty="0" smtClean="0"/>
              <a:t>digital signature</a:t>
            </a: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en-US" sz="3200" dirty="0" smtClean="0"/>
              <a:t>Special features of </a:t>
            </a:r>
            <a:r>
              <a:rPr lang="en-US" sz="3200" dirty="0" err="1" smtClean="0"/>
              <a:t>Blockchains</a:t>
            </a:r>
            <a:r>
              <a:rPr lang="en-US" sz="3200" dirty="0" smtClean="0"/>
              <a:t> to be utilized by </a:t>
            </a:r>
            <a:r>
              <a:rPr lang="en-US" sz="3200" dirty="0" err="1" smtClean="0"/>
              <a:t>IIoT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800600"/>
          </a:xfrm>
        </p:spPr>
        <p:txBody>
          <a:bodyPr/>
          <a:lstStyle/>
          <a:p>
            <a:r>
              <a:rPr lang="en-US" dirty="0" smtClean="0"/>
              <a:t>Improved Security of </a:t>
            </a:r>
            <a:r>
              <a:rPr lang="en-US" dirty="0" err="1" smtClean="0"/>
              <a:t>IoT</a:t>
            </a:r>
            <a:r>
              <a:rPr lang="en-US" dirty="0" smtClean="0"/>
              <a:t> system-of-systems through </a:t>
            </a:r>
            <a:r>
              <a:rPr lang="en-US" dirty="0" err="1" smtClean="0"/>
              <a:t>blockchains</a:t>
            </a:r>
            <a:endParaRPr lang="hu-HU" dirty="0" smtClean="0"/>
          </a:p>
          <a:p>
            <a:pPr lvl="1"/>
            <a:r>
              <a:rPr lang="hu-HU" dirty="0" err="1" smtClean="0"/>
              <a:t>Confidentiality</a:t>
            </a:r>
            <a:endParaRPr lang="hu-HU" dirty="0" smtClean="0"/>
          </a:p>
          <a:p>
            <a:pPr lvl="2"/>
            <a:r>
              <a:rPr lang="hu-HU" dirty="0" smtClean="0"/>
              <a:t>Public Key </a:t>
            </a:r>
            <a:r>
              <a:rPr lang="hu-HU" dirty="0" err="1" smtClean="0"/>
              <a:t>Infrastructure</a:t>
            </a:r>
            <a:r>
              <a:rPr lang="hu-HU" dirty="0" smtClean="0"/>
              <a:t> (PKI)</a:t>
            </a:r>
          </a:p>
          <a:p>
            <a:pPr lvl="2"/>
            <a:r>
              <a:rPr lang="hu-HU" dirty="0" err="1" smtClean="0"/>
              <a:t>hashing</a:t>
            </a:r>
            <a:r>
              <a:rPr lang="hu-HU" dirty="0" smtClean="0"/>
              <a:t> </a:t>
            </a:r>
            <a:r>
              <a:rPr lang="hu-HU" dirty="0" err="1" smtClean="0"/>
              <a:t>functions</a:t>
            </a:r>
            <a:endParaRPr lang="hu-HU" dirty="0" smtClean="0"/>
          </a:p>
          <a:p>
            <a:pPr lvl="2"/>
            <a:r>
              <a:rPr lang="hu-HU" dirty="0" err="1" smtClean="0"/>
              <a:t>digital</a:t>
            </a:r>
            <a:r>
              <a:rPr lang="hu-HU" dirty="0" smtClean="0"/>
              <a:t> </a:t>
            </a:r>
            <a:r>
              <a:rPr lang="hu-HU" dirty="0" err="1" smtClean="0"/>
              <a:t>signature</a:t>
            </a:r>
            <a:endParaRPr lang="hu-HU" dirty="0" smtClean="0"/>
          </a:p>
          <a:p>
            <a:pPr lvl="1"/>
            <a:r>
              <a:rPr lang="hu-HU" dirty="0" err="1" smtClean="0"/>
              <a:t>Integrity</a:t>
            </a:r>
            <a:endParaRPr lang="hu-HU" dirty="0" smtClean="0"/>
          </a:p>
          <a:p>
            <a:pPr lvl="2"/>
            <a:r>
              <a:rPr lang="en-US" dirty="0" smtClean="0"/>
              <a:t>securing against tampering</a:t>
            </a:r>
            <a:endParaRPr lang="hu-HU" dirty="0" smtClean="0"/>
          </a:p>
          <a:p>
            <a:pPr lvl="2"/>
            <a:r>
              <a:rPr lang="hu-HU" dirty="0" err="1" smtClean="0"/>
              <a:t>securing</a:t>
            </a:r>
            <a:r>
              <a:rPr lang="hu-HU" dirty="0" smtClean="0"/>
              <a:t> </a:t>
            </a:r>
            <a:r>
              <a:rPr lang="hu-HU" dirty="0" err="1" smtClean="0"/>
              <a:t>against</a:t>
            </a:r>
            <a:r>
              <a:rPr lang="hu-HU" dirty="0" smtClean="0"/>
              <a:t> </a:t>
            </a:r>
            <a:r>
              <a:rPr lang="en-US" dirty="0" smtClean="0"/>
              <a:t>modifications</a:t>
            </a:r>
            <a:endParaRPr lang="hu-HU" dirty="0" smtClean="0"/>
          </a:p>
          <a:p>
            <a:pPr lvl="2"/>
            <a:r>
              <a:rPr lang="en-US" dirty="0" smtClean="0"/>
              <a:t>protect</a:t>
            </a:r>
            <a:r>
              <a:rPr lang="hu-HU" dirty="0" smtClean="0"/>
              <a:t>ing</a:t>
            </a:r>
            <a:r>
              <a:rPr lang="en-US" dirty="0" smtClean="0"/>
              <a:t> for traceability</a:t>
            </a:r>
            <a:endParaRPr lang="hu-HU" dirty="0" smtClean="0"/>
          </a:p>
          <a:p>
            <a:pPr lvl="1"/>
            <a:r>
              <a:rPr lang="hu-HU" dirty="0" err="1" smtClean="0"/>
              <a:t>Availability</a:t>
            </a:r>
            <a:endParaRPr lang="hu-HU" dirty="0" smtClean="0"/>
          </a:p>
          <a:p>
            <a:pPr lvl="2"/>
            <a:r>
              <a:rPr lang="hu-HU" dirty="0" err="1" smtClean="0"/>
              <a:t>distributed</a:t>
            </a:r>
            <a:r>
              <a:rPr lang="hu-HU" dirty="0" smtClean="0"/>
              <a:t> </a:t>
            </a:r>
            <a:r>
              <a:rPr lang="hu-HU" dirty="0" err="1" smtClean="0"/>
              <a:t>ledger</a:t>
            </a:r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</a:p>
        </p:txBody>
      </p:sp>
      <p:pic>
        <p:nvPicPr>
          <p:cNvPr id="15364" name="Picture 4" descr="C:\_Pal\_Research\_publications\CNSM2019\CIA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133600"/>
            <a:ext cx="4314298" cy="4303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ylish">
  <a:themeElements>
    <a:clrScheme name="Stylish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Styli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ylish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ylish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ylish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ylish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</TotalTime>
  <Words>1186</Words>
  <Application>Microsoft Office PowerPoint</Application>
  <PresentationFormat>Diavetítés a képernyőre (4:3 oldalarány)</PresentationFormat>
  <Paragraphs>220</Paragraphs>
  <Slides>29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0" baseType="lpstr">
      <vt:lpstr>Stylish</vt:lpstr>
      <vt:lpstr> Blockchains for Industrial IoT - A Tutorial -</vt:lpstr>
      <vt:lpstr>Overview</vt:lpstr>
      <vt:lpstr>Motivation:  using Blockchains for Industrial IoT</vt:lpstr>
      <vt:lpstr>Blockchains for Industrial IoT: General considerations</vt:lpstr>
      <vt:lpstr>IoT security: a brief overview</vt:lpstr>
      <vt:lpstr>IoT security: a brief overview</vt:lpstr>
      <vt:lpstr>Spec. features of Blockchains to be utilized by IIoT: interoperability across IoT devices, IoT systems and industrial sectors</vt:lpstr>
      <vt:lpstr>Special features of Blockchains to be utilized by IIoT</vt:lpstr>
      <vt:lpstr>Special features of Blockchains to be utilized by IIoT</vt:lpstr>
      <vt:lpstr>When is it beneficial to use BCT for IIoT?</vt:lpstr>
      <vt:lpstr>Precautions for Blockchain usage</vt:lpstr>
      <vt:lpstr>Blockchain-related concepts</vt:lpstr>
      <vt:lpstr>A sample workflow of Blockchain-related processes</vt:lpstr>
      <vt:lpstr>Distributed Ledger Technology</vt:lpstr>
      <vt:lpstr>Cryptographic Hash Function</vt:lpstr>
      <vt:lpstr>Mining</vt:lpstr>
      <vt:lpstr>Consensus algorithms: Proof of Work</vt:lpstr>
      <vt:lpstr>18. dia</vt:lpstr>
      <vt:lpstr>Merkle Tree</vt:lpstr>
      <vt:lpstr>20. dia</vt:lpstr>
      <vt:lpstr>…and then Smart Contracts among all the players go into blockchains</vt:lpstr>
      <vt:lpstr>The Demo</vt:lpstr>
      <vt:lpstr>Smart Contracts using Ethereum</vt:lpstr>
      <vt:lpstr>Smart Contracts using Ethereum</vt:lpstr>
      <vt:lpstr>Smart Contracts using Ethereum</vt:lpstr>
      <vt:lpstr>The Demo Environment</vt:lpstr>
      <vt:lpstr>Tutorial Exercises</vt:lpstr>
      <vt:lpstr>PowerBid game</vt:lpstr>
      <vt:lpstr>And now: let’s go for the hands-on demo!</vt:lpstr>
    </vt:vector>
  </TitlesOfParts>
  <Company>Varga Rt.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 Varga</dc:creator>
  <cp:lastModifiedBy>Varga Pál</cp:lastModifiedBy>
  <cp:revision>106</cp:revision>
  <cp:lastPrinted>1601-01-01T00:00:00Z</cp:lastPrinted>
  <dcterms:created xsi:type="dcterms:W3CDTF">2009-03-18T13:15:54Z</dcterms:created>
  <dcterms:modified xsi:type="dcterms:W3CDTF">2019-10-21T01:37:20Z</dcterms:modified>
</cp:coreProperties>
</file>