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3" r:id="rId3"/>
    <p:sldId id="311" r:id="rId4"/>
    <p:sldId id="304" r:id="rId5"/>
    <p:sldId id="305" r:id="rId6"/>
    <p:sldId id="326" r:id="rId7"/>
    <p:sldId id="306" r:id="rId8"/>
    <p:sldId id="327" r:id="rId9"/>
    <p:sldId id="328" r:id="rId10"/>
    <p:sldId id="307" r:id="rId11"/>
    <p:sldId id="308" r:id="rId12"/>
    <p:sldId id="309" r:id="rId13"/>
    <p:sldId id="310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01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0E2F2"/>
    <a:srgbClr val="4161BD"/>
    <a:srgbClr val="87B5D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95" autoAdjust="0"/>
    <p:restoredTop sz="90929" autoAdjust="0"/>
  </p:normalViewPr>
  <p:slideViewPr>
    <p:cSldViewPr>
      <p:cViewPr>
        <p:scale>
          <a:sx n="60" d="100"/>
          <a:sy n="60" d="100"/>
        </p:scale>
        <p:origin x="-1446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08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5F98886-07DF-4CBE-95A9-0CB7B7006508}" type="datetimeFigureOut">
              <a:rPr lang="hu-HU"/>
              <a:pPr>
                <a:defRPr/>
              </a:pPr>
              <a:t>2019.10.20.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AD31BE2-0A6A-4BC8-A75F-F90916B2E00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3F4D06A-A374-4E00-B4EE-29E1F4D97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rgbClr val="87B5D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hu-HU">
              <a:cs typeface="+mn-cs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5800" y="16002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hu-HU">
              <a:cs typeface="+mn-cs"/>
            </a:endParaRP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3581400" y="5410200"/>
            <a:ext cx="4876800" cy="319088"/>
            <a:chOff x="2288" y="3080"/>
            <a:chExt cx="3072" cy="201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hu-HU">
                <a:cs typeface="+mn-cs"/>
              </a:endParaRPr>
            </a:p>
          </p:txBody>
        </p:sp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hu-HU">
                <a:cs typeface="+mn-cs"/>
              </a:endParaRPr>
            </a:p>
          </p:txBody>
        </p:sp>
      </p:grp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48200" y="3505200"/>
            <a:ext cx="3657600" cy="17462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981200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hu-HU" smtClean="0"/>
              <a:t>Pal Varga &amp; Ferenc Janky</a:t>
            </a:r>
            <a:endParaRPr lang="en-US"/>
          </a:p>
        </p:txBody>
      </p:sp>
      <p:sp>
        <p:nvSpPr>
          <p:cNvPr id="10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smtClean="0"/>
              <a:t>Blockchains for Industrial IoT - a Tutorial</a:t>
            </a:r>
            <a:endParaRPr lang="en-US"/>
          </a:p>
        </p:txBody>
      </p:sp>
      <p:sp>
        <p:nvSpPr>
          <p:cNvPr id="11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/>
          <a:lstStyle>
            <a:lvl1pPr>
              <a:defRPr sz="2600"/>
            </a:lvl1pPr>
          </a:lstStyle>
          <a:p>
            <a:pPr>
              <a:defRPr/>
            </a:pPr>
            <a:fld id="{10C8B07B-D6BA-4DAD-BEB5-A36F1CD15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Pal Varga &amp; Ferenc Janky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Blockchains for Industrial IoT - a Tutorial</a:t>
            </a: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D024E-EB67-4280-ABB1-DA05E0DE8B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1336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2484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Pal Varga &amp; Ferenc Janky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Blockchains for Industrial IoT - a Tutorial</a:t>
            </a: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91658-2D06-4221-9255-79ABAE77A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u-HU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Pal Varga &amp; Ferenc Janky</a:t>
            </a: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6451A-C2C1-4396-AB9F-390AE1B1D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2286000" y="6310968"/>
            <a:ext cx="4572000" cy="5232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 smtClean="0"/>
              <a:t>Blockchains for Industrial IoT - a Tutorial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Pal Varga &amp; Ferenc Janky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Blockchains for Industrial IoT - a Tutorial</a:t>
            </a: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60833-1AD2-4CC8-8CA3-FF438F8930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Pal Varga &amp; Ferenc Janky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Blockchains for Industrial IoT - a Tutorial</a:t>
            </a: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0C540-597D-488F-81A4-15FDD8352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Pal Varga &amp; Ferenc Janky</a:t>
            </a:r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Blockchains for Industrial IoT - a Tutorial</a:t>
            </a:r>
            <a:endParaRPr lang="en-US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38372-9263-4676-8AA6-777ECE310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Pal Varga &amp; Ferenc Janky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Blockchains for Industrial IoT - a Tutorial</a:t>
            </a: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49B53-E868-4726-8EFA-EA4BC724A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Pal Varga &amp; Ferenc Janky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Blockchains for Industrial IoT - a Tutorial</a:t>
            </a: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6C58F-A8CE-449E-B480-E7EA8428B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Pal Varga &amp; Ferenc Janky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Blockchains for Industrial IoT - a Tutorial</a:t>
            </a: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7E7AD-3C9C-43D3-A076-CE9BB85BEB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smtClean="0"/>
              <a:t>Pal Varga &amp; Ferenc Janky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Blockchains for Industrial IoT - a Tutorial</a:t>
            </a: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07723-9373-45EF-B308-9157EE01A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27"/>
          <p:cNvSpPr>
            <a:spLocks noChangeArrowheads="1"/>
          </p:cNvSpPr>
          <p:nvPr userDrawn="1"/>
        </p:nvSpPr>
        <p:spPr bwMode="auto">
          <a:xfrm>
            <a:off x="2286000" y="6400800"/>
            <a:ext cx="6858000" cy="457200"/>
          </a:xfrm>
          <a:prstGeom prst="rect">
            <a:avLst/>
          </a:prstGeom>
          <a:solidFill>
            <a:srgbClr val="D0E2F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u-HU">
              <a:cs typeface="+mn-cs"/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hu-HU">
              <a:cs typeface="+mn-cs"/>
            </a:endParaRP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048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534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127750"/>
            <a:ext cx="1905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hu-HU" smtClean="0"/>
              <a:t>Pal Varga &amp; Ferenc Janky</a:t>
            </a:r>
            <a:endParaRPr lang="en-U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310968"/>
            <a:ext cx="46481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Blockchains for Industrial IoT - a Tutorial</a:t>
            </a:r>
            <a:endParaRPr lang="en-US" dirty="0"/>
          </a:p>
        </p:txBody>
      </p:sp>
      <p:grpSp>
        <p:nvGrpSpPr>
          <p:cNvPr id="4104" name="Group 21"/>
          <p:cNvGrpSpPr>
            <a:grpSpLocks/>
          </p:cNvGrpSpPr>
          <p:nvPr/>
        </p:nvGrpSpPr>
        <p:grpSpPr bwMode="auto">
          <a:xfrm>
            <a:off x="609600" y="1219200"/>
            <a:ext cx="7391400" cy="242888"/>
            <a:chOff x="144" y="1248"/>
            <a:chExt cx="4656" cy="201"/>
          </a:xfrm>
        </p:grpSpPr>
        <p:sp>
          <p:nvSpPr>
            <p:cNvPr id="1036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hu-HU">
                <a:cs typeface="+mn-cs"/>
              </a:endParaRPr>
            </a:p>
          </p:txBody>
        </p:sp>
        <p:sp>
          <p:nvSpPr>
            <p:cNvPr id="1044" name="AutoShape 20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hu-HU">
                <a:cs typeface="+mn-cs"/>
              </a:endParaRPr>
            </a:p>
          </p:txBody>
        </p:sp>
      </p:grp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381000" cy="6858000"/>
          </a:xfrm>
          <a:prstGeom prst="rect">
            <a:avLst/>
          </a:prstGeom>
          <a:solidFill>
            <a:srgbClr val="87B5D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u-HU">
              <a:cs typeface="+mn-cs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4724400" cy="304800"/>
          </a:xfrm>
          <a:prstGeom prst="rect">
            <a:avLst/>
          </a:prstGeom>
          <a:solidFill>
            <a:srgbClr val="87B5D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u-HU">
              <a:cs typeface="+mn-cs"/>
            </a:endParaRPr>
          </a:p>
        </p:txBody>
      </p:sp>
      <p:sp>
        <p:nvSpPr>
          <p:cNvPr id="1049" name="Oval 25"/>
          <p:cNvSpPr>
            <a:spLocks noChangeArrowheads="1"/>
          </p:cNvSpPr>
          <p:nvPr/>
        </p:nvSpPr>
        <p:spPr bwMode="auto">
          <a:xfrm>
            <a:off x="0" y="0"/>
            <a:ext cx="533400" cy="533400"/>
          </a:xfrm>
          <a:prstGeom prst="ellipse">
            <a:avLst/>
          </a:prstGeom>
          <a:solidFill>
            <a:srgbClr val="4161B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u-HU">
              <a:cs typeface="+mn-cs"/>
            </a:endParaRPr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25" y="6421438"/>
            <a:ext cx="6000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22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945AD97-9E87-4DC6-B5B8-C2CB2BB525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janky@tmit.bme.hu" TargetMode="External"/><Relationship Id="rId2" Type="http://schemas.openxmlformats.org/officeDocument/2006/relationships/hyperlink" Target="mailto:pvarga@tmit.bme.hu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81200"/>
            <a:ext cx="8153400" cy="114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 </a:t>
            </a:r>
            <a:r>
              <a:rPr lang="en-US" sz="2800" dirty="0" err="1" smtClean="0"/>
              <a:t>Blockchains</a:t>
            </a:r>
            <a:r>
              <a:rPr lang="en-US" sz="2800" dirty="0" smtClean="0"/>
              <a:t> for Industrial </a:t>
            </a:r>
            <a:r>
              <a:rPr lang="en-US" sz="2800" dirty="0" err="1" smtClean="0"/>
              <a:t>IoT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- A </a:t>
            </a:r>
            <a:r>
              <a:rPr lang="hu-HU" sz="2800" dirty="0" err="1" smtClean="0"/>
              <a:t>Tutorial</a:t>
            </a:r>
            <a:r>
              <a:rPr lang="hu-HU" sz="2800" dirty="0" smtClean="0"/>
              <a:t> -</a:t>
            </a:r>
            <a:endParaRPr lang="en-US" sz="28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3352800"/>
            <a:ext cx="3251200" cy="1905000"/>
          </a:xfrm>
        </p:spPr>
        <p:txBody>
          <a:bodyPr/>
          <a:lstStyle/>
          <a:p>
            <a:pPr eaLnBrk="1" hangingPunct="1"/>
            <a:r>
              <a:rPr lang="hu-HU" sz="2000" dirty="0" smtClean="0"/>
              <a:t>Pál </a:t>
            </a:r>
            <a:r>
              <a:rPr lang="hu-HU" sz="2000" dirty="0" smtClean="0"/>
              <a:t>Varga,</a:t>
            </a:r>
            <a:endParaRPr lang="en-US" sz="2000" dirty="0" smtClean="0"/>
          </a:p>
          <a:p>
            <a:pPr eaLnBrk="1" hangingPunct="1"/>
            <a:r>
              <a:rPr lang="hu-HU" sz="2000" dirty="0" smtClean="0"/>
              <a:t>Ferenc Nándor </a:t>
            </a:r>
            <a:r>
              <a:rPr lang="hu-HU" sz="2000" dirty="0" err="1" smtClean="0"/>
              <a:t>Janky</a:t>
            </a:r>
            <a:endParaRPr lang="hu-HU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724400" y="5791200"/>
            <a:ext cx="40386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latin typeface="+mn-lt"/>
                <a:cs typeface="Arial" pitchFamily="34" charset="0"/>
              </a:rPr>
              <a:t>Budapest </a:t>
            </a:r>
            <a:r>
              <a:rPr lang="en-US" sz="2000" dirty="0">
                <a:latin typeface="+mn-lt"/>
                <a:cs typeface="Arial" pitchFamily="34" charset="0"/>
              </a:rPr>
              <a:t>University of Technology and </a:t>
            </a:r>
            <a:r>
              <a:rPr lang="en-US" sz="2000" dirty="0" smtClean="0">
                <a:latin typeface="+mn-lt"/>
                <a:cs typeface="Arial" pitchFamily="34" charset="0"/>
              </a:rPr>
              <a:t>Economics</a:t>
            </a:r>
            <a:endParaRPr lang="hu-HU" sz="2000" dirty="0" smtClean="0">
              <a:latin typeface="+mn-lt"/>
              <a:cs typeface="Arial" pitchFamily="34" charset="0"/>
            </a:endParaRPr>
          </a:p>
          <a:p>
            <a:pPr>
              <a:defRPr/>
            </a:pPr>
            <a:endParaRPr lang="hu-HU" sz="2000" dirty="0">
              <a:latin typeface="+mn-lt"/>
              <a:cs typeface="Arial" pitchFamily="34" charset="0"/>
            </a:endParaRPr>
          </a:p>
        </p:txBody>
      </p:sp>
      <p:pic>
        <p:nvPicPr>
          <p:cNvPr id="7174" name="Picture 5" descr="BME-logo2-1_teljes_reszle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8600"/>
            <a:ext cx="3124200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0"/>
            <a:ext cx="1752600" cy="180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zövegdoboz 7"/>
          <p:cNvSpPr txBox="1"/>
          <p:nvPr/>
        </p:nvSpPr>
        <p:spPr>
          <a:xfrm>
            <a:off x="6477000" y="304800"/>
            <a:ext cx="2514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+mn-lt"/>
              </a:rPr>
              <a:t>15th International Conference on Network and Service Management</a:t>
            </a:r>
            <a:r>
              <a:rPr lang="en-US" sz="1500" dirty="0" smtClean="0">
                <a:latin typeface="+mn-lt"/>
              </a:rPr>
              <a:t> </a:t>
            </a:r>
            <a:br>
              <a:rPr lang="en-US" sz="1500" dirty="0" smtClean="0">
                <a:latin typeface="+mn-lt"/>
              </a:rPr>
            </a:br>
            <a:r>
              <a:rPr lang="en-US" sz="1500" dirty="0" smtClean="0">
                <a:latin typeface="+mn-lt"/>
              </a:rPr>
              <a:t>Halifax, </a:t>
            </a:r>
            <a:r>
              <a:rPr lang="en-US" sz="1500" dirty="0" smtClean="0">
                <a:latin typeface="+mn-lt"/>
              </a:rPr>
              <a:t>Canada</a:t>
            </a:r>
            <a:endParaRPr lang="hu-HU" sz="1500" dirty="0" smtClean="0">
              <a:latin typeface="+mn-lt"/>
            </a:endParaRPr>
          </a:p>
          <a:p>
            <a:r>
              <a:rPr lang="en-US" sz="1500" dirty="0" smtClean="0">
                <a:latin typeface="+mn-lt"/>
              </a:rPr>
              <a:t>21-25 </a:t>
            </a:r>
            <a:r>
              <a:rPr lang="en-US" sz="1500" dirty="0" smtClean="0">
                <a:latin typeface="+mn-lt"/>
              </a:rPr>
              <a:t>October 2019</a:t>
            </a:r>
            <a:endParaRPr lang="hu-HU" sz="15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 rot="16200000">
            <a:off x="-2438400" y="2971800"/>
            <a:ext cx="6858000" cy="914400"/>
          </a:xfrm>
          <a:solidFill>
            <a:schemeClr val="bg1"/>
          </a:solidFill>
        </p:spPr>
        <p:txBody>
          <a:bodyPr/>
          <a:lstStyle/>
          <a:p>
            <a:r>
              <a:rPr lang="en-US" sz="2600" dirty="0" smtClean="0"/>
              <a:t>When </a:t>
            </a:r>
            <a:r>
              <a:rPr lang="en-US" sz="2600" dirty="0" smtClean="0"/>
              <a:t>is it beneficial to use BCT for </a:t>
            </a:r>
            <a:r>
              <a:rPr lang="en-US" sz="2600" dirty="0" err="1" smtClean="0"/>
              <a:t>IIoT</a:t>
            </a:r>
            <a:r>
              <a:rPr lang="en-US" sz="2600" dirty="0" smtClean="0"/>
              <a:t>?</a:t>
            </a:r>
            <a:endParaRPr lang="hu-HU" sz="260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  <a:endParaRPr lang="en-US" dirty="0" smtClean="0"/>
          </a:p>
        </p:txBody>
      </p:sp>
      <p:pic>
        <p:nvPicPr>
          <p:cNvPr id="10242" name="Picture 2" descr="C:\_Pal\_Research\_publications\CNSM2019\Tutorial\figures\DoYouNeedB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-1341012"/>
            <a:ext cx="7162800" cy="8659631"/>
          </a:xfrm>
          <a:prstGeom prst="rect">
            <a:avLst/>
          </a:prstGeom>
          <a:noFill/>
        </p:spPr>
      </p:pic>
      <p:sp>
        <p:nvSpPr>
          <p:cNvPr id="9" name="Szövegdoboz 8"/>
          <p:cNvSpPr txBox="1"/>
          <p:nvPr/>
        </p:nvSpPr>
        <p:spPr>
          <a:xfrm rot="16200000">
            <a:off x="-841648" y="3811460"/>
            <a:ext cx="5069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Do You Need to use </a:t>
            </a:r>
            <a:r>
              <a:rPr lang="en-US" sz="1400" dirty="0" err="1" smtClean="0">
                <a:latin typeface="+mn-lt"/>
              </a:rPr>
              <a:t>Blockchains</a:t>
            </a:r>
            <a:r>
              <a:rPr lang="en-US" sz="1400" dirty="0" smtClean="0">
                <a:latin typeface="+mn-lt"/>
              </a:rPr>
              <a:t>? (by Jeremy Gardner, 2018)</a:t>
            </a:r>
            <a:endParaRPr lang="hu-HU" sz="1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01000" cy="914400"/>
          </a:xfrm>
        </p:spPr>
        <p:txBody>
          <a:bodyPr/>
          <a:lstStyle/>
          <a:p>
            <a:r>
              <a:rPr lang="hu-HU" sz="3200" dirty="0" err="1" smtClean="0"/>
              <a:t>Precautions</a:t>
            </a:r>
            <a:r>
              <a:rPr lang="hu-HU" sz="3200" dirty="0" smtClean="0"/>
              <a:t> </a:t>
            </a:r>
            <a:r>
              <a:rPr lang="hu-HU" sz="3200" dirty="0" err="1" smtClean="0"/>
              <a:t>for</a:t>
            </a:r>
            <a:r>
              <a:rPr lang="hu-HU" sz="3200" dirty="0" smtClean="0"/>
              <a:t> </a:t>
            </a:r>
            <a:r>
              <a:rPr lang="hu-HU" sz="3200" dirty="0" err="1" smtClean="0"/>
              <a:t>Blockchain</a:t>
            </a:r>
            <a:r>
              <a:rPr lang="hu-HU" sz="3200" dirty="0" smtClean="0"/>
              <a:t> </a:t>
            </a:r>
            <a:r>
              <a:rPr lang="hu-HU" sz="3200" dirty="0" err="1" smtClean="0"/>
              <a:t>usage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800600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hu-HU" dirty="0" smtClean="0"/>
              <a:t>…</a:t>
            </a:r>
            <a:endParaRPr lang="en-US" dirty="0" smtClean="0"/>
          </a:p>
          <a:p>
            <a:pPr>
              <a:buNone/>
            </a:pPr>
            <a:endParaRPr lang="hu-HU" dirty="0" smtClean="0"/>
          </a:p>
          <a:p>
            <a:pPr lvl="1">
              <a:buNone/>
            </a:pPr>
            <a:endParaRPr lang="hu-HU" dirty="0" smtClean="0"/>
          </a:p>
          <a:p>
            <a:pPr lvl="1"/>
            <a:endParaRPr lang="hu-HU" sz="2000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01000" cy="914400"/>
          </a:xfrm>
        </p:spPr>
        <p:txBody>
          <a:bodyPr/>
          <a:lstStyle/>
          <a:p>
            <a:r>
              <a:rPr lang="hu-HU" sz="3200" dirty="0" err="1" smtClean="0"/>
              <a:t>Precautions</a:t>
            </a:r>
            <a:r>
              <a:rPr lang="hu-HU" sz="3200" dirty="0" smtClean="0"/>
              <a:t> </a:t>
            </a:r>
            <a:r>
              <a:rPr lang="hu-HU" sz="3200" dirty="0" err="1" smtClean="0"/>
              <a:t>for</a:t>
            </a:r>
            <a:r>
              <a:rPr lang="hu-HU" sz="3200" dirty="0" smtClean="0"/>
              <a:t> </a:t>
            </a:r>
            <a:r>
              <a:rPr lang="hu-HU" sz="3200" dirty="0" err="1" smtClean="0"/>
              <a:t>Blockchain</a:t>
            </a:r>
            <a:r>
              <a:rPr lang="hu-HU" sz="3200" dirty="0" smtClean="0"/>
              <a:t> </a:t>
            </a:r>
            <a:r>
              <a:rPr lang="hu-HU" sz="3200" dirty="0" err="1" smtClean="0"/>
              <a:t>usage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800600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hu-HU" dirty="0" smtClean="0"/>
              <a:t>…</a:t>
            </a:r>
            <a:endParaRPr lang="en-US" dirty="0" smtClean="0"/>
          </a:p>
          <a:p>
            <a:pPr>
              <a:buNone/>
            </a:pPr>
            <a:endParaRPr lang="hu-HU" dirty="0" smtClean="0"/>
          </a:p>
          <a:p>
            <a:pPr lvl="1">
              <a:buNone/>
            </a:pPr>
            <a:endParaRPr lang="hu-HU" dirty="0" smtClean="0"/>
          </a:p>
          <a:p>
            <a:pPr lvl="1"/>
            <a:endParaRPr lang="hu-HU" sz="2000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hu-HU" dirty="0" err="1" smtClean="0"/>
              <a:t>Blockchain-related</a:t>
            </a:r>
            <a:r>
              <a:rPr lang="hu-HU" dirty="0" smtClean="0"/>
              <a:t> </a:t>
            </a:r>
            <a:r>
              <a:rPr lang="hu-HU" dirty="0" err="1" smtClean="0"/>
              <a:t>concepts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01000" cy="914400"/>
          </a:xfrm>
        </p:spPr>
        <p:txBody>
          <a:bodyPr/>
          <a:lstStyle/>
          <a:p>
            <a:r>
              <a:rPr lang="hu-HU" sz="3200" dirty="0" err="1" smtClean="0"/>
              <a:t>Blockchain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800600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hu-HU" dirty="0" smtClean="0"/>
              <a:t>…</a:t>
            </a:r>
            <a:endParaRPr lang="en-US" dirty="0" smtClean="0"/>
          </a:p>
          <a:p>
            <a:pPr>
              <a:buNone/>
            </a:pPr>
            <a:endParaRPr lang="hu-HU" dirty="0" smtClean="0"/>
          </a:p>
          <a:p>
            <a:pPr lvl="1">
              <a:buNone/>
            </a:pPr>
            <a:endParaRPr lang="hu-HU" dirty="0" smtClean="0"/>
          </a:p>
          <a:p>
            <a:pPr lvl="1"/>
            <a:endParaRPr lang="hu-HU" sz="2000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01000" cy="914400"/>
          </a:xfrm>
        </p:spPr>
        <p:txBody>
          <a:bodyPr/>
          <a:lstStyle/>
          <a:p>
            <a:r>
              <a:rPr lang="en-US" sz="3200" dirty="0" smtClean="0"/>
              <a:t>A sample workflow of </a:t>
            </a:r>
            <a:r>
              <a:rPr lang="en-US" sz="3200" dirty="0" err="1" smtClean="0"/>
              <a:t>Blockchain</a:t>
            </a:r>
            <a:r>
              <a:rPr lang="en-US" sz="3200" dirty="0" smtClean="0"/>
              <a:t>-related </a:t>
            </a:r>
            <a:r>
              <a:rPr lang="en-US" sz="3200" dirty="0" smtClean="0"/>
              <a:t>processes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800600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hu-HU" dirty="0" smtClean="0"/>
              <a:t>…</a:t>
            </a:r>
            <a:endParaRPr lang="en-US" dirty="0" smtClean="0"/>
          </a:p>
          <a:p>
            <a:pPr>
              <a:buNone/>
            </a:pPr>
            <a:endParaRPr lang="hu-HU" dirty="0" smtClean="0"/>
          </a:p>
          <a:p>
            <a:pPr lvl="1">
              <a:buNone/>
            </a:pPr>
            <a:endParaRPr lang="hu-HU" dirty="0" smtClean="0"/>
          </a:p>
          <a:p>
            <a:pPr lvl="1"/>
            <a:endParaRPr lang="hu-HU" sz="2000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01000" cy="914400"/>
          </a:xfrm>
        </p:spPr>
        <p:txBody>
          <a:bodyPr/>
          <a:lstStyle/>
          <a:p>
            <a:r>
              <a:rPr lang="hu-HU" sz="3200" dirty="0" err="1" smtClean="0"/>
              <a:t>Distributed</a:t>
            </a:r>
            <a:r>
              <a:rPr lang="hu-HU" sz="3200" dirty="0" smtClean="0"/>
              <a:t> </a:t>
            </a:r>
            <a:r>
              <a:rPr lang="hu-HU" sz="3200" dirty="0" err="1" smtClean="0"/>
              <a:t>Ledger</a:t>
            </a:r>
            <a:r>
              <a:rPr lang="hu-HU" sz="3200" dirty="0" smtClean="0"/>
              <a:t> </a:t>
            </a:r>
            <a:r>
              <a:rPr lang="hu-HU" sz="3200" dirty="0" err="1" smtClean="0"/>
              <a:t>Technology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800600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hu-HU" dirty="0" smtClean="0"/>
              <a:t>…</a:t>
            </a:r>
            <a:endParaRPr lang="en-US" dirty="0" smtClean="0"/>
          </a:p>
          <a:p>
            <a:pPr>
              <a:buNone/>
            </a:pPr>
            <a:endParaRPr lang="hu-HU" dirty="0" smtClean="0"/>
          </a:p>
          <a:p>
            <a:pPr lvl="1">
              <a:buNone/>
            </a:pPr>
            <a:endParaRPr lang="hu-HU" dirty="0" smtClean="0"/>
          </a:p>
          <a:p>
            <a:pPr lvl="1"/>
            <a:endParaRPr lang="hu-HU" sz="2000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01000" cy="914400"/>
          </a:xfrm>
        </p:spPr>
        <p:txBody>
          <a:bodyPr/>
          <a:lstStyle/>
          <a:p>
            <a:r>
              <a:rPr lang="hu-HU" sz="3200" dirty="0" err="1" smtClean="0"/>
              <a:t>Cryptographic</a:t>
            </a:r>
            <a:r>
              <a:rPr lang="hu-HU" sz="3200" dirty="0" smtClean="0"/>
              <a:t> </a:t>
            </a:r>
            <a:r>
              <a:rPr lang="hu-HU" sz="3200" dirty="0" err="1" smtClean="0"/>
              <a:t>Hash</a:t>
            </a:r>
            <a:r>
              <a:rPr lang="hu-HU" sz="3200" dirty="0" smtClean="0"/>
              <a:t> </a:t>
            </a:r>
            <a:r>
              <a:rPr lang="hu-HU" sz="3200" dirty="0" err="1" smtClean="0"/>
              <a:t>Function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800600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hu-HU" dirty="0" smtClean="0"/>
              <a:t>…</a:t>
            </a:r>
            <a:endParaRPr lang="en-US" dirty="0" smtClean="0"/>
          </a:p>
          <a:p>
            <a:pPr>
              <a:buNone/>
            </a:pPr>
            <a:endParaRPr lang="hu-HU" dirty="0" smtClean="0"/>
          </a:p>
          <a:p>
            <a:pPr lvl="1">
              <a:buNone/>
            </a:pPr>
            <a:endParaRPr lang="hu-HU" dirty="0" smtClean="0"/>
          </a:p>
          <a:p>
            <a:pPr lvl="1"/>
            <a:endParaRPr lang="hu-HU" sz="2000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01000" cy="914400"/>
          </a:xfrm>
        </p:spPr>
        <p:txBody>
          <a:bodyPr/>
          <a:lstStyle/>
          <a:p>
            <a:r>
              <a:rPr lang="hu-HU" sz="3200" dirty="0" err="1" smtClean="0"/>
              <a:t>Mining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800600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hu-HU" dirty="0" smtClean="0"/>
              <a:t>…</a:t>
            </a:r>
            <a:endParaRPr lang="en-US" dirty="0" smtClean="0"/>
          </a:p>
          <a:p>
            <a:pPr>
              <a:buNone/>
            </a:pPr>
            <a:endParaRPr lang="hu-HU" dirty="0" smtClean="0"/>
          </a:p>
          <a:p>
            <a:pPr lvl="1">
              <a:buNone/>
            </a:pPr>
            <a:endParaRPr lang="hu-HU" dirty="0" smtClean="0"/>
          </a:p>
          <a:p>
            <a:pPr lvl="1"/>
            <a:endParaRPr lang="hu-HU" sz="2000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01000" cy="914400"/>
          </a:xfrm>
        </p:spPr>
        <p:txBody>
          <a:bodyPr/>
          <a:lstStyle/>
          <a:p>
            <a:r>
              <a:rPr lang="hu-HU" sz="3200" dirty="0" err="1" smtClean="0"/>
              <a:t>Consensus</a:t>
            </a:r>
            <a:r>
              <a:rPr lang="hu-HU" sz="3200" dirty="0" smtClean="0"/>
              <a:t> </a:t>
            </a:r>
            <a:r>
              <a:rPr lang="hu-HU" sz="3200" dirty="0" err="1" smtClean="0"/>
              <a:t>algorithms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800600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hu-HU" dirty="0" smtClean="0"/>
              <a:t>…</a:t>
            </a:r>
            <a:endParaRPr lang="en-US" dirty="0" smtClean="0"/>
          </a:p>
          <a:p>
            <a:pPr>
              <a:buNone/>
            </a:pPr>
            <a:endParaRPr lang="hu-HU" dirty="0" smtClean="0"/>
          </a:p>
          <a:p>
            <a:pPr lvl="1">
              <a:buNone/>
            </a:pPr>
            <a:endParaRPr lang="hu-HU" dirty="0" smtClean="0"/>
          </a:p>
          <a:p>
            <a:pPr lvl="1"/>
            <a:endParaRPr lang="hu-HU" sz="2000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Overview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4800600"/>
          </a:xfrm>
        </p:spPr>
        <p:txBody>
          <a:bodyPr/>
          <a:lstStyle/>
          <a:p>
            <a:r>
              <a:rPr lang="en-US" sz="2400" dirty="0" smtClean="0"/>
              <a:t>Motivation:  using </a:t>
            </a:r>
            <a:r>
              <a:rPr lang="en-US" sz="2400" dirty="0" err="1" smtClean="0"/>
              <a:t>Blockchains</a:t>
            </a:r>
            <a:r>
              <a:rPr lang="en-US" sz="2400" dirty="0" smtClean="0"/>
              <a:t> for Industrial </a:t>
            </a:r>
            <a:r>
              <a:rPr lang="en-US" sz="2400" dirty="0" err="1" smtClean="0"/>
              <a:t>IoT</a:t>
            </a:r>
            <a:endParaRPr lang="hu-HU" sz="2400" dirty="0" smtClean="0"/>
          </a:p>
          <a:p>
            <a:pPr lvl="1"/>
            <a:r>
              <a:rPr lang="hu-HU" sz="2000" dirty="0" err="1" smtClean="0"/>
              <a:t>Generic</a:t>
            </a:r>
            <a:r>
              <a:rPr lang="hu-HU" sz="2000" dirty="0" smtClean="0"/>
              <a:t> </a:t>
            </a:r>
            <a:r>
              <a:rPr lang="hu-HU" sz="2000" dirty="0" err="1" smtClean="0"/>
              <a:t>considerations</a:t>
            </a:r>
            <a:endParaRPr lang="hu-HU" sz="2000" dirty="0" smtClean="0"/>
          </a:p>
          <a:p>
            <a:pPr lvl="1"/>
            <a:r>
              <a:rPr lang="en-US" sz="2000" dirty="0" err="1" smtClean="0"/>
              <a:t>IoT</a:t>
            </a:r>
            <a:r>
              <a:rPr lang="en-US" sz="2000" dirty="0" smtClean="0"/>
              <a:t> security: </a:t>
            </a:r>
            <a:r>
              <a:rPr lang="en-US" sz="2000" dirty="0" smtClean="0"/>
              <a:t>a </a:t>
            </a:r>
            <a:r>
              <a:rPr lang="en-US" sz="2000" dirty="0" smtClean="0"/>
              <a:t>brief overview on issues and </a:t>
            </a:r>
            <a:r>
              <a:rPr lang="en-US" sz="2000" dirty="0" smtClean="0"/>
              <a:t>solutions</a:t>
            </a:r>
            <a:endParaRPr lang="hu-HU" sz="2000" dirty="0" smtClean="0"/>
          </a:p>
          <a:p>
            <a:pPr lvl="1"/>
            <a:r>
              <a:rPr lang="en-US" sz="2000" dirty="0" smtClean="0"/>
              <a:t>Special features of </a:t>
            </a:r>
            <a:r>
              <a:rPr lang="en-US" sz="2000" dirty="0" err="1" smtClean="0"/>
              <a:t>Blockchains</a:t>
            </a:r>
            <a:r>
              <a:rPr lang="en-US" sz="2000" dirty="0" smtClean="0"/>
              <a:t> to be utilized by </a:t>
            </a:r>
            <a:r>
              <a:rPr lang="en-US" sz="2000" dirty="0" err="1" smtClean="0"/>
              <a:t>IIoT</a:t>
            </a:r>
            <a:endParaRPr lang="hu-HU" sz="2000" dirty="0" smtClean="0"/>
          </a:p>
          <a:p>
            <a:pPr lvl="1"/>
            <a:r>
              <a:rPr lang="en-US" sz="2000" dirty="0" smtClean="0"/>
              <a:t>When is it beneficial to use BCT for </a:t>
            </a:r>
            <a:r>
              <a:rPr lang="en-US" sz="2000" dirty="0" err="1" smtClean="0"/>
              <a:t>IIoT</a:t>
            </a:r>
            <a:r>
              <a:rPr lang="en-US" sz="2000" dirty="0" smtClean="0"/>
              <a:t>?</a:t>
            </a:r>
            <a:endParaRPr lang="hu-HU" sz="2000" dirty="0" smtClean="0"/>
          </a:p>
          <a:p>
            <a:r>
              <a:rPr lang="hu-HU" sz="2400" dirty="0" err="1" smtClean="0"/>
              <a:t>Blockchain-related</a:t>
            </a:r>
            <a:r>
              <a:rPr lang="hu-HU" sz="2400" dirty="0" smtClean="0"/>
              <a:t> </a:t>
            </a:r>
            <a:r>
              <a:rPr lang="hu-HU" sz="2400" dirty="0" err="1" smtClean="0"/>
              <a:t>concepts</a:t>
            </a:r>
            <a:endParaRPr lang="hu-HU" sz="2400" dirty="0" smtClean="0"/>
          </a:p>
          <a:p>
            <a:pPr lvl="1"/>
            <a:r>
              <a:rPr lang="hu-HU" sz="2000" dirty="0" err="1" smtClean="0"/>
              <a:t>Blockchain</a:t>
            </a:r>
            <a:endParaRPr lang="hu-HU" sz="2000" dirty="0" smtClean="0"/>
          </a:p>
          <a:p>
            <a:pPr lvl="2">
              <a:buNone/>
            </a:pPr>
            <a:r>
              <a:rPr lang="en-US" sz="1700" dirty="0" smtClean="0"/>
              <a:t>A sample workflow of </a:t>
            </a:r>
            <a:r>
              <a:rPr lang="en-US" sz="1700" dirty="0" err="1" smtClean="0"/>
              <a:t>Blockchain</a:t>
            </a:r>
            <a:r>
              <a:rPr lang="en-US" sz="1700" dirty="0" smtClean="0"/>
              <a:t>-related </a:t>
            </a:r>
            <a:r>
              <a:rPr lang="en-US" sz="1700" dirty="0" smtClean="0"/>
              <a:t>processes</a:t>
            </a:r>
            <a:r>
              <a:rPr lang="hu-HU" sz="1700" dirty="0" smtClean="0"/>
              <a:t>; </a:t>
            </a:r>
            <a:r>
              <a:rPr lang="hu-HU" sz="1700" dirty="0" smtClean="0"/>
              <a:t> </a:t>
            </a:r>
            <a:r>
              <a:rPr lang="hu-HU" sz="1700" dirty="0" err="1" smtClean="0"/>
              <a:t>Distributed</a:t>
            </a:r>
            <a:r>
              <a:rPr lang="hu-HU" sz="1700" dirty="0" smtClean="0"/>
              <a:t> </a:t>
            </a:r>
            <a:r>
              <a:rPr lang="hu-HU" sz="1700" dirty="0" err="1" smtClean="0"/>
              <a:t>Ledgers</a:t>
            </a:r>
            <a:r>
              <a:rPr lang="hu-HU" sz="1700" dirty="0" smtClean="0"/>
              <a:t>;</a:t>
            </a:r>
          </a:p>
          <a:p>
            <a:pPr lvl="2">
              <a:buNone/>
            </a:pPr>
            <a:r>
              <a:rPr lang="hu-HU" sz="1700" dirty="0" err="1" smtClean="0"/>
              <a:t>Cryptographic</a:t>
            </a:r>
            <a:r>
              <a:rPr lang="hu-HU" sz="1700" dirty="0" smtClean="0"/>
              <a:t> </a:t>
            </a:r>
            <a:r>
              <a:rPr lang="hu-HU" sz="1700" dirty="0" err="1" smtClean="0"/>
              <a:t>Hash</a:t>
            </a:r>
            <a:r>
              <a:rPr lang="hu-HU" sz="1700" dirty="0" smtClean="0"/>
              <a:t> </a:t>
            </a:r>
            <a:r>
              <a:rPr lang="hu-HU" sz="1700" dirty="0" err="1" smtClean="0"/>
              <a:t>Function</a:t>
            </a:r>
            <a:r>
              <a:rPr lang="hu-HU" sz="1700" dirty="0" smtClean="0"/>
              <a:t>; </a:t>
            </a:r>
            <a:r>
              <a:rPr lang="hu-HU" sz="1700" dirty="0" err="1" smtClean="0"/>
              <a:t>Mining</a:t>
            </a:r>
            <a:r>
              <a:rPr lang="hu-HU" sz="1700" dirty="0" smtClean="0"/>
              <a:t>; </a:t>
            </a:r>
            <a:r>
              <a:rPr lang="hu-HU" sz="1700" dirty="0" err="1" smtClean="0"/>
              <a:t>Consensus</a:t>
            </a:r>
            <a:r>
              <a:rPr lang="hu-HU" sz="1700" dirty="0" smtClean="0"/>
              <a:t> </a:t>
            </a:r>
            <a:r>
              <a:rPr lang="hu-HU" sz="1700" dirty="0" err="1" smtClean="0"/>
              <a:t>algorithms</a:t>
            </a:r>
            <a:r>
              <a:rPr lang="hu-HU" sz="1700" dirty="0" smtClean="0"/>
              <a:t>; </a:t>
            </a:r>
            <a:r>
              <a:rPr lang="hu-HU" sz="1700" dirty="0" err="1" smtClean="0"/>
              <a:t>Merkle</a:t>
            </a:r>
            <a:r>
              <a:rPr lang="hu-HU" sz="1700" dirty="0" smtClean="0"/>
              <a:t> </a:t>
            </a:r>
            <a:r>
              <a:rPr lang="hu-HU" sz="1700" dirty="0" err="1" smtClean="0"/>
              <a:t>Tree</a:t>
            </a:r>
            <a:endParaRPr lang="hu-HU" sz="1700" dirty="0" smtClean="0"/>
          </a:p>
          <a:p>
            <a:pPr lvl="1"/>
            <a:r>
              <a:rPr lang="hu-HU" sz="2000" dirty="0" err="1" smtClean="0"/>
              <a:t>Smart</a:t>
            </a:r>
            <a:r>
              <a:rPr lang="hu-HU" sz="2000" dirty="0" smtClean="0"/>
              <a:t> </a:t>
            </a:r>
            <a:r>
              <a:rPr lang="hu-HU" sz="2000" dirty="0" err="1" smtClean="0"/>
              <a:t>Contracts</a:t>
            </a:r>
            <a:endParaRPr lang="hu-HU" sz="2000" dirty="0" smtClean="0"/>
          </a:p>
          <a:p>
            <a:r>
              <a:rPr lang="hu-HU" sz="2400" dirty="0" err="1" smtClean="0"/>
              <a:t>Introduction</a:t>
            </a:r>
            <a:r>
              <a:rPr lang="hu-HU" sz="2400" dirty="0" smtClean="0"/>
              <a:t> </a:t>
            </a:r>
            <a:r>
              <a:rPr lang="hu-HU" sz="2400" dirty="0" err="1" smtClean="0"/>
              <a:t>to</a:t>
            </a:r>
            <a:r>
              <a:rPr lang="hu-HU" sz="2400" dirty="0" smtClean="0"/>
              <a:t> </a:t>
            </a:r>
            <a:r>
              <a:rPr lang="hu-HU" sz="2400" dirty="0" err="1" smtClean="0"/>
              <a:t>the</a:t>
            </a:r>
            <a:r>
              <a:rPr lang="hu-HU" sz="2400" dirty="0" smtClean="0"/>
              <a:t> </a:t>
            </a:r>
            <a:r>
              <a:rPr lang="hu-HU" sz="2400" dirty="0" err="1" smtClean="0"/>
              <a:t>demo</a:t>
            </a:r>
            <a:r>
              <a:rPr lang="hu-HU" sz="2400" dirty="0" smtClean="0"/>
              <a:t> </a:t>
            </a:r>
            <a:r>
              <a:rPr lang="hu-HU" sz="2400" dirty="0" err="1" smtClean="0"/>
              <a:t>Environment</a:t>
            </a:r>
            <a:r>
              <a:rPr lang="hu-HU" sz="2400" dirty="0" smtClean="0"/>
              <a:t>: </a:t>
            </a:r>
            <a:r>
              <a:rPr lang="hu-HU" sz="2400" dirty="0" err="1" smtClean="0"/>
              <a:t>Ethereum</a:t>
            </a:r>
            <a:r>
              <a:rPr lang="hu-HU" sz="2400" dirty="0" smtClean="0"/>
              <a:t> and S.C.</a:t>
            </a:r>
            <a:endParaRPr lang="hu-HU" sz="2400" dirty="0" smtClean="0"/>
          </a:p>
          <a:p>
            <a:r>
              <a:rPr lang="hu-HU" sz="2400" dirty="0" err="1" smtClean="0"/>
              <a:t>Demo</a:t>
            </a:r>
            <a:r>
              <a:rPr lang="hu-HU" sz="2400" dirty="0" smtClean="0"/>
              <a:t>: </a:t>
            </a:r>
            <a:r>
              <a:rPr lang="hu-HU" sz="2400" dirty="0" err="1" smtClean="0"/>
              <a:t>Power-bidding</a:t>
            </a:r>
            <a:r>
              <a:rPr lang="hu-HU" sz="2400" dirty="0" smtClean="0"/>
              <a:t> game</a:t>
            </a:r>
          </a:p>
          <a:p>
            <a:r>
              <a:rPr lang="hu-HU" sz="2400" dirty="0" err="1" smtClean="0"/>
              <a:t>Programming</a:t>
            </a:r>
            <a:r>
              <a:rPr lang="hu-HU" sz="2400" dirty="0" smtClean="0"/>
              <a:t> </a:t>
            </a:r>
            <a:r>
              <a:rPr lang="hu-HU" sz="2400" dirty="0" err="1" smtClean="0"/>
              <a:t>for</a:t>
            </a:r>
            <a:r>
              <a:rPr lang="hu-HU" sz="2400" dirty="0" smtClean="0"/>
              <a:t> </a:t>
            </a:r>
            <a:r>
              <a:rPr lang="hu-HU" sz="2400" dirty="0" err="1" smtClean="0"/>
              <a:t>the</a:t>
            </a:r>
            <a:r>
              <a:rPr lang="hu-HU" sz="2400" dirty="0" smtClean="0"/>
              <a:t> </a:t>
            </a:r>
            <a:r>
              <a:rPr lang="hu-HU" sz="2400" dirty="0" err="1" smtClean="0"/>
              <a:t>advanced</a:t>
            </a:r>
            <a:r>
              <a:rPr lang="hu-HU" sz="2400" dirty="0" smtClean="0"/>
              <a:t>: </a:t>
            </a:r>
            <a:r>
              <a:rPr lang="hu-HU" sz="2400" dirty="0" err="1" smtClean="0"/>
              <a:t>Number</a:t>
            </a:r>
            <a:r>
              <a:rPr lang="hu-HU" sz="2400" dirty="0" smtClean="0"/>
              <a:t> </a:t>
            </a:r>
            <a:r>
              <a:rPr lang="hu-HU" sz="2400" dirty="0" err="1" smtClean="0"/>
              <a:t>Guessing</a:t>
            </a:r>
            <a:r>
              <a:rPr lang="hu-HU" sz="2400" dirty="0" smtClean="0"/>
              <a:t> game</a:t>
            </a:r>
          </a:p>
          <a:p>
            <a:pPr lvl="1"/>
            <a:endParaRPr lang="hu-HU" dirty="0" smtClean="0"/>
          </a:p>
          <a:p>
            <a:pPr lvl="1"/>
            <a:endParaRPr lang="hu-HU" sz="2000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01000" cy="914400"/>
          </a:xfrm>
        </p:spPr>
        <p:txBody>
          <a:bodyPr/>
          <a:lstStyle/>
          <a:p>
            <a:r>
              <a:rPr lang="hu-HU" sz="3200" dirty="0" err="1" smtClean="0"/>
              <a:t>Merkle</a:t>
            </a:r>
            <a:r>
              <a:rPr lang="hu-HU" sz="3200" dirty="0" smtClean="0"/>
              <a:t> </a:t>
            </a:r>
            <a:r>
              <a:rPr lang="hu-HU" sz="3200" dirty="0" err="1" smtClean="0"/>
              <a:t>Tree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2971800"/>
            <a:ext cx="8534400" cy="3200400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hu-HU" dirty="0" smtClean="0"/>
              <a:t>…</a:t>
            </a:r>
            <a:endParaRPr lang="en-US" dirty="0" smtClean="0"/>
          </a:p>
          <a:p>
            <a:pPr>
              <a:buNone/>
            </a:pPr>
            <a:endParaRPr lang="hu-HU" dirty="0" smtClean="0"/>
          </a:p>
          <a:p>
            <a:pPr lvl="1">
              <a:buNone/>
            </a:pPr>
            <a:endParaRPr lang="hu-HU" dirty="0" smtClean="0"/>
          </a:p>
          <a:p>
            <a:pPr lvl="1"/>
            <a:endParaRPr lang="hu-HU" sz="2000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  <a:endParaRPr lang="en-US" dirty="0" smtClean="0"/>
          </a:p>
        </p:txBody>
      </p:sp>
      <p:pic>
        <p:nvPicPr>
          <p:cNvPr id="2050" name="Picture 2" descr="C:\_Pal\_Research\_publications\CNSM2019\Merkel_tw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524000"/>
            <a:ext cx="2619375" cy="174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01000" cy="914400"/>
          </a:xfrm>
        </p:spPr>
        <p:txBody>
          <a:bodyPr/>
          <a:lstStyle/>
          <a:p>
            <a:r>
              <a:rPr lang="hu-HU" sz="3200" dirty="0" err="1" smtClean="0"/>
              <a:t>Smart</a:t>
            </a:r>
            <a:r>
              <a:rPr lang="hu-HU" sz="3200" dirty="0" smtClean="0"/>
              <a:t> </a:t>
            </a:r>
            <a:r>
              <a:rPr lang="hu-HU" sz="3200" dirty="0" err="1" smtClean="0"/>
              <a:t>Contracts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800600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hu-HU" dirty="0" smtClean="0"/>
              <a:t>…</a:t>
            </a:r>
            <a:endParaRPr lang="en-US" dirty="0" smtClean="0"/>
          </a:p>
          <a:p>
            <a:pPr>
              <a:buNone/>
            </a:pPr>
            <a:endParaRPr lang="hu-HU" dirty="0" smtClean="0"/>
          </a:p>
          <a:p>
            <a:pPr lvl="1">
              <a:buNone/>
            </a:pPr>
            <a:endParaRPr lang="hu-HU" dirty="0" smtClean="0"/>
          </a:p>
          <a:p>
            <a:pPr lvl="1"/>
            <a:endParaRPr lang="hu-HU" sz="2000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01000" cy="685800"/>
          </a:xfrm>
        </p:spPr>
        <p:txBody>
          <a:bodyPr/>
          <a:lstStyle/>
          <a:p>
            <a:r>
              <a:rPr lang="hu-HU" sz="3200" dirty="0" err="1" smtClean="0"/>
              <a:t>Smart</a:t>
            </a:r>
            <a:r>
              <a:rPr lang="hu-HU" sz="3200" dirty="0" smtClean="0"/>
              <a:t> </a:t>
            </a:r>
            <a:r>
              <a:rPr lang="hu-HU" sz="3200" dirty="0" err="1" smtClean="0"/>
              <a:t>Contracts</a:t>
            </a:r>
            <a:r>
              <a:rPr lang="hu-HU" sz="3200" dirty="0" smtClean="0"/>
              <a:t> </a:t>
            </a:r>
            <a:r>
              <a:rPr lang="hu-HU" sz="3200" dirty="0" err="1" smtClean="0"/>
              <a:t>using</a:t>
            </a:r>
            <a:r>
              <a:rPr lang="hu-HU" sz="3200" dirty="0" smtClean="0"/>
              <a:t> </a:t>
            </a:r>
            <a:r>
              <a:rPr lang="hu-HU" sz="3200" dirty="0" err="1" smtClean="0"/>
              <a:t>Ethereum</a:t>
            </a:r>
            <a:endParaRPr lang="hu-HU" sz="32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  <a:endParaRPr lang="en-US" dirty="0" smtClean="0"/>
          </a:p>
        </p:txBody>
      </p:sp>
      <p:pic>
        <p:nvPicPr>
          <p:cNvPr id="3074" name="Picture 2" descr="C:\_Pal\_Research\_publications\CNSM2019\Tutorial\figures\deploy_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036" y="1219200"/>
            <a:ext cx="6166403" cy="5211377"/>
          </a:xfrm>
          <a:prstGeom prst="rect">
            <a:avLst/>
          </a:prstGeom>
          <a:noFill/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562600" y="1524000"/>
            <a:ext cx="3352800" cy="1066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User constructs smart contract, VM deploys it onto the chain</a:t>
            </a:r>
          </a:p>
          <a:p>
            <a:pPr>
              <a:buNone/>
            </a:pPr>
            <a:endParaRPr lang="hu-HU" dirty="0" smtClean="0"/>
          </a:p>
          <a:p>
            <a:pPr lvl="1">
              <a:buNone/>
            </a:pPr>
            <a:endParaRPr lang="hu-HU" dirty="0" smtClean="0"/>
          </a:p>
          <a:p>
            <a:pPr lvl="1"/>
            <a:endParaRPr lang="hu-HU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01000" cy="685800"/>
          </a:xfrm>
        </p:spPr>
        <p:txBody>
          <a:bodyPr/>
          <a:lstStyle/>
          <a:p>
            <a:r>
              <a:rPr lang="hu-HU" sz="3200" dirty="0" err="1" smtClean="0"/>
              <a:t>Smart</a:t>
            </a:r>
            <a:r>
              <a:rPr lang="hu-HU" sz="3200" dirty="0" smtClean="0"/>
              <a:t> </a:t>
            </a:r>
            <a:r>
              <a:rPr lang="hu-HU" sz="3200" dirty="0" err="1" smtClean="0"/>
              <a:t>Contracts</a:t>
            </a:r>
            <a:r>
              <a:rPr lang="hu-HU" sz="3200" dirty="0" smtClean="0"/>
              <a:t> </a:t>
            </a:r>
            <a:r>
              <a:rPr lang="hu-HU" sz="3200" dirty="0" err="1" smtClean="0"/>
              <a:t>using</a:t>
            </a:r>
            <a:r>
              <a:rPr lang="hu-HU" sz="3200" dirty="0" smtClean="0"/>
              <a:t> </a:t>
            </a:r>
            <a:r>
              <a:rPr lang="hu-HU" sz="3200" dirty="0" err="1" smtClean="0"/>
              <a:t>Ethereum</a:t>
            </a:r>
            <a:endParaRPr lang="hu-HU" sz="32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  <a:endParaRPr lang="en-US" dirty="0" smtClean="0"/>
          </a:p>
        </p:txBody>
      </p:sp>
      <p:pic>
        <p:nvPicPr>
          <p:cNvPr id="4098" name="Picture 2" descr="C:\_Pal\_Research\_publications\CNSM2019\Tutorial\figures\deploy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7409080" cy="5252160"/>
          </a:xfrm>
          <a:prstGeom prst="rect">
            <a:avLst/>
          </a:prstGeom>
          <a:noFill/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876800" y="990600"/>
            <a:ext cx="4267200" cy="10668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User calls a function of the smart contract, VM executes code, creates transaction, </a:t>
            </a:r>
            <a:r>
              <a:rPr lang="en-US" sz="1800" dirty="0" smtClean="0"/>
              <a:t>mines</a:t>
            </a:r>
            <a:r>
              <a:rPr lang="hu-HU" sz="1800" dirty="0" smtClean="0"/>
              <a:t> </a:t>
            </a:r>
            <a:r>
              <a:rPr lang="en-US" sz="1800" dirty="0" smtClean="0"/>
              <a:t>block </a:t>
            </a:r>
            <a:r>
              <a:rPr lang="en-US" sz="1800" dirty="0" smtClean="0"/>
              <a:t>onto the chain</a:t>
            </a:r>
          </a:p>
          <a:p>
            <a:pPr>
              <a:buNone/>
            </a:pPr>
            <a:endParaRPr lang="hu-HU" sz="2400" dirty="0" smtClean="0"/>
          </a:p>
          <a:p>
            <a:pPr lvl="1">
              <a:buNone/>
            </a:pPr>
            <a:endParaRPr lang="hu-HU" sz="2000" dirty="0" smtClean="0"/>
          </a:p>
          <a:p>
            <a:pPr lvl="1">
              <a:buNone/>
            </a:pPr>
            <a:endParaRPr lang="hu-HU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_Pal\_Research\_publications\CNSM2019\Tutorial\figures\deploy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8556853" cy="5194372"/>
          </a:xfrm>
          <a:prstGeom prst="rect">
            <a:avLst/>
          </a:prstGeom>
          <a:noFill/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01000" cy="685800"/>
          </a:xfrm>
        </p:spPr>
        <p:txBody>
          <a:bodyPr/>
          <a:lstStyle/>
          <a:p>
            <a:r>
              <a:rPr lang="hu-HU" sz="3200" dirty="0" err="1" smtClean="0"/>
              <a:t>Smart</a:t>
            </a:r>
            <a:r>
              <a:rPr lang="hu-HU" sz="3200" dirty="0" smtClean="0"/>
              <a:t> </a:t>
            </a:r>
            <a:r>
              <a:rPr lang="hu-HU" sz="3200" dirty="0" err="1" smtClean="0"/>
              <a:t>Contracts</a:t>
            </a:r>
            <a:r>
              <a:rPr lang="hu-HU" sz="3200" dirty="0" smtClean="0"/>
              <a:t> </a:t>
            </a:r>
            <a:r>
              <a:rPr lang="hu-HU" sz="3200" dirty="0" err="1" smtClean="0"/>
              <a:t>using</a:t>
            </a:r>
            <a:r>
              <a:rPr lang="hu-HU" sz="3200" dirty="0" smtClean="0"/>
              <a:t> </a:t>
            </a:r>
            <a:r>
              <a:rPr lang="hu-HU" sz="3200" dirty="0" err="1" smtClean="0"/>
              <a:t>Ethereum</a:t>
            </a:r>
            <a:endParaRPr lang="hu-HU" sz="32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  <a:endParaRPr lang="en-US" dirty="0" smtClean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876800" y="990600"/>
            <a:ext cx="4267200" cy="10668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Another </a:t>
            </a:r>
            <a:r>
              <a:rPr lang="en-US" sz="1800" dirty="0" smtClean="0"/>
              <a:t>user calls a different function, at </a:t>
            </a:r>
            <a:r>
              <a:rPr lang="en-US" sz="1800" dirty="0" smtClean="0"/>
              <a:t>every</a:t>
            </a:r>
            <a:r>
              <a:rPr lang="hu-HU" sz="1800" dirty="0" smtClean="0"/>
              <a:t> </a:t>
            </a:r>
            <a:r>
              <a:rPr lang="hu-HU" sz="1800" dirty="0" err="1" smtClean="0"/>
              <a:t>point</a:t>
            </a:r>
            <a:r>
              <a:rPr lang="hu-HU" sz="1800" dirty="0" smtClean="0"/>
              <a:t> of</a:t>
            </a:r>
            <a:r>
              <a:rPr lang="en-US" sz="1800" dirty="0" smtClean="0"/>
              <a:t> time, </a:t>
            </a:r>
            <a:r>
              <a:rPr lang="en-US" sz="1800" dirty="0" smtClean="0"/>
              <a:t>orange data members indicate </a:t>
            </a:r>
            <a:r>
              <a:rPr lang="en-US" sz="1800" dirty="0" smtClean="0"/>
              <a:t>a</a:t>
            </a:r>
            <a:r>
              <a:rPr lang="hu-HU" sz="1800" dirty="0" smtClean="0"/>
              <a:t> </a:t>
            </a:r>
            <a:r>
              <a:rPr lang="en-US" sz="1800" dirty="0" smtClean="0"/>
              <a:t>valid </a:t>
            </a:r>
            <a:r>
              <a:rPr lang="en-US" sz="1800" dirty="0" smtClean="0"/>
              <a:t>state of the contract object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None/>
            </a:pPr>
            <a:endParaRPr lang="hu-HU" sz="2400" dirty="0" smtClean="0"/>
          </a:p>
          <a:p>
            <a:pPr lvl="1">
              <a:buNone/>
            </a:pPr>
            <a:endParaRPr lang="hu-HU" sz="2000" dirty="0" smtClean="0"/>
          </a:p>
          <a:p>
            <a:pPr lvl="1">
              <a:buNone/>
            </a:pPr>
            <a:endParaRPr lang="hu-HU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  <a:endParaRPr lang="en-US" dirty="0" smtClean="0"/>
          </a:p>
        </p:txBody>
      </p:sp>
      <p:pic>
        <p:nvPicPr>
          <p:cNvPr id="6146" name="Picture 2" descr="C:\_Pal\_Research\_publications\CNSM2019\Tutorial\figures\en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04800"/>
            <a:ext cx="7503712" cy="6066270"/>
          </a:xfrm>
          <a:prstGeom prst="rect">
            <a:avLst/>
          </a:prstGeom>
          <a:noFill/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343400" y="3733800"/>
            <a:ext cx="4495800" cy="685800"/>
          </a:xfrm>
        </p:spPr>
        <p:txBody>
          <a:bodyPr/>
          <a:lstStyle/>
          <a:p>
            <a:r>
              <a:rPr lang="hu-HU" sz="2800" dirty="0" smtClean="0"/>
              <a:t>The </a:t>
            </a:r>
            <a:r>
              <a:rPr lang="hu-HU" sz="2800" dirty="0" err="1" smtClean="0"/>
              <a:t>Demo</a:t>
            </a:r>
            <a:r>
              <a:rPr lang="hu-HU" sz="2800" dirty="0" smtClean="0"/>
              <a:t> </a:t>
            </a:r>
            <a:r>
              <a:rPr lang="hu-HU" sz="2800" dirty="0" err="1" smtClean="0"/>
              <a:t>E</a:t>
            </a:r>
            <a:r>
              <a:rPr lang="hu-HU" sz="2800" dirty="0" err="1" smtClean="0"/>
              <a:t>nvironment</a:t>
            </a:r>
            <a:endParaRPr lang="hu-H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01000" cy="685800"/>
          </a:xfrm>
        </p:spPr>
        <p:txBody>
          <a:bodyPr/>
          <a:lstStyle/>
          <a:p>
            <a:r>
              <a:rPr lang="hu-HU" sz="3200" dirty="0" err="1" smtClean="0"/>
              <a:t>Tutorial</a:t>
            </a:r>
            <a:r>
              <a:rPr lang="hu-HU" sz="3200" dirty="0" smtClean="0"/>
              <a:t> </a:t>
            </a:r>
            <a:r>
              <a:rPr lang="hu-HU" sz="3200" dirty="0" err="1" smtClean="0"/>
              <a:t>Exercises</a:t>
            </a:r>
            <a:endParaRPr lang="hu-HU" sz="32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  <a:endParaRPr lang="en-US" dirty="0" smtClean="0"/>
          </a:p>
        </p:txBody>
      </p:sp>
      <p:sp>
        <p:nvSpPr>
          <p:cNvPr id="8" name="Tartalom hely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Verify</a:t>
            </a:r>
            <a:r>
              <a:rPr lang="hu-HU" dirty="0" smtClean="0"/>
              <a:t> </a:t>
            </a:r>
            <a:r>
              <a:rPr lang="hu-HU" dirty="0" err="1" smtClean="0"/>
              <a:t>Logins</a:t>
            </a:r>
            <a:endParaRPr lang="hu-HU" dirty="0" smtClean="0"/>
          </a:p>
          <a:p>
            <a:r>
              <a:rPr lang="hu-HU" dirty="0" err="1" smtClean="0"/>
              <a:t>Transactions</a:t>
            </a:r>
            <a:r>
              <a:rPr lang="hu-HU" dirty="0" smtClean="0"/>
              <a:t> </a:t>
            </a:r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console</a:t>
            </a:r>
            <a:endParaRPr lang="hu-HU" dirty="0" smtClean="0"/>
          </a:p>
          <a:p>
            <a:r>
              <a:rPr lang="hu-HU" dirty="0" err="1" smtClean="0"/>
              <a:t>PowerBid</a:t>
            </a:r>
            <a:r>
              <a:rPr lang="hu-HU" dirty="0" smtClean="0"/>
              <a:t> </a:t>
            </a:r>
            <a:r>
              <a:rPr lang="hu-HU" dirty="0" smtClean="0"/>
              <a:t>game</a:t>
            </a:r>
          </a:p>
          <a:p>
            <a:pPr lvl="1"/>
            <a:r>
              <a:rPr lang="hu-HU" dirty="0" err="1" smtClean="0"/>
              <a:t>Description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contract</a:t>
            </a:r>
            <a:r>
              <a:rPr lang="hu-HU" dirty="0" smtClean="0"/>
              <a:t> </a:t>
            </a:r>
            <a:endParaRPr lang="hu-HU" dirty="0" smtClean="0"/>
          </a:p>
          <a:p>
            <a:pPr lvl="1"/>
            <a:r>
              <a:rPr lang="hu-HU" dirty="0" err="1" smtClean="0"/>
              <a:t>Deployment</a:t>
            </a:r>
            <a:r>
              <a:rPr lang="hu-HU" dirty="0" smtClean="0"/>
              <a:t>, </a:t>
            </a:r>
            <a:r>
              <a:rPr lang="hu-HU" dirty="0" err="1" smtClean="0"/>
              <a:t>bidding</a:t>
            </a:r>
            <a:r>
              <a:rPr lang="hu-HU" dirty="0" smtClean="0"/>
              <a:t> and </a:t>
            </a:r>
            <a:r>
              <a:rPr lang="hu-HU" dirty="0" err="1" smtClean="0"/>
              <a:t>evaluation</a:t>
            </a:r>
            <a:endParaRPr lang="hu-HU" dirty="0" smtClean="0"/>
          </a:p>
          <a:p>
            <a:pPr lvl="1"/>
            <a:r>
              <a:rPr lang="hu-HU" dirty="0" err="1" smtClean="0"/>
              <a:t>Summary</a:t>
            </a:r>
            <a:endParaRPr lang="hu-HU" dirty="0" smtClean="0"/>
          </a:p>
          <a:p>
            <a:endParaRPr lang="hu-HU" dirty="0" smtClean="0"/>
          </a:p>
          <a:p>
            <a:r>
              <a:rPr lang="en-US" dirty="0" smtClean="0"/>
              <a:t>Implement a number guessing game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01000" cy="685800"/>
          </a:xfrm>
        </p:spPr>
        <p:txBody>
          <a:bodyPr/>
          <a:lstStyle/>
          <a:p>
            <a:r>
              <a:rPr lang="hu-HU" sz="3200" dirty="0" err="1" smtClean="0"/>
              <a:t>PowerBid</a:t>
            </a:r>
            <a:r>
              <a:rPr lang="hu-HU" sz="3200" dirty="0" smtClean="0"/>
              <a:t> game</a:t>
            </a:r>
            <a:endParaRPr lang="hu-HU" sz="32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  <a:endParaRPr lang="en-US" dirty="0" smtClean="0"/>
          </a:p>
        </p:txBody>
      </p:sp>
      <p:pic>
        <p:nvPicPr>
          <p:cNvPr id="7170" name="Picture 2" descr="C:\_Pal\_Research\_publications\CNSM2019\Tutorial\figures\state_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11624" cy="47749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ubtitle 1"/>
          <p:cNvSpPr>
            <a:spLocks noGrp="1"/>
          </p:cNvSpPr>
          <p:nvPr>
            <p:ph type="subTitle" idx="1"/>
          </p:nvPr>
        </p:nvSpPr>
        <p:spPr>
          <a:xfrm>
            <a:off x="4648200" y="3505200"/>
            <a:ext cx="4038600" cy="2362200"/>
          </a:xfrm>
        </p:spPr>
        <p:txBody>
          <a:bodyPr/>
          <a:lstStyle/>
          <a:p>
            <a:pPr eaLnBrk="1" hangingPunct="1"/>
            <a:r>
              <a:rPr lang="hu-HU" sz="2400" dirty="0" smtClean="0"/>
              <a:t>	</a:t>
            </a:r>
            <a:r>
              <a:rPr lang="en-US" sz="2400" dirty="0" smtClean="0"/>
              <a:t>Pal </a:t>
            </a:r>
            <a:r>
              <a:rPr lang="en-US" sz="2400" dirty="0" smtClean="0"/>
              <a:t>Varga</a:t>
            </a:r>
          </a:p>
          <a:p>
            <a:pPr eaLnBrk="1" hangingPunct="1"/>
            <a:r>
              <a:rPr lang="en-US" sz="2400" dirty="0" smtClean="0">
                <a:hlinkClick r:id="rId2"/>
              </a:rPr>
              <a:t>pvarga@tmit.bme.hu</a:t>
            </a:r>
            <a:endParaRPr lang="hu-HU" sz="2400" dirty="0" smtClean="0"/>
          </a:p>
          <a:p>
            <a:pPr eaLnBrk="1" hangingPunct="1"/>
            <a:r>
              <a:rPr lang="hu-HU" sz="2400" dirty="0" smtClean="0"/>
              <a:t>	Ferenc Nándor </a:t>
            </a:r>
            <a:r>
              <a:rPr lang="hu-HU" sz="2400" dirty="0" err="1" smtClean="0"/>
              <a:t>Janky</a:t>
            </a:r>
            <a:endParaRPr lang="hu-HU" sz="2400" dirty="0" smtClean="0"/>
          </a:p>
          <a:p>
            <a:pPr eaLnBrk="1" hangingPunct="1"/>
            <a:r>
              <a:rPr lang="hu-HU" sz="2400" dirty="0" err="1" smtClean="0">
                <a:hlinkClick r:id="rId3"/>
              </a:rPr>
              <a:t>janky</a:t>
            </a:r>
            <a:r>
              <a:rPr lang="hu-HU" sz="2400" dirty="0" smtClean="0">
                <a:hlinkClick r:id="rId3"/>
              </a:rPr>
              <a:t>@</a:t>
            </a:r>
            <a:r>
              <a:rPr lang="hu-HU" sz="2400" dirty="0" err="1" smtClean="0">
                <a:hlinkClick r:id="rId3"/>
              </a:rPr>
              <a:t>tmit.bme.hu</a:t>
            </a:r>
            <a:endParaRPr lang="hu-HU" sz="2400" dirty="0" smtClean="0"/>
          </a:p>
          <a:p>
            <a:pPr eaLnBrk="1" hangingPunct="1"/>
            <a:endParaRPr lang="hu-HU" sz="2400" dirty="0" smtClean="0"/>
          </a:p>
        </p:txBody>
      </p:sp>
      <p:sp>
        <p:nvSpPr>
          <p:cNvPr id="21507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And </a:t>
            </a:r>
            <a:r>
              <a:rPr lang="hu-HU" dirty="0" err="1" smtClean="0"/>
              <a:t>now</a:t>
            </a:r>
            <a:r>
              <a:rPr lang="hu-HU" dirty="0" smtClean="0"/>
              <a:t>:</a:t>
            </a:r>
            <a:r>
              <a:rPr lang="hu-HU" dirty="0" smtClean="0"/>
              <a:t> </a:t>
            </a:r>
            <a:r>
              <a:rPr lang="hu-HU" dirty="0" err="1" smtClean="0"/>
              <a:t>let’s</a:t>
            </a:r>
            <a:r>
              <a:rPr lang="hu-HU" dirty="0" smtClean="0"/>
              <a:t> go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hands-on</a:t>
            </a:r>
            <a:r>
              <a:rPr lang="hu-HU" dirty="0" smtClean="0"/>
              <a:t> </a:t>
            </a:r>
            <a:r>
              <a:rPr lang="hu-HU" dirty="0" err="1" smtClean="0"/>
              <a:t>demo</a:t>
            </a:r>
            <a:r>
              <a:rPr lang="hu-HU" dirty="0" smtClean="0">
                <a:sym typeface="Wingdings" pitchFamily="2" charset="2"/>
              </a:rPr>
              <a:t>!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Motivation:  using </a:t>
            </a: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01000" cy="914400"/>
          </a:xfrm>
        </p:spPr>
        <p:txBody>
          <a:bodyPr/>
          <a:lstStyle/>
          <a:p>
            <a:r>
              <a:rPr lang="en-US" sz="3200" dirty="0" err="1" smtClean="0"/>
              <a:t>Blockchains</a:t>
            </a:r>
            <a:r>
              <a:rPr lang="en-US" sz="3200" dirty="0" smtClean="0"/>
              <a:t> </a:t>
            </a:r>
            <a:r>
              <a:rPr lang="en-US" sz="3200" dirty="0" smtClean="0"/>
              <a:t>for Industrial </a:t>
            </a:r>
            <a:r>
              <a:rPr lang="en-US" sz="3200" dirty="0" err="1" smtClean="0"/>
              <a:t>IoT</a:t>
            </a:r>
            <a:r>
              <a:rPr lang="hu-HU" sz="3200" dirty="0" smtClean="0"/>
              <a:t>:</a:t>
            </a:r>
            <a:br>
              <a:rPr lang="hu-HU" sz="3200" dirty="0" smtClean="0"/>
            </a:br>
            <a:r>
              <a:rPr lang="hu-HU" sz="3200" dirty="0" smtClean="0"/>
              <a:t>General </a:t>
            </a:r>
            <a:r>
              <a:rPr lang="hu-HU" sz="3200" dirty="0" err="1" smtClean="0"/>
              <a:t>considerations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4800600"/>
          </a:xfrm>
        </p:spPr>
        <p:txBody>
          <a:bodyPr/>
          <a:lstStyle/>
          <a:p>
            <a:r>
              <a:rPr lang="hu-HU" dirty="0" smtClean="0"/>
              <a:t>s</a:t>
            </a:r>
          </a:p>
          <a:p>
            <a:pPr lvl="1">
              <a:buNone/>
            </a:pPr>
            <a:endParaRPr lang="hu-HU" dirty="0" smtClean="0"/>
          </a:p>
          <a:p>
            <a:pPr lvl="1"/>
            <a:endParaRPr lang="hu-HU" sz="2000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01000" cy="914400"/>
          </a:xfrm>
        </p:spPr>
        <p:txBody>
          <a:bodyPr/>
          <a:lstStyle/>
          <a:p>
            <a:r>
              <a:rPr lang="en-US" sz="3200" dirty="0" err="1" smtClean="0"/>
              <a:t>IoT</a:t>
            </a:r>
            <a:r>
              <a:rPr lang="en-US" sz="3200" dirty="0" smtClean="0"/>
              <a:t> </a:t>
            </a:r>
            <a:r>
              <a:rPr lang="en-US" sz="3200" dirty="0" smtClean="0"/>
              <a:t>security: a brief overview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800600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hu-HU" dirty="0" smtClean="0"/>
          </a:p>
          <a:p>
            <a:pPr lvl="1">
              <a:buNone/>
            </a:pPr>
            <a:endParaRPr lang="hu-HU" dirty="0" smtClean="0"/>
          </a:p>
          <a:p>
            <a:pPr lvl="1"/>
            <a:endParaRPr lang="hu-HU" sz="2000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  <a:endParaRPr lang="en-US" dirty="0" smtClean="0"/>
          </a:p>
        </p:txBody>
      </p:sp>
      <p:pic>
        <p:nvPicPr>
          <p:cNvPr id="8194" name="Picture 2" descr="C:\_Pal\_Research\_publications\CNSM2019\Tutorial\figures\IoT_Lay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0"/>
            <a:ext cx="7536337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 rot="16200000">
            <a:off x="-1600200" y="3505200"/>
            <a:ext cx="5181600" cy="914400"/>
          </a:xfrm>
        </p:spPr>
        <p:txBody>
          <a:bodyPr/>
          <a:lstStyle/>
          <a:p>
            <a:r>
              <a:rPr lang="en-US" sz="2800" dirty="0" err="1" smtClean="0"/>
              <a:t>IoT</a:t>
            </a:r>
            <a:r>
              <a:rPr lang="en-US" sz="2800" dirty="0" smtClean="0"/>
              <a:t> </a:t>
            </a:r>
            <a:r>
              <a:rPr lang="en-US" sz="2800" dirty="0" smtClean="0"/>
              <a:t>security: a brief overview</a:t>
            </a:r>
            <a:endParaRPr lang="hu-HU" sz="2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800600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hu-HU" dirty="0" smtClean="0"/>
          </a:p>
          <a:p>
            <a:pPr lvl="1">
              <a:buNone/>
            </a:pPr>
            <a:endParaRPr lang="hu-HU" dirty="0" smtClean="0"/>
          </a:p>
          <a:p>
            <a:pPr lvl="1"/>
            <a:endParaRPr lang="hu-HU" sz="2000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  <a:endParaRPr lang="en-US" dirty="0" smtClean="0"/>
          </a:p>
        </p:txBody>
      </p:sp>
      <p:pic>
        <p:nvPicPr>
          <p:cNvPr id="9218" name="Picture 2" descr="C:\_Pal\_Research\_publications\CNSM2019\Tutorial\figures\IoT_Security_Layer_Tab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6650038" cy="6573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839200" cy="838200"/>
          </a:xfrm>
        </p:spPr>
        <p:txBody>
          <a:bodyPr/>
          <a:lstStyle/>
          <a:p>
            <a:r>
              <a:rPr lang="en-US" sz="2300" b="0" dirty="0" smtClean="0"/>
              <a:t>Spec</a:t>
            </a:r>
            <a:r>
              <a:rPr lang="hu-HU" sz="2300" b="0" dirty="0" smtClean="0"/>
              <a:t>. </a:t>
            </a:r>
            <a:r>
              <a:rPr lang="en-US" sz="2300" b="0" dirty="0" smtClean="0"/>
              <a:t>features </a:t>
            </a:r>
            <a:r>
              <a:rPr lang="en-US" sz="2300" b="0" dirty="0" smtClean="0"/>
              <a:t>of </a:t>
            </a:r>
            <a:r>
              <a:rPr lang="en-US" sz="2300" b="0" dirty="0" err="1" smtClean="0"/>
              <a:t>Blockchains</a:t>
            </a:r>
            <a:r>
              <a:rPr lang="en-US" sz="2300" b="0" dirty="0" smtClean="0"/>
              <a:t> to be utilized by </a:t>
            </a:r>
            <a:r>
              <a:rPr lang="en-US" sz="2300" b="0" dirty="0" err="1" smtClean="0"/>
              <a:t>IIoT</a:t>
            </a:r>
            <a:r>
              <a:rPr lang="hu-HU" sz="2300" b="0" dirty="0" smtClean="0"/>
              <a:t>: </a:t>
            </a:r>
            <a:r>
              <a:rPr lang="hu-HU" sz="2300" b="0" dirty="0" smtClean="0"/>
              <a:t>i</a:t>
            </a:r>
            <a:r>
              <a:rPr lang="en-US" sz="2300" b="0" dirty="0" err="1" smtClean="0"/>
              <a:t>nteroperability</a:t>
            </a:r>
            <a:r>
              <a:rPr lang="en-US" sz="2300" b="0" dirty="0" smtClean="0"/>
              <a:t> </a:t>
            </a:r>
            <a:r>
              <a:rPr lang="en-US" sz="2300" b="0" dirty="0" smtClean="0"/>
              <a:t>across </a:t>
            </a:r>
            <a:r>
              <a:rPr lang="en-US" sz="2300" b="0" dirty="0" err="1" smtClean="0"/>
              <a:t>IoT</a:t>
            </a:r>
            <a:r>
              <a:rPr lang="en-US" sz="2300" b="0" dirty="0" smtClean="0"/>
              <a:t> devices, </a:t>
            </a:r>
            <a:r>
              <a:rPr lang="en-US" sz="2300" b="0" dirty="0" err="1" smtClean="0"/>
              <a:t>IoT</a:t>
            </a:r>
            <a:r>
              <a:rPr lang="en-US" sz="2300" b="0" dirty="0" smtClean="0"/>
              <a:t> systems and industrial </a:t>
            </a:r>
            <a:r>
              <a:rPr lang="en-US" sz="2300" b="0" dirty="0" smtClean="0"/>
              <a:t>sectors</a:t>
            </a:r>
            <a:endParaRPr lang="hu-HU" sz="2300" b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800600"/>
          </a:xfrm>
        </p:spPr>
        <p:txBody>
          <a:bodyPr/>
          <a:lstStyle/>
          <a:p>
            <a:pPr>
              <a:buNone/>
            </a:pPr>
            <a:endParaRPr lang="hu-HU" dirty="0" smtClean="0"/>
          </a:p>
          <a:p>
            <a:pPr lvl="1">
              <a:buNone/>
            </a:pPr>
            <a:endParaRPr lang="hu-HU" dirty="0" smtClean="0"/>
          </a:p>
          <a:p>
            <a:pPr lvl="1"/>
            <a:endParaRPr lang="hu-HU" sz="2000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  <a:endParaRPr lang="en-US" dirty="0" smtClean="0"/>
          </a:p>
        </p:txBody>
      </p:sp>
      <p:pic>
        <p:nvPicPr>
          <p:cNvPr id="11266" name="Picture 2" descr="C:\_Pal\_Research\_publications\CNSM2019\Tutorial\figures\Arrowhead-II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9418" y="1143000"/>
            <a:ext cx="9173418" cy="5335269"/>
          </a:xfrm>
          <a:prstGeom prst="rect">
            <a:avLst/>
          </a:prstGeom>
          <a:noFill/>
        </p:spPr>
      </p:pic>
      <p:sp>
        <p:nvSpPr>
          <p:cNvPr id="8" name="Szövegdoboz 7"/>
          <p:cNvSpPr txBox="1"/>
          <p:nvPr/>
        </p:nvSpPr>
        <p:spPr>
          <a:xfrm>
            <a:off x="0" y="1295400"/>
            <a:ext cx="31552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b="1" dirty="0" smtClean="0">
                <a:solidFill>
                  <a:srgbClr val="FF0000"/>
                </a:solidFill>
                <a:latin typeface="+mn-lt"/>
              </a:rPr>
              <a:t>The </a:t>
            </a:r>
            <a:r>
              <a:rPr lang="hu-HU" sz="1800" b="1" dirty="0" err="1" smtClean="0">
                <a:solidFill>
                  <a:srgbClr val="FF0000"/>
                </a:solidFill>
                <a:latin typeface="+mn-lt"/>
              </a:rPr>
              <a:t>Arrowhead</a:t>
            </a:r>
            <a:r>
              <a:rPr lang="hu-HU" sz="1800" b="1" dirty="0" smtClean="0">
                <a:solidFill>
                  <a:srgbClr val="FF0000"/>
                </a:solidFill>
                <a:latin typeface="+mn-lt"/>
              </a:rPr>
              <a:t> Framework</a:t>
            </a:r>
          </a:p>
          <a:p>
            <a:pPr marL="173038" lvl="1">
              <a:buFontTx/>
              <a:buChar char="-"/>
            </a:pPr>
            <a:r>
              <a:rPr lang="hu-HU" sz="1600" dirty="0" smtClean="0">
                <a:latin typeface="+mn-lt"/>
              </a:rPr>
              <a:t> Service Oriented </a:t>
            </a:r>
            <a:r>
              <a:rPr lang="hu-HU" sz="1600" dirty="0" err="1" smtClean="0">
                <a:latin typeface="+mn-lt"/>
              </a:rPr>
              <a:t>Architecture</a:t>
            </a:r>
            <a:endParaRPr lang="hu-HU" sz="1600" dirty="0" smtClean="0">
              <a:latin typeface="+mn-lt"/>
            </a:endParaRPr>
          </a:p>
          <a:p>
            <a:pPr marL="173038" lvl="1">
              <a:buFontTx/>
              <a:buChar char="-"/>
            </a:pPr>
            <a:r>
              <a:rPr lang="hu-HU" sz="1600" dirty="0" smtClean="0">
                <a:latin typeface="+mn-lt"/>
              </a:rPr>
              <a:t> Local </a:t>
            </a:r>
            <a:r>
              <a:rPr lang="hu-HU" sz="1600" dirty="0" err="1" smtClean="0">
                <a:latin typeface="+mn-lt"/>
              </a:rPr>
              <a:t>IoT</a:t>
            </a:r>
            <a:r>
              <a:rPr lang="hu-HU" sz="1600" dirty="0" smtClean="0">
                <a:latin typeface="+mn-lt"/>
              </a:rPr>
              <a:t> </a:t>
            </a:r>
            <a:r>
              <a:rPr lang="hu-HU" sz="1600" dirty="0" err="1" smtClean="0">
                <a:latin typeface="+mn-lt"/>
              </a:rPr>
              <a:t>Clouds</a:t>
            </a:r>
            <a:endParaRPr lang="hu-HU" sz="1600" dirty="0" smtClean="0">
              <a:latin typeface="+mn-lt"/>
            </a:endParaRPr>
          </a:p>
          <a:p>
            <a:pPr marL="173038" lvl="1">
              <a:buFontTx/>
              <a:buChar char="-"/>
            </a:pPr>
            <a:r>
              <a:rPr lang="hu-HU" sz="1600" dirty="0" smtClean="0">
                <a:latin typeface="+mn-lt"/>
              </a:rPr>
              <a:t> </a:t>
            </a:r>
            <a:r>
              <a:rPr lang="hu-HU" sz="1600" dirty="0" err="1" smtClean="0">
                <a:latin typeface="+mn-lt"/>
              </a:rPr>
              <a:t>Inter-Cloud</a:t>
            </a:r>
            <a:r>
              <a:rPr lang="hu-HU" sz="1600" dirty="0" smtClean="0">
                <a:latin typeface="+mn-lt"/>
              </a:rPr>
              <a:t> </a:t>
            </a:r>
            <a:r>
              <a:rPr lang="hu-HU" sz="1600" dirty="0" err="1" smtClean="0">
                <a:latin typeface="+mn-lt"/>
              </a:rPr>
              <a:t>communication</a:t>
            </a:r>
            <a:endParaRPr lang="hu-HU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01000" cy="914400"/>
          </a:xfrm>
        </p:spPr>
        <p:txBody>
          <a:bodyPr/>
          <a:lstStyle/>
          <a:p>
            <a:r>
              <a:rPr lang="en-US" sz="3200" dirty="0" smtClean="0"/>
              <a:t>Special </a:t>
            </a:r>
            <a:r>
              <a:rPr lang="en-US" sz="3200" dirty="0" smtClean="0"/>
              <a:t>features of </a:t>
            </a:r>
            <a:r>
              <a:rPr lang="en-US" sz="3200" dirty="0" err="1" smtClean="0"/>
              <a:t>Blockchains</a:t>
            </a:r>
            <a:r>
              <a:rPr lang="en-US" sz="3200" dirty="0" smtClean="0"/>
              <a:t> to be utilized by </a:t>
            </a:r>
            <a:r>
              <a:rPr lang="en-US" sz="3200" dirty="0" err="1" smtClean="0"/>
              <a:t>IIoT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800600"/>
          </a:xfrm>
        </p:spPr>
        <p:txBody>
          <a:bodyPr/>
          <a:lstStyle/>
          <a:p>
            <a:r>
              <a:rPr lang="en-US" dirty="0" smtClean="0"/>
              <a:t>Traceability and Reliability of </a:t>
            </a:r>
            <a:r>
              <a:rPr lang="en-US" dirty="0" err="1" smtClean="0"/>
              <a:t>IoT</a:t>
            </a:r>
            <a:r>
              <a:rPr lang="en-US" dirty="0" smtClean="0"/>
              <a:t> data</a:t>
            </a:r>
          </a:p>
          <a:p>
            <a:pPr>
              <a:buNone/>
            </a:pPr>
            <a:endParaRPr lang="hu-HU" dirty="0" smtClean="0"/>
          </a:p>
          <a:p>
            <a:pPr lvl="1">
              <a:buNone/>
            </a:pPr>
            <a:endParaRPr lang="hu-HU" dirty="0" smtClean="0"/>
          </a:p>
          <a:p>
            <a:pPr lvl="1"/>
            <a:endParaRPr lang="hu-HU" sz="2000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01000" cy="914400"/>
          </a:xfrm>
        </p:spPr>
        <p:txBody>
          <a:bodyPr/>
          <a:lstStyle/>
          <a:p>
            <a:r>
              <a:rPr lang="en-US" sz="3200" dirty="0" smtClean="0"/>
              <a:t>Special </a:t>
            </a:r>
            <a:r>
              <a:rPr lang="en-US" sz="3200" dirty="0" smtClean="0"/>
              <a:t>features of </a:t>
            </a:r>
            <a:r>
              <a:rPr lang="en-US" sz="3200" dirty="0" err="1" smtClean="0"/>
              <a:t>Blockchains</a:t>
            </a:r>
            <a:r>
              <a:rPr lang="en-US" sz="3200" dirty="0" smtClean="0"/>
              <a:t> to be utilized by </a:t>
            </a:r>
            <a:r>
              <a:rPr lang="en-US" sz="3200" dirty="0" err="1" smtClean="0"/>
              <a:t>IIoT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800600"/>
          </a:xfrm>
        </p:spPr>
        <p:txBody>
          <a:bodyPr/>
          <a:lstStyle/>
          <a:p>
            <a:r>
              <a:rPr lang="en-US" dirty="0" smtClean="0"/>
              <a:t>Improved Security of </a:t>
            </a:r>
            <a:r>
              <a:rPr lang="en-US" dirty="0" err="1" smtClean="0"/>
              <a:t>IoT</a:t>
            </a:r>
            <a:r>
              <a:rPr lang="en-US" dirty="0" smtClean="0"/>
              <a:t> system-of-systems through </a:t>
            </a:r>
            <a:r>
              <a:rPr lang="en-US" dirty="0" err="1" smtClean="0"/>
              <a:t>blockchains</a:t>
            </a:r>
            <a:endParaRPr lang="en-US" dirty="0" smtClean="0"/>
          </a:p>
          <a:p>
            <a:pPr>
              <a:buNone/>
            </a:pPr>
            <a:endParaRPr lang="hu-HU" dirty="0" smtClean="0"/>
          </a:p>
          <a:p>
            <a:pPr lvl="1">
              <a:buNone/>
            </a:pPr>
            <a:endParaRPr lang="hu-HU" dirty="0" smtClean="0"/>
          </a:p>
          <a:p>
            <a:pPr lvl="1"/>
            <a:endParaRPr lang="hu-HU" sz="2000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127750"/>
            <a:ext cx="2362200" cy="730250"/>
          </a:xfrm>
        </p:spPr>
        <p:txBody>
          <a:bodyPr/>
          <a:lstStyle/>
          <a:p>
            <a:pPr>
              <a:defRPr/>
            </a:pPr>
            <a:r>
              <a:rPr lang="hu-HU" dirty="0" err="1" smtClean="0"/>
              <a:t>Pal</a:t>
            </a:r>
            <a:r>
              <a:rPr lang="hu-HU" dirty="0" smtClean="0"/>
              <a:t> Varga &amp; Ferenc </a:t>
            </a:r>
            <a:r>
              <a:rPr lang="hu-HU" dirty="0" err="1" smtClean="0"/>
              <a:t>Janky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66451A-C2C1-4396-AB9F-390AE1B1D08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Blockchains</a:t>
            </a:r>
            <a:r>
              <a:rPr lang="en-US" dirty="0" smtClean="0"/>
              <a:t> for Industrial </a:t>
            </a:r>
            <a:r>
              <a:rPr lang="en-US" dirty="0" err="1" smtClean="0"/>
              <a:t>IoT</a:t>
            </a:r>
            <a:r>
              <a:rPr lang="en-US" dirty="0" smtClean="0"/>
              <a:t> - a Tutorial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ylish">
  <a:themeElements>
    <a:clrScheme name="Stylish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Stylis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ylish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ylish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ylish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ylish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1910</TotalTime>
  <Words>693</Words>
  <Application>Microsoft Office PowerPoint</Application>
  <PresentationFormat>Diavetítés a képernyőre (4:3 oldalarány)</PresentationFormat>
  <Paragraphs>171</Paragraphs>
  <Slides>28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29" baseType="lpstr">
      <vt:lpstr>Stylish</vt:lpstr>
      <vt:lpstr> Blockchains for Industrial IoT - A Tutorial -</vt:lpstr>
      <vt:lpstr>Overview</vt:lpstr>
      <vt:lpstr>Motivation:  using Blockchains for Industrial IoT</vt:lpstr>
      <vt:lpstr>Blockchains for Industrial IoT: General considerations</vt:lpstr>
      <vt:lpstr>IoT security: a brief overview</vt:lpstr>
      <vt:lpstr>IoT security: a brief overview</vt:lpstr>
      <vt:lpstr>Spec. features of Blockchains to be utilized by IIoT: interoperability across IoT devices, IoT systems and industrial sectors</vt:lpstr>
      <vt:lpstr>Special features of Blockchains to be utilized by IIoT</vt:lpstr>
      <vt:lpstr>Special features of Blockchains to be utilized by IIoT</vt:lpstr>
      <vt:lpstr>When is it beneficial to use BCT for IIoT?</vt:lpstr>
      <vt:lpstr>Precautions for Blockchain usage</vt:lpstr>
      <vt:lpstr>Precautions for Blockchain usage</vt:lpstr>
      <vt:lpstr>Blockchain-related concepts</vt:lpstr>
      <vt:lpstr>Blockchain</vt:lpstr>
      <vt:lpstr>A sample workflow of Blockchain-related processes</vt:lpstr>
      <vt:lpstr>Distributed Ledger Technology</vt:lpstr>
      <vt:lpstr>Cryptographic Hash Function</vt:lpstr>
      <vt:lpstr>Mining</vt:lpstr>
      <vt:lpstr>Consensus algorithms</vt:lpstr>
      <vt:lpstr>Merkle Tree</vt:lpstr>
      <vt:lpstr>Smart Contracts</vt:lpstr>
      <vt:lpstr>Smart Contracts using Ethereum</vt:lpstr>
      <vt:lpstr>Smart Contracts using Ethereum</vt:lpstr>
      <vt:lpstr>Smart Contracts using Ethereum</vt:lpstr>
      <vt:lpstr>The Demo Environment</vt:lpstr>
      <vt:lpstr>Tutorial Exercises</vt:lpstr>
      <vt:lpstr>PowerBid game</vt:lpstr>
      <vt:lpstr>And now: let’s go for the hands-on demo!</vt:lpstr>
    </vt:vector>
  </TitlesOfParts>
  <Company>Varga Rt.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 Varga</dc:creator>
  <cp:lastModifiedBy>Varga Pál</cp:lastModifiedBy>
  <cp:revision>102</cp:revision>
  <cp:lastPrinted>1601-01-01T00:00:00Z</cp:lastPrinted>
  <dcterms:created xsi:type="dcterms:W3CDTF">2009-03-18T13:15:54Z</dcterms:created>
  <dcterms:modified xsi:type="dcterms:W3CDTF">2019-10-20T21:52:35Z</dcterms:modified>
</cp:coreProperties>
</file>