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5.xml" ContentType="application/vnd.openxmlformats-officedocument.drawingml.chart+xml"/>
  <Override PartName="/ppt/notesSlides/notesSlide2.xml" ContentType="application/vnd.openxmlformats-officedocument.presentationml.notesSlide+xml"/>
  <Override PartName="/ppt/charts/chart6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</p:sldMasterIdLst>
  <p:notesMasterIdLst>
    <p:notesMasterId r:id="rId21"/>
  </p:notesMasterIdLst>
  <p:sldIdLst>
    <p:sldId id="257" r:id="rId3"/>
    <p:sldId id="260" r:id="rId4"/>
    <p:sldId id="258" r:id="rId5"/>
    <p:sldId id="259" r:id="rId6"/>
    <p:sldId id="270" r:id="rId7"/>
    <p:sldId id="271" r:id="rId8"/>
    <p:sldId id="261" r:id="rId9"/>
    <p:sldId id="262" r:id="rId10"/>
    <p:sldId id="263" r:id="rId11"/>
    <p:sldId id="335" r:id="rId12"/>
    <p:sldId id="267" r:id="rId13"/>
    <p:sldId id="268" r:id="rId14"/>
    <p:sldId id="269" r:id="rId15"/>
    <p:sldId id="272" r:id="rId16"/>
    <p:sldId id="273" r:id="rId17"/>
    <p:sldId id="274" r:id="rId18"/>
    <p:sldId id="326" r:id="rId19"/>
    <p:sldId id="329" r:id="rId2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88" autoAdjust="0"/>
  </p:normalViewPr>
  <p:slideViewPr>
    <p:cSldViewPr>
      <p:cViewPr varScale="1">
        <p:scale>
          <a:sx n="71" d="100"/>
          <a:sy n="71" d="100"/>
        </p:scale>
        <p:origin x="13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unkaf&#252;zet1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Egészségügyi kiadások (M.o)</c:v>
                </c:pt>
              </c:strCache>
            </c:strRef>
          </c:tx>
          <c:explosion val="27"/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1CEE-4BC6-A7A3-DA8B87BFD637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1CEE-4BC6-A7A3-DA8B87BFD637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1CEE-4BC6-A7A3-DA8B87BFD637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1CEE-4BC6-A7A3-DA8B87BFD63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hu-H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Munka1!$A$2:$A$5</c:f>
              <c:strCache>
                <c:ptCount val="4"/>
                <c:pt idx="0">
                  <c:v>Közfinanszírozás</c:v>
                </c:pt>
                <c:pt idx="1">
                  <c:v>Háztartások</c:v>
                </c:pt>
                <c:pt idx="2">
                  <c:v>Egészségpénztár</c:v>
                </c:pt>
                <c:pt idx="3">
                  <c:v>Egyéb</c:v>
                </c:pt>
              </c:strCache>
            </c:strRef>
          </c:cat>
          <c:val>
            <c:numRef>
              <c:f>Munka1!$B$2:$B$5</c:f>
              <c:numCache>
                <c:formatCode>0.0%</c:formatCode>
                <c:ptCount val="4"/>
                <c:pt idx="0">
                  <c:v>0.67</c:v>
                </c:pt>
                <c:pt idx="1">
                  <c:v>0.252</c:v>
                </c:pt>
                <c:pt idx="2">
                  <c:v>2.5999999999999999E-2</c:v>
                </c:pt>
                <c:pt idx="3">
                  <c:v>5.1999999999999998E-2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EE-4BC6-A7A3-DA8B87BFD63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hu-HU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14"/>
    </mc:Choice>
    <mc:Fallback>
      <c:style val="14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SZÜLETÉSKOR VÁRHATÓ EGÉSZSÉGES ÉLETTARTAM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1.8518518518518517E-2"/>
                  <c:y val="-0.1431076657056188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91C-4136-9513-BB7A394AF906}"/>
                </c:ext>
              </c:extLst>
            </c:dLbl>
            <c:dLbl>
              <c:idx val="1"/>
              <c:layout>
                <c:manualLayout>
                  <c:x val="2.1604938271604937E-2"/>
                  <c:y val="-0.140301633044724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91C-4136-9513-BB7A394AF9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hu-H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Munka1!$A$2:$A$3</c:f>
              <c:strCache>
                <c:ptCount val="2"/>
                <c:pt idx="0">
                  <c:v>NŐK</c:v>
                </c:pt>
                <c:pt idx="1">
                  <c:v>FÉRFIAK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60.8</c:v>
                </c:pt>
                <c:pt idx="1">
                  <c:v>58.9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1C-4136-9513-BB7A394AF906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SZÜLETÉSKOR VÁRHATÓ BETEGSÉGBEN TÖLTÖTT ÉLETTARTAM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1.8518518518518517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91C-4136-9513-BB7A394AF906}"/>
                </c:ext>
              </c:extLst>
            </c:dLbl>
            <c:dLbl>
              <c:idx val="1"/>
              <c:layout>
                <c:manualLayout>
                  <c:x val="2.0061728395061786E-2"/>
                  <c:y val="-1.12241306435779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91C-4136-9513-BB7A394AF9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hu-H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Munka1!$A$2:$A$3</c:f>
              <c:strCache>
                <c:ptCount val="2"/>
                <c:pt idx="0">
                  <c:v>NŐK</c:v>
                </c:pt>
                <c:pt idx="1">
                  <c:v>FÉRFIAK</c:v>
                </c:pt>
              </c:strCache>
            </c:strRef>
          </c:cat>
          <c:val>
            <c:numRef>
              <c:f>Munka1!$C$2:$C$3</c:f>
              <c:numCache>
                <c:formatCode>General</c:formatCode>
                <c:ptCount val="2"/>
                <c:pt idx="0">
                  <c:v>18.600000000000001</c:v>
                </c:pt>
                <c:pt idx="1">
                  <c:v>13.4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91C-4136-9513-BB7A394AF90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cylinder"/>
        <c:axId val="196265856"/>
        <c:axId val="196267392"/>
        <c:axId val="0"/>
      </c:bar3DChart>
      <c:catAx>
        <c:axId val="1962658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96267392"/>
        <c:crosses val="autoZero"/>
        <c:auto val="1"/>
        <c:lblAlgn val="ctr"/>
        <c:lblOffset val="100"/>
        <c:noMultiLvlLbl val="0"/>
      </c:catAx>
      <c:valAx>
        <c:axId val="196267392"/>
        <c:scaling>
          <c:orientation val="minMax"/>
        </c:scaling>
        <c:delete val="1"/>
        <c:axPos val="l"/>
        <c:majorGridlines/>
        <c:numFmt formatCode="General" sourceLinked="0"/>
        <c:majorTickMark val="out"/>
        <c:minorTickMark val="none"/>
        <c:tickLblPos val="nextTo"/>
        <c:crossAx val="1962658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900019442014191"/>
          <c:y val="8.6767832613744308E-2"/>
          <c:w val="0.32174054632059884"/>
          <c:h val="0.6132056315970766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hu-H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37"/>
    </mc:Choice>
    <mc:Fallback>
      <c:style val="37"/>
    </mc:Fallback>
  </mc:AlternateContent>
  <c:chart>
    <c:title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Vannak panaszok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3C4F-44DA-90ED-A617386A48E6}"/>
              </c:ext>
            </c:extLst>
          </c:dPt>
          <c:dLbls>
            <c:dLbl>
              <c:idx val="0"/>
              <c:layout>
                <c:manualLayout>
                  <c:x val="9.891171156202621E-3"/>
                  <c:y val="-3.2663824942473947E-2"/>
                </c:manualLayout>
              </c:layout>
              <c:spPr/>
              <c:txPr>
                <a:bodyPr/>
                <a:lstStyle/>
                <a:p>
                  <a:pPr>
                    <a:defRPr sz="2400" b="1">
                      <a:solidFill>
                        <a:schemeClr val="accent2">
                          <a:lumMod val="75000"/>
                        </a:schemeClr>
                      </a:solidFill>
                    </a:defRPr>
                  </a:pPr>
                  <a:endParaRPr lang="hu-H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C4F-44DA-90ED-A617386A48E6}"/>
                </c:ext>
              </c:extLst>
            </c:dLbl>
            <c:dLbl>
              <c:idx val="1"/>
              <c:layout>
                <c:manualLayout>
                  <c:x val="9.891171156202621E-3"/>
                  <c:y val="-1.6331912471236974E-2"/>
                </c:manualLayout>
              </c:layout>
              <c:spPr/>
              <c:txPr>
                <a:bodyPr/>
                <a:lstStyle/>
                <a:p>
                  <a:pPr>
                    <a:defRPr b="1">
                      <a:solidFill>
                        <a:srgbClr val="002060"/>
                      </a:solidFill>
                    </a:defRPr>
                  </a:pPr>
                  <a:endParaRPr lang="hu-H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C4F-44DA-90ED-A617386A48E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Munka1!$A$2:$A$3</c:f>
              <c:strCache>
                <c:ptCount val="2"/>
                <c:pt idx="0">
                  <c:v>Kezeli</c:v>
                </c:pt>
                <c:pt idx="1">
                  <c:v>Nem kezeli</c:v>
                </c:pt>
              </c:strCache>
            </c:strRef>
          </c:cat>
          <c:val>
            <c:numRef>
              <c:f>Munka1!$B$2:$B$3</c:f>
              <c:numCache>
                <c:formatCode>0%</c:formatCode>
                <c:ptCount val="2"/>
                <c:pt idx="0">
                  <c:v>0.79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C4F-44DA-90ED-A617386A48E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cylinder"/>
        <c:axId val="197585536"/>
        <c:axId val="264876416"/>
        <c:axId val="0"/>
      </c:bar3DChart>
      <c:catAx>
        <c:axId val="1975855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hu-HU"/>
          </a:p>
        </c:txPr>
        <c:crossAx val="264876416"/>
        <c:crosses val="autoZero"/>
        <c:auto val="1"/>
        <c:lblAlgn val="ctr"/>
        <c:lblOffset val="100"/>
        <c:noMultiLvlLbl val="0"/>
      </c:catAx>
      <c:valAx>
        <c:axId val="264876416"/>
        <c:scaling>
          <c:orientation val="minMax"/>
        </c:scaling>
        <c:delete val="0"/>
        <c:axPos val="b"/>
        <c:majorGridlines/>
        <c:numFmt formatCode="0%" sourceLinked="1"/>
        <c:majorTickMark val="out"/>
        <c:minorTickMark val="none"/>
        <c:tickLblPos val="nextTo"/>
        <c:crossAx val="197585536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spPr>
    <a:ln>
      <a:solidFill>
        <a:schemeClr val="tx2"/>
      </a:solidFill>
    </a:ln>
  </c:spPr>
  <c:txPr>
    <a:bodyPr/>
    <a:lstStyle/>
    <a:p>
      <a:pPr>
        <a:defRPr sz="1800"/>
      </a:pPr>
      <a:endParaRPr lang="hu-H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37"/>
    </mc:Choice>
    <mc:Fallback>
      <c:style val="37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Csak szakértőhöz fordul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0.20902710414645773"/>
                  <c:y val="3.1052179887478635E-2"/>
                </c:manualLayout>
              </c:layout>
              <c:spPr/>
              <c:txPr>
                <a:bodyPr/>
                <a:lstStyle/>
                <a:p>
                  <a:pPr>
                    <a:defRPr sz="2300" b="1" baseline="0">
                      <a:solidFill>
                        <a:schemeClr val="accent2">
                          <a:lumMod val="75000"/>
                        </a:schemeClr>
                      </a:solidFill>
                    </a:defRPr>
                  </a:pPr>
                  <a:endParaRPr lang="hu-H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855-45B6-8D6F-66E110B9F03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300" baseline="0">
                    <a:solidFill>
                      <a:schemeClr val="accent2">
                        <a:lumMod val="75000"/>
                      </a:schemeClr>
                    </a:solidFill>
                  </a:defRPr>
                </a:pPr>
                <a:endParaRPr lang="hu-H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Munka1!$A$2</c:f>
              <c:strCache>
                <c:ptCount val="1"/>
                <c:pt idx="0">
                  <c:v>Kezeli a panaszokat</c:v>
                </c:pt>
              </c:strCache>
            </c:strRef>
          </c:cat>
          <c:val>
            <c:numRef>
              <c:f>Munka1!$B$2</c:f>
              <c:numCache>
                <c:formatCode>0.00%</c:formatCode>
                <c:ptCount val="1"/>
                <c:pt idx="0">
                  <c:v>0.52900000000000003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55-45B6-8D6F-66E110B9F031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Mind a kettő stratégiát alkalmazza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19019748084092791"/>
                  <c:y val="-3.88152248593482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855-45B6-8D6F-66E110B9F03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accent2">
                        <a:lumMod val="75000"/>
                      </a:schemeClr>
                    </a:solidFill>
                  </a:defRPr>
                </a:pPr>
                <a:endParaRPr lang="hu-H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Munka1!$A$2</c:f>
              <c:strCache>
                <c:ptCount val="1"/>
                <c:pt idx="0">
                  <c:v>Kezeli a panaszokat</c:v>
                </c:pt>
              </c:strCache>
            </c:strRef>
          </c:cat>
          <c:val>
            <c:numRef>
              <c:f>Munka1!$C$2</c:f>
              <c:numCache>
                <c:formatCode>0.00%</c:formatCode>
                <c:ptCount val="1"/>
                <c:pt idx="0">
                  <c:v>0.17399999999999999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855-45B6-8D6F-66E110B9F031}"/>
            </c:ext>
          </c:extLst>
        </c:ser>
        <c:ser>
          <c:idx val="2"/>
          <c:order val="2"/>
          <c:tx>
            <c:strRef>
              <c:f>Munka1!$D$1</c:f>
              <c:strCache>
                <c:ptCount val="1"/>
                <c:pt idx="0">
                  <c:v>Csak öngyógyítást alkalmaz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19844345330359911"/>
                  <c:y val="-5.04597923171527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855-45B6-8D6F-66E110B9F03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accent2">
                        <a:lumMod val="75000"/>
                      </a:schemeClr>
                    </a:solidFill>
                  </a:defRPr>
                </a:pPr>
                <a:endParaRPr lang="hu-H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Munka1!$A$2</c:f>
              <c:strCache>
                <c:ptCount val="1"/>
                <c:pt idx="0">
                  <c:v>Kezeli a panaszokat</c:v>
                </c:pt>
              </c:strCache>
            </c:strRef>
          </c:cat>
          <c:val>
            <c:numRef>
              <c:f>Munka1!$D$2</c:f>
              <c:numCache>
                <c:formatCode>0.00%</c:formatCode>
                <c:ptCount val="1"/>
                <c:pt idx="0">
                  <c:v>8.6999999999999994E-2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855-45B6-8D6F-66E110B9F03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cylinder"/>
        <c:axId val="209362944"/>
        <c:axId val="209364480"/>
        <c:axId val="0"/>
      </c:bar3DChart>
      <c:catAx>
        <c:axId val="2093629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09364480"/>
        <c:crosses val="autoZero"/>
        <c:auto val="1"/>
        <c:lblAlgn val="ctr"/>
        <c:lblOffset val="100"/>
        <c:noMultiLvlLbl val="0"/>
      </c:catAx>
      <c:valAx>
        <c:axId val="20936448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0936294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hu-H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Munka4!$C$2</c:f>
              <c:strCache>
                <c:ptCount val="1"/>
                <c:pt idx="0">
                  <c:v>Összesen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6A5-4572-98CE-8A8DDEF992C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6A5-4572-98CE-8A8DDEF992C1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6A5-4572-98CE-8A8DDEF992C1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6A5-4572-98CE-8A8DDEF992C1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6A5-4572-98CE-8A8DDEF992C1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6A5-4572-98CE-8A8DDEF992C1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6A5-4572-98CE-8A8DDEF992C1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6A5-4572-98CE-8A8DDEF992C1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6A5-4572-98CE-8A8DDEF992C1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6A5-4572-98CE-8A8DDEF992C1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6A5-4572-98CE-8A8DDEF992C1}"/>
                </c:ext>
              </c:extLst>
            </c:dLbl>
            <c:dLbl>
              <c:idx val="11"/>
              <c:layout>
                <c:manualLayout>
                  <c:x val="1.5458816415006628E-2"/>
                  <c:y val="-0.3020833333333333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6A5-4572-98CE-8A8DDEF992C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Munka4!$B$3:$B$14</c:f>
              <c:numCache>
                <c:formatCode>General</c:formatCode>
                <c:ptCount val="12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  <c:pt idx="11">
                  <c:v>2014</c:v>
                </c:pt>
              </c:numCache>
            </c:numRef>
          </c:cat>
          <c:val>
            <c:numRef>
              <c:f>Munka4!$C$3:$C$14</c:f>
              <c:numCache>
                <c:formatCode>General</c:formatCode>
                <c:ptCount val="12"/>
                <c:pt idx="0">
                  <c:v>153</c:v>
                </c:pt>
                <c:pt idx="1">
                  <c:v>162</c:v>
                </c:pt>
                <c:pt idx="2">
                  <c:v>179</c:v>
                </c:pt>
                <c:pt idx="3">
                  <c:v>188</c:v>
                </c:pt>
                <c:pt idx="4">
                  <c:v>184</c:v>
                </c:pt>
                <c:pt idx="5">
                  <c:v>192</c:v>
                </c:pt>
                <c:pt idx="6">
                  <c:v>191</c:v>
                </c:pt>
                <c:pt idx="7">
                  <c:v>205</c:v>
                </c:pt>
                <c:pt idx="8">
                  <c:v>214</c:v>
                </c:pt>
                <c:pt idx="9">
                  <c:v>217</c:v>
                </c:pt>
                <c:pt idx="10">
                  <c:v>222</c:v>
                </c:pt>
                <c:pt idx="11">
                  <c:v>234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6A5-4572-98CE-8A8DDEF992C1}"/>
            </c:ext>
          </c:extLst>
        </c:ser>
        <c:ser>
          <c:idx val="1"/>
          <c:order val="1"/>
          <c:tx>
            <c:strRef>
              <c:f>Munka4!$D$2</c:f>
              <c:strCache>
                <c:ptCount val="1"/>
                <c:pt idx="0">
                  <c:v>Ebből állami egészségügyi kiadás</c:v>
                </c:pt>
              </c:strCache>
            </c:strRef>
          </c:tx>
          <c:spPr>
            <a:solidFill>
              <a:schemeClr val="accent3">
                <a:lumMod val="40000"/>
                <a:lumOff val="60000"/>
              </a:schemeClr>
            </a:solidFill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6A5-4572-98CE-8A8DDEF992C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6A5-4572-98CE-8A8DDEF992C1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6A5-4572-98CE-8A8DDEF992C1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6A5-4572-98CE-8A8DDEF992C1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6A5-4572-98CE-8A8DDEF992C1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6A5-4572-98CE-8A8DDEF992C1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6A5-4572-98CE-8A8DDEF992C1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6A5-4572-98CE-8A8DDEF992C1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6A5-4572-98CE-8A8DDEF992C1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6A5-4572-98CE-8A8DDEF992C1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6A5-4572-98CE-8A8DDEF992C1}"/>
                </c:ext>
              </c:extLst>
            </c:dLbl>
            <c:dLbl>
              <c:idx val="11"/>
              <c:layout>
                <c:manualLayout>
                  <c:x val="1.5458816415006628E-2"/>
                  <c:y val="-0.1119791666666666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6A5-4572-98CE-8A8DDEF992C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Munka4!$B$3:$B$14</c:f>
              <c:numCache>
                <c:formatCode>General</c:formatCode>
                <c:ptCount val="12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  <c:pt idx="11">
                  <c:v>2014</c:v>
                </c:pt>
              </c:numCache>
            </c:numRef>
          </c:cat>
          <c:val>
            <c:numRef>
              <c:f>Munka4!$D$3:$D$14</c:f>
              <c:numCache>
                <c:formatCode>General</c:formatCode>
                <c:ptCount val="12"/>
                <c:pt idx="0">
                  <c:v>108</c:v>
                </c:pt>
                <c:pt idx="1">
                  <c:v>114</c:v>
                </c:pt>
                <c:pt idx="2">
                  <c:v>126</c:v>
                </c:pt>
                <c:pt idx="3">
                  <c:v>133</c:v>
                </c:pt>
                <c:pt idx="4">
                  <c:v>127</c:v>
                </c:pt>
                <c:pt idx="5">
                  <c:v>133</c:v>
                </c:pt>
                <c:pt idx="6">
                  <c:v>131</c:v>
                </c:pt>
                <c:pt idx="7">
                  <c:v>137</c:v>
                </c:pt>
                <c:pt idx="8">
                  <c:v>143</c:v>
                </c:pt>
                <c:pt idx="9">
                  <c:v>142</c:v>
                </c:pt>
                <c:pt idx="10">
                  <c:v>148</c:v>
                </c:pt>
                <c:pt idx="11">
                  <c:v>157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46A5-4572-98CE-8A8DDEF992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639808"/>
        <c:axId val="160493952"/>
      </c:areaChart>
      <c:catAx>
        <c:axId val="157639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60493952"/>
        <c:crosses val="autoZero"/>
        <c:auto val="1"/>
        <c:lblAlgn val="ctr"/>
        <c:lblOffset val="100"/>
        <c:noMultiLvlLbl val="0"/>
      </c:catAx>
      <c:valAx>
        <c:axId val="1604939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763980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37063960565344323"/>
          <c:y val="0.35400200951443572"/>
          <c:w val="0.32742956080061231"/>
          <c:h val="0.26168225065616796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hu-HU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endParaRPr lang="hu-HU" dirty="0"/>
          </a:p>
          <a:p>
            <a:pPr>
              <a:defRPr/>
            </a:pPr>
            <a:r>
              <a:rPr lang="hu-HU" dirty="0"/>
              <a:t>1990 és 2016 közötti időszakban az összes rákos megbetegedés túlélési aránya </a:t>
            </a:r>
          </a:p>
        </c:rich>
      </c:tx>
      <c:layout>
        <c:manualLayout>
          <c:xMode val="edge"/>
          <c:yMode val="edge"/>
          <c:x val="0.11129675196850394"/>
          <c:y val="9.374999999999999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hu-H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8754014618683787"/>
          <c:y val="0.36520324803149601"/>
          <c:w val="0.62431812940735754"/>
          <c:h val="0.45564124015748031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adatsor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Munka1!$A$2:$A$5</c:f>
              <c:strCache>
                <c:ptCount val="1"/>
                <c:pt idx="0">
                  <c:v>Kategória 1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50.3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36-44E1-8A79-3CCE2229117B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2. adatsor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Munka1!$A$2:$A$5</c:f>
              <c:strCache>
                <c:ptCount val="1"/>
                <c:pt idx="0">
                  <c:v>Kategória 1</c:v>
                </c:pt>
              </c:strCache>
            </c:strRef>
          </c:cat>
          <c:val>
            <c:numRef>
              <c:f>Munka1!$C$2:$C$5</c:f>
              <c:numCache>
                <c:formatCode>General</c:formatCode>
                <c:ptCount val="4"/>
                <c:pt idx="0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36-44E1-8A79-3CCE2229117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84978976"/>
        <c:axId val="2131450784"/>
        <c:axId val="358491424"/>
      </c:bar3DChart>
      <c:catAx>
        <c:axId val="2849789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31450784"/>
        <c:crosses val="autoZero"/>
        <c:auto val="1"/>
        <c:lblAlgn val="ctr"/>
        <c:lblOffset val="100"/>
        <c:noMultiLvlLbl val="0"/>
      </c:catAx>
      <c:valAx>
        <c:axId val="213145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284978976"/>
        <c:crosses val="autoZero"/>
        <c:crossBetween val="between"/>
      </c:valAx>
      <c:serAx>
        <c:axId val="35849142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2131450784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07/relationships/hdphoto" Target="../media/hdphoto1.wdp"/><Relationship Id="rId1" Type="http://schemas.openxmlformats.org/officeDocument/2006/relationships/image" Target="../media/image9.png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07/relationships/hdphoto" Target="../media/hdphoto1.wdp"/><Relationship Id="rId1" Type="http://schemas.openxmlformats.org/officeDocument/2006/relationships/image" Target="../media/image9.png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AC795B-ACD9-4505-A6E2-D44673711786}" type="doc">
      <dgm:prSet loTypeId="urn:microsoft.com/office/officeart/2005/8/layout/hList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hu-HU"/>
        </a:p>
      </dgm:t>
    </dgm:pt>
    <dgm:pt modelId="{D9D020CC-3650-4B05-8133-FABFD5F3D63C}">
      <dgm:prSet phldrT="[Szöveg]"/>
      <dgm:spPr/>
      <dgm:t>
        <a:bodyPr/>
        <a:lstStyle/>
        <a:p>
          <a:r>
            <a:rPr lang="hu-HU" dirty="0"/>
            <a:t>Egészségfinanszírozási pillérek</a:t>
          </a:r>
        </a:p>
      </dgm:t>
    </dgm:pt>
    <dgm:pt modelId="{BAEF0F5A-C855-40DF-9E0F-396020C36F17}" type="parTrans" cxnId="{D016CA56-C761-4FBD-A459-B3A84E9EEE49}">
      <dgm:prSet/>
      <dgm:spPr/>
      <dgm:t>
        <a:bodyPr/>
        <a:lstStyle/>
        <a:p>
          <a:endParaRPr lang="hu-HU"/>
        </a:p>
      </dgm:t>
    </dgm:pt>
    <dgm:pt modelId="{B4D4D0F0-2C69-42C4-9882-5209A4779739}" type="sibTrans" cxnId="{D016CA56-C761-4FBD-A459-B3A84E9EEE49}">
      <dgm:prSet/>
      <dgm:spPr/>
      <dgm:t>
        <a:bodyPr/>
        <a:lstStyle/>
        <a:p>
          <a:endParaRPr lang="hu-HU"/>
        </a:p>
      </dgm:t>
    </dgm:pt>
    <dgm:pt modelId="{3FCA24C7-B4F0-4EAE-82C1-8507D4B2AED4}">
      <dgm:prSet phldrT="[Szöveg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hu-HU" sz="2800" b="1" dirty="0"/>
            <a:t>Nemzeti Egészség-biztosítási Alapkezelő</a:t>
          </a:r>
        </a:p>
      </dgm:t>
    </dgm:pt>
    <dgm:pt modelId="{88A47032-10EA-4A86-B91E-A505BE98E23A}" type="parTrans" cxnId="{47B2F2E1-8C7F-4D7A-B61D-2D98BCC4C281}">
      <dgm:prSet/>
      <dgm:spPr/>
      <dgm:t>
        <a:bodyPr/>
        <a:lstStyle/>
        <a:p>
          <a:endParaRPr lang="hu-HU"/>
        </a:p>
      </dgm:t>
    </dgm:pt>
    <dgm:pt modelId="{115A1D03-0096-418F-AAF5-600A76118648}" type="sibTrans" cxnId="{47B2F2E1-8C7F-4D7A-B61D-2D98BCC4C281}">
      <dgm:prSet/>
      <dgm:spPr/>
      <dgm:t>
        <a:bodyPr/>
        <a:lstStyle/>
        <a:p>
          <a:endParaRPr lang="hu-HU"/>
        </a:p>
      </dgm:t>
    </dgm:pt>
    <dgm:pt modelId="{282E791B-3617-45BC-AC84-A0B10FC66BBE}">
      <dgm:prSet phldrT="[Szöveg]" custT="1"/>
      <dgm:spPr/>
      <dgm:t>
        <a:bodyPr/>
        <a:lstStyle/>
        <a:p>
          <a:r>
            <a:rPr lang="hu-HU" sz="3200" b="1" dirty="0"/>
            <a:t>Önkéntes egészség-pénztár </a:t>
          </a:r>
        </a:p>
      </dgm:t>
    </dgm:pt>
    <dgm:pt modelId="{44743549-D60A-435D-965C-DE5AA87CB41C}" type="parTrans" cxnId="{69451526-E359-480C-A299-6636D2A298AC}">
      <dgm:prSet/>
      <dgm:spPr/>
      <dgm:t>
        <a:bodyPr/>
        <a:lstStyle/>
        <a:p>
          <a:endParaRPr lang="hu-HU"/>
        </a:p>
      </dgm:t>
    </dgm:pt>
    <dgm:pt modelId="{ACF05744-E1B0-4926-8F20-27DF1838D7E8}" type="sibTrans" cxnId="{69451526-E359-480C-A299-6636D2A298AC}">
      <dgm:prSet/>
      <dgm:spPr/>
      <dgm:t>
        <a:bodyPr/>
        <a:lstStyle/>
        <a:p>
          <a:endParaRPr lang="hu-HU"/>
        </a:p>
      </dgm:t>
    </dgm:pt>
    <dgm:pt modelId="{47F2FB31-46D0-490D-88B4-DB22AE60F891}">
      <dgm:prSet phldrT="[Szöveg]" custT="1"/>
      <dgm:spPr/>
      <dgm:t>
        <a:bodyPr/>
        <a:lstStyle/>
        <a:p>
          <a:r>
            <a:rPr lang="hu-HU" sz="3200" b="1" dirty="0"/>
            <a:t>Baleset- / és betegség-biztosítások</a:t>
          </a:r>
        </a:p>
      </dgm:t>
    </dgm:pt>
    <dgm:pt modelId="{4FD4A33E-FB6D-44B1-A3FD-339FDFB748FA}" type="parTrans" cxnId="{8B9ADB3C-9430-44A9-AF6E-BB1B627EAA17}">
      <dgm:prSet/>
      <dgm:spPr/>
      <dgm:t>
        <a:bodyPr/>
        <a:lstStyle/>
        <a:p>
          <a:endParaRPr lang="hu-HU"/>
        </a:p>
      </dgm:t>
    </dgm:pt>
    <dgm:pt modelId="{81B1D45C-32FC-430A-B808-F400DA70C96B}" type="sibTrans" cxnId="{8B9ADB3C-9430-44A9-AF6E-BB1B627EAA17}">
      <dgm:prSet/>
      <dgm:spPr/>
      <dgm:t>
        <a:bodyPr/>
        <a:lstStyle/>
        <a:p>
          <a:endParaRPr lang="hu-HU"/>
        </a:p>
      </dgm:t>
    </dgm:pt>
    <dgm:pt modelId="{A5BDE9D1-841E-4477-BF0D-2EE73F0D26D2}">
      <dgm:prSet phldrT="[Szöveg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hu-HU" sz="2000" b="1" dirty="0"/>
            <a:t>Fekvő- és járóbeteg ellátás</a:t>
          </a:r>
        </a:p>
      </dgm:t>
    </dgm:pt>
    <dgm:pt modelId="{8CDF67F8-97D9-4BBB-A167-A1259906C845}" type="parTrans" cxnId="{EA17C471-F79C-4787-9B0C-CB8B71E9FED0}">
      <dgm:prSet/>
      <dgm:spPr/>
      <dgm:t>
        <a:bodyPr/>
        <a:lstStyle/>
        <a:p>
          <a:endParaRPr lang="hu-HU"/>
        </a:p>
      </dgm:t>
    </dgm:pt>
    <dgm:pt modelId="{544D3452-2FEB-4065-9301-6A683F503235}" type="sibTrans" cxnId="{EA17C471-F79C-4787-9B0C-CB8B71E9FED0}">
      <dgm:prSet/>
      <dgm:spPr/>
      <dgm:t>
        <a:bodyPr/>
        <a:lstStyle/>
        <a:p>
          <a:endParaRPr lang="hu-HU"/>
        </a:p>
      </dgm:t>
    </dgm:pt>
    <dgm:pt modelId="{A192CA3B-E2B0-4F67-8046-34E7A9F21970}">
      <dgm:prSet phldrT="[Szöveg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hu-HU" sz="2000" b="1"/>
            <a:t>Táppénz</a:t>
          </a:r>
          <a:endParaRPr lang="hu-HU" sz="2000" b="1" dirty="0"/>
        </a:p>
      </dgm:t>
    </dgm:pt>
    <dgm:pt modelId="{77DC6613-DBF6-4A92-AFEE-584385C016D7}" type="parTrans" cxnId="{9A0024C1-B103-44A5-9FA4-5990EEB1F3CC}">
      <dgm:prSet/>
      <dgm:spPr/>
      <dgm:t>
        <a:bodyPr/>
        <a:lstStyle/>
        <a:p>
          <a:endParaRPr lang="hu-HU"/>
        </a:p>
      </dgm:t>
    </dgm:pt>
    <dgm:pt modelId="{0A8BB81D-FE81-47AA-B40A-391073187577}" type="sibTrans" cxnId="{9A0024C1-B103-44A5-9FA4-5990EEB1F3CC}">
      <dgm:prSet/>
      <dgm:spPr/>
      <dgm:t>
        <a:bodyPr/>
        <a:lstStyle/>
        <a:p>
          <a:endParaRPr lang="hu-HU"/>
        </a:p>
      </dgm:t>
    </dgm:pt>
    <dgm:pt modelId="{FC7534A3-B7EF-499F-A267-06C9053BD9CF}">
      <dgm:prSet phldrT="[Szöveg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hu-HU" sz="2000" b="1"/>
            <a:t>Gyógyszer</a:t>
          </a:r>
          <a:endParaRPr lang="hu-HU" sz="2000" b="1" dirty="0"/>
        </a:p>
      </dgm:t>
    </dgm:pt>
    <dgm:pt modelId="{B9BF79EC-8CA0-4DE4-BB33-E550552EC535}" type="parTrans" cxnId="{DD3C9251-7A30-43DF-9595-C7F3EB717661}">
      <dgm:prSet/>
      <dgm:spPr/>
      <dgm:t>
        <a:bodyPr/>
        <a:lstStyle/>
        <a:p>
          <a:endParaRPr lang="hu-HU"/>
        </a:p>
      </dgm:t>
    </dgm:pt>
    <dgm:pt modelId="{22D20DE9-614C-40A5-B4CD-174DFD0013C4}" type="sibTrans" cxnId="{DD3C9251-7A30-43DF-9595-C7F3EB717661}">
      <dgm:prSet/>
      <dgm:spPr/>
      <dgm:t>
        <a:bodyPr/>
        <a:lstStyle/>
        <a:p>
          <a:endParaRPr lang="hu-HU"/>
        </a:p>
      </dgm:t>
    </dgm:pt>
    <dgm:pt modelId="{31F6211E-5437-4E11-890C-E07D5EA5422B}">
      <dgm:prSet phldrT="[Szöveg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hu-HU" sz="2000" b="1"/>
            <a:t>Időskori ellátás</a:t>
          </a:r>
          <a:endParaRPr lang="hu-HU" sz="2000" b="1" dirty="0"/>
        </a:p>
      </dgm:t>
    </dgm:pt>
    <dgm:pt modelId="{F2146D04-EDCB-490C-BA45-8E7E31B07F8B}" type="parTrans" cxnId="{A2866AB2-0BAC-4D7D-A287-5B93FE521586}">
      <dgm:prSet/>
      <dgm:spPr/>
      <dgm:t>
        <a:bodyPr/>
        <a:lstStyle/>
        <a:p>
          <a:endParaRPr lang="hu-HU"/>
        </a:p>
      </dgm:t>
    </dgm:pt>
    <dgm:pt modelId="{13BCB6B7-15B7-453C-B8C6-C52FBA423D3C}" type="sibTrans" cxnId="{A2866AB2-0BAC-4D7D-A287-5B93FE521586}">
      <dgm:prSet/>
      <dgm:spPr/>
      <dgm:t>
        <a:bodyPr/>
        <a:lstStyle/>
        <a:p>
          <a:endParaRPr lang="hu-HU"/>
        </a:p>
      </dgm:t>
    </dgm:pt>
    <dgm:pt modelId="{9E011309-B9CA-47D0-8CF5-26D0574BCA12}">
      <dgm:prSet phldrT="[Szöveg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hu-HU" sz="2000" b="1" i="1"/>
            <a:t>(Állandósult deficit)</a:t>
          </a:r>
          <a:endParaRPr lang="hu-HU" sz="2000" b="1" i="1" dirty="0"/>
        </a:p>
      </dgm:t>
    </dgm:pt>
    <dgm:pt modelId="{A107AACD-E973-4FE0-B30C-B8799ACA0275}" type="parTrans" cxnId="{1F33A0BE-B4BF-4443-B5D2-519A73B570DB}">
      <dgm:prSet/>
      <dgm:spPr/>
      <dgm:t>
        <a:bodyPr/>
        <a:lstStyle/>
        <a:p>
          <a:endParaRPr lang="hu-HU"/>
        </a:p>
      </dgm:t>
    </dgm:pt>
    <dgm:pt modelId="{BCC80B16-AB2F-4268-9FAE-CFEAA1B1F45E}" type="sibTrans" cxnId="{1F33A0BE-B4BF-4443-B5D2-519A73B570DB}">
      <dgm:prSet/>
      <dgm:spPr/>
      <dgm:t>
        <a:bodyPr/>
        <a:lstStyle/>
        <a:p>
          <a:endParaRPr lang="hu-HU"/>
        </a:p>
      </dgm:t>
    </dgm:pt>
    <dgm:pt modelId="{296B9816-BBDB-42C0-94A9-6E9724E85B01}">
      <dgm:prSet phldrT="[Szöveg]" custT="1"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hu-HU" sz="2000" b="1" dirty="0">
            <a:solidFill>
              <a:srgbClr val="002060"/>
            </a:solidFill>
          </a:endParaRPr>
        </a:p>
      </dgm:t>
    </dgm:pt>
    <dgm:pt modelId="{9BAEA161-FD83-4FD1-8617-1105C1380067}" type="parTrans" cxnId="{D44FF61A-B4DB-4E31-B1B3-000921D5E4E1}">
      <dgm:prSet/>
      <dgm:spPr/>
      <dgm:t>
        <a:bodyPr/>
        <a:lstStyle/>
        <a:p>
          <a:endParaRPr lang="hu-HU"/>
        </a:p>
      </dgm:t>
    </dgm:pt>
    <dgm:pt modelId="{A7AFCA18-5639-4CED-B839-86DD301AA6CC}" type="sibTrans" cxnId="{D44FF61A-B4DB-4E31-B1B3-000921D5E4E1}">
      <dgm:prSet/>
      <dgm:spPr/>
      <dgm:t>
        <a:bodyPr/>
        <a:lstStyle/>
        <a:p>
          <a:endParaRPr lang="hu-HU"/>
        </a:p>
      </dgm:t>
    </dgm:pt>
    <dgm:pt modelId="{422875B7-C845-4443-891A-69264BBB7D47}">
      <dgm:prSet phldrT="[Szöveg]" custT="1"/>
      <dgm:spPr/>
      <dgm:t>
        <a:bodyPr/>
        <a:lstStyle/>
        <a:p>
          <a:r>
            <a:rPr lang="hu-HU" sz="2000" b="1" dirty="0"/>
            <a:t>Gyógyszertár</a:t>
          </a:r>
        </a:p>
      </dgm:t>
    </dgm:pt>
    <dgm:pt modelId="{6210D190-5C56-4850-BC3E-3BF75E6882EA}" type="parTrans" cxnId="{47E42309-30FA-4AE0-804B-D6841583C19D}">
      <dgm:prSet/>
      <dgm:spPr/>
      <dgm:t>
        <a:bodyPr/>
        <a:lstStyle/>
        <a:p>
          <a:endParaRPr lang="hu-HU"/>
        </a:p>
      </dgm:t>
    </dgm:pt>
    <dgm:pt modelId="{1858299D-8343-4C37-8280-30F62A421515}" type="sibTrans" cxnId="{47E42309-30FA-4AE0-804B-D6841583C19D}">
      <dgm:prSet/>
      <dgm:spPr/>
      <dgm:t>
        <a:bodyPr/>
        <a:lstStyle/>
        <a:p>
          <a:endParaRPr lang="hu-HU"/>
        </a:p>
      </dgm:t>
    </dgm:pt>
    <dgm:pt modelId="{F62B342F-353A-42BE-8BB8-2A1771117981}">
      <dgm:prSet phldrT="[Szöveg]" custT="1"/>
      <dgm:spPr/>
      <dgm:t>
        <a:bodyPr/>
        <a:lstStyle/>
        <a:p>
          <a:r>
            <a:rPr lang="hu-HU" sz="2000" b="1"/>
            <a:t>Optika</a:t>
          </a:r>
          <a:endParaRPr lang="hu-HU" sz="2000" b="1" dirty="0"/>
        </a:p>
      </dgm:t>
    </dgm:pt>
    <dgm:pt modelId="{219B2005-C492-4E1C-BA28-C41B5208FCE2}" type="parTrans" cxnId="{2DA8BF57-A825-404D-BD3D-56B82C824C04}">
      <dgm:prSet/>
      <dgm:spPr/>
      <dgm:t>
        <a:bodyPr/>
        <a:lstStyle/>
        <a:p>
          <a:endParaRPr lang="hu-HU"/>
        </a:p>
      </dgm:t>
    </dgm:pt>
    <dgm:pt modelId="{C53501AA-0CA6-40E7-99E9-00A359C01069}" type="sibTrans" cxnId="{2DA8BF57-A825-404D-BD3D-56B82C824C04}">
      <dgm:prSet/>
      <dgm:spPr/>
      <dgm:t>
        <a:bodyPr/>
        <a:lstStyle/>
        <a:p>
          <a:endParaRPr lang="hu-HU"/>
        </a:p>
      </dgm:t>
    </dgm:pt>
    <dgm:pt modelId="{02C0707C-264A-4B15-BC43-A01ADCFADB55}">
      <dgm:prSet phldrT="[Szöveg]" custT="1"/>
      <dgm:spPr/>
      <dgm:t>
        <a:bodyPr/>
        <a:lstStyle/>
        <a:p>
          <a:r>
            <a:rPr lang="hu-HU" sz="2000" b="1"/>
            <a:t>Gyógyászati segédeszközök</a:t>
          </a:r>
          <a:endParaRPr lang="hu-HU" sz="2000" b="1" dirty="0"/>
        </a:p>
      </dgm:t>
    </dgm:pt>
    <dgm:pt modelId="{42BAB54D-C3B8-404F-9766-4D99D63A1DD0}" type="parTrans" cxnId="{374C3F79-F33B-44E0-B80C-BC4B31C0CC94}">
      <dgm:prSet/>
      <dgm:spPr/>
      <dgm:t>
        <a:bodyPr/>
        <a:lstStyle/>
        <a:p>
          <a:endParaRPr lang="hu-HU"/>
        </a:p>
      </dgm:t>
    </dgm:pt>
    <dgm:pt modelId="{9292F23C-DD09-47D1-907D-C257251097EB}" type="sibTrans" cxnId="{374C3F79-F33B-44E0-B80C-BC4B31C0CC94}">
      <dgm:prSet/>
      <dgm:spPr/>
      <dgm:t>
        <a:bodyPr/>
        <a:lstStyle/>
        <a:p>
          <a:endParaRPr lang="hu-HU"/>
        </a:p>
      </dgm:t>
    </dgm:pt>
    <dgm:pt modelId="{0DFAF0D7-30A6-4B54-967D-5BDDCD09E46B}">
      <dgm:prSet phldrT="[Szöveg]" custT="1"/>
      <dgm:spPr/>
      <dgm:t>
        <a:bodyPr/>
        <a:lstStyle/>
        <a:p>
          <a:r>
            <a:rPr lang="hu-HU" sz="2000" b="1" dirty="0"/>
            <a:t>Orvosi ellátás, fogászat</a:t>
          </a:r>
        </a:p>
        <a:p>
          <a:endParaRPr lang="hu-HU" sz="3200" b="1" dirty="0"/>
        </a:p>
      </dgm:t>
    </dgm:pt>
    <dgm:pt modelId="{F372AFAA-04DC-4C45-AE9D-B4E4C3EB4FC9}" type="parTrans" cxnId="{B40F3B21-CE9B-483E-BB3F-02FC209FC563}">
      <dgm:prSet/>
      <dgm:spPr/>
      <dgm:t>
        <a:bodyPr/>
        <a:lstStyle/>
        <a:p>
          <a:endParaRPr lang="hu-HU"/>
        </a:p>
      </dgm:t>
    </dgm:pt>
    <dgm:pt modelId="{CB7E1285-5F8C-47CA-9E8C-33F3AF40265B}" type="sibTrans" cxnId="{B40F3B21-CE9B-483E-BB3F-02FC209FC563}">
      <dgm:prSet/>
      <dgm:spPr/>
      <dgm:t>
        <a:bodyPr/>
        <a:lstStyle/>
        <a:p>
          <a:endParaRPr lang="hu-HU"/>
        </a:p>
      </dgm:t>
    </dgm:pt>
    <dgm:pt modelId="{141CFDBB-FEF6-4649-9966-C57834F851D2}">
      <dgm:prSet phldrT="[Szöveg]" custT="1"/>
      <dgm:spPr/>
    </dgm:pt>
    <dgm:pt modelId="{E3B8ADC1-9EAC-4BB0-855D-3413220442C8}" type="parTrans" cxnId="{E56E4100-AAD3-434E-88EB-99424DFFD15C}">
      <dgm:prSet/>
      <dgm:spPr/>
    </dgm:pt>
    <dgm:pt modelId="{71F8DA44-08C0-4E7B-841A-2F4A0F6AF17A}" type="sibTrans" cxnId="{E56E4100-AAD3-434E-88EB-99424DFFD15C}">
      <dgm:prSet/>
      <dgm:spPr/>
    </dgm:pt>
    <dgm:pt modelId="{AC8AE1DD-E526-45CB-A2BE-6065A6E90E57}">
      <dgm:prSet phldrT="[Szöveg]" custT="1"/>
      <dgm:spPr/>
    </dgm:pt>
    <dgm:pt modelId="{4DC18786-6DAF-4E56-83B2-C22EBB2C1B4E}" type="parTrans" cxnId="{78BDFF6C-EF6B-4002-9D26-C28B10E2E25E}">
      <dgm:prSet/>
      <dgm:spPr/>
    </dgm:pt>
    <dgm:pt modelId="{62F45A87-94FB-4CB7-9335-E23936C7D4E6}" type="sibTrans" cxnId="{78BDFF6C-EF6B-4002-9D26-C28B10E2E25E}">
      <dgm:prSet/>
      <dgm:spPr/>
    </dgm:pt>
    <dgm:pt modelId="{5B7CBA7F-BB1F-4968-ABC4-C3FDE476BB51}">
      <dgm:prSet phldrT="[Szöveg]" custT="1"/>
      <dgm:spPr/>
    </dgm:pt>
    <dgm:pt modelId="{C6B7E316-9F0F-4F75-B22D-FBDC62634591}" type="parTrans" cxnId="{6740FF70-1928-43FD-99EF-B6BF6E737DF9}">
      <dgm:prSet/>
      <dgm:spPr/>
    </dgm:pt>
    <dgm:pt modelId="{0EB26AC6-7698-42AF-B0A9-AD1527E76956}" type="sibTrans" cxnId="{6740FF70-1928-43FD-99EF-B6BF6E737DF9}">
      <dgm:prSet/>
      <dgm:spPr/>
    </dgm:pt>
    <dgm:pt modelId="{6C47D092-C66A-4FF9-8481-97A54AB79C87}" type="pres">
      <dgm:prSet presAssocID="{0EAC795B-ACD9-4505-A6E2-D44673711786}" presName="composite" presStyleCnt="0">
        <dgm:presLayoutVars>
          <dgm:chMax val="1"/>
          <dgm:dir/>
          <dgm:resizeHandles val="exact"/>
        </dgm:presLayoutVars>
      </dgm:prSet>
      <dgm:spPr/>
    </dgm:pt>
    <dgm:pt modelId="{F9FA3427-0EBF-4C02-AF01-CA82F60B13E6}" type="pres">
      <dgm:prSet presAssocID="{D9D020CC-3650-4B05-8133-FABFD5F3D63C}" presName="roof" presStyleLbl="dkBgShp" presStyleIdx="0" presStyleCnt="2"/>
      <dgm:spPr/>
    </dgm:pt>
    <dgm:pt modelId="{85A8D95E-65CC-47A7-B712-F28A751F2486}" type="pres">
      <dgm:prSet presAssocID="{D9D020CC-3650-4B05-8133-FABFD5F3D63C}" presName="pillars" presStyleCnt="0"/>
      <dgm:spPr/>
    </dgm:pt>
    <dgm:pt modelId="{B7B943F4-5E9C-4ECE-8F84-A0DD00B69D56}" type="pres">
      <dgm:prSet presAssocID="{D9D020CC-3650-4B05-8133-FABFD5F3D63C}" presName="pillar1" presStyleLbl="node1" presStyleIdx="0" presStyleCnt="3" custScaleX="85118" custLinFactNeighborX="-5575" custLinFactNeighborY="-588">
        <dgm:presLayoutVars>
          <dgm:bulletEnabled val="1"/>
        </dgm:presLayoutVars>
      </dgm:prSet>
      <dgm:spPr/>
    </dgm:pt>
    <dgm:pt modelId="{16414858-2AE3-4078-8144-4428B2FB5875}" type="pres">
      <dgm:prSet presAssocID="{47F2FB31-46D0-490D-88B4-DB22AE60F891}" presName="pillarX" presStyleLbl="node1" presStyleIdx="1" presStyleCnt="3">
        <dgm:presLayoutVars>
          <dgm:bulletEnabled val="1"/>
        </dgm:presLayoutVars>
      </dgm:prSet>
      <dgm:spPr/>
    </dgm:pt>
    <dgm:pt modelId="{0BC0C86E-FB23-4F82-96C4-64A69E6FD129}" type="pres">
      <dgm:prSet presAssocID="{282E791B-3617-45BC-AC84-A0B10FC66BBE}" presName="pillarX" presStyleLbl="node1" presStyleIdx="2" presStyleCnt="3" custScaleX="117993">
        <dgm:presLayoutVars>
          <dgm:bulletEnabled val="1"/>
        </dgm:presLayoutVars>
      </dgm:prSet>
      <dgm:spPr/>
    </dgm:pt>
    <dgm:pt modelId="{F893AD35-DF9B-4056-B507-381B839F4F3B}" type="pres">
      <dgm:prSet presAssocID="{D9D020CC-3650-4B05-8133-FABFD5F3D63C}" presName="base" presStyleLbl="dkBgShp" presStyleIdx="1" presStyleCnt="2"/>
      <dgm:spPr/>
    </dgm:pt>
  </dgm:ptLst>
  <dgm:cxnLst>
    <dgm:cxn modelId="{E56E4100-AAD3-434E-88EB-99424DFFD15C}" srcId="{0EAC795B-ACD9-4505-A6E2-D44673711786}" destId="{141CFDBB-FEF6-4649-9966-C57834F851D2}" srcOrd="2" destOrd="0" parTransId="{E3B8ADC1-9EAC-4BB0-855D-3413220442C8}" sibTransId="{71F8DA44-08C0-4E7B-841A-2F4A0F6AF17A}"/>
    <dgm:cxn modelId="{47E42309-30FA-4AE0-804B-D6841583C19D}" srcId="{282E791B-3617-45BC-AC84-A0B10FC66BBE}" destId="{422875B7-C845-4443-891A-69264BBB7D47}" srcOrd="0" destOrd="0" parTransId="{6210D190-5C56-4850-BC3E-3BF75E6882EA}" sibTransId="{1858299D-8343-4C37-8280-30F62A421515}"/>
    <dgm:cxn modelId="{DF0F150C-7517-40E2-A2AB-D52143E6146A}" type="presOf" srcId="{A5BDE9D1-841E-4477-BF0D-2EE73F0D26D2}" destId="{B7B943F4-5E9C-4ECE-8F84-A0DD00B69D56}" srcOrd="0" destOrd="1" presId="urn:microsoft.com/office/officeart/2005/8/layout/hList3"/>
    <dgm:cxn modelId="{D44FF61A-B4DB-4E31-B1B3-000921D5E4E1}" srcId="{3FCA24C7-B4F0-4EAE-82C1-8507D4B2AED4}" destId="{296B9816-BBDB-42C0-94A9-6E9724E85B01}" srcOrd="4" destOrd="0" parTransId="{9BAEA161-FD83-4FD1-8617-1105C1380067}" sibTransId="{A7AFCA18-5639-4CED-B839-86DD301AA6CC}"/>
    <dgm:cxn modelId="{B40F3B21-CE9B-483E-BB3F-02FC209FC563}" srcId="{282E791B-3617-45BC-AC84-A0B10FC66BBE}" destId="{0DFAF0D7-30A6-4B54-967D-5BDDCD09E46B}" srcOrd="3" destOrd="0" parTransId="{F372AFAA-04DC-4C45-AE9D-B4E4C3EB4FC9}" sibTransId="{CB7E1285-5F8C-47CA-9E8C-33F3AF40265B}"/>
    <dgm:cxn modelId="{69451526-E359-480C-A299-6636D2A298AC}" srcId="{D9D020CC-3650-4B05-8133-FABFD5F3D63C}" destId="{282E791B-3617-45BC-AC84-A0B10FC66BBE}" srcOrd="2" destOrd="0" parTransId="{44743549-D60A-435D-965C-DE5AA87CB41C}" sibTransId="{ACF05744-E1B0-4926-8F20-27DF1838D7E8}"/>
    <dgm:cxn modelId="{7671AC28-7667-4BE4-AF04-5B0D1F8E74AE}" type="presOf" srcId="{9E011309-B9CA-47D0-8CF5-26D0574BCA12}" destId="{B7B943F4-5E9C-4ECE-8F84-A0DD00B69D56}" srcOrd="0" destOrd="6" presId="urn:microsoft.com/office/officeart/2005/8/layout/hList3"/>
    <dgm:cxn modelId="{82C5722D-037A-46E0-AD9D-168C16767FB4}" type="presOf" srcId="{FC7534A3-B7EF-499F-A267-06C9053BD9CF}" destId="{B7B943F4-5E9C-4ECE-8F84-A0DD00B69D56}" srcOrd="0" destOrd="3" presId="urn:microsoft.com/office/officeart/2005/8/layout/hList3"/>
    <dgm:cxn modelId="{4C773F3C-F769-4C13-9BD7-07CE1869E8CF}" type="presOf" srcId="{3FCA24C7-B4F0-4EAE-82C1-8507D4B2AED4}" destId="{B7B943F4-5E9C-4ECE-8F84-A0DD00B69D56}" srcOrd="0" destOrd="0" presId="urn:microsoft.com/office/officeart/2005/8/layout/hList3"/>
    <dgm:cxn modelId="{8B9ADB3C-9430-44A9-AF6E-BB1B627EAA17}" srcId="{D9D020CC-3650-4B05-8133-FABFD5F3D63C}" destId="{47F2FB31-46D0-490D-88B4-DB22AE60F891}" srcOrd="1" destOrd="0" parTransId="{4FD4A33E-FB6D-44B1-A3FD-339FDFB748FA}" sibTransId="{81B1D45C-32FC-430A-B808-F400DA70C96B}"/>
    <dgm:cxn modelId="{903B2440-AE27-4B1A-91C4-71F2978EDE09}" type="presOf" srcId="{422875B7-C845-4443-891A-69264BBB7D47}" destId="{0BC0C86E-FB23-4F82-96C4-64A69E6FD129}" srcOrd="0" destOrd="1" presId="urn:microsoft.com/office/officeart/2005/8/layout/hList3"/>
    <dgm:cxn modelId="{E4160F44-2CDD-4D55-BB2B-B95C65776255}" type="presOf" srcId="{F62B342F-353A-42BE-8BB8-2A1771117981}" destId="{0BC0C86E-FB23-4F82-96C4-64A69E6FD129}" srcOrd="0" destOrd="2" presId="urn:microsoft.com/office/officeart/2005/8/layout/hList3"/>
    <dgm:cxn modelId="{78BDFF6C-EF6B-4002-9D26-C28B10E2E25E}" srcId="{5B7CBA7F-BB1F-4968-ABC4-C3FDE476BB51}" destId="{AC8AE1DD-E526-45CB-A2BE-6065A6E90E57}" srcOrd="0" destOrd="0" parTransId="{4DC18786-6DAF-4E56-83B2-C22EBB2C1B4E}" sibTransId="{62F45A87-94FB-4CB7-9335-E23936C7D4E6}"/>
    <dgm:cxn modelId="{6740FF70-1928-43FD-99EF-B6BF6E737DF9}" srcId="{0EAC795B-ACD9-4505-A6E2-D44673711786}" destId="{5B7CBA7F-BB1F-4968-ABC4-C3FDE476BB51}" srcOrd="1" destOrd="0" parTransId="{C6B7E316-9F0F-4F75-B22D-FBDC62634591}" sibTransId="{0EB26AC6-7698-42AF-B0A9-AD1527E76956}"/>
    <dgm:cxn modelId="{DD3C9251-7A30-43DF-9595-C7F3EB717661}" srcId="{3FCA24C7-B4F0-4EAE-82C1-8507D4B2AED4}" destId="{FC7534A3-B7EF-499F-A267-06C9053BD9CF}" srcOrd="2" destOrd="0" parTransId="{B9BF79EC-8CA0-4DE4-BB33-E550552EC535}" sibTransId="{22D20DE9-614C-40A5-B4CD-174DFD0013C4}"/>
    <dgm:cxn modelId="{EA17C471-F79C-4787-9B0C-CB8B71E9FED0}" srcId="{3FCA24C7-B4F0-4EAE-82C1-8507D4B2AED4}" destId="{A5BDE9D1-841E-4477-BF0D-2EE73F0D26D2}" srcOrd="0" destOrd="0" parTransId="{8CDF67F8-97D9-4BBB-A167-A1259906C845}" sibTransId="{544D3452-2FEB-4065-9301-6A683F503235}"/>
    <dgm:cxn modelId="{258DD374-A6E6-4CE5-AFCC-92F7CAD4D11C}" type="presOf" srcId="{0DFAF0D7-30A6-4B54-967D-5BDDCD09E46B}" destId="{0BC0C86E-FB23-4F82-96C4-64A69E6FD129}" srcOrd="0" destOrd="4" presId="urn:microsoft.com/office/officeart/2005/8/layout/hList3"/>
    <dgm:cxn modelId="{A0D6AB76-0B46-44B7-A190-B6110435C05A}" type="presOf" srcId="{02C0707C-264A-4B15-BC43-A01ADCFADB55}" destId="{0BC0C86E-FB23-4F82-96C4-64A69E6FD129}" srcOrd="0" destOrd="3" presId="urn:microsoft.com/office/officeart/2005/8/layout/hList3"/>
    <dgm:cxn modelId="{D016CA56-C761-4FBD-A459-B3A84E9EEE49}" srcId="{0EAC795B-ACD9-4505-A6E2-D44673711786}" destId="{D9D020CC-3650-4B05-8133-FABFD5F3D63C}" srcOrd="0" destOrd="0" parTransId="{BAEF0F5A-C855-40DF-9E0F-396020C36F17}" sibTransId="{B4D4D0F0-2C69-42C4-9882-5209A4779739}"/>
    <dgm:cxn modelId="{2DA8BF57-A825-404D-BD3D-56B82C824C04}" srcId="{282E791B-3617-45BC-AC84-A0B10FC66BBE}" destId="{F62B342F-353A-42BE-8BB8-2A1771117981}" srcOrd="1" destOrd="0" parTransId="{219B2005-C492-4E1C-BA28-C41B5208FCE2}" sibTransId="{C53501AA-0CA6-40E7-99E9-00A359C01069}"/>
    <dgm:cxn modelId="{374C3F79-F33B-44E0-B80C-BC4B31C0CC94}" srcId="{282E791B-3617-45BC-AC84-A0B10FC66BBE}" destId="{02C0707C-264A-4B15-BC43-A01ADCFADB55}" srcOrd="2" destOrd="0" parTransId="{42BAB54D-C3B8-404F-9766-4D99D63A1DD0}" sibTransId="{9292F23C-DD09-47D1-907D-C257251097EB}"/>
    <dgm:cxn modelId="{14BBAB82-9272-4DD3-BE4A-4B01C23183A2}" type="presOf" srcId="{D9D020CC-3650-4B05-8133-FABFD5F3D63C}" destId="{F9FA3427-0EBF-4C02-AF01-CA82F60B13E6}" srcOrd="0" destOrd="0" presId="urn:microsoft.com/office/officeart/2005/8/layout/hList3"/>
    <dgm:cxn modelId="{73314383-A50E-4A8E-9118-822F72143B45}" type="presOf" srcId="{47F2FB31-46D0-490D-88B4-DB22AE60F891}" destId="{16414858-2AE3-4078-8144-4428B2FB5875}" srcOrd="0" destOrd="0" presId="urn:microsoft.com/office/officeart/2005/8/layout/hList3"/>
    <dgm:cxn modelId="{3C484388-6D03-4C8B-8D6C-7432EB0F275A}" type="presOf" srcId="{0EAC795B-ACD9-4505-A6E2-D44673711786}" destId="{6C47D092-C66A-4FF9-8481-97A54AB79C87}" srcOrd="0" destOrd="0" presId="urn:microsoft.com/office/officeart/2005/8/layout/hList3"/>
    <dgm:cxn modelId="{A2866AB2-0BAC-4D7D-A287-5B93FE521586}" srcId="{3FCA24C7-B4F0-4EAE-82C1-8507D4B2AED4}" destId="{31F6211E-5437-4E11-890C-E07D5EA5422B}" srcOrd="3" destOrd="0" parTransId="{F2146D04-EDCB-490C-BA45-8E7E31B07F8B}" sibTransId="{13BCB6B7-15B7-453C-B8C6-C52FBA423D3C}"/>
    <dgm:cxn modelId="{1F33A0BE-B4BF-4443-B5D2-519A73B570DB}" srcId="{3FCA24C7-B4F0-4EAE-82C1-8507D4B2AED4}" destId="{9E011309-B9CA-47D0-8CF5-26D0574BCA12}" srcOrd="5" destOrd="0" parTransId="{A107AACD-E973-4FE0-B30C-B8799ACA0275}" sibTransId="{BCC80B16-AB2F-4268-9FAE-CFEAA1B1F45E}"/>
    <dgm:cxn modelId="{9A0024C1-B103-44A5-9FA4-5990EEB1F3CC}" srcId="{3FCA24C7-B4F0-4EAE-82C1-8507D4B2AED4}" destId="{A192CA3B-E2B0-4F67-8046-34E7A9F21970}" srcOrd="1" destOrd="0" parTransId="{77DC6613-DBF6-4A92-AFEE-584385C016D7}" sibTransId="{0A8BB81D-FE81-47AA-B40A-391073187577}"/>
    <dgm:cxn modelId="{79ACB2C4-A828-48F9-8DDC-B898E0557690}" type="presOf" srcId="{A192CA3B-E2B0-4F67-8046-34E7A9F21970}" destId="{B7B943F4-5E9C-4ECE-8F84-A0DD00B69D56}" srcOrd="0" destOrd="2" presId="urn:microsoft.com/office/officeart/2005/8/layout/hList3"/>
    <dgm:cxn modelId="{52793AC9-A045-4622-A55B-D9DACF8BAC44}" type="presOf" srcId="{282E791B-3617-45BC-AC84-A0B10FC66BBE}" destId="{0BC0C86E-FB23-4F82-96C4-64A69E6FD129}" srcOrd="0" destOrd="0" presId="urn:microsoft.com/office/officeart/2005/8/layout/hList3"/>
    <dgm:cxn modelId="{8BAF22D5-2A4E-4FAE-9364-1A19CD38827E}" type="presOf" srcId="{31F6211E-5437-4E11-890C-E07D5EA5422B}" destId="{B7B943F4-5E9C-4ECE-8F84-A0DD00B69D56}" srcOrd="0" destOrd="4" presId="urn:microsoft.com/office/officeart/2005/8/layout/hList3"/>
    <dgm:cxn modelId="{299046D9-54B1-4B96-9B88-140072387986}" type="presOf" srcId="{296B9816-BBDB-42C0-94A9-6E9724E85B01}" destId="{B7B943F4-5E9C-4ECE-8F84-A0DD00B69D56}" srcOrd="0" destOrd="5" presId="urn:microsoft.com/office/officeart/2005/8/layout/hList3"/>
    <dgm:cxn modelId="{47B2F2E1-8C7F-4D7A-B61D-2D98BCC4C281}" srcId="{D9D020CC-3650-4B05-8133-FABFD5F3D63C}" destId="{3FCA24C7-B4F0-4EAE-82C1-8507D4B2AED4}" srcOrd="0" destOrd="0" parTransId="{88A47032-10EA-4A86-B91E-A505BE98E23A}" sibTransId="{115A1D03-0096-418F-AAF5-600A76118648}"/>
    <dgm:cxn modelId="{2725043F-5A48-44E9-82BF-207C97B23284}" type="presParOf" srcId="{6C47D092-C66A-4FF9-8481-97A54AB79C87}" destId="{F9FA3427-0EBF-4C02-AF01-CA82F60B13E6}" srcOrd="0" destOrd="0" presId="urn:microsoft.com/office/officeart/2005/8/layout/hList3"/>
    <dgm:cxn modelId="{A667535C-267E-47C0-8FED-6840F6A91261}" type="presParOf" srcId="{6C47D092-C66A-4FF9-8481-97A54AB79C87}" destId="{85A8D95E-65CC-47A7-B712-F28A751F2486}" srcOrd="1" destOrd="0" presId="urn:microsoft.com/office/officeart/2005/8/layout/hList3"/>
    <dgm:cxn modelId="{DDA13ECA-8C18-48CD-BAC7-07C54293A3F3}" type="presParOf" srcId="{85A8D95E-65CC-47A7-B712-F28A751F2486}" destId="{B7B943F4-5E9C-4ECE-8F84-A0DD00B69D56}" srcOrd="0" destOrd="0" presId="urn:microsoft.com/office/officeart/2005/8/layout/hList3"/>
    <dgm:cxn modelId="{4494B094-40EA-4294-8591-3EB472F6E96B}" type="presParOf" srcId="{85A8D95E-65CC-47A7-B712-F28A751F2486}" destId="{16414858-2AE3-4078-8144-4428B2FB5875}" srcOrd="1" destOrd="0" presId="urn:microsoft.com/office/officeart/2005/8/layout/hList3"/>
    <dgm:cxn modelId="{3CFAB65C-0B9A-437D-887E-31C7D83CC32B}" type="presParOf" srcId="{85A8D95E-65CC-47A7-B712-F28A751F2486}" destId="{0BC0C86E-FB23-4F82-96C4-64A69E6FD129}" srcOrd="2" destOrd="0" presId="urn:microsoft.com/office/officeart/2005/8/layout/hList3"/>
    <dgm:cxn modelId="{6BEC8536-E234-4904-BFDA-9255D350185C}" type="presParOf" srcId="{6C47D092-C66A-4FF9-8481-97A54AB79C87}" destId="{F893AD35-DF9B-4056-B507-381B839F4F3B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E26674-8F9C-4716-A8DC-473AFDE062A7}" type="doc">
      <dgm:prSet loTypeId="urn:microsoft.com/office/officeart/2008/layout/VerticalCurvedList" loCatId="list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hu-HU"/>
        </a:p>
      </dgm:t>
    </dgm:pt>
    <dgm:pt modelId="{242CF23E-C165-4A84-89CD-0C4DA66CB9BE}">
      <dgm:prSet custT="1"/>
      <dgm:spPr/>
      <dgm:t>
        <a:bodyPr/>
        <a:lstStyle/>
        <a:p>
          <a:r>
            <a:rPr lang="hu-HU" sz="2400" b="1" dirty="0">
              <a:latin typeface="Arial" panose="020B0604020202020204" pitchFamily="34" charset="0"/>
              <a:cs typeface="Arial" panose="020B0604020202020204" pitchFamily="34" charset="0"/>
            </a:rPr>
            <a:t>Finanszírozás – Egészségügyi kiadások</a:t>
          </a:r>
        </a:p>
      </dgm:t>
    </dgm:pt>
    <dgm:pt modelId="{8761D025-E3A0-4863-A2D0-9CFCFE596D38}" type="parTrans" cxnId="{37ED149F-17AD-41B7-927F-DC14861B65AB}">
      <dgm:prSet/>
      <dgm:spPr/>
      <dgm:t>
        <a:bodyPr/>
        <a:lstStyle/>
        <a:p>
          <a:endParaRPr lang="hu-HU"/>
        </a:p>
      </dgm:t>
    </dgm:pt>
    <dgm:pt modelId="{4BF617CD-2BDE-4BE1-90C5-F1F5552E0C88}" type="sibTrans" cxnId="{37ED149F-17AD-41B7-927F-DC14861B65AB}">
      <dgm:prSet/>
      <dgm:spPr/>
      <dgm:t>
        <a:bodyPr/>
        <a:lstStyle/>
        <a:p>
          <a:endParaRPr lang="hu-HU"/>
        </a:p>
      </dgm:t>
    </dgm:pt>
    <dgm:pt modelId="{94069DFB-193D-487C-80C8-4259168A1FD7}">
      <dgm:prSet custT="1"/>
      <dgm:spPr/>
      <dgm:t>
        <a:bodyPr/>
        <a:lstStyle/>
        <a:p>
          <a:r>
            <a:rPr lang="hu-HU" sz="2400" b="1" dirty="0">
              <a:latin typeface="Arial" panose="020B0604020202020204" pitchFamily="34" charset="0"/>
              <a:cs typeface="Arial" panose="020B0604020202020204" pitchFamily="34" charset="0"/>
            </a:rPr>
            <a:t>Születéskor várható élettartam és az egészséges életévek számának alakulása</a:t>
          </a:r>
        </a:p>
      </dgm:t>
    </dgm:pt>
    <dgm:pt modelId="{9A9D5545-B315-4867-B5B8-14FE7DC27883}" type="parTrans" cxnId="{9C7D5E8D-E78C-4F1D-88DD-BD94DC07D4C9}">
      <dgm:prSet/>
      <dgm:spPr/>
      <dgm:t>
        <a:bodyPr/>
        <a:lstStyle/>
        <a:p>
          <a:endParaRPr lang="hu-HU"/>
        </a:p>
      </dgm:t>
    </dgm:pt>
    <dgm:pt modelId="{CF145CF3-1327-4500-B068-8B61729FE414}" type="sibTrans" cxnId="{9C7D5E8D-E78C-4F1D-88DD-BD94DC07D4C9}">
      <dgm:prSet/>
      <dgm:spPr/>
      <dgm:t>
        <a:bodyPr/>
        <a:lstStyle/>
        <a:p>
          <a:endParaRPr lang="hu-HU"/>
        </a:p>
      </dgm:t>
    </dgm:pt>
    <dgm:pt modelId="{D61AEE12-4EC9-45E9-A710-5B624358B297}">
      <dgm:prSet custT="1"/>
      <dgm:spPr/>
      <dgm:t>
        <a:bodyPr/>
        <a:lstStyle/>
        <a:p>
          <a:r>
            <a:rPr lang="hu-HU" sz="2400" b="1" dirty="0">
              <a:latin typeface="Arial" panose="020B0604020202020204" pitchFamily="34" charset="0"/>
              <a:cs typeface="Arial" panose="020B0604020202020204" pitchFamily="34" charset="0"/>
            </a:rPr>
            <a:t>Öngyógyítási stratégiák </a:t>
          </a:r>
          <a:br>
            <a:rPr lang="hu-HU" sz="2400" b="1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hu-HU" sz="2400" b="1" dirty="0">
              <a:latin typeface="Arial" panose="020B0604020202020204" pitchFamily="34" charset="0"/>
              <a:cs typeface="Arial" panose="020B0604020202020204" pitchFamily="34" charset="0"/>
            </a:rPr>
            <a:t>a panaszok kezelésének módja szerint</a:t>
          </a:r>
        </a:p>
      </dgm:t>
    </dgm:pt>
    <dgm:pt modelId="{CB58E028-B282-49F1-89DC-E1960A2385C9}" type="parTrans" cxnId="{20D5045E-52B0-4CA2-A59A-B07462127802}">
      <dgm:prSet/>
      <dgm:spPr/>
      <dgm:t>
        <a:bodyPr/>
        <a:lstStyle/>
        <a:p>
          <a:endParaRPr lang="hu-HU"/>
        </a:p>
      </dgm:t>
    </dgm:pt>
    <dgm:pt modelId="{020050F0-2AD6-4FFF-BCC3-5D936376F264}" type="sibTrans" cxnId="{20D5045E-52B0-4CA2-A59A-B07462127802}">
      <dgm:prSet/>
      <dgm:spPr/>
      <dgm:t>
        <a:bodyPr/>
        <a:lstStyle/>
        <a:p>
          <a:endParaRPr lang="hu-HU"/>
        </a:p>
      </dgm:t>
    </dgm:pt>
    <dgm:pt modelId="{E0CC099C-5A2E-4A9C-B4FA-056182315A50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hu-HU" sz="2400" b="1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Egészségi életpálya: egészségügyi kiadások, hogyan terhelik a nettó jövedelmet?</a:t>
          </a:r>
        </a:p>
      </dgm:t>
    </dgm:pt>
    <dgm:pt modelId="{32CE4DF5-4DBF-421C-81B7-DA28380575D7}" type="parTrans" cxnId="{A4AAA912-953C-4696-9529-A5A2F1D0A071}">
      <dgm:prSet/>
      <dgm:spPr/>
      <dgm:t>
        <a:bodyPr/>
        <a:lstStyle/>
        <a:p>
          <a:endParaRPr lang="hu-HU"/>
        </a:p>
      </dgm:t>
    </dgm:pt>
    <dgm:pt modelId="{E4CE3A36-15C8-4D95-ACFD-7B91605050D8}" type="sibTrans" cxnId="{A4AAA912-953C-4696-9529-A5A2F1D0A071}">
      <dgm:prSet/>
      <dgm:spPr/>
      <dgm:t>
        <a:bodyPr/>
        <a:lstStyle/>
        <a:p>
          <a:endParaRPr lang="hu-HU"/>
        </a:p>
      </dgm:t>
    </dgm:pt>
    <dgm:pt modelId="{7F3DDCAB-C0F1-4F2F-A566-F5D585540935}" type="pres">
      <dgm:prSet presAssocID="{BAE26674-8F9C-4716-A8DC-473AFDE062A7}" presName="Name0" presStyleCnt="0">
        <dgm:presLayoutVars>
          <dgm:chMax val="7"/>
          <dgm:chPref val="7"/>
          <dgm:dir/>
        </dgm:presLayoutVars>
      </dgm:prSet>
      <dgm:spPr/>
    </dgm:pt>
    <dgm:pt modelId="{919E2044-BC30-4AC9-880A-18A4C59A543C}" type="pres">
      <dgm:prSet presAssocID="{BAE26674-8F9C-4716-A8DC-473AFDE062A7}" presName="Name1" presStyleCnt="0"/>
      <dgm:spPr/>
    </dgm:pt>
    <dgm:pt modelId="{960427D3-3DE4-4BCE-AB61-996DF47C05F0}" type="pres">
      <dgm:prSet presAssocID="{BAE26674-8F9C-4716-A8DC-473AFDE062A7}" presName="cycle" presStyleCnt="0"/>
      <dgm:spPr/>
    </dgm:pt>
    <dgm:pt modelId="{C60A8BB8-DFEE-4512-B653-BB54FD8870DD}" type="pres">
      <dgm:prSet presAssocID="{BAE26674-8F9C-4716-A8DC-473AFDE062A7}" presName="srcNode" presStyleLbl="node1" presStyleIdx="0" presStyleCnt="4"/>
      <dgm:spPr/>
    </dgm:pt>
    <dgm:pt modelId="{FE3EB6D9-95B5-45E7-9CF9-766E8DE9E215}" type="pres">
      <dgm:prSet presAssocID="{BAE26674-8F9C-4716-A8DC-473AFDE062A7}" presName="conn" presStyleLbl="parChTrans1D2" presStyleIdx="0" presStyleCnt="1"/>
      <dgm:spPr/>
    </dgm:pt>
    <dgm:pt modelId="{1A632D9A-3820-4236-9DA7-B6715B3A603A}" type="pres">
      <dgm:prSet presAssocID="{BAE26674-8F9C-4716-A8DC-473AFDE062A7}" presName="extraNode" presStyleLbl="node1" presStyleIdx="0" presStyleCnt="4"/>
      <dgm:spPr/>
    </dgm:pt>
    <dgm:pt modelId="{92234D86-C9C6-4C70-9C89-11ED47D3CB76}" type="pres">
      <dgm:prSet presAssocID="{BAE26674-8F9C-4716-A8DC-473AFDE062A7}" presName="dstNode" presStyleLbl="node1" presStyleIdx="0" presStyleCnt="4"/>
      <dgm:spPr/>
    </dgm:pt>
    <dgm:pt modelId="{00299157-77BE-4402-8C03-F4D4365C2C1B}" type="pres">
      <dgm:prSet presAssocID="{242CF23E-C165-4A84-89CD-0C4DA66CB9BE}" presName="text_1" presStyleLbl="node1" presStyleIdx="0" presStyleCnt="4">
        <dgm:presLayoutVars>
          <dgm:bulletEnabled val="1"/>
        </dgm:presLayoutVars>
      </dgm:prSet>
      <dgm:spPr/>
    </dgm:pt>
    <dgm:pt modelId="{5CC077F1-F7FA-417D-8C6F-754150EE8E0A}" type="pres">
      <dgm:prSet presAssocID="{242CF23E-C165-4A84-89CD-0C4DA66CB9BE}" presName="accent_1" presStyleCnt="0"/>
      <dgm:spPr/>
    </dgm:pt>
    <dgm:pt modelId="{C74C44A3-3825-4493-967A-C482106E6B7E}" type="pres">
      <dgm:prSet presAssocID="{242CF23E-C165-4A84-89CD-0C4DA66CB9BE}" presName="accentRepeatNode" presStyleLbl="solidFgAcc1" presStyleIdx="0" presStyleCnt="4"/>
      <dgm:spPr>
        <a:blipFill rotWithShape="0">
          <a:blip xmlns:r="http://schemas.openxmlformats.org/officeDocument/2006/relationships"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a:blipFill>
      </dgm:spPr>
    </dgm:pt>
    <dgm:pt modelId="{649CD500-B8B0-4437-8583-54A7FB6D45EE}" type="pres">
      <dgm:prSet presAssocID="{94069DFB-193D-487C-80C8-4259168A1FD7}" presName="text_2" presStyleLbl="node1" presStyleIdx="1" presStyleCnt="4">
        <dgm:presLayoutVars>
          <dgm:bulletEnabled val="1"/>
        </dgm:presLayoutVars>
      </dgm:prSet>
      <dgm:spPr/>
    </dgm:pt>
    <dgm:pt modelId="{C30D456B-A387-4FE9-B070-262FD6E03B14}" type="pres">
      <dgm:prSet presAssocID="{94069DFB-193D-487C-80C8-4259168A1FD7}" presName="accent_2" presStyleCnt="0"/>
      <dgm:spPr/>
    </dgm:pt>
    <dgm:pt modelId="{78B0D259-882E-49EC-9F78-6F42DFF3744C}" type="pres">
      <dgm:prSet presAssocID="{94069DFB-193D-487C-80C8-4259168A1FD7}" presName="accentRepeatNode" presStyleLbl="solidFgAcc1" presStyleIdx="1" presStyleCnt="4"/>
      <dgm:spPr>
        <a:blipFill rotWithShape="0">
          <a:blip xmlns:r="http://schemas.openxmlformats.org/officeDocument/2006/relationships"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a:blipFill>
      </dgm:spPr>
    </dgm:pt>
    <dgm:pt modelId="{920344DF-1125-4EE0-9CE4-9920091CA237}" type="pres">
      <dgm:prSet presAssocID="{D61AEE12-4EC9-45E9-A710-5B624358B297}" presName="text_3" presStyleLbl="node1" presStyleIdx="2" presStyleCnt="4">
        <dgm:presLayoutVars>
          <dgm:bulletEnabled val="1"/>
        </dgm:presLayoutVars>
      </dgm:prSet>
      <dgm:spPr/>
    </dgm:pt>
    <dgm:pt modelId="{082C7DA4-1B01-42F5-8E5B-34BFE5F70826}" type="pres">
      <dgm:prSet presAssocID="{D61AEE12-4EC9-45E9-A710-5B624358B297}" presName="accent_3" presStyleCnt="0"/>
      <dgm:spPr/>
    </dgm:pt>
    <dgm:pt modelId="{C0206017-8CD8-44BC-93A8-DD12C538EF4C}" type="pres">
      <dgm:prSet presAssocID="{D61AEE12-4EC9-45E9-A710-5B624358B297}" presName="accentRepeatNode" presStyleLbl="solidFgAcc1" presStyleIdx="2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98AC20F3-B87B-4922-81F8-F86817A2284F}" type="pres">
      <dgm:prSet presAssocID="{E0CC099C-5A2E-4A9C-B4FA-056182315A50}" presName="text_4" presStyleLbl="node1" presStyleIdx="3" presStyleCnt="4">
        <dgm:presLayoutVars>
          <dgm:bulletEnabled val="1"/>
        </dgm:presLayoutVars>
      </dgm:prSet>
      <dgm:spPr/>
    </dgm:pt>
    <dgm:pt modelId="{68FBB28F-397C-4181-B1F8-DC5DFFF524F4}" type="pres">
      <dgm:prSet presAssocID="{E0CC099C-5A2E-4A9C-B4FA-056182315A50}" presName="accent_4" presStyleCnt="0"/>
      <dgm:spPr/>
    </dgm:pt>
    <dgm:pt modelId="{B2D81A15-E42D-4C70-9B71-1289A5165348}" type="pres">
      <dgm:prSet presAssocID="{E0CC099C-5A2E-4A9C-B4FA-056182315A50}" presName="accentRepeatNode" presStyleLbl="solidFgAcc1" presStyleIdx="3" presStyleCnt="4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blipFill rotWithShape="0">
          <a:blip xmlns:r="http://schemas.openxmlformats.org/officeDocument/2006/relationships"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a:blipFill>
      </dgm:spPr>
    </dgm:pt>
  </dgm:ptLst>
  <dgm:cxnLst>
    <dgm:cxn modelId="{A4AAA912-953C-4696-9529-A5A2F1D0A071}" srcId="{BAE26674-8F9C-4716-A8DC-473AFDE062A7}" destId="{E0CC099C-5A2E-4A9C-B4FA-056182315A50}" srcOrd="3" destOrd="0" parTransId="{32CE4DF5-4DBF-421C-81B7-DA28380575D7}" sibTransId="{E4CE3A36-15C8-4D95-ACFD-7B91605050D8}"/>
    <dgm:cxn modelId="{7474CE16-313A-4F8B-A1F0-B45E7C0B5456}" type="presOf" srcId="{E0CC099C-5A2E-4A9C-B4FA-056182315A50}" destId="{98AC20F3-B87B-4922-81F8-F86817A2284F}" srcOrd="0" destOrd="0" presId="urn:microsoft.com/office/officeart/2008/layout/VerticalCurvedList"/>
    <dgm:cxn modelId="{20D5045E-52B0-4CA2-A59A-B07462127802}" srcId="{BAE26674-8F9C-4716-A8DC-473AFDE062A7}" destId="{D61AEE12-4EC9-45E9-A710-5B624358B297}" srcOrd="2" destOrd="0" parTransId="{CB58E028-B282-49F1-89DC-E1960A2385C9}" sibTransId="{020050F0-2AD6-4FFF-BCC3-5D936376F264}"/>
    <dgm:cxn modelId="{2120E85E-0004-4A5D-862C-262A4A96B153}" type="presOf" srcId="{242CF23E-C165-4A84-89CD-0C4DA66CB9BE}" destId="{00299157-77BE-4402-8C03-F4D4365C2C1B}" srcOrd="0" destOrd="0" presId="urn:microsoft.com/office/officeart/2008/layout/VerticalCurvedList"/>
    <dgm:cxn modelId="{F50F7480-FE27-4468-BAD0-99E551AB4366}" type="presOf" srcId="{BAE26674-8F9C-4716-A8DC-473AFDE062A7}" destId="{7F3DDCAB-C0F1-4F2F-A566-F5D585540935}" srcOrd="0" destOrd="0" presId="urn:microsoft.com/office/officeart/2008/layout/VerticalCurvedList"/>
    <dgm:cxn modelId="{FEAB348B-8CEC-4BDD-9078-DA9C8D0C7048}" type="presOf" srcId="{D61AEE12-4EC9-45E9-A710-5B624358B297}" destId="{920344DF-1125-4EE0-9CE4-9920091CA237}" srcOrd="0" destOrd="0" presId="urn:microsoft.com/office/officeart/2008/layout/VerticalCurvedList"/>
    <dgm:cxn modelId="{9C7D5E8D-E78C-4F1D-88DD-BD94DC07D4C9}" srcId="{BAE26674-8F9C-4716-A8DC-473AFDE062A7}" destId="{94069DFB-193D-487C-80C8-4259168A1FD7}" srcOrd="1" destOrd="0" parTransId="{9A9D5545-B315-4867-B5B8-14FE7DC27883}" sibTransId="{CF145CF3-1327-4500-B068-8B61729FE414}"/>
    <dgm:cxn modelId="{37ED149F-17AD-41B7-927F-DC14861B65AB}" srcId="{BAE26674-8F9C-4716-A8DC-473AFDE062A7}" destId="{242CF23E-C165-4A84-89CD-0C4DA66CB9BE}" srcOrd="0" destOrd="0" parTransId="{8761D025-E3A0-4863-A2D0-9CFCFE596D38}" sibTransId="{4BF617CD-2BDE-4BE1-90C5-F1F5552E0C88}"/>
    <dgm:cxn modelId="{61CA57AF-E14F-4275-A419-C572B0811965}" type="presOf" srcId="{94069DFB-193D-487C-80C8-4259168A1FD7}" destId="{649CD500-B8B0-4437-8583-54A7FB6D45EE}" srcOrd="0" destOrd="0" presId="urn:microsoft.com/office/officeart/2008/layout/VerticalCurvedList"/>
    <dgm:cxn modelId="{B18A80F5-20C2-44DD-88E8-1D1CB38F9623}" type="presOf" srcId="{4BF617CD-2BDE-4BE1-90C5-F1F5552E0C88}" destId="{FE3EB6D9-95B5-45E7-9CF9-766E8DE9E215}" srcOrd="0" destOrd="0" presId="urn:microsoft.com/office/officeart/2008/layout/VerticalCurvedList"/>
    <dgm:cxn modelId="{97366ACE-7EB6-40CC-A041-870C420182B6}" type="presParOf" srcId="{7F3DDCAB-C0F1-4F2F-A566-F5D585540935}" destId="{919E2044-BC30-4AC9-880A-18A4C59A543C}" srcOrd="0" destOrd="0" presId="urn:microsoft.com/office/officeart/2008/layout/VerticalCurvedList"/>
    <dgm:cxn modelId="{6DFBF351-4C52-4FF6-B775-0F824FCEDB8B}" type="presParOf" srcId="{919E2044-BC30-4AC9-880A-18A4C59A543C}" destId="{960427D3-3DE4-4BCE-AB61-996DF47C05F0}" srcOrd="0" destOrd="0" presId="urn:microsoft.com/office/officeart/2008/layout/VerticalCurvedList"/>
    <dgm:cxn modelId="{F3CB96C3-B2D4-4127-B6AA-8482D4B26211}" type="presParOf" srcId="{960427D3-3DE4-4BCE-AB61-996DF47C05F0}" destId="{C60A8BB8-DFEE-4512-B653-BB54FD8870DD}" srcOrd="0" destOrd="0" presId="urn:microsoft.com/office/officeart/2008/layout/VerticalCurvedList"/>
    <dgm:cxn modelId="{ED7D25DC-57B3-4FF9-B68F-11ACDB5D0CD0}" type="presParOf" srcId="{960427D3-3DE4-4BCE-AB61-996DF47C05F0}" destId="{FE3EB6D9-95B5-45E7-9CF9-766E8DE9E215}" srcOrd="1" destOrd="0" presId="urn:microsoft.com/office/officeart/2008/layout/VerticalCurvedList"/>
    <dgm:cxn modelId="{A4628E14-2975-4044-ADD7-BAA1F7D42663}" type="presParOf" srcId="{960427D3-3DE4-4BCE-AB61-996DF47C05F0}" destId="{1A632D9A-3820-4236-9DA7-B6715B3A603A}" srcOrd="2" destOrd="0" presId="urn:microsoft.com/office/officeart/2008/layout/VerticalCurvedList"/>
    <dgm:cxn modelId="{186064E4-CE25-4719-8A7E-98C7A06B4CA8}" type="presParOf" srcId="{960427D3-3DE4-4BCE-AB61-996DF47C05F0}" destId="{92234D86-C9C6-4C70-9C89-11ED47D3CB76}" srcOrd="3" destOrd="0" presId="urn:microsoft.com/office/officeart/2008/layout/VerticalCurvedList"/>
    <dgm:cxn modelId="{7C89DFC6-0A14-43BF-9913-9471D452CE5E}" type="presParOf" srcId="{919E2044-BC30-4AC9-880A-18A4C59A543C}" destId="{00299157-77BE-4402-8C03-F4D4365C2C1B}" srcOrd="1" destOrd="0" presId="urn:microsoft.com/office/officeart/2008/layout/VerticalCurvedList"/>
    <dgm:cxn modelId="{C8DFBDCA-4778-4239-8267-9AB0A0503CBD}" type="presParOf" srcId="{919E2044-BC30-4AC9-880A-18A4C59A543C}" destId="{5CC077F1-F7FA-417D-8C6F-754150EE8E0A}" srcOrd="2" destOrd="0" presId="urn:microsoft.com/office/officeart/2008/layout/VerticalCurvedList"/>
    <dgm:cxn modelId="{876AE753-4E56-4EEA-AEB5-F8370C20F007}" type="presParOf" srcId="{5CC077F1-F7FA-417D-8C6F-754150EE8E0A}" destId="{C74C44A3-3825-4493-967A-C482106E6B7E}" srcOrd="0" destOrd="0" presId="urn:microsoft.com/office/officeart/2008/layout/VerticalCurvedList"/>
    <dgm:cxn modelId="{E50DA337-DA97-426C-A06B-00B87AB3B5C7}" type="presParOf" srcId="{919E2044-BC30-4AC9-880A-18A4C59A543C}" destId="{649CD500-B8B0-4437-8583-54A7FB6D45EE}" srcOrd="3" destOrd="0" presId="urn:microsoft.com/office/officeart/2008/layout/VerticalCurvedList"/>
    <dgm:cxn modelId="{ECE64577-ECB8-4556-A7C6-CC771C99CC71}" type="presParOf" srcId="{919E2044-BC30-4AC9-880A-18A4C59A543C}" destId="{C30D456B-A387-4FE9-B070-262FD6E03B14}" srcOrd="4" destOrd="0" presId="urn:microsoft.com/office/officeart/2008/layout/VerticalCurvedList"/>
    <dgm:cxn modelId="{3543DE42-9699-4D06-813B-CC578466EDA8}" type="presParOf" srcId="{C30D456B-A387-4FE9-B070-262FD6E03B14}" destId="{78B0D259-882E-49EC-9F78-6F42DFF3744C}" srcOrd="0" destOrd="0" presId="urn:microsoft.com/office/officeart/2008/layout/VerticalCurvedList"/>
    <dgm:cxn modelId="{E294A273-DED0-4A2F-ACD0-F037B80D7713}" type="presParOf" srcId="{919E2044-BC30-4AC9-880A-18A4C59A543C}" destId="{920344DF-1125-4EE0-9CE4-9920091CA237}" srcOrd="5" destOrd="0" presId="urn:microsoft.com/office/officeart/2008/layout/VerticalCurvedList"/>
    <dgm:cxn modelId="{6B243E1F-8517-4589-85D8-8B3B12D85DA3}" type="presParOf" srcId="{919E2044-BC30-4AC9-880A-18A4C59A543C}" destId="{082C7DA4-1B01-42F5-8E5B-34BFE5F70826}" srcOrd="6" destOrd="0" presId="urn:microsoft.com/office/officeart/2008/layout/VerticalCurvedList"/>
    <dgm:cxn modelId="{510B1A97-D5D6-4542-849E-19F6B151585D}" type="presParOf" srcId="{082C7DA4-1B01-42F5-8E5B-34BFE5F70826}" destId="{C0206017-8CD8-44BC-93A8-DD12C538EF4C}" srcOrd="0" destOrd="0" presId="urn:microsoft.com/office/officeart/2008/layout/VerticalCurvedList"/>
    <dgm:cxn modelId="{64439567-3CE9-4F18-B1F7-9AC8C06D9330}" type="presParOf" srcId="{919E2044-BC30-4AC9-880A-18A4C59A543C}" destId="{98AC20F3-B87B-4922-81F8-F86817A2284F}" srcOrd="7" destOrd="0" presId="urn:microsoft.com/office/officeart/2008/layout/VerticalCurvedList"/>
    <dgm:cxn modelId="{9609197A-40C7-4D2C-B52B-2B7C46D7F6B2}" type="presParOf" srcId="{919E2044-BC30-4AC9-880A-18A4C59A543C}" destId="{68FBB28F-397C-4181-B1F8-DC5DFFF524F4}" srcOrd="8" destOrd="0" presId="urn:microsoft.com/office/officeart/2008/layout/VerticalCurvedList"/>
    <dgm:cxn modelId="{49737DE3-3B28-425D-9015-9600E7C8603C}" type="presParOf" srcId="{68FBB28F-397C-4181-B1F8-DC5DFFF524F4}" destId="{B2D81A15-E42D-4C70-9B71-1289A5165348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71550F-EEF1-4854-B3E7-AB5314C7F1A7}" type="doc">
      <dgm:prSet loTypeId="urn:microsoft.com/office/officeart/2005/8/layout/list1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hu-HU"/>
        </a:p>
      </dgm:t>
    </dgm:pt>
    <dgm:pt modelId="{64491299-AF4B-4890-9BFD-8CA984559CC4}">
      <dgm:prSet phldrT="[Szöveg]" custT="1"/>
      <dgm:spPr/>
      <dgm:t>
        <a:bodyPr/>
        <a:lstStyle/>
        <a:p>
          <a:r>
            <a:rPr lang="hu-HU" sz="2400" b="1" dirty="0"/>
            <a:t>Nőtt a minimálbér</a:t>
          </a:r>
        </a:p>
      </dgm:t>
    </dgm:pt>
    <dgm:pt modelId="{90A57FE2-1644-46CC-A18A-2804A26EE4CA}" type="parTrans" cxnId="{21C46E21-781D-4DBB-9835-F83D91B4D327}">
      <dgm:prSet/>
      <dgm:spPr/>
      <dgm:t>
        <a:bodyPr/>
        <a:lstStyle/>
        <a:p>
          <a:endParaRPr lang="hu-HU"/>
        </a:p>
      </dgm:t>
    </dgm:pt>
    <dgm:pt modelId="{217FEB97-8958-4D0D-9E80-B4F012F5A4FA}" type="sibTrans" cxnId="{21C46E21-781D-4DBB-9835-F83D91B4D327}">
      <dgm:prSet/>
      <dgm:spPr/>
      <dgm:t>
        <a:bodyPr/>
        <a:lstStyle/>
        <a:p>
          <a:endParaRPr lang="hu-HU"/>
        </a:p>
      </dgm:t>
    </dgm:pt>
    <dgm:pt modelId="{A0FA0764-9B68-4032-85A2-CE06088E6832}">
      <dgm:prSet custT="1"/>
      <dgm:spPr/>
      <dgm:t>
        <a:bodyPr/>
        <a:lstStyle/>
        <a:p>
          <a:r>
            <a:rPr lang="hu-HU" sz="2400" b="1" dirty="0"/>
            <a:t>C</a:t>
          </a:r>
          <a:r>
            <a:rPr lang="en-GB" sz="2400" b="1" dirty="0" err="1"/>
            <a:t>saládi</a:t>
          </a:r>
          <a:r>
            <a:rPr lang="en-GB" sz="2400" b="1" dirty="0"/>
            <a:t> </a:t>
          </a:r>
          <a:r>
            <a:rPr lang="en-GB" sz="2400" b="1" dirty="0" err="1"/>
            <a:t>adókedvezmény</a:t>
          </a:r>
          <a:r>
            <a:rPr lang="hu-HU" sz="2400" b="1" dirty="0"/>
            <a:t> - HAVONTA</a:t>
          </a:r>
        </a:p>
      </dgm:t>
    </dgm:pt>
    <dgm:pt modelId="{F0A5E596-6C2E-4BEE-8153-347A1162E7E9}" type="parTrans" cxnId="{54D154FC-7206-4301-9BCC-50F2D6BE96B8}">
      <dgm:prSet/>
      <dgm:spPr/>
      <dgm:t>
        <a:bodyPr/>
        <a:lstStyle/>
        <a:p>
          <a:endParaRPr lang="hu-HU"/>
        </a:p>
      </dgm:t>
    </dgm:pt>
    <dgm:pt modelId="{E1533312-A196-465E-8256-0AE5B7522D1D}" type="sibTrans" cxnId="{54D154FC-7206-4301-9BCC-50F2D6BE96B8}">
      <dgm:prSet/>
      <dgm:spPr/>
      <dgm:t>
        <a:bodyPr/>
        <a:lstStyle/>
        <a:p>
          <a:endParaRPr lang="hu-HU"/>
        </a:p>
      </dgm:t>
    </dgm:pt>
    <dgm:pt modelId="{37C5E397-1B23-4065-884A-B4379BD62289}">
      <dgm:prSet phldrT="[Szöveg]" custT="1"/>
      <dgm:spPr/>
      <dgm:t>
        <a:bodyPr/>
        <a:lstStyle/>
        <a:p>
          <a:r>
            <a:rPr lang="hu-HU" sz="2000" b="1" dirty="0"/>
            <a:t> 161.000 forint </a:t>
          </a:r>
          <a:r>
            <a:rPr lang="hu-HU" sz="2000" dirty="0"/>
            <a:t> lesz idén a </a:t>
          </a:r>
          <a:r>
            <a:rPr lang="hu-HU" sz="2000" b="1" dirty="0"/>
            <a:t>bruttó minimálbér</a:t>
          </a:r>
        </a:p>
      </dgm:t>
    </dgm:pt>
    <dgm:pt modelId="{274B73E2-A021-458E-A382-477B238EFA5E}" type="parTrans" cxnId="{E7E6A81D-A340-4E76-8152-55D3C3A4F2AC}">
      <dgm:prSet/>
      <dgm:spPr/>
      <dgm:t>
        <a:bodyPr/>
        <a:lstStyle/>
        <a:p>
          <a:endParaRPr lang="hu-HU"/>
        </a:p>
      </dgm:t>
    </dgm:pt>
    <dgm:pt modelId="{B7D28817-0A70-42F1-8815-C78DF6D0C22E}" type="sibTrans" cxnId="{E7E6A81D-A340-4E76-8152-55D3C3A4F2AC}">
      <dgm:prSet/>
      <dgm:spPr/>
      <dgm:t>
        <a:bodyPr/>
        <a:lstStyle/>
        <a:p>
          <a:endParaRPr lang="hu-HU"/>
        </a:p>
      </dgm:t>
    </dgm:pt>
    <dgm:pt modelId="{81BA4E0B-226B-40F2-B05C-7CE008F46B13}">
      <dgm:prSet phldrT="[Szöveg]" custT="1"/>
      <dgm:spPr/>
      <dgm:t>
        <a:bodyPr/>
        <a:lstStyle/>
        <a:p>
          <a:r>
            <a:rPr lang="en-GB" sz="2000" b="1" dirty="0"/>
            <a:t> </a:t>
          </a:r>
          <a:r>
            <a:rPr lang="hu-HU" sz="2000" b="1" dirty="0"/>
            <a:t>210.600 forintra </a:t>
          </a:r>
          <a:r>
            <a:rPr lang="hu-HU" sz="2000" dirty="0"/>
            <a:t>emelkedett a </a:t>
          </a:r>
          <a:r>
            <a:rPr lang="hu-HU" sz="2000" b="1" dirty="0"/>
            <a:t>garantált bérminimum</a:t>
          </a:r>
        </a:p>
      </dgm:t>
    </dgm:pt>
    <dgm:pt modelId="{2C3D1742-F0B2-450B-9B17-BE78B71BB341}" type="parTrans" cxnId="{2DDADBA1-13A8-430A-93C2-F4E8003A375E}">
      <dgm:prSet/>
      <dgm:spPr/>
      <dgm:t>
        <a:bodyPr/>
        <a:lstStyle/>
        <a:p>
          <a:endParaRPr lang="en-GB"/>
        </a:p>
      </dgm:t>
    </dgm:pt>
    <dgm:pt modelId="{560AEA99-8EDF-44A5-9BAA-6D713D1E4735}" type="sibTrans" cxnId="{2DDADBA1-13A8-430A-93C2-F4E8003A375E}">
      <dgm:prSet/>
      <dgm:spPr/>
      <dgm:t>
        <a:bodyPr/>
        <a:lstStyle/>
        <a:p>
          <a:endParaRPr lang="en-GB"/>
        </a:p>
      </dgm:t>
    </dgm:pt>
    <dgm:pt modelId="{D32B3213-B232-4CAA-A554-02AA5B7107F8}">
      <dgm:prSet custT="1"/>
      <dgm:spPr/>
      <dgm:t>
        <a:bodyPr/>
        <a:lstStyle/>
        <a:p>
          <a:r>
            <a:rPr lang="en-GB" sz="2400" b="1" dirty="0" err="1"/>
            <a:t>Egészségügyi</a:t>
          </a:r>
          <a:r>
            <a:rPr lang="en-GB" sz="2400" b="1" dirty="0"/>
            <a:t> </a:t>
          </a:r>
          <a:r>
            <a:rPr lang="en-GB" sz="2400" b="1" dirty="0" err="1"/>
            <a:t>szolgáltatási</a:t>
          </a:r>
          <a:r>
            <a:rPr lang="en-GB" sz="2400" b="1" dirty="0"/>
            <a:t> </a:t>
          </a:r>
          <a:r>
            <a:rPr lang="en-GB" sz="2400" b="1" dirty="0" err="1"/>
            <a:t>járulék</a:t>
          </a:r>
          <a:endParaRPr lang="hu-HU" sz="2400" b="1" dirty="0"/>
        </a:p>
      </dgm:t>
    </dgm:pt>
    <dgm:pt modelId="{F3EE11C6-B253-4B5D-9D0B-AE5FF1E00ACA}" type="parTrans" cxnId="{44577AED-2CDE-497E-A055-F7EAA1FD5DFD}">
      <dgm:prSet/>
      <dgm:spPr/>
      <dgm:t>
        <a:bodyPr/>
        <a:lstStyle/>
        <a:p>
          <a:endParaRPr lang="en-GB"/>
        </a:p>
      </dgm:t>
    </dgm:pt>
    <dgm:pt modelId="{8C16E60F-5FF4-4D0A-A099-B92FD3DDE70F}" type="sibTrans" cxnId="{44577AED-2CDE-497E-A055-F7EAA1FD5DFD}">
      <dgm:prSet/>
      <dgm:spPr/>
      <dgm:t>
        <a:bodyPr/>
        <a:lstStyle/>
        <a:p>
          <a:endParaRPr lang="en-GB"/>
        </a:p>
      </dgm:t>
    </dgm:pt>
    <dgm:pt modelId="{28CE47AC-57AA-4924-A1F3-077EAC58D857}">
      <dgm:prSet custT="1"/>
      <dgm:spPr/>
      <dgm:t>
        <a:bodyPr/>
        <a:lstStyle/>
        <a:p>
          <a:r>
            <a:rPr lang="hu-HU" sz="2000" b="0" dirty="0"/>
            <a:t>Két gyermek esetén havonta 20 000 Ft/gyermek </a:t>
          </a:r>
          <a:endParaRPr lang="en-GB" sz="2000" b="0" dirty="0"/>
        </a:p>
      </dgm:t>
    </dgm:pt>
    <dgm:pt modelId="{A80769BA-EE6F-4286-AE18-4CDDE1FF2AFA}" type="parTrans" cxnId="{D2123262-3430-41AF-B4C1-E4B0C52E8630}">
      <dgm:prSet/>
      <dgm:spPr/>
      <dgm:t>
        <a:bodyPr/>
        <a:lstStyle/>
        <a:p>
          <a:endParaRPr lang="en-GB"/>
        </a:p>
      </dgm:t>
    </dgm:pt>
    <dgm:pt modelId="{36B94094-5797-4582-AFB6-6BE9A6C47FF6}" type="sibTrans" cxnId="{D2123262-3430-41AF-B4C1-E4B0C52E8630}">
      <dgm:prSet/>
      <dgm:spPr/>
      <dgm:t>
        <a:bodyPr/>
        <a:lstStyle/>
        <a:p>
          <a:endParaRPr lang="en-GB"/>
        </a:p>
      </dgm:t>
    </dgm:pt>
    <dgm:pt modelId="{1DF58B5D-5746-4100-AA3F-AA2E503853B7}">
      <dgm:prSet custT="1"/>
      <dgm:spPr/>
      <dgm:t>
        <a:bodyPr/>
        <a:lstStyle/>
        <a:p>
          <a:r>
            <a:rPr lang="hu-HU" sz="2000" dirty="0"/>
            <a:t>18,5% </a:t>
          </a:r>
          <a:endParaRPr lang="en-GB" sz="2000" dirty="0"/>
        </a:p>
      </dgm:t>
    </dgm:pt>
    <dgm:pt modelId="{4753A158-644E-466F-A34C-F8C90350C737}" type="parTrans" cxnId="{8DE0453C-84A7-49B3-BB13-35C26520B916}">
      <dgm:prSet/>
      <dgm:spPr/>
      <dgm:t>
        <a:bodyPr/>
        <a:lstStyle/>
        <a:p>
          <a:endParaRPr lang="en-GB"/>
        </a:p>
      </dgm:t>
    </dgm:pt>
    <dgm:pt modelId="{FFB9B2BF-AE78-4888-8A4D-F311CA948424}" type="sibTrans" cxnId="{8DE0453C-84A7-49B3-BB13-35C26520B916}">
      <dgm:prSet/>
      <dgm:spPr/>
      <dgm:t>
        <a:bodyPr/>
        <a:lstStyle/>
        <a:p>
          <a:endParaRPr lang="en-GB"/>
        </a:p>
      </dgm:t>
    </dgm:pt>
    <dgm:pt modelId="{83B9BB3B-43B8-4346-8398-BE9B0F075E24}">
      <dgm:prSet custT="1"/>
      <dgm:spPr/>
      <dgm:t>
        <a:bodyPr/>
        <a:lstStyle/>
        <a:p>
          <a:r>
            <a:rPr lang="hu-HU" sz="2400" b="1" dirty="0"/>
            <a:t>Társadalombiztosítási járulék – Júliustól!!!</a:t>
          </a:r>
        </a:p>
      </dgm:t>
    </dgm:pt>
    <dgm:pt modelId="{B70F7C5F-CA95-48A9-9A9D-9AF9291FF79F}" type="parTrans" cxnId="{B67421B7-2751-4027-A7DC-142353328648}">
      <dgm:prSet/>
      <dgm:spPr/>
      <dgm:t>
        <a:bodyPr/>
        <a:lstStyle/>
        <a:p>
          <a:endParaRPr lang="en-GB"/>
        </a:p>
      </dgm:t>
    </dgm:pt>
    <dgm:pt modelId="{0A05E154-7D24-4361-981E-EC2BA9948CE8}" type="sibTrans" cxnId="{B67421B7-2751-4027-A7DC-142353328648}">
      <dgm:prSet/>
      <dgm:spPr/>
      <dgm:t>
        <a:bodyPr/>
        <a:lstStyle/>
        <a:p>
          <a:endParaRPr lang="en-GB"/>
        </a:p>
      </dgm:t>
    </dgm:pt>
    <dgm:pt modelId="{57C7129E-B456-49D8-9F0E-3C489CA41A6E}">
      <dgm:prSet custT="1"/>
      <dgm:spPr/>
      <dgm:t>
        <a:bodyPr/>
        <a:lstStyle/>
        <a:p>
          <a:r>
            <a:rPr lang="en-GB" sz="2400" b="1" dirty="0" err="1"/>
            <a:t>Táppénz</a:t>
          </a:r>
          <a:endParaRPr lang="hu-HU" sz="2400" b="1" dirty="0"/>
        </a:p>
      </dgm:t>
    </dgm:pt>
    <dgm:pt modelId="{995DEBAA-DE92-4024-96E2-30E8F32066F9}" type="parTrans" cxnId="{71C8964C-C298-48C0-9C4C-FE21305CD8DC}">
      <dgm:prSet/>
      <dgm:spPr/>
      <dgm:t>
        <a:bodyPr/>
        <a:lstStyle/>
        <a:p>
          <a:endParaRPr lang="en-GB"/>
        </a:p>
      </dgm:t>
    </dgm:pt>
    <dgm:pt modelId="{0D176589-CE3C-4C7C-80B3-C6FADDBEEFB1}" type="sibTrans" cxnId="{71C8964C-C298-48C0-9C4C-FE21305CD8DC}">
      <dgm:prSet/>
      <dgm:spPr/>
      <dgm:t>
        <a:bodyPr/>
        <a:lstStyle/>
        <a:p>
          <a:endParaRPr lang="en-GB"/>
        </a:p>
      </dgm:t>
    </dgm:pt>
    <dgm:pt modelId="{1E49F8CA-2683-4E8B-ACD7-5480A07C8A78}">
      <dgm:prSet custT="1"/>
      <dgm:spPr/>
      <dgm:t>
        <a:bodyPr/>
        <a:lstStyle/>
        <a:p>
          <a:r>
            <a:rPr lang="hu-HU" sz="2000" dirty="0"/>
            <a:t>7.710 forint</a:t>
          </a:r>
          <a:r>
            <a:rPr lang="en-GB" sz="2000" dirty="0"/>
            <a:t>/</a:t>
          </a:r>
          <a:r>
            <a:rPr lang="en-GB" sz="2000" dirty="0" err="1"/>
            <a:t>hó</a:t>
          </a:r>
          <a:r>
            <a:rPr lang="hu-HU" sz="2000" dirty="0"/>
            <a:t> (napi összege 257 forint) </a:t>
          </a:r>
          <a:endParaRPr lang="en-GB" sz="2000" dirty="0"/>
        </a:p>
      </dgm:t>
    </dgm:pt>
    <dgm:pt modelId="{79163CB0-7575-4DC7-A035-A24F6546C2BA}" type="parTrans" cxnId="{B366331F-4F53-4C48-A8CD-9A5B2F4EADFA}">
      <dgm:prSet/>
      <dgm:spPr/>
      <dgm:t>
        <a:bodyPr/>
        <a:lstStyle/>
        <a:p>
          <a:endParaRPr lang="en-GB"/>
        </a:p>
      </dgm:t>
    </dgm:pt>
    <dgm:pt modelId="{149BF757-4C16-4764-B805-A85C7B15241A}" type="sibTrans" cxnId="{B366331F-4F53-4C48-A8CD-9A5B2F4EADFA}">
      <dgm:prSet/>
      <dgm:spPr/>
      <dgm:t>
        <a:bodyPr/>
        <a:lstStyle/>
        <a:p>
          <a:endParaRPr lang="en-GB"/>
        </a:p>
      </dgm:t>
    </dgm:pt>
    <dgm:pt modelId="{99A116D2-3177-4AFA-80DA-D93B58F1F523}">
      <dgm:prSet custT="1"/>
      <dgm:spPr/>
      <dgm:t>
        <a:bodyPr/>
        <a:lstStyle/>
        <a:p>
          <a:r>
            <a:rPr lang="en-GB" sz="2000" b="0" dirty="0"/>
            <a:t>A</a:t>
          </a:r>
          <a:r>
            <a:rPr lang="hu-HU" sz="2000" b="0" dirty="0"/>
            <a:t> táppénz napi összegének</a:t>
          </a:r>
          <a:r>
            <a:rPr lang="en-GB" sz="2000" b="0" dirty="0"/>
            <a:t> </a:t>
          </a:r>
          <a:r>
            <a:rPr lang="hu-HU" sz="2000" b="0" dirty="0"/>
            <a:t>maximuma 10.728</a:t>
          </a:r>
          <a:r>
            <a:rPr lang="en-GB" sz="2000" b="0" dirty="0"/>
            <a:t> </a:t>
          </a:r>
          <a:r>
            <a:rPr lang="hu-HU" sz="2000" b="0" dirty="0"/>
            <a:t>Ft/nap</a:t>
          </a:r>
          <a:endParaRPr lang="en-GB" sz="2000" dirty="0"/>
        </a:p>
      </dgm:t>
    </dgm:pt>
    <dgm:pt modelId="{8273161D-FA22-4035-9348-BA94A03C097D}" type="parTrans" cxnId="{E5D85C61-CB82-4D28-992C-74F3858F338E}">
      <dgm:prSet/>
      <dgm:spPr/>
      <dgm:t>
        <a:bodyPr/>
        <a:lstStyle/>
        <a:p>
          <a:endParaRPr lang="en-GB"/>
        </a:p>
      </dgm:t>
    </dgm:pt>
    <dgm:pt modelId="{9F1A4813-CA19-4288-B115-638439283CDE}" type="sibTrans" cxnId="{E5D85C61-CB82-4D28-992C-74F3858F338E}">
      <dgm:prSet/>
      <dgm:spPr/>
      <dgm:t>
        <a:bodyPr/>
        <a:lstStyle/>
        <a:p>
          <a:endParaRPr lang="en-GB"/>
        </a:p>
      </dgm:t>
    </dgm:pt>
    <dgm:pt modelId="{234A1FE8-7D2A-49C7-90AD-E94D7801F581}">
      <dgm:prSet phldrT="[Szöveg]" custT="1"/>
      <dgm:spPr/>
      <dgm:t>
        <a:bodyPr/>
        <a:lstStyle/>
        <a:p>
          <a:r>
            <a:rPr lang="hu-HU" sz="2000" b="0" dirty="0"/>
            <a:t>Egy gyermekes családoknál 10.000 Ft/ gyermek</a:t>
          </a:r>
          <a:endParaRPr lang="en-GB" sz="2000" b="0" dirty="0"/>
        </a:p>
      </dgm:t>
    </dgm:pt>
    <dgm:pt modelId="{13BA3B29-1B81-4D20-8D8A-435660ABCB10}" type="parTrans" cxnId="{24B60504-382D-4332-9C79-7013605E6C47}">
      <dgm:prSet/>
      <dgm:spPr/>
      <dgm:t>
        <a:bodyPr/>
        <a:lstStyle/>
        <a:p>
          <a:endParaRPr lang="hu-HU"/>
        </a:p>
      </dgm:t>
    </dgm:pt>
    <dgm:pt modelId="{0DC46831-D284-4CB1-89D6-AAB254B68198}" type="sibTrans" cxnId="{24B60504-382D-4332-9C79-7013605E6C47}">
      <dgm:prSet/>
      <dgm:spPr/>
      <dgm:t>
        <a:bodyPr/>
        <a:lstStyle/>
        <a:p>
          <a:endParaRPr lang="hu-HU"/>
        </a:p>
      </dgm:t>
    </dgm:pt>
    <dgm:pt modelId="{A1CEB33E-9291-4B90-ADB6-4D0A7978A4F2}">
      <dgm:prSet custT="1"/>
      <dgm:spPr/>
      <dgm:t>
        <a:bodyPr/>
        <a:lstStyle/>
        <a:p>
          <a:r>
            <a:rPr lang="hu-HU" sz="2000" b="0" dirty="0"/>
            <a:t>Három gyermeknél 33.000 Ft/gyermek </a:t>
          </a:r>
          <a:endParaRPr lang="en-GB" sz="2000" b="0" dirty="0"/>
        </a:p>
      </dgm:t>
    </dgm:pt>
    <dgm:pt modelId="{7D2E5B2A-A97F-47A6-A905-444CF8CE95DA}" type="parTrans" cxnId="{DE988184-029F-423C-B147-041A05277058}">
      <dgm:prSet/>
      <dgm:spPr/>
      <dgm:t>
        <a:bodyPr/>
        <a:lstStyle/>
        <a:p>
          <a:endParaRPr lang="hu-HU"/>
        </a:p>
      </dgm:t>
    </dgm:pt>
    <dgm:pt modelId="{F00C37B5-5940-4672-A7DA-01CE3351FA58}" type="sibTrans" cxnId="{DE988184-029F-423C-B147-041A05277058}">
      <dgm:prSet/>
      <dgm:spPr/>
      <dgm:t>
        <a:bodyPr/>
        <a:lstStyle/>
        <a:p>
          <a:endParaRPr lang="hu-HU"/>
        </a:p>
      </dgm:t>
    </dgm:pt>
    <dgm:pt modelId="{848DC8F6-61E2-4304-90A3-631542CBB5C0}">
      <dgm:prSet custT="1"/>
      <dgm:spPr/>
      <dgm:t>
        <a:bodyPr/>
        <a:lstStyle/>
        <a:p>
          <a:r>
            <a:rPr lang="hu-HU" sz="2000" b="0" i="0" dirty="0"/>
            <a:t>A nyugdíj-, természetbeni és pénzbeli egészségbiztosítási és a munkaerőpiaci járulék helyett</a:t>
          </a:r>
          <a:r>
            <a:rPr lang="hu-HU" sz="2000" dirty="0"/>
            <a:t> </a:t>
          </a:r>
          <a:endParaRPr lang="en-GB" sz="2000" dirty="0"/>
        </a:p>
      </dgm:t>
    </dgm:pt>
    <dgm:pt modelId="{3B3D6618-940A-4640-B2F4-9505ED626D41}" type="parTrans" cxnId="{A3115ECF-F67F-4460-ACB1-AC22B73F127B}">
      <dgm:prSet/>
      <dgm:spPr/>
      <dgm:t>
        <a:bodyPr/>
        <a:lstStyle/>
        <a:p>
          <a:endParaRPr lang="hu-HU"/>
        </a:p>
      </dgm:t>
    </dgm:pt>
    <dgm:pt modelId="{617F6445-8A20-45A3-9328-9BBFA2999339}" type="sibTrans" cxnId="{A3115ECF-F67F-4460-ACB1-AC22B73F127B}">
      <dgm:prSet/>
      <dgm:spPr/>
      <dgm:t>
        <a:bodyPr/>
        <a:lstStyle/>
        <a:p>
          <a:endParaRPr lang="hu-HU"/>
        </a:p>
      </dgm:t>
    </dgm:pt>
    <dgm:pt modelId="{5E937A8D-32AD-48DB-A6C2-6EDC6CDAE511}" type="pres">
      <dgm:prSet presAssocID="{8071550F-EEF1-4854-B3E7-AB5314C7F1A7}" presName="linear" presStyleCnt="0">
        <dgm:presLayoutVars>
          <dgm:dir/>
          <dgm:animLvl val="lvl"/>
          <dgm:resizeHandles val="exact"/>
        </dgm:presLayoutVars>
      </dgm:prSet>
      <dgm:spPr/>
    </dgm:pt>
    <dgm:pt modelId="{6A5BA874-CCCC-4242-84F5-783C55A2CFEE}" type="pres">
      <dgm:prSet presAssocID="{64491299-AF4B-4890-9BFD-8CA984559CC4}" presName="parentLin" presStyleCnt="0"/>
      <dgm:spPr/>
    </dgm:pt>
    <dgm:pt modelId="{5F1BFE63-95A4-4805-BD13-E38E54C2CA36}" type="pres">
      <dgm:prSet presAssocID="{64491299-AF4B-4890-9BFD-8CA984559CC4}" presName="parentLeftMargin" presStyleLbl="node1" presStyleIdx="0" presStyleCnt="5"/>
      <dgm:spPr/>
    </dgm:pt>
    <dgm:pt modelId="{932BC85F-6676-4B9C-A124-85D18FDEB965}" type="pres">
      <dgm:prSet presAssocID="{64491299-AF4B-4890-9BFD-8CA984559CC4}" presName="parentText" presStyleLbl="node1" presStyleIdx="0" presStyleCnt="5" custScaleX="142857">
        <dgm:presLayoutVars>
          <dgm:chMax val="0"/>
          <dgm:bulletEnabled val="1"/>
        </dgm:presLayoutVars>
      </dgm:prSet>
      <dgm:spPr/>
    </dgm:pt>
    <dgm:pt modelId="{66896C4E-1308-4605-A3BF-AE09671245EF}" type="pres">
      <dgm:prSet presAssocID="{64491299-AF4B-4890-9BFD-8CA984559CC4}" presName="negativeSpace" presStyleCnt="0"/>
      <dgm:spPr/>
    </dgm:pt>
    <dgm:pt modelId="{915C663E-420D-4D1B-992E-24FB3BEF9636}" type="pres">
      <dgm:prSet presAssocID="{64491299-AF4B-4890-9BFD-8CA984559CC4}" presName="childText" presStyleLbl="conFgAcc1" presStyleIdx="0" presStyleCnt="5">
        <dgm:presLayoutVars>
          <dgm:bulletEnabled val="1"/>
        </dgm:presLayoutVars>
      </dgm:prSet>
      <dgm:spPr/>
    </dgm:pt>
    <dgm:pt modelId="{04EDD8BE-B02E-45AC-9B4A-ECE3FD56E82B}" type="pres">
      <dgm:prSet presAssocID="{217FEB97-8958-4D0D-9E80-B4F012F5A4FA}" presName="spaceBetweenRectangles" presStyleCnt="0"/>
      <dgm:spPr/>
    </dgm:pt>
    <dgm:pt modelId="{0DD06C66-9732-4B4A-A16B-DD23D8F37C3C}" type="pres">
      <dgm:prSet presAssocID="{A0FA0764-9B68-4032-85A2-CE06088E6832}" presName="parentLin" presStyleCnt="0"/>
      <dgm:spPr/>
    </dgm:pt>
    <dgm:pt modelId="{CB842AD1-9618-432D-9D7F-94C1B8517FB3}" type="pres">
      <dgm:prSet presAssocID="{A0FA0764-9B68-4032-85A2-CE06088E6832}" presName="parentLeftMargin" presStyleLbl="node1" presStyleIdx="0" presStyleCnt="5"/>
      <dgm:spPr/>
    </dgm:pt>
    <dgm:pt modelId="{837CBB2A-9755-46FA-BF82-C4D24861CFFE}" type="pres">
      <dgm:prSet presAssocID="{A0FA0764-9B68-4032-85A2-CE06088E6832}" presName="parentText" presStyleLbl="node1" presStyleIdx="1" presStyleCnt="5" custScaleX="142857">
        <dgm:presLayoutVars>
          <dgm:chMax val="0"/>
          <dgm:bulletEnabled val="1"/>
        </dgm:presLayoutVars>
      </dgm:prSet>
      <dgm:spPr/>
    </dgm:pt>
    <dgm:pt modelId="{C221F5C8-78C8-4444-8F9C-75A08D8B654C}" type="pres">
      <dgm:prSet presAssocID="{A0FA0764-9B68-4032-85A2-CE06088E6832}" presName="negativeSpace" presStyleCnt="0"/>
      <dgm:spPr/>
    </dgm:pt>
    <dgm:pt modelId="{849F3D2D-3EDF-40C0-B9AF-3242E26F1C89}" type="pres">
      <dgm:prSet presAssocID="{A0FA0764-9B68-4032-85A2-CE06088E6832}" presName="childText" presStyleLbl="conFgAcc1" presStyleIdx="1" presStyleCnt="5">
        <dgm:presLayoutVars>
          <dgm:bulletEnabled val="1"/>
        </dgm:presLayoutVars>
      </dgm:prSet>
      <dgm:spPr/>
    </dgm:pt>
    <dgm:pt modelId="{4A133020-3346-447E-B021-AAC131D30210}" type="pres">
      <dgm:prSet presAssocID="{E1533312-A196-465E-8256-0AE5B7522D1D}" presName="spaceBetweenRectangles" presStyleCnt="0"/>
      <dgm:spPr/>
    </dgm:pt>
    <dgm:pt modelId="{2221B551-2574-4C44-A524-B927B8571EEB}" type="pres">
      <dgm:prSet presAssocID="{D32B3213-B232-4CAA-A554-02AA5B7107F8}" presName="parentLin" presStyleCnt="0"/>
      <dgm:spPr/>
    </dgm:pt>
    <dgm:pt modelId="{904E956A-677F-4B1E-8965-A37604884939}" type="pres">
      <dgm:prSet presAssocID="{D32B3213-B232-4CAA-A554-02AA5B7107F8}" presName="parentLeftMargin" presStyleLbl="node1" presStyleIdx="1" presStyleCnt="5"/>
      <dgm:spPr/>
    </dgm:pt>
    <dgm:pt modelId="{8BAC3F46-C6C9-47A5-A361-5275F4B120D9}" type="pres">
      <dgm:prSet presAssocID="{D32B3213-B232-4CAA-A554-02AA5B7107F8}" presName="parentText" presStyleLbl="node1" presStyleIdx="2" presStyleCnt="5" custScaleX="142857">
        <dgm:presLayoutVars>
          <dgm:chMax val="0"/>
          <dgm:bulletEnabled val="1"/>
        </dgm:presLayoutVars>
      </dgm:prSet>
      <dgm:spPr/>
    </dgm:pt>
    <dgm:pt modelId="{AAF006EE-CC23-4458-A4B7-4D7F36B4C130}" type="pres">
      <dgm:prSet presAssocID="{D32B3213-B232-4CAA-A554-02AA5B7107F8}" presName="negativeSpace" presStyleCnt="0"/>
      <dgm:spPr/>
    </dgm:pt>
    <dgm:pt modelId="{F6579685-4ABF-4F08-ADCC-39D409DAD433}" type="pres">
      <dgm:prSet presAssocID="{D32B3213-B232-4CAA-A554-02AA5B7107F8}" presName="childText" presStyleLbl="conFgAcc1" presStyleIdx="2" presStyleCnt="5">
        <dgm:presLayoutVars>
          <dgm:bulletEnabled val="1"/>
        </dgm:presLayoutVars>
      </dgm:prSet>
      <dgm:spPr/>
    </dgm:pt>
    <dgm:pt modelId="{91596FFD-AD78-4B70-BA8A-25AB07F95660}" type="pres">
      <dgm:prSet presAssocID="{8C16E60F-5FF4-4D0A-A099-B92FD3DDE70F}" presName="spaceBetweenRectangles" presStyleCnt="0"/>
      <dgm:spPr/>
    </dgm:pt>
    <dgm:pt modelId="{ED3D45F0-1579-4064-ACFA-37A3E71912D0}" type="pres">
      <dgm:prSet presAssocID="{57C7129E-B456-49D8-9F0E-3C489CA41A6E}" presName="parentLin" presStyleCnt="0"/>
      <dgm:spPr/>
    </dgm:pt>
    <dgm:pt modelId="{AE611359-8178-46E9-B6D1-7D03C08FCE10}" type="pres">
      <dgm:prSet presAssocID="{57C7129E-B456-49D8-9F0E-3C489CA41A6E}" presName="parentLeftMargin" presStyleLbl="node1" presStyleIdx="2" presStyleCnt="5"/>
      <dgm:spPr/>
    </dgm:pt>
    <dgm:pt modelId="{1D5847D7-663F-4D79-B6FE-F15AA1650AFF}" type="pres">
      <dgm:prSet presAssocID="{57C7129E-B456-49D8-9F0E-3C489CA41A6E}" presName="parentText" presStyleLbl="node1" presStyleIdx="3" presStyleCnt="5" custScaleX="142857">
        <dgm:presLayoutVars>
          <dgm:chMax val="0"/>
          <dgm:bulletEnabled val="1"/>
        </dgm:presLayoutVars>
      </dgm:prSet>
      <dgm:spPr/>
    </dgm:pt>
    <dgm:pt modelId="{27AA3B24-6AFB-4557-9766-B40AE91E942F}" type="pres">
      <dgm:prSet presAssocID="{57C7129E-B456-49D8-9F0E-3C489CA41A6E}" presName="negativeSpace" presStyleCnt="0"/>
      <dgm:spPr/>
    </dgm:pt>
    <dgm:pt modelId="{29A3406B-B9F2-45CB-87FC-AAE1B8278A53}" type="pres">
      <dgm:prSet presAssocID="{57C7129E-B456-49D8-9F0E-3C489CA41A6E}" presName="childText" presStyleLbl="conFgAcc1" presStyleIdx="3" presStyleCnt="5">
        <dgm:presLayoutVars>
          <dgm:bulletEnabled val="1"/>
        </dgm:presLayoutVars>
      </dgm:prSet>
      <dgm:spPr/>
    </dgm:pt>
    <dgm:pt modelId="{ACF60F15-08FC-4071-86A4-1CFD1A6A80B7}" type="pres">
      <dgm:prSet presAssocID="{0D176589-CE3C-4C7C-80B3-C6FADDBEEFB1}" presName="spaceBetweenRectangles" presStyleCnt="0"/>
      <dgm:spPr/>
    </dgm:pt>
    <dgm:pt modelId="{9D28A089-5770-40E6-A8D6-0269D56D00F9}" type="pres">
      <dgm:prSet presAssocID="{83B9BB3B-43B8-4346-8398-BE9B0F075E24}" presName="parentLin" presStyleCnt="0"/>
      <dgm:spPr/>
    </dgm:pt>
    <dgm:pt modelId="{A83DEE38-7436-4F80-BCEE-EF5B36D2B1EB}" type="pres">
      <dgm:prSet presAssocID="{83B9BB3B-43B8-4346-8398-BE9B0F075E24}" presName="parentLeftMargin" presStyleLbl="node1" presStyleIdx="3" presStyleCnt="5"/>
      <dgm:spPr/>
    </dgm:pt>
    <dgm:pt modelId="{39917209-CFC8-42AA-B214-D9B569607EE7}" type="pres">
      <dgm:prSet presAssocID="{83B9BB3B-43B8-4346-8398-BE9B0F075E24}" presName="parentText" presStyleLbl="node1" presStyleIdx="4" presStyleCnt="5" custScaleX="142857">
        <dgm:presLayoutVars>
          <dgm:chMax val="0"/>
          <dgm:bulletEnabled val="1"/>
        </dgm:presLayoutVars>
      </dgm:prSet>
      <dgm:spPr/>
    </dgm:pt>
    <dgm:pt modelId="{E0372D38-9C53-4ABB-9B14-A5868AFD9B47}" type="pres">
      <dgm:prSet presAssocID="{83B9BB3B-43B8-4346-8398-BE9B0F075E24}" presName="negativeSpace" presStyleCnt="0"/>
      <dgm:spPr/>
    </dgm:pt>
    <dgm:pt modelId="{6EBA2B80-AABF-4C65-8BF1-6C0DE0AFF53E}" type="pres">
      <dgm:prSet presAssocID="{83B9BB3B-43B8-4346-8398-BE9B0F075E2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46FBB01-643B-488F-92E3-E9F73FF8E693}" type="presOf" srcId="{A1CEB33E-9291-4B90-ADB6-4D0A7978A4F2}" destId="{849F3D2D-3EDF-40C0-B9AF-3242E26F1C89}" srcOrd="0" destOrd="2" presId="urn:microsoft.com/office/officeart/2005/8/layout/list1"/>
    <dgm:cxn modelId="{24B60504-382D-4332-9C79-7013605E6C47}" srcId="{A0FA0764-9B68-4032-85A2-CE06088E6832}" destId="{234A1FE8-7D2A-49C7-90AD-E94D7801F581}" srcOrd="0" destOrd="0" parTransId="{13BA3B29-1B81-4D20-8D8A-435660ABCB10}" sibTransId="{0DC46831-D284-4CB1-89D6-AAB254B68198}"/>
    <dgm:cxn modelId="{D6FF000D-A8E8-4110-ADF9-5354C7F548C0}" type="presOf" srcId="{64491299-AF4B-4890-9BFD-8CA984559CC4}" destId="{5F1BFE63-95A4-4805-BD13-E38E54C2CA36}" srcOrd="0" destOrd="0" presId="urn:microsoft.com/office/officeart/2005/8/layout/list1"/>
    <dgm:cxn modelId="{E7E6A81D-A340-4E76-8152-55D3C3A4F2AC}" srcId="{64491299-AF4B-4890-9BFD-8CA984559CC4}" destId="{37C5E397-1B23-4065-884A-B4379BD62289}" srcOrd="0" destOrd="0" parTransId="{274B73E2-A021-458E-A382-477B238EFA5E}" sibTransId="{B7D28817-0A70-42F1-8815-C78DF6D0C22E}"/>
    <dgm:cxn modelId="{B366331F-4F53-4C48-A8CD-9A5B2F4EADFA}" srcId="{D32B3213-B232-4CAA-A554-02AA5B7107F8}" destId="{1E49F8CA-2683-4E8B-ACD7-5480A07C8A78}" srcOrd="0" destOrd="0" parTransId="{79163CB0-7575-4DC7-A035-A24F6546C2BA}" sibTransId="{149BF757-4C16-4764-B805-A85C7B15241A}"/>
    <dgm:cxn modelId="{21C46E21-781D-4DBB-9835-F83D91B4D327}" srcId="{8071550F-EEF1-4854-B3E7-AB5314C7F1A7}" destId="{64491299-AF4B-4890-9BFD-8CA984559CC4}" srcOrd="0" destOrd="0" parTransId="{90A57FE2-1644-46CC-A18A-2804A26EE4CA}" sibTransId="{217FEB97-8958-4D0D-9E80-B4F012F5A4FA}"/>
    <dgm:cxn modelId="{84E59422-FC8C-4EE7-B721-D009B19CCA76}" type="presOf" srcId="{28CE47AC-57AA-4924-A1F3-077EAC58D857}" destId="{849F3D2D-3EDF-40C0-B9AF-3242E26F1C89}" srcOrd="0" destOrd="1" presId="urn:microsoft.com/office/officeart/2005/8/layout/list1"/>
    <dgm:cxn modelId="{ED517828-6951-4116-92EA-5E51128ABAA5}" type="presOf" srcId="{1E49F8CA-2683-4E8B-ACD7-5480A07C8A78}" destId="{F6579685-4ABF-4F08-ADCC-39D409DAD433}" srcOrd="0" destOrd="0" presId="urn:microsoft.com/office/officeart/2005/8/layout/list1"/>
    <dgm:cxn modelId="{07F0012F-F2D8-420A-852F-12FDAA6C3B33}" type="presOf" srcId="{37C5E397-1B23-4065-884A-B4379BD62289}" destId="{915C663E-420D-4D1B-992E-24FB3BEF9636}" srcOrd="0" destOrd="0" presId="urn:microsoft.com/office/officeart/2005/8/layout/list1"/>
    <dgm:cxn modelId="{78B5223B-0EA3-4DEE-AC3F-8A01BCBDD8BF}" type="presOf" srcId="{81BA4E0B-226B-40F2-B05C-7CE008F46B13}" destId="{915C663E-420D-4D1B-992E-24FB3BEF9636}" srcOrd="0" destOrd="1" presId="urn:microsoft.com/office/officeart/2005/8/layout/list1"/>
    <dgm:cxn modelId="{8DE0453C-84A7-49B3-BB13-35C26520B916}" srcId="{83B9BB3B-43B8-4346-8398-BE9B0F075E24}" destId="{1DF58B5D-5746-4100-AA3F-AA2E503853B7}" srcOrd="0" destOrd="0" parTransId="{4753A158-644E-466F-A34C-F8C90350C737}" sibTransId="{FFB9B2BF-AE78-4888-8A4D-F311CA948424}"/>
    <dgm:cxn modelId="{EE0A565F-E8D4-4C46-A08B-97A6FD0E1183}" type="presOf" srcId="{99A116D2-3177-4AFA-80DA-D93B58F1F523}" destId="{29A3406B-B9F2-45CB-87FC-AAE1B8278A53}" srcOrd="0" destOrd="0" presId="urn:microsoft.com/office/officeart/2005/8/layout/list1"/>
    <dgm:cxn modelId="{FD52C95F-0659-485C-92E0-20CFBABCEDF4}" type="presOf" srcId="{57C7129E-B456-49D8-9F0E-3C489CA41A6E}" destId="{1D5847D7-663F-4D79-B6FE-F15AA1650AFF}" srcOrd="1" destOrd="0" presId="urn:microsoft.com/office/officeart/2005/8/layout/list1"/>
    <dgm:cxn modelId="{E5D85C61-CB82-4D28-992C-74F3858F338E}" srcId="{57C7129E-B456-49D8-9F0E-3C489CA41A6E}" destId="{99A116D2-3177-4AFA-80DA-D93B58F1F523}" srcOrd="0" destOrd="0" parTransId="{8273161D-FA22-4035-9348-BA94A03C097D}" sibTransId="{9F1A4813-CA19-4288-B115-638439283CDE}"/>
    <dgm:cxn modelId="{D2123262-3430-41AF-B4C1-E4B0C52E8630}" srcId="{A0FA0764-9B68-4032-85A2-CE06088E6832}" destId="{28CE47AC-57AA-4924-A1F3-077EAC58D857}" srcOrd="1" destOrd="0" parTransId="{A80769BA-EE6F-4286-AE18-4CDDE1FF2AFA}" sibTransId="{36B94094-5797-4582-AFB6-6BE9A6C47FF6}"/>
    <dgm:cxn modelId="{71C8964C-C298-48C0-9C4C-FE21305CD8DC}" srcId="{8071550F-EEF1-4854-B3E7-AB5314C7F1A7}" destId="{57C7129E-B456-49D8-9F0E-3C489CA41A6E}" srcOrd="3" destOrd="0" parTransId="{995DEBAA-DE92-4024-96E2-30E8F32066F9}" sibTransId="{0D176589-CE3C-4C7C-80B3-C6FADDBEEFB1}"/>
    <dgm:cxn modelId="{BBE11A6D-0B91-4D89-B45E-EFA1792D81A3}" type="presOf" srcId="{8071550F-EEF1-4854-B3E7-AB5314C7F1A7}" destId="{5E937A8D-32AD-48DB-A6C2-6EDC6CDAE511}" srcOrd="0" destOrd="0" presId="urn:microsoft.com/office/officeart/2005/8/layout/list1"/>
    <dgm:cxn modelId="{B459DE57-EC6E-42F5-B59B-38BEFF578996}" type="presOf" srcId="{57C7129E-B456-49D8-9F0E-3C489CA41A6E}" destId="{AE611359-8178-46E9-B6D1-7D03C08FCE10}" srcOrd="0" destOrd="0" presId="urn:microsoft.com/office/officeart/2005/8/layout/list1"/>
    <dgm:cxn modelId="{CA5C9E7B-2DF9-4D19-AFBD-AF2F7A35208C}" type="presOf" srcId="{83B9BB3B-43B8-4346-8398-BE9B0F075E24}" destId="{A83DEE38-7436-4F80-BCEE-EF5B36D2B1EB}" srcOrd="0" destOrd="0" presId="urn:microsoft.com/office/officeart/2005/8/layout/list1"/>
    <dgm:cxn modelId="{DE988184-029F-423C-B147-041A05277058}" srcId="{A0FA0764-9B68-4032-85A2-CE06088E6832}" destId="{A1CEB33E-9291-4B90-ADB6-4D0A7978A4F2}" srcOrd="2" destOrd="0" parTransId="{7D2E5B2A-A97F-47A6-A905-444CF8CE95DA}" sibTransId="{F00C37B5-5940-4672-A7DA-01CE3351FA58}"/>
    <dgm:cxn modelId="{46C6578D-C962-40B0-8B5F-CEF68FD45D15}" type="presOf" srcId="{A0FA0764-9B68-4032-85A2-CE06088E6832}" destId="{837CBB2A-9755-46FA-BF82-C4D24861CFFE}" srcOrd="1" destOrd="0" presId="urn:microsoft.com/office/officeart/2005/8/layout/list1"/>
    <dgm:cxn modelId="{18F66198-2410-4810-8C6F-FD85CCBFA9D6}" type="presOf" srcId="{234A1FE8-7D2A-49C7-90AD-E94D7801F581}" destId="{849F3D2D-3EDF-40C0-B9AF-3242E26F1C89}" srcOrd="0" destOrd="0" presId="urn:microsoft.com/office/officeart/2005/8/layout/list1"/>
    <dgm:cxn modelId="{2DDADBA1-13A8-430A-93C2-F4E8003A375E}" srcId="{64491299-AF4B-4890-9BFD-8CA984559CC4}" destId="{81BA4E0B-226B-40F2-B05C-7CE008F46B13}" srcOrd="1" destOrd="0" parTransId="{2C3D1742-F0B2-450B-9B17-BE78B71BB341}" sibTransId="{560AEA99-8EDF-44A5-9BAA-6D713D1E4735}"/>
    <dgm:cxn modelId="{A00C63A9-9665-48E4-B22C-83B4AB567DD7}" type="presOf" srcId="{1DF58B5D-5746-4100-AA3F-AA2E503853B7}" destId="{6EBA2B80-AABF-4C65-8BF1-6C0DE0AFF53E}" srcOrd="0" destOrd="0" presId="urn:microsoft.com/office/officeart/2005/8/layout/list1"/>
    <dgm:cxn modelId="{3B53A1AA-ECCB-4E35-9A98-0906FEB1405F}" type="presOf" srcId="{64491299-AF4B-4890-9BFD-8CA984559CC4}" destId="{932BC85F-6676-4B9C-A124-85D18FDEB965}" srcOrd="1" destOrd="0" presId="urn:microsoft.com/office/officeart/2005/8/layout/list1"/>
    <dgm:cxn modelId="{B67421B7-2751-4027-A7DC-142353328648}" srcId="{8071550F-EEF1-4854-B3E7-AB5314C7F1A7}" destId="{83B9BB3B-43B8-4346-8398-BE9B0F075E24}" srcOrd="4" destOrd="0" parTransId="{B70F7C5F-CA95-48A9-9A9D-9AF9291FF79F}" sibTransId="{0A05E154-7D24-4361-981E-EC2BA9948CE8}"/>
    <dgm:cxn modelId="{712927B7-5CE1-4A9D-AA80-6EB3FADE00D8}" type="presOf" srcId="{848DC8F6-61E2-4304-90A3-631542CBB5C0}" destId="{6EBA2B80-AABF-4C65-8BF1-6C0DE0AFF53E}" srcOrd="0" destOrd="1" presId="urn:microsoft.com/office/officeart/2005/8/layout/list1"/>
    <dgm:cxn modelId="{4115CCBA-2A45-49EA-8B2D-CB790F5E4E6C}" type="presOf" srcId="{83B9BB3B-43B8-4346-8398-BE9B0F075E24}" destId="{39917209-CFC8-42AA-B214-D9B569607EE7}" srcOrd="1" destOrd="0" presId="urn:microsoft.com/office/officeart/2005/8/layout/list1"/>
    <dgm:cxn modelId="{A3115ECF-F67F-4460-ACB1-AC22B73F127B}" srcId="{83B9BB3B-43B8-4346-8398-BE9B0F075E24}" destId="{848DC8F6-61E2-4304-90A3-631542CBB5C0}" srcOrd="1" destOrd="0" parTransId="{3B3D6618-940A-4640-B2F4-9505ED626D41}" sibTransId="{617F6445-8A20-45A3-9328-9BBFA2999339}"/>
    <dgm:cxn modelId="{2F2D96DF-5486-438D-8515-0B7D23BB903D}" type="presOf" srcId="{D32B3213-B232-4CAA-A554-02AA5B7107F8}" destId="{8BAC3F46-C6C9-47A5-A361-5275F4B120D9}" srcOrd="1" destOrd="0" presId="urn:microsoft.com/office/officeart/2005/8/layout/list1"/>
    <dgm:cxn modelId="{C36184E1-3108-4DB3-A266-63EF4E160682}" type="presOf" srcId="{D32B3213-B232-4CAA-A554-02AA5B7107F8}" destId="{904E956A-677F-4B1E-8965-A37604884939}" srcOrd="0" destOrd="0" presId="urn:microsoft.com/office/officeart/2005/8/layout/list1"/>
    <dgm:cxn modelId="{44577AED-2CDE-497E-A055-F7EAA1FD5DFD}" srcId="{8071550F-EEF1-4854-B3E7-AB5314C7F1A7}" destId="{D32B3213-B232-4CAA-A554-02AA5B7107F8}" srcOrd="2" destOrd="0" parTransId="{F3EE11C6-B253-4B5D-9D0B-AE5FF1E00ACA}" sibTransId="{8C16E60F-5FF4-4D0A-A099-B92FD3DDE70F}"/>
    <dgm:cxn modelId="{8AB2A5EF-5A93-4E3A-A299-5F540C71DC2F}" type="presOf" srcId="{A0FA0764-9B68-4032-85A2-CE06088E6832}" destId="{CB842AD1-9618-432D-9D7F-94C1B8517FB3}" srcOrd="0" destOrd="0" presId="urn:microsoft.com/office/officeart/2005/8/layout/list1"/>
    <dgm:cxn modelId="{54D154FC-7206-4301-9BCC-50F2D6BE96B8}" srcId="{8071550F-EEF1-4854-B3E7-AB5314C7F1A7}" destId="{A0FA0764-9B68-4032-85A2-CE06088E6832}" srcOrd="1" destOrd="0" parTransId="{F0A5E596-6C2E-4BEE-8153-347A1162E7E9}" sibTransId="{E1533312-A196-465E-8256-0AE5B7522D1D}"/>
    <dgm:cxn modelId="{B3EFE346-AAB3-4D4C-9304-313CBB458379}" type="presParOf" srcId="{5E937A8D-32AD-48DB-A6C2-6EDC6CDAE511}" destId="{6A5BA874-CCCC-4242-84F5-783C55A2CFEE}" srcOrd="0" destOrd="0" presId="urn:microsoft.com/office/officeart/2005/8/layout/list1"/>
    <dgm:cxn modelId="{31ED523B-D1EF-4642-B75E-5C636A156603}" type="presParOf" srcId="{6A5BA874-CCCC-4242-84F5-783C55A2CFEE}" destId="{5F1BFE63-95A4-4805-BD13-E38E54C2CA36}" srcOrd="0" destOrd="0" presId="urn:microsoft.com/office/officeart/2005/8/layout/list1"/>
    <dgm:cxn modelId="{5A5A18EF-A4E5-4D9E-AD4D-E9154FAA137B}" type="presParOf" srcId="{6A5BA874-CCCC-4242-84F5-783C55A2CFEE}" destId="{932BC85F-6676-4B9C-A124-85D18FDEB965}" srcOrd="1" destOrd="0" presId="urn:microsoft.com/office/officeart/2005/8/layout/list1"/>
    <dgm:cxn modelId="{806CFA02-0B31-43EE-94F1-32FE1927EBA9}" type="presParOf" srcId="{5E937A8D-32AD-48DB-A6C2-6EDC6CDAE511}" destId="{66896C4E-1308-4605-A3BF-AE09671245EF}" srcOrd="1" destOrd="0" presId="urn:microsoft.com/office/officeart/2005/8/layout/list1"/>
    <dgm:cxn modelId="{1B72E13C-6601-4136-8C34-75B2D2EB8163}" type="presParOf" srcId="{5E937A8D-32AD-48DB-A6C2-6EDC6CDAE511}" destId="{915C663E-420D-4D1B-992E-24FB3BEF9636}" srcOrd="2" destOrd="0" presId="urn:microsoft.com/office/officeart/2005/8/layout/list1"/>
    <dgm:cxn modelId="{408B1F20-F30F-4745-90E1-98B177A99837}" type="presParOf" srcId="{5E937A8D-32AD-48DB-A6C2-6EDC6CDAE511}" destId="{04EDD8BE-B02E-45AC-9B4A-ECE3FD56E82B}" srcOrd="3" destOrd="0" presId="urn:microsoft.com/office/officeart/2005/8/layout/list1"/>
    <dgm:cxn modelId="{D019EC1C-33D1-4858-93CC-F2F9B98836FF}" type="presParOf" srcId="{5E937A8D-32AD-48DB-A6C2-6EDC6CDAE511}" destId="{0DD06C66-9732-4B4A-A16B-DD23D8F37C3C}" srcOrd="4" destOrd="0" presId="urn:microsoft.com/office/officeart/2005/8/layout/list1"/>
    <dgm:cxn modelId="{D1C932AB-BBB0-41F7-88D8-1CBE85A0D0A6}" type="presParOf" srcId="{0DD06C66-9732-4B4A-A16B-DD23D8F37C3C}" destId="{CB842AD1-9618-432D-9D7F-94C1B8517FB3}" srcOrd="0" destOrd="0" presId="urn:microsoft.com/office/officeart/2005/8/layout/list1"/>
    <dgm:cxn modelId="{C37622CF-CF59-4591-B1C0-A0AF7FC11D86}" type="presParOf" srcId="{0DD06C66-9732-4B4A-A16B-DD23D8F37C3C}" destId="{837CBB2A-9755-46FA-BF82-C4D24861CFFE}" srcOrd="1" destOrd="0" presId="urn:microsoft.com/office/officeart/2005/8/layout/list1"/>
    <dgm:cxn modelId="{978217E0-4063-4D16-87D1-0BF8F261EE98}" type="presParOf" srcId="{5E937A8D-32AD-48DB-A6C2-6EDC6CDAE511}" destId="{C221F5C8-78C8-4444-8F9C-75A08D8B654C}" srcOrd="5" destOrd="0" presId="urn:microsoft.com/office/officeart/2005/8/layout/list1"/>
    <dgm:cxn modelId="{C106A301-507B-455A-948C-992398EE8233}" type="presParOf" srcId="{5E937A8D-32AD-48DB-A6C2-6EDC6CDAE511}" destId="{849F3D2D-3EDF-40C0-B9AF-3242E26F1C89}" srcOrd="6" destOrd="0" presId="urn:microsoft.com/office/officeart/2005/8/layout/list1"/>
    <dgm:cxn modelId="{D53A3EC8-0036-43D0-A360-20C7E1D38E1A}" type="presParOf" srcId="{5E937A8D-32AD-48DB-A6C2-6EDC6CDAE511}" destId="{4A133020-3346-447E-B021-AAC131D30210}" srcOrd="7" destOrd="0" presId="urn:microsoft.com/office/officeart/2005/8/layout/list1"/>
    <dgm:cxn modelId="{D56ED2C6-63A5-4423-9986-A571FD2DA7EE}" type="presParOf" srcId="{5E937A8D-32AD-48DB-A6C2-6EDC6CDAE511}" destId="{2221B551-2574-4C44-A524-B927B8571EEB}" srcOrd="8" destOrd="0" presId="urn:microsoft.com/office/officeart/2005/8/layout/list1"/>
    <dgm:cxn modelId="{7165C49D-15F7-4CDF-8869-2E2DE5EC23D0}" type="presParOf" srcId="{2221B551-2574-4C44-A524-B927B8571EEB}" destId="{904E956A-677F-4B1E-8965-A37604884939}" srcOrd="0" destOrd="0" presId="urn:microsoft.com/office/officeart/2005/8/layout/list1"/>
    <dgm:cxn modelId="{B866A581-AFA2-4B2F-9BE8-6517FA1691D5}" type="presParOf" srcId="{2221B551-2574-4C44-A524-B927B8571EEB}" destId="{8BAC3F46-C6C9-47A5-A361-5275F4B120D9}" srcOrd="1" destOrd="0" presId="urn:microsoft.com/office/officeart/2005/8/layout/list1"/>
    <dgm:cxn modelId="{D0C4CED7-B853-41DF-95E1-D58677967C5A}" type="presParOf" srcId="{5E937A8D-32AD-48DB-A6C2-6EDC6CDAE511}" destId="{AAF006EE-CC23-4458-A4B7-4D7F36B4C130}" srcOrd="9" destOrd="0" presId="urn:microsoft.com/office/officeart/2005/8/layout/list1"/>
    <dgm:cxn modelId="{3E3F54EF-2DDF-46EE-8AF5-625D94DE3E1E}" type="presParOf" srcId="{5E937A8D-32AD-48DB-A6C2-6EDC6CDAE511}" destId="{F6579685-4ABF-4F08-ADCC-39D409DAD433}" srcOrd="10" destOrd="0" presId="urn:microsoft.com/office/officeart/2005/8/layout/list1"/>
    <dgm:cxn modelId="{75AE31AF-CB3C-41F6-8B7C-14131C869D54}" type="presParOf" srcId="{5E937A8D-32AD-48DB-A6C2-6EDC6CDAE511}" destId="{91596FFD-AD78-4B70-BA8A-25AB07F95660}" srcOrd="11" destOrd="0" presId="urn:microsoft.com/office/officeart/2005/8/layout/list1"/>
    <dgm:cxn modelId="{99B26E02-6AEF-4C02-B1E6-A4F19A692E96}" type="presParOf" srcId="{5E937A8D-32AD-48DB-A6C2-6EDC6CDAE511}" destId="{ED3D45F0-1579-4064-ACFA-37A3E71912D0}" srcOrd="12" destOrd="0" presId="urn:microsoft.com/office/officeart/2005/8/layout/list1"/>
    <dgm:cxn modelId="{1CE5AFE1-9834-4265-B971-652DEBC00E4B}" type="presParOf" srcId="{ED3D45F0-1579-4064-ACFA-37A3E71912D0}" destId="{AE611359-8178-46E9-B6D1-7D03C08FCE10}" srcOrd="0" destOrd="0" presId="urn:microsoft.com/office/officeart/2005/8/layout/list1"/>
    <dgm:cxn modelId="{AE567844-7F0F-4D74-937B-1B6C2E64A002}" type="presParOf" srcId="{ED3D45F0-1579-4064-ACFA-37A3E71912D0}" destId="{1D5847D7-663F-4D79-B6FE-F15AA1650AFF}" srcOrd="1" destOrd="0" presId="urn:microsoft.com/office/officeart/2005/8/layout/list1"/>
    <dgm:cxn modelId="{91017E27-2C30-4A93-ADC4-422FDB9628B2}" type="presParOf" srcId="{5E937A8D-32AD-48DB-A6C2-6EDC6CDAE511}" destId="{27AA3B24-6AFB-4557-9766-B40AE91E942F}" srcOrd="13" destOrd="0" presId="urn:microsoft.com/office/officeart/2005/8/layout/list1"/>
    <dgm:cxn modelId="{11353C94-127A-4AD8-9C23-8BA5BF060467}" type="presParOf" srcId="{5E937A8D-32AD-48DB-A6C2-6EDC6CDAE511}" destId="{29A3406B-B9F2-45CB-87FC-AAE1B8278A53}" srcOrd="14" destOrd="0" presId="urn:microsoft.com/office/officeart/2005/8/layout/list1"/>
    <dgm:cxn modelId="{3F6053CE-A217-4D21-8F9D-30D6B80B84E3}" type="presParOf" srcId="{5E937A8D-32AD-48DB-A6C2-6EDC6CDAE511}" destId="{ACF60F15-08FC-4071-86A4-1CFD1A6A80B7}" srcOrd="15" destOrd="0" presId="urn:microsoft.com/office/officeart/2005/8/layout/list1"/>
    <dgm:cxn modelId="{DDC13917-E006-4A46-9459-45DC964F6F50}" type="presParOf" srcId="{5E937A8D-32AD-48DB-A6C2-6EDC6CDAE511}" destId="{9D28A089-5770-40E6-A8D6-0269D56D00F9}" srcOrd="16" destOrd="0" presId="urn:microsoft.com/office/officeart/2005/8/layout/list1"/>
    <dgm:cxn modelId="{562BB673-CC9B-421D-B5FE-ED8DD82602CE}" type="presParOf" srcId="{9D28A089-5770-40E6-A8D6-0269D56D00F9}" destId="{A83DEE38-7436-4F80-BCEE-EF5B36D2B1EB}" srcOrd="0" destOrd="0" presId="urn:microsoft.com/office/officeart/2005/8/layout/list1"/>
    <dgm:cxn modelId="{338A035E-D580-427D-81E5-8C67BE63F36B}" type="presParOf" srcId="{9D28A089-5770-40E6-A8D6-0269D56D00F9}" destId="{39917209-CFC8-42AA-B214-D9B569607EE7}" srcOrd="1" destOrd="0" presId="urn:microsoft.com/office/officeart/2005/8/layout/list1"/>
    <dgm:cxn modelId="{E67740D7-65B1-4103-8FD6-39AB36924F7F}" type="presParOf" srcId="{5E937A8D-32AD-48DB-A6C2-6EDC6CDAE511}" destId="{E0372D38-9C53-4ABB-9B14-A5868AFD9B47}" srcOrd="17" destOrd="0" presId="urn:microsoft.com/office/officeart/2005/8/layout/list1"/>
    <dgm:cxn modelId="{0F37358E-F29B-49CA-9D7A-9D72037404AC}" type="presParOf" srcId="{5E937A8D-32AD-48DB-A6C2-6EDC6CDAE511}" destId="{6EBA2B80-AABF-4C65-8BF1-6C0DE0AFF53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A3427-0EBF-4C02-AF01-CA82F60B13E6}">
      <dsp:nvSpPr>
        <dsp:cNvPr id="0" name=""/>
        <dsp:cNvSpPr/>
      </dsp:nvSpPr>
      <dsp:spPr>
        <a:xfrm>
          <a:off x="0" y="0"/>
          <a:ext cx="8229600" cy="1749794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100" kern="1200" dirty="0"/>
            <a:t>Egészségfinanszírozási pillérek</a:t>
          </a:r>
        </a:p>
      </dsp:txBody>
      <dsp:txXfrm>
        <a:off x="0" y="0"/>
        <a:ext cx="8229600" cy="1749794"/>
      </dsp:txXfrm>
    </dsp:sp>
    <dsp:sp modelId="{B7B943F4-5E9C-4ECE-8F84-A0DD00B69D56}">
      <dsp:nvSpPr>
        <dsp:cNvPr id="0" name=""/>
        <dsp:cNvSpPr/>
      </dsp:nvSpPr>
      <dsp:spPr>
        <a:xfrm>
          <a:off x="0" y="1728187"/>
          <a:ext cx="2308734" cy="3674568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b="1" kern="1200" dirty="0"/>
            <a:t>Nemzeti Egészség-biztosítási Alapkezelő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1" kern="1200" dirty="0"/>
            <a:t>Fekvő- és járóbeteg ellátás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1" kern="1200"/>
            <a:t>Táppénz</a:t>
          </a:r>
          <a:endParaRPr lang="hu-HU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1" kern="1200"/>
            <a:t>Gyógyszer</a:t>
          </a:r>
          <a:endParaRPr lang="hu-HU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1" kern="1200"/>
            <a:t>Időskori ellátás</a:t>
          </a:r>
          <a:endParaRPr lang="hu-HU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hu-HU" sz="2000" b="1" kern="1200" dirty="0">
            <a:solidFill>
              <a:srgbClr val="00206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1" i="1" kern="1200"/>
            <a:t>(Állandósult deficit)</a:t>
          </a:r>
          <a:endParaRPr lang="hu-HU" sz="2000" b="1" i="1" kern="1200" dirty="0"/>
        </a:p>
      </dsp:txBody>
      <dsp:txXfrm>
        <a:off x="0" y="1728187"/>
        <a:ext cx="2308734" cy="3674568"/>
      </dsp:txXfrm>
    </dsp:sp>
    <dsp:sp modelId="{16414858-2AE3-4078-8144-4428B2FB5875}">
      <dsp:nvSpPr>
        <dsp:cNvPr id="0" name=""/>
        <dsp:cNvSpPr/>
      </dsp:nvSpPr>
      <dsp:spPr>
        <a:xfrm>
          <a:off x="2312754" y="1749794"/>
          <a:ext cx="2712392" cy="3674568"/>
        </a:xfrm>
        <a:prstGeom prst="rect">
          <a:avLst/>
        </a:prstGeom>
        <a:solidFill>
          <a:schemeClr val="accent5">
            <a:hueOff val="796110"/>
            <a:satOff val="-48750"/>
            <a:lumOff val="6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b="1" kern="1200" dirty="0"/>
            <a:t>Baleset- / és betegség-biztosítások</a:t>
          </a:r>
        </a:p>
      </dsp:txBody>
      <dsp:txXfrm>
        <a:off x="2312754" y="1749794"/>
        <a:ext cx="2712392" cy="3674568"/>
      </dsp:txXfrm>
    </dsp:sp>
    <dsp:sp modelId="{0BC0C86E-FB23-4F82-96C4-64A69E6FD129}">
      <dsp:nvSpPr>
        <dsp:cNvPr id="0" name=""/>
        <dsp:cNvSpPr/>
      </dsp:nvSpPr>
      <dsp:spPr>
        <a:xfrm>
          <a:off x="5025146" y="1749794"/>
          <a:ext cx="3200433" cy="3674568"/>
        </a:xfrm>
        <a:prstGeom prst="rect">
          <a:avLst/>
        </a:prstGeom>
        <a:solidFill>
          <a:schemeClr val="accent5">
            <a:hueOff val="1592220"/>
            <a:satOff val="-97500"/>
            <a:lumOff val="1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b="1" kern="1200" dirty="0"/>
            <a:t>Önkéntes egészség-pénztár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1" kern="1200" dirty="0"/>
            <a:t>Gyógyszertár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1" kern="1200"/>
            <a:t>Optika</a:t>
          </a:r>
          <a:endParaRPr lang="hu-HU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1" kern="1200"/>
            <a:t>Gyógyászati segédeszközök</a:t>
          </a:r>
          <a:endParaRPr lang="hu-HU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1" kern="1200" dirty="0"/>
            <a:t>Orvosi ellátás, fogászat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hu-HU" sz="3200" b="1" kern="1200" dirty="0"/>
        </a:p>
      </dsp:txBody>
      <dsp:txXfrm>
        <a:off x="5025146" y="1749794"/>
        <a:ext cx="3200433" cy="3674568"/>
      </dsp:txXfrm>
    </dsp:sp>
    <dsp:sp modelId="{F893AD35-DF9B-4056-B507-381B839F4F3B}">
      <dsp:nvSpPr>
        <dsp:cNvPr id="0" name=""/>
        <dsp:cNvSpPr/>
      </dsp:nvSpPr>
      <dsp:spPr>
        <a:xfrm>
          <a:off x="0" y="5424362"/>
          <a:ext cx="8229600" cy="408285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EB6D9-95B5-45E7-9CF9-766E8DE9E215}">
      <dsp:nvSpPr>
        <dsp:cNvPr id="0" name=""/>
        <dsp:cNvSpPr/>
      </dsp:nvSpPr>
      <dsp:spPr>
        <a:xfrm>
          <a:off x="-6188009" y="-946688"/>
          <a:ext cx="7365985" cy="7365985"/>
        </a:xfrm>
        <a:prstGeom prst="blockArc">
          <a:avLst>
            <a:gd name="adj1" fmla="val 18900000"/>
            <a:gd name="adj2" fmla="val 2700000"/>
            <a:gd name="adj3" fmla="val 293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99157-77BE-4402-8C03-F4D4365C2C1B}">
      <dsp:nvSpPr>
        <dsp:cNvPr id="0" name=""/>
        <dsp:cNvSpPr/>
      </dsp:nvSpPr>
      <dsp:spPr>
        <a:xfrm>
          <a:off x="616492" y="420734"/>
          <a:ext cx="7535673" cy="8419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6826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b="1" kern="1200" dirty="0">
              <a:latin typeface="Arial" panose="020B0604020202020204" pitchFamily="34" charset="0"/>
              <a:cs typeface="Arial" panose="020B0604020202020204" pitchFamily="34" charset="0"/>
            </a:rPr>
            <a:t>Finanszírozás – Egészségügyi kiadások</a:t>
          </a:r>
        </a:p>
      </dsp:txBody>
      <dsp:txXfrm>
        <a:off x="616492" y="420734"/>
        <a:ext cx="7535673" cy="841906"/>
      </dsp:txXfrm>
    </dsp:sp>
    <dsp:sp modelId="{C74C44A3-3825-4493-967A-C482106E6B7E}">
      <dsp:nvSpPr>
        <dsp:cNvPr id="0" name=""/>
        <dsp:cNvSpPr/>
      </dsp:nvSpPr>
      <dsp:spPr>
        <a:xfrm>
          <a:off x="90301" y="315495"/>
          <a:ext cx="1052382" cy="1052382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9CD500-B8B0-4437-8583-54A7FB6D45EE}">
      <dsp:nvSpPr>
        <dsp:cNvPr id="0" name=""/>
        <dsp:cNvSpPr/>
      </dsp:nvSpPr>
      <dsp:spPr>
        <a:xfrm>
          <a:off x="1099176" y="1683812"/>
          <a:ext cx="7052989" cy="8419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6826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b="1" kern="1200" dirty="0">
              <a:latin typeface="Arial" panose="020B0604020202020204" pitchFamily="34" charset="0"/>
              <a:cs typeface="Arial" panose="020B0604020202020204" pitchFamily="34" charset="0"/>
            </a:rPr>
            <a:t>Születéskor várható élettartam és az egészséges életévek számának alakulása</a:t>
          </a:r>
        </a:p>
      </dsp:txBody>
      <dsp:txXfrm>
        <a:off x="1099176" y="1683812"/>
        <a:ext cx="7052989" cy="841906"/>
      </dsp:txXfrm>
    </dsp:sp>
    <dsp:sp modelId="{78B0D259-882E-49EC-9F78-6F42DFF3744C}">
      <dsp:nvSpPr>
        <dsp:cNvPr id="0" name=""/>
        <dsp:cNvSpPr/>
      </dsp:nvSpPr>
      <dsp:spPr>
        <a:xfrm>
          <a:off x="572985" y="1578573"/>
          <a:ext cx="1052382" cy="1052382"/>
        </a:xfrm>
        <a:prstGeom prst="ellipse">
          <a:avLst/>
        </a:prstGeom>
        <a:blipFill rotWithShape="0">
          <a:blip xmlns:r="http://schemas.openxmlformats.org/officeDocument/2006/relationships"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344DF-1125-4EE0-9CE4-9920091CA237}">
      <dsp:nvSpPr>
        <dsp:cNvPr id="0" name=""/>
        <dsp:cNvSpPr/>
      </dsp:nvSpPr>
      <dsp:spPr>
        <a:xfrm>
          <a:off x="1099176" y="2946889"/>
          <a:ext cx="7052989" cy="8419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6826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b="1" kern="1200" dirty="0">
              <a:latin typeface="Arial" panose="020B0604020202020204" pitchFamily="34" charset="0"/>
              <a:cs typeface="Arial" panose="020B0604020202020204" pitchFamily="34" charset="0"/>
            </a:rPr>
            <a:t>Öngyógyítási stratégiák </a:t>
          </a:r>
          <a:br>
            <a:rPr lang="hu-HU" sz="2400" b="1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hu-HU" sz="2400" b="1" kern="1200" dirty="0">
              <a:latin typeface="Arial" panose="020B0604020202020204" pitchFamily="34" charset="0"/>
              <a:cs typeface="Arial" panose="020B0604020202020204" pitchFamily="34" charset="0"/>
            </a:rPr>
            <a:t>a panaszok kezelésének módja szerint</a:t>
          </a:r>
        </a:p>
      </dsp:txBody>
      <dsp:txXfrm>
        <a:off x="1099176" y="2946889"/>
        <a:ext cx="7052989" cy="841906"/>
      </dsp:txXfrm>
    </dsp:sp>
    <dsp:sp modelId="{C0206017-8CD8-44BC-93A8-DD12C538EF4C}">
      <dsp:nvSpPr>
        <dsp:cNvPr id="0" name=""/>
        <dsp:cNvSpPr/>
      </dsp:nvSpPr>
      <dsp:spPr>
        <a:xfrm>
          <a:off x="572985" y="2841651"/>
          <a:ext cx="1052382" cy="1052382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C20F3-B87B-4922-81F8-F86817A2284F}">
      <dsp:nvSpPr>
        <dsp:cNvPr id="0" name=""/>
        <dsp:cNvSpPr/>
      </dsp:nvSpPr>
      <dsp:spPr>
        <a:xfrm>
          <a:off x="616492" y="4209967"/>
          <a:ext cx="7535673" cy="841906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6826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b="1" i="1" kern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Egészségi életpálya: egészségügyi kiadások, hogyan terhelik a nettó jövedelmet?</a:t>
          </a:r>
        </a:p>
      </dsp:txBody>
      <dsp:txXfrm>
        <a:off x="616492" y="4209967"/>
        <a:ext cx="7535673" cy="841906"/>
      </dsp:txXfrm>
    </dsp:sp>
    <dsp:sp modelId="{B2D81A15-E42D-4C70-9B71-1289A5165348}">
      <dsp:nvSpPr>
        <dsp:cNvPr id="0" name=""/>
        <dsp:cNvSpPr/>
      </dsp:nvSpPr>
      <dsp:spPr>
        <a:xfrm>
          <a:off x="90301" y="4104729"/>
          <a:ext cx="1052382" cy="1052382"/>
        </a:xfrm>
        <a:prstGeom prst="ellipse">
          <a:avLst/>
        </a:prstGeom>
        <a:blipFill rotWithShape="0">
          <a:blip xmlns:r="http://schemas.openxmlformats.org/officeDocument/2006/relationships"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C663E-420D-4D1B-992E-24FB3BEF9636}">
      <dsp:nvSpPr>
        <dsp:cNvPr id="0" name=""/>
        <dsp:cNvSpPr/>
      </dsp:nvSpPr>
      <dsp:spPr>
        <a:xfrm>
          <a:off x="0" y="285050"/>
          <a:ext cx="7848872" cy="10143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60" tIns="291592" rIns="60916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1" kern="1200" dirty="0"/>
            <a:t> 161.000 forint </a:t>
          </a:r>
          <a:r>
            <a:rPr lang="hu-HU" sz="2000" kern="1200" dirty="0"/>
            <a:t> lesz idén a </a:t>
          </a:r>
          <a:r>
            <a:rPr lang="hu-HU" sz="2000" b="1" kern="1200" dirty="0"/>
            <a:t>bruttó minimálbér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1" kern="1200" dirty="0"/>
            <a:t> </a:t>
          </a:r>
          <a:r>
            <a:rPr lang="hu-HU" sz="2000" b="1" kern="1200" dirty="0"/>
            <a:t>210.600 forintra </a:t>
          </a:r>
          <a:r>
            <a:rPr lang="hu-HU" sz="2000" kern="1200" dirty="0"/>
            <a:t>emelkedett a </a:t>
          </a:r>
          <a:r>
            <a:rPr lang="hu-HU" sz="2000" b="1" kern="1200" dirty="0"/>
            <a:t>garantált bérminimum</a:t>
          </a:r>
        </a:p>
      </dsp:txBody>
      <dsp:txXfrm>
        <a:off x="0" y="285050"/>
        <a:ext cx="7848872" cy="1014300"/>
      </dsp:txXfrm>
    </dsp:sp>
    <dsp:sp modelId="{932BC85F-6676-4B9C-A124-85D18FDEB965}">
      <dsp:nvSpPr>
        <dsp:cNvPr id="0" name=""/>
        <dsp:cNvSpPr/>
      </dsp:nvSpPr>
      <dsp:spPr>
        <a:xfrm>
          <a:off x="373664" y="78410"/>
          <a:ext cx="7473283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8" tIns="0" rIns="20766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b="1" kern="1200" dirty="0"/>
            <a:t>Nőtt a minimálbér</a:t>
          </a:r>
        </a:p>
      </dsp:txBody>
      <dsp:txXfrm>
        <a:off x="393839" y="98585"/>
        <a:ext cx="7432933" cy="372930"/>
      </dsp:txXfrm>
    </dsp:sp>
    <dsp:sp modelId="{849F3D2D-3EDF-40C0-B9AF-3242E26F1C89}">
      <dsp:nvSpPr>
        <dsp:cNvPr id="0" name=""/>
        <dsp:cNvSpPr/>
      </dsp:nvSpPr>
      <dsp:spPr>
        <a:xfrm>
          <a:off x="0" y="1581590"/>
          <a:ext cx="7848872" cy="1323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60" tIns="291592" rIns="60916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0" kern="1200" dirty="0"/>
            <a:t>Egy gyermekes családoknál 10.000 Ft/ gyermek</a:t>
          </a:r>
          <a:endParaRPr lang="en-GB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0" kern="1200" dirty="0"/>
            <a:t>Két gyermek esetén havonta 20 000 Ft/gyermek </a:t>
          </a:r>
          <a:endParaRPr lang="en-GB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0" kern="1200" dirty="0"/>
            <a:t>Három gyermeknél 33.000 Ft/gyermek </a:t>
          </a:r>
          <a:endParaRPr lang="en-GB" sz="2000" b="0" kern="1200" dirty="0"/>
        </a:p>
      </dsp:txBody>
      <dsp:txXfrm>
        <a:off x="0" y="1581590"/>
        <a:ext cx="7848872" cy="1323000"/>
      </dsp:txXfrm>
    </dsp:sp>
    <dsp:sp modelId="{837CBB2A-9755-46FA-BF82-C4D24861CFFE}">
      <dsp:nvSpPr>
        <dsp:cNvPr id="0" name=""/>
        <dsp:cNvSpPr/>
      </dsp:nvSpPr>
      <dsp:spPr>
        <a:xfrm>
          <a:off x="373664" y="1374950"/>
          <a:ext cx="7473283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8" tIns="0" rIns="20766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b="1" kern="1200" dirty="0"/>
            <a:t>C</a:t>
          </a:r>
          <a:r>
            <a:rPr lang="en-GB" sz="2400" b="1" kern="1200" dirty="0" err="1"/>
            <a:t>saládi</a:t>
          </a:r>
          <a:r>
            <a:rPr lang="en-GB" sz="2400" b="1" kern="1200" dirty="0"/>
            <a:t> </a:t>
          </a:r>
          <a:r>
            <a:rPr lang="en-GB" sz="2400" b="1" kern="1200" dirty="0" err="1"/>
            <a:t>adókedvezmény</a:t>
          </a:r>
          <a:r>
            <a:rPr lang="hu-HU" sz="2400" b="1" kern="1200" dirty="0"/>
            <a:t> - HAVONTA</a:t>
          </a:r>
        </a:p>
      </dsp:txBody>
      <dsp:txXfrm>
        <a:off x="393839" y="1395125"/>
        <a:ext cx="7432933" cy="372930"/>
      </dsp:txXfrm>
    </dsp:sp>
    <dsp:sp modelId="{F6579685-4ABF-4F08-ADCC-39D409DAD433}">
      <dsp:nvSpPr>
        <dsp:cNvPr id="0" name=""/>
        <dsp:cNvSpPr/>
      </dsp:nvSpPr>
      <dsp:spPr>
        <a:xfrm>
          <a:off x="0" y="3186830"/>
          <a:ext cx="7848872" cy="7056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60" tIns="291592" rIns="60916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kern="1200" dirty="0"/>
            <a:t>7.710 forint</a:t>
          </a:r>
          <a:r>
            <a:rPr lang="en-GB" sz="2000" kern="1200" dirty="0"/>
            <a:t>/</a:t>
          </a:r>
          <a:r>
            <a:rPr lang="en-GB" sz="2000" kern="1200" dirty="0" err="1"/>
            <a:t>hó</a:t>
          </a:r>
          <a:r>
            <a:rPr lang="hu-HU" sz="2000" kern="1200" dirty="0"/>
            <a:t> (napi összege 257 forint) </a:t>
          </a:r>
          <a:endParaRPr lang="en-GB" sz="2000" kern="1200" dirty="0"/>
        </a:p>
      </dsp:txBody>
      <dsp:txXfrm>
        <a:off x="0" y="3186830"/>
        <a:ext cx="7848872" cy="705600"/>
      </dsp:txXfrm>
    </dsp:sp>
    <dsp:sp modelId="{8BAC3F46-C6C9-47A5-A361-5275F4B120D9}">
      <dsp:nvSpPr>
        <dsp:cNvPr id="0" name=""/>
        <dsp:cNvSpPr/>
      </dsp:nvSpPr>
      <dsp:spPr>
        <a:xfrm>
          <a:off x="373664" y="2980190"/>
          <a:ext cx="7473283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8" tIns="0" rIns="20766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 err="1"/>
            <a:t>Egészségügyi</a:t>
          </a:r>
          <a:r>
            <a:rPr lang="en-GB" sz="2400" b="1" kern="1200" dirty="0"/>
            <a:t> </a:t>
          </a:r>
          <a:r>
            <a:rPr lang="en-GB" sz="2400" b="1" kern="1200" dirty="0" err="1"/>
            <a:t>szolgáltatási</a:t>
          </a:r>
          <a:r>
            <a:rPr lang="en-GB" sz="2400" b="1" kern="1200" dirty="0"/>
            <a:t> </a:t>
          </a:r>
          <a:r>
            <a:rPr lang="en-GB" sz="2400" b="1" kern="1200" dirty="0" err="1"/>
            <a:t>járulék</a:t>
          </a:r>
          <a:endParaRPr lang="hu-HU" sz="2400" b="1" kern="1200" dirty="0"/>
        </a:p>
      </dsp:txBody>
      <dsp:txXfrm>
        <a:off x="393839" y="3000365"/>
        <a:ext cx="7432933" cy="372930"/>
      </dsp:txXfrm>
    </dsp:sp>
    <dsp:sp modelId="{29A3406B-B9F2-45CB-87FC-AAE1B8278A53}">
      <dsp:nvSpPr>
        <dsp:cNvPr id="0" name=""/>
        <dsp:cNvSpPr/>
      </dsp:nvSpPr>
      <dsp:spPr>
        <a:xfrm>
          <a:off x="0" y="4174670"/>
          <a:ext cx="7848872" cy="7056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60" tIns="291592" rIns="60916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0" kern="1200" dirty="0"/>
            <a:t>A</a:t>
          </a:r>
          <a:r>
            <a:rPr lang="hu-HU" sz="2000" b="0" kern="1200" dirty="0"/>
            <a:t> táppénz napi összegének</a:t>
          </a:r>
          <a:r>
            <a:rPr lang="en-GB" sz="2000" b="0" kern="1200" dirty="0"/>
            <a:t> </a:t>
          </a:r>
          <a:r>
            <a:rPr lang="hu-HU" sz="2000" b="0" kern="1200" dirty="0"/>
            <a:t>maximuma 10.728</a:t>
          </a:r>
          <a:r>
            <a:rPr lang="en-GB" sz="2000" b="0" kern="1200" dirty="0"/>
            <a:t> </a:t>
          </a:r>
          <a:r>
            <a:rPr lang="hu-HU" sz="2000" b="0" kern="1200" dirty="0"/>
            <a:t>Ft/nap</a:t>
          </a:r>
          <a:endParaRPr lang="en-GB" sz="2000" kern="1200" dirty="0"/>
        </a:p>
      </dsp:txBody>
      <dsp:txXfrm>
        <a:off x="0" y="4174670"/>
        <a:ext cx="7848872" cy="705600"/>
      </dsp:txXfrm>
    </dsp:sp>
    <dsp:sp modelId="{1D5847D7-663F-4D79-B6FE-F15AA1650AFF}">
      <dsp:nvSpPr>
        <dsp:cNvPr id="0" name=""/>
        <dsp:cNvSpPr/>
      </dsp:nvSpPr>
      <dsp:spPr>
        <a:xfrm>
          <a:off x="373664" y="3968030"/>
          <a:ext cx="7473283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8" tIns="0" rIns="20766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 err="1"/>
            <a:t>Táppénz</a:t>
          </a:r>
          <a:endParaRPr lang="hu-HU" sz="2400" b="1" kern="1200" dirty="0"/>
        </a:p>
      </dsp:txBody>
      <dsp:txXfrm>
        <a:off x="393839" y="3988205"/>
        <a:ext cx="7432933" cy="372930"/>
      </dsp:txXfrm>
    </dsp:sp>
    <dsp:sp modelId="{6EBA2B80-AABF-4C65-8BF1-6C0DE0AFF53E}">
      <dsp:nvSpPr>
        <dsp:cNvPr id="0" name=""/>
        <dsp:cNvSpPr/>
      </dsp:nvSpPr>
      <dsp:spPr>
        <a:xfrm>
          <a:off x="0" y="5162510"/>
          <a:ext cx="7848872" cy="12789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60" tIns="291592" rIns="60916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kern="1200" dirty="0"/>
            <a:t>18,5% 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0" i="0" kern="1200" dirty="0"/>
            <a:t>A nyugdíj-, természetbeni és pénzbeli egészségbiztosítási és a munkaerőpiaci járulék helyett</a:t>
          </a:r>
          <a:r>
            <a:rPr lang="hu-HU" sz="2000" kern="1200" dirty="0"/>
            <a:t> </a:t>
          </a:r>
          <a:endParaRPr lang="en-GB" sz="2000" kern="1200" dirty="0"/>
        </a:p>
      </dsp:txBody>
      <dsp:txXfrm>
        <a:off x="0" y="5162510"/>
        <a:ext cx="7848872" cy="1278900"/>
      </dsp:txXfrm>
    </dsp:sp>
    <dsp:sp modelId="{39917209-CFC8-42AA-B214-D9B569607EE7}">
      <dsp:nvSpPr>
        <dsp:cNvPr id="0" name=""/>
        <dsp:cNvSpPr/>
      </dsp:nvSpPr>
      <dsp:spPr>
        <a:xfrm>
          <a:off x="373664" y="4955870"/>
          <a:ext cx="7473283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8" tIns="0" rIns="20766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b="1" kern="1200" dirty="0"/>
            <a:t>Társadalombiztosítási járulék – Júliustól!!!</a:t>
          </a:r>
        </a:p>
      </dsp:txBody>
      <dsp:txXfrm>
        <a:off x="393839" y="4976045"/>
        <a:ext cx="7432933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0.55</cdr:x>
      <cdr:y>0</cdr:y>
    </cdr:from>
    <cdr:to>
      <cdr:x>1</cdr:x>
      <cdr:y>0.18571</cdr:y>
    </cdr:to>
    <cdr:sp macro="" textlink="">
      <cdr:nvSpPr>
        <cdr:cNvPr id="2" name="Szövegdoboz 1"/>
        <cdr:cNvSpPr txBox="1"/>
      </cdr:nvSpPr>
      <cdr:spPr>
        <a:xfrm xmlns:a="http://schemas.openxmlformats.org/drawingml/2006/main">
          <a:off x="4752528" y="-1124744"/>
          <a:ext cx="3888432" cy="93610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hu-HU" sz="2000" b="1" dirty="0">
              <a:solidFill>
                <a:srgbClr val="C00000"/>
              </a:solidFill>
            </a:rPr>
            <a:t>MAGÁNFINANSZÍROZÁS ÖSSZESEN:  33%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852A-62D4-4B2C-9A43-1814C7AC413B}" type="datetimeFigureOut">
              <a:rPr lang="hu-HU" smtClean="0"/>
              <a:t>2020. 01. 24.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2E509-491F-4F1F-89B1-025C4EA1EFC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526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Minimálbér 2020: 161.000 Ft</a:t>
            </a:r>
          </a:p>
          <a:p>
            <a:r>
              <a:rPr lang="hu-HU" dirty="0"/>
              <a:t>Garantált bérminimum: 210.600 Ft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Önkéntes egészségpénztár: A juttatás értékét szoroznunk kell 1,18-al, és erre kell 15% személyi jövedelemadót valamint 17,5% szociális hozzájárulási adót számolnunk. Így jön ki a 38,35% közteher.</a:t>
            </a:r>
            <a:endParaRPr lang="hu-HU" sz="1600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2E509-491F-4F1F-89B1-025C4EA1EFC9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8659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lakosság 35%-a érintett a cukorbetegség és egyes betegségei kapcsán.</a:t>
            </a:r>
          </a:p>
          <a:p>
            <a:r>
              <a:rPr lang="hu-HU" dirty="0" err="1"/>
              <a:t>Cöliákia</a:t>
            </a:r>
            <a:r>
              <a:rPr lang="hu-HU" dirty="0"/>
              <a:t>: lisztérzékenység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2E509-491F-4F1F-89B1-025C4EA1EFC9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5652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Szociális hozzájárulás adó mértéke 2019.07-01-vel 17,5%-</a:t>
            </a:r>
            <a:r>
              <a:rPr lang="hu-HU" dirty="0" err="1"/>
              <a:t>ra</a:t>
            </a:r>
            <a:r>
              <a:rPr lang="hu-HU" dirty="0"/>
              <a:t> csökkent.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2E509-491F-4F1F-89B1-025C4EA1EFC9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880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 preferRelativeResize="0"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346" y="947484"/>
            <a:ext cx="1735807" cy="1593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4" t="25599" r="9369" b="25265"/>
          <a:stretch/>
        </p:blipFill>
        <p:spPr>
          <a:xfrm>
            <a:off x="540160" y="674175"/>
            <a:ext cx="2200588" cy="520139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444021"/>
            <a:ext cx="5945444" cy="420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945443" y="6444021"/>
            <a:ext cx="918088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6863530" y="6444021"/>
            <a:ext cx="1852908" cy="4203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8716436" y="6444021"/>
            <a:ext cx="427564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83013" y="3704884"/>
            <a:ext cx="8146141" cy="77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3013" y="4577048"/>
            <a:ext cx="4736688" cy="325152"/>
          </a:xfrm>
        </p:spPr>
        <p:txBody>
          <a:bodyPr tIns="0" bIns="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Presenter’s Name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483013" y="4953001"/>
            <a:ext cx="4736688" cy="298450"/>
          </a:xfrm>
        </p:spPr>
        <p:txBody>
          <a:bodyPr tIns="0" bIns="0" anchor="ctr" anchorCtr="0">
            <a:no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2" name="Content Placeholder 16"/>
          <p:cNvSpPr>
            <a:spLocks noGrp="1"/>
          </p:cNvSpPr>
          <p:nvPr>
            <p:ph sz="quarter" idx="11" hasCustomPrompt="1"/>
          </p:nvPr>
        </p:nvSpPr>
        <p:spPr>
          <a:xfrm>
            <a:off x="483012" y="5314944"/>
            <a:ext cx="4736688" cy="292106"/>
          </a:xfrm>
        </p:spPr>
        <p:txBody>
          <a:bodyPr tIns="0" bIns="0" anchor="ctr" anchorCtr="0">
            <a:no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46356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, 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 userDrawn="1"/>
        </p:nvSpPr>
        <p:spPr>
          <a:xfrm>
            <a:off x="6349490" y="100694"/>
            <a:ext cx="2794510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69157" y="206477"/>
            <a:ext cx="6944443" cy="101272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64849" y="1219200"/>
            <a:ext cx="6948752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5"/>
            <a:ext cx="3086100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 dirty="0">
                <a:solidFill>
                  <a:srgbClr val="0061A0"/>
                </a:solidFill>
              </a:rPr>
              <a:t>To edit go to: Insert &gt; Header and Footer</a:t>
            </a:r>
          </a:p>
        </p:txBody>
      </p:sp>
    </p:spTree>
    <p:extLst>
      <p:ext uri="{BB962C8B-B14F-4D97-AF65-F5344CB8AC3E}">
        <p14:creationId xmlns:p14="http://schemas.microsoft.com/office/powerpoint/2010/main" val="233717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aviga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157" y="204829"/>
            <a:ext cx="6944443" cy="65795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278342" y="1032008"/>
            <a:ext cx="1369427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934191" y="1032008"/>
            <a:ext cx="1372633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2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5268009" y="1032008"/>
            <a:ext cx="1356924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4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6911357" y="1032008"/>
            <a:ext cx="1372633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5</a:t>
            </a:r>
          </a:p>
        </p:txBody>
      </p:sp>
      <p:sp>
        <p:nvSpPr>
          <p:cNvPr id="16" name="Title 2"/>
          <p:cNvSpPr txBox="1">
            <a:spLocks/>
          </p:cNvSpPr>
          <p:nvPr userDrawn="1"/>
        </p:nvSpPr>
        <p:spPr>
          <a:xfrm>
            <a:off x="6349490" y="100694"/>
            <a:ext cx="2794510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275136" y="1434899"/>
            <a:ext cx="1372633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934191" y="1434899"/>
            <a:ext cx="1372633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3593246" y="1433851"/>
            <a:ext cx="1372633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5252300" y="1434899"/>
            <a:ext cx="1372633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6911357" y="1434899"/>
            <a:ext cx="1372633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3593246" y="1032008"/>
            <a:ext cx="1372633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3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67313" y="1696284"/>
            <a:ext cx="8581720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5"/>
            <a:ext cx="3086100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 dirty="0">
                <a:solidFill>
                  <a:srgbClr val="0061A0"/>
                </a:solidFill>
              </a:rPr>
              <a:t>To edit go to: Insert &gt; Header and Footer</a:t>
            </a:r>
          </a:p>
        </p:txBody>
      </p:sp>
    </p:spTree>
    <p:extLst>
      <p:ext uri="{BB962C8B-B14F-4D97-AF65-F5344CB8AC3E}">
        <p14:creationId xmlns:p14="http://schemas.microsoft.com/office/powerpoint/2010/main" val="2543900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avig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3219042" y="1020719"/>
            <a:ext cx="1394596" cy="414180"/>
          </a:xfrm>
          <a:prstGeom prst="rect">
            <a:avLst/>
          </a:prstGeom>
          <a:solidFill>
            <a:schemeClr val="accent1"/>
          </a:solidFill>
          <a:ln w="25400" cap="rnd" cmpd="sng">
            <a:solidFill>
              <a:schemeClr val="accent1"/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157" y="204829"/>
            <a:ext cx="6944443" cy="65795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269875" y="1032008"/>
            <a:ext cx="1392034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743177" y="1032008"/>
            <a:ext cx="1394596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2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3213713" y="1032008"/>
            <a:ext cx="1394596" cy="402891"/>
          </a:xfrm>
        </p:spPr>
        <p:txBody>
          <a:bodyPr tIns="36576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3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4694907" y="1032008"/>
            <a:ext cx="1394596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4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6170771" y="1032008"/>
            <a:ext cx="1394596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5</a:t>
            </a:r>
          </a:p>
        </p:txBody>
      </p:sp>
      <p:sp>
        <p:nvSpPr>
          <p:cNvPr id="16" name="Title 2"/>
          <p:cNvSpPr txBox="1">
            <a:spLocks/>
          </p:cNvSpPr>
          <p:nvPr userDrawn="1"/>
        </p:nvSpPr>
        <p:spPr>
          <a:xfrm>
            <a:off x="6349490" y="100694"/>
            <a:ext cx="2794510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67313" y="1696284"/>
            <a:ext cx="8581720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5"/>
            <a:ext cx="3086100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 dirty="0">
                <a:solidFill>
                  <a:srgbClr val="0061A0"/>
                </a:solidFill>
              </a:rPr>
              <a:t>To edit go to: Insert &gt; Header and Footer</a:t>
            </a:r>
          </a:p>
        </p:txBody>
      </p:sp>
    </p:spTree>
    <p:extLst>
      <p:ext uri="{BB962C8B-B14F-4D97-AF65-F5344CB8AC3E}">
        <p14:creationId xmlns:p14="http://schemas.microsoft.com/office/powerpoint/2010/main" val="2689514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156" y="1452245"/>
            <a:ext cx="3886200" cy="43513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9656" y="1452245"/>
            <a:ext cx="3886200" cy="43513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Title 2"/>
          <p:cNvSpPr txBox="1">
            <a:spLocks/>
          </p:cNvSpPr>
          <p:nvPr userDrawn="1"/>
        </p:nvSpPr>
        <p:spPr>
          <a:xfrm>
            <a:off x="6349490" y="100694"/>
            <a:ext cx="2794510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9158" y="204829"/>
            <a:ext cx="6944443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5"/>
            <a:ext cx="3086100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 dirty="0">
                <a:solidFill>
                  <a:srgbClr val="0061A0"/>
                </a:solidFill>
              </a:rPr>
              <a:t>To edit go to: Insert &gt; Header and Footer</a:t>
            </a:r>
          </a:p>
        </p:txBody>
      </p:sp>
    </p:spTree>
    <p:extLst>
      <p:ext uri="{BB962C8B-B14F-4D97-AF65-F5344CB8AC3E}">
        <p14:creationId xmlns:p14="http://schemas.microsoft.com/office/powerpoint/2010/main" val="3531702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158" y="1845870"/>
            <a:ext cx="2530509" cy="643330"/>
          </a:xfrm>
        </p:spPr>
        <p:txBody>
          <a:bodyPr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11" name="Title 2"/>
          <p:cNvSpPr txBox="1">
            <a:spLocks/>
          </p:cNvSpPr>
          <p:nvPr userDrawn="1"/>
        </p:nvSpPr>
        <p:spPr>
          <a:xfrm>
            <a:off x="6349490" y="100694"/>
            <a:ext cx="2794510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3145122" y="1845870"/>
            <a:ext cx="2530509" cy="643330"/>
          </a:xfrm>
        </p:spPr>
        <p:txBody>
          <a:bodyPr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8"/>
          </p:nvPr>
        </p:nvSpPr>
        <p:spPr>
          <a:xfrm>
            <a:off x="6005729" y="1845870"/>
            <a:ext cx="2530509" cy="643330"/>
          </a:xfrm>
        </p:spPr>
        <p:txBody>
          <a:bodyPr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69158" y="204829"/>
            <a:ext cx="6944443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272009" y="2659247"/>
            <a:ext cx="2531074" cy="3272367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2200"/>
              </a:lnSpc>
              <a:defRPr sz="1800"/>
            </a:lvl2pPr>
            <a:lvl3pPr>
              <a:lnSpc>
                <a:spcPts val="2200"/>
              </a:lnSpc>
              <a:defRPr sz="1800"/>
            </a:lvl3pPr>
            <a:lvl4pPr>
              <a:lnSpc>
                <a:spcPts val="2200"/>
              </a:lnSpc>
              <a:defRPr sz="1800"/>
            </a:lvl4pPr>
            <a:lvl5pPr>
              <a:lnSpc>
                <a:spcPts val="22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145733" y="2659247"/>
            <a:ext cx="2531074" cy="3272367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2200"/>
              </a:lnSpc>
              <a:defRPr sz="1800"/>
            </a:lvl2pPr>
            <a:lvl3pPr>
              <a:lnSpc>
                <a:spcPts val="2200"/>
              </a:lnSpc>
              <a:defRPr sz="1800"/>
            </a:lvl3pPr>
            <a:lvl4pPr>
              <a:lnSpc>
                <a:spcPts val="2200"/>
              </a:lnSpc>
              <a:defRPr sz="1800"/>
            </a:lvl4pPr>
            <a:lvl5pPr>
              <a:lnSpc>
                <a:spcPts val="22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6005163" y="2659247"/>
            <a:ext cx="2531074" cy="3272367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2200"/>
              </a:lnSpc>
              <a:defRPr sz="1800"/>
            </a:lvl2pPr>
            <a:lvl3pPr>
              <a:lnSpc>
                <a:spcPts val="2200"/>
              </a:lnSpc>
              <a:defRPr sz="1800"/>
            </a:lvl3pPr>
            <a:lvl4pPr>
              <a:lnSpc>
                <a:spcPts val="2200"/>
              </a:lnSpc>
              <a:defRPr sz="1800"/>
            </a:lvl4pPr>
            <a:lvl5pPr>
              <a:lnSpc>
                <a:spcPts val="22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264849" y="857363"/>
            <a:ext cx="6948752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2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5"/>
            <a:ext cx="3086100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 dirty="0">
                <a:solidFill>
                  <a:srgbClr val="0061A0"/>
                </a:solidFill>
              </a:rPr>
              <a:t>To edit go to: Insert &gt; Header and Footer</a:t>
            </a:r>
          </a:p>
        </p:txBody>
      </p:sp>
    </p:spTree>
    <p:extLst>
      <p:ext uri="{BB962C8B-B14F-4D97-AF65-F5344CB8AC3E}">
        <p14:creationId xmlns:p14="http://schemas.microsoft.com/office/powerpoint/2010/main" val="1007398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158" y="204829"/>
            <a:ext cx="6944443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15" name="Title 2"/>
          <p:cNvSpPr txBox="1">
            <a:spLocks/>
          </p:cNvSpPr>
          <p:nvPr userDrawn="1"/>
        </p:nvSpPr>
        <p:spPr>
          <a:xfrm>
            <a:off x="6349490" y="100694"/>
            <a:ext cx="2794510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64849" y="857363"/>
            <a:ext cx="6948752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5"/>
            <a:ext cx="3086100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 dirty="0">
                <a:solidFill>
                  <a:srgbClr val="0061A0"/>
                </a:solidFill>
              </a:rPr>
              <a:t>To edit go to: Insert &gt; Header and Footer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67313" y="1920547"/>
            <a:ext cx="2692561" cy="575214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267313" y="3181447"/>
            <a:ext cx="2692561" cy="575214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6"/>
          </p:nvPr>
        </p:nvSpPr>
        <p:spPr>
          <a:xfrm>
            <a:off x="267313" y="4466711"/>
            <a:ext cx="2692561" cy="575214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3067601" y="1857045"/>
            <a:ext cx="5441601" cy="862965"/>
          </a:xfrm>
        </p:spPr>
        <p:txBody>
          <a:bodyPr tIns="0" bIns="0" anchor="t" anchorCtr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8"/>
          </p:nvPr>
        </p:nvSpPr>
        <p:spPr>
          <a:xfrm>
            <a:off x="3067601" y="3125663"/>
            <a:ext cx="5441601" cy="879612"/>
          </a:xfrm>
        </p:spPr>
        <p:txBody>
          <a:bodyPr tIns="0" bIns="0" anchor="t" anchorCtr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9"/>
          </p:nvPr>
        </p:nvSpPr>
        <p:spPr>
          <a:xfrm>
            <a:off x="3067601" y="4403209"/>
            <a:ext cx="5441601" cy="1045091"/>
          </a:xfrm>
        </p:spPr>
        <p:txBody>
          <a:bodyPr tIns="0" bIns="0" anchor="t" anchorCtr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2319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ows /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1593" y="4122420"/>
            <a:ext cx="2066864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2430841" y="4122420"/>
            <a:ext cx="2066864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/>
          </p:nvPr>
        </p:nvSpPr>
        <p:spPr>
          <a:xfrm>
            <a:off x="4640088" y="4122420"/>
            <a:ext cx="2066864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6849334" y="4122420"/>
            <a:ext cx="2066864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2"/>
          <p:cNvSpPr txBox="1">
            <a:spLocks/>
          </p:cNvSpPr>
          <p:nvPr userDrawn="1"/>
        </p:nvSpPr>
        <p:spPr>
          <a:xfrm>
            <a:off x="6349490" y="100694"/>
            <a:ext cx="2794510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69157" y="206477"/>
            <a:ext cx="6944443" cy="101272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64849" y="1219200"/>
            <a:ext cx="6948752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9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5"/>
            <a:ext cx="3086100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 dirty="0">
                <a:solidFill>
                  <a:srgbClr val="0061A0"/>
                </a:solidFill>
              </a:rPr>
              <a:t>To edit go to: Insert &gt; Header and Footer</a:t>
            </a:r>
          </a:p>
        </p:txBody>
      </p:sp>
    </p:spTree>
    <p:extLst>
      <p:ext uri="{BB962C8B-B14F-4D97-AF65-F5344CB8AC3E}">
        <p14:creationId xmlns:p14="http://schemas.microsoft.com/office/powerpoint/2010/main" val="742264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5"/>
            <a:ext cx="3086100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 dirty="0">
                <a:solidFill>
                  <a:srgbClr val="0061A0"/>
                </a:solidFill>
              </a:rPr>
              <a:t>To edit go to: Insert &gt; Header and Footer</a:t>
            </a:r>
          </a:p>
        </p:txBody>
      </p:sp>
    </p:spTree>
    <p:extLst>
      <p:ext uri="{BB962C8B-B14F-4D97-AF65-F5344CB8AC3E}">
        <p14:creationId xmlns:p14="http://schemas.microsoft.com/office/powerpoint/2010/main" val="3781299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3857A-3461-4296-9193-A51AE61294D8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8613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4E129-F17D-4C6C-9584-BC4769A03E8A}" type="datetime1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Képzés és Fejlesztési csoport (2016)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D5C7EA-F94C-FB43-92DF-982C078559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52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09" y="2761637"/>
            <a:ext cx="8435930" cy="603863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77549" y="3385481"/>
            <a:ext cx="8438889" cy="373719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5"/>
            <a:ext cx="3086100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 dirty="0">
                <a:solidFill>
                  <a:srgbClr val="0061A0"/>
                </a:solidFill>
              </a:rPr>
              <a:t>To edit go to: Insert &gt; Header and Footer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5945444" cy="420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945443" y="0"/>
            <a:ext cx="918088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863530" y="0"/>
            <a:ext cx="1852908" cy="4203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8716436" y="0"/>
            <a:ext cx="427564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022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 preferRelativeResize="0"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346" y="947484"/>
            <a:ext cx="1735807" cy="1593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4" t="25599" r="9369" b="25265"/>
          <a:stretch/>
        </p:blipFill>
        <p:spPr>
          <a:xfrm>
            <a:off x="540160" y="674175"/>
            <a:ext cx="2200588" cy="520139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444021"/>
            <a:ext cx="5945444" cy="420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945443" y="6444021"/>
            <a:ext cx="918088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6863530" y="6444021"/>
            <a:ext cx="1852908" cy="4203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8716436" y="6444021"/>
            <a:ext cx="427564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83013" y="3704884"/>
            <a:ext cx="8146141" cy="77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3013" y="4577048"/>
            <a:ext cx="4736688" cy="325152"/>
          </a:xfrm>
        </p:spPr>
        <p:txBody>
          <a:bodyPr tIns="0" bIns="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Presenter’s Name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483013" y="4953001"/>
            <a:ext cx="4736688" cy="298450"/>
          </a:xfrm>
        </p:spPr>
        <p:txBody>
          <a:bodyPr tIns="0" bIns="0" anchor="ctr" anchorCtr="0">
            <a:no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2" name="Content Placeholder 16"/>
          <p:cNvSpPr>
            <a:spLocks noGrp="1"/>
          </p:cNvSpPr>
          <p:nvPr>
            <p:ph sz="quarter" idx="11" hasCustomPrompt="1"/>
          </p:nvPr>
        </p:nvSpPr>
        <p:spPr>
          <a:xfrm>
            <a:off x="483012" y="5314944"/>
            <a:ext cx="4736688" cy="292106"/>
          </a:xfrm>
        </p:spPr>
        <p:txBody>
          <a:bodyPr tIns="0" bIns="0" anchor="ctr" anchorCtr="0">
            <a:no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7023878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09" y="2761637"/>
            <a:ext cx="8435930" cy="603863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77549" y="3385481"/>
            <a:ext cx="8438889" cy="373719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5"/>
            <a:ext cx="3086100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 dirty="0">
                <a:solidFill>
                  <a:srgbClr val="0061A0"/>
                </a:solidFill>
              </a:rPr>
              <a:t>To edit go to: Insert &gt; Header and Footer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5945444" cy="420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945443" y="0"/>
            <a:ext cx="918088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863530" y="0"/>
            <a:ext cx="1852908" cy="4203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8716436" y="0"/>
            <a:ext cx="427564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219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 userDrawn="1"/>
        </p:nvSpPr>
        <p:spPr>
          <a:xfrm>
            <a:off x="6349490" y="100694"/>
            <a:ext cx="2794510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69158" y="204829"/>
            <a:ext cx="6944443" cy="657953"/>
          </a:xfrm>
        </p:spPr>
        <p:txBody>
          <a:bodyPr anchor="t">
            <a:noAutofit/>
          </a:bodyPr>
          <a:lstStyle/>
          <a:p>
            <a:r>
              <a:rPr lang="en-US" dirty="0"/>
              <a:t>Agenda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69875" y="1869018"/>
            <a:ext cx="6943725" cy="4226983"/>
          </a:xfrm>
        </p:spPr>
        <p:txBody>
          <a:bodyPr>
            <a:normAutofit/>
          </a:bodyPr>
          <a:lstStyle>
            <a:lvl1pPr>
              <a:lnSpc>
                <a:spcPts val="4500"/>
              </a:lnSpc>
              <a:defRPr sz="2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1.</a:t>
            </a:r>
          </a:p>
          <a:p>
            <a:pPr lvl="0"/>
            <a:r>
              <a:rPr lang="en-US" dirty="0"/>
              <a:t>2.</a:t>
            </a:r>
          </a:p>
          <a:p>
            <a:pPr lvl="0"/>
            <a:r>
              <a:rPr lang="en-US" dirty="0"/>
              <a:t>3.</a:t>
            </a:r>
          </a:p>
          <a:p>
            <a:pPr lvl="0"/>
            <a:r>
              <a:rPr lang="en-US" dirty="0"/>
              <a:t>4.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64849" y="857363"/>
            <a:ext cx="6948752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5"/>
            <a:ext cx="3086100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 dirty="0">
                <a:solidFill>
                  <a:srgbClr val="0061A0"/>
                </a:solidFill>
              </a:rPr>
              <a:t>To edit go to: Insert &gt; Header and Footer</a:t>
            </a:r>
          </a:p>
        </p:txBody>
      </p:sp>
    </p:spTree>
    <p:extLst>
      <p:ext uri="{BB962C8B-B14F-4D97-AF65-F5344CB8AC3E}">
        <p14:creationId xmlns:p14="http://schemas.microsoft.com/office/powerpoint/2010/main" val="40684276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Divider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73191"/>
            <a:ext cx="638175" cy="34261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82963" y="998116"/>
            <a:ext cx="5896743" cy="3401253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spcAft>
                <a:spcPts val="0"/>
              </a:spcAft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as a Divider slide, or place a quote or fact here. Use on it’s own or to introduce a new section of the presentation. (Georgia 28 </a:t>
            </a:r>
            <a:r>
              <a:rPr lang="en-US" dirty="0" err="1"/>
              <a:t>pt</a:t>
            </a:r>
            <a:r>
              <a:rPr lang="en-US" dirty="0"/>
              <a:t> Bold)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973191"/>
            <a:ext cx="638175" cy="3426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0" name="Title 2"/>
          <p:cNvSpPr txBox="1">
            <a:spLocks/>
          </p:cNvSpPr>
          <p:nvPr userDrawn="1"/>
        </p:nvSpPr>
        <p:spPr>
          <a:xfrm>
            <a:off x="6349490" y="100694"/>
            <a:ext cx="2794510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3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5"/>
            <a:ext cx="3086100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 dirty="0">
                <a:solidFill>
                  <a:srgbClr val="0061A0"/>
                </a:solidFill>
              </a:rPr>
              <a:t>To edit go to: Insert &gt; Header and Footer</a:t>
            </a:r>
          </a:p>
        </p:txBody>
      </p:sp>
    </p:spTree>
    <p:extLst>
      <p:ext uri="{BB962C8B-B14F-4D97-AF65-F5344CB8AC3E}">
        <p14:creationId xmlns:p14="http://schemas.microsoft.com/office/powerpoint/2010/main" val="37382230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Divi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73191"/>
            <a:ext cx="638175" cy="34261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82963" y="998116"/>
            <a:ext cx="5896743" cy="3401253"/>
          </a:xfrm>
        </p:spPr>
        <p:txBody>
          <a:bodyPr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as a Divider slide, or place a quote or fact here. Use on it’s own or to introduce a new section of the presentation. (Georgia 28 </a:t>
            </a:r>
            <a:r>
              <a:rPr lang="en-US" dirty="0" err="1"/>
              <a:t>pt</a:t>
            </a:r>
            <a:r>
              <a:rPr lang="en-US" dirty="0"/>
              <a:t> Bold)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973191"/>
            <a:ext cx="638175" cy="34261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0" name="Title 2"/>
          <p:cNvSpPr txBox="1">
            <a:spLocks/>
          </p:cNvSpPr>
          <p:nvPr userDrawn="1"/>
        </p:nvSpPr>
        <p:spPr>
          <a:xfrm>
            <a:off x="6349490" y="100694"/>
            <a:ext cx="2794510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5"/>
            <a:ext cx="3086100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 dirty="0">
                <a:solidFill>
                  <a:srgbClr val="0061A0"/>
                </a:solidFill>
              </a:rPr>
              <a:t>To edit go to: Insert &gt; Header and Footer</a:t>
            </a:r>
          </a:p>
        </p:txBody>
      </p:sp>
    </p:spTree>
    <p:extLst>
      <p:ext uri="{BB962C8B-B14F-4D97-AF65-F5344CB8AC3E}">
        <p14:creationId xmlns:p14="http://schemas.microsoft.com/office/powerpoint/2010/main" val="24212044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Divi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973191"/>
            <a:ext cx="638175" cy="34261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2963" y="998116"/>
            <a:ext cx="5896743" cy="3401253"/>
          </a:xfrm>
        </p:spPr>
        <p:txBody>
          <a:bodyPr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as a Divider slide, or place a quote or fact here. Use on it’s own or to introduce a new section of the presentation. (Georgia 28 </a:t>
            </a:r>
            <a:r>
              <a:rPr lang="en-US" dirty="0" err="1"/>
              <a:t>pt</a:t>
            </a:r>
            <a:r>
              <a:rPr lang="en-US" dirty="0"/>
              <a:t> Bold)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973191"/>
            <a:ext cx="638175" cy="34261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9" name="Title 2"/>
          <p:cNvSpPr txBox="1">
            <a:spLocks/>
          </p:cNvSpPr>
          <p:nvPr userDrawn="1"/>
        </p:nvSpPr>
        <p:spPr>
          <a:xfrm>
            <a:off x="6349490" y="100694"/>
            <a:ext cx="2794510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5"/>
            <a:ext cx="3086100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 dirty="0">
                <a:solidFill>
                  <a:srgbClr val="0061A0"/>
                </a:solidFill>
              </a:rPr>
              <a:t>To edit go to: Insert &gt; Header and Footer</a:t>
            </a:r>
          </a:p>
        </p:txBody>
      </p:sp>
    </p:spTree>
    <p:extLst>
      <p:ext uri="{BB962C8B-B14F-4D97-AF65-F5344CB8AC3E}">
        <p14:creationId xmlns:p14="http://schemas.microsoft.com/office/powerpoint/2010/main" val="3255892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313" y="1696284"/>
            <a:ext cx="8581720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 userDrawn="1"/>
        </p:nvSpPr>
        <p:spPr>
          <a:xfrm>
            <a:off x="6349490" y="100694"/>
            <a:ext cx="2794510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9158" y="204829"/>
            <a:ext cx="6944443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64849" y="857363"/>
            <a:ext cx="6948752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5"/>
            <a:ext cx="3086100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 dirty="0">
                <a:solidFill>
                  <a:srgbClr val="0061A0"/>
                </a:solidFill>
              </a:rPr>
              <a:t>To edit go to: Insert &gt; Header and Footer</a:t>
            </a:r>
          </a:p>
        </p:txBody>
      </p:sp>
    </p:spTree>
    <p:extLst>
      <p:ext uri="{BB962C8B-B14F-4D97-AF65-F5344CB8AC3E}">
        <p14:creationId xmlns:p14="http://schemas.microsoft.com/office/powerpoint/2010/main" val="32478341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 userDrawn="1"/>
        </p:nvSpPr>
        <p:spPr>
          <a:xfrm>
            <a:off x="6349490" y="100694"/>
            <a:ext cx="2794510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9158" y="204829"/>
            <a:ext cx="6944443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64849" y="857363"/>
            <a:ext cx="6948752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5"/>
            <a:ext cx="3086100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 dirty="0">
                <a:solidFill>
                  <a:srgbClr val="0061A0"/>
                </a:solidFill>
              </a:rPr>
              <a:t>To edit go to: Insert &gt; Header and Footer</a:t>
            </a:r>
          </a:p>
        </p:txBody>
      </p:sp>
    </p:spTree>
    <p:extLst>
      <p:ext uri="{BB962C8B-B14F-4D97-AF65-F5344CB8AC3E}">
        <p14:creationId xmlns:p14="http://schemas.microsoft.com/office/powerpoint/2010/main" val="14974250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- 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157" y="206477"/>
            <a:ext cx="6944443" cy="101272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8" name="Title 2"/>
          <p:cNvSpPr txBox="1">
            <a:spLocks/>
          </p:cNvSpPr>
          <p:nvPr userDrawn="1"/>
        </p:nvSpPr>
        <p:spPr>
          <a:xfrm>
            <a:off x="6349490" y="100694"/>
            <a:ext cx="2794510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67313" y="1977230"/>
            <a:ext cx="8581720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64849" y="1219200"/>
            <a:ext cx="6948752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5"/>
            <a:ext cx="3086100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 dirty="0">
                <a:solidFill>
                  <a:srgbClr val="0061A0"/>
                </a:solidFill>
              </a:rPr>
              <a:t>To edit go to: Insert &gt; Header and Footer</a:t>
            </a:r>
          </a:p>
        </p:txBody>
      </p:sp>
    </p:spTree>
    <p:extLst>
      <p:ext uri="{BB962C8B-B14F-4D97-AF65-F5344CB8AC3E}">
        <p14:creationId xmlns:p14="http://schemas.microsoft.com/office/powerpoint/2010/main" val="32041839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, 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 userDrawn="1"/>
        </p:nvSpPr>
        <p:spPr>
          <a:xfrm>
            <a:off x="6349490" y="100694"/>
            <a:ext cx="2794510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69157" y="206477"/>
            <a:ext cx="6944443" cy="101272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64849" y="1219200"/>
            <a:ext cx="6948752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5"/>
            <a:ext cx="3086100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 dirty="0">
                <a:solidFill>
                  <a:srgbClr val="0061A0"/>
                </a:solidFill>
              </a:rPr>
              <a:t>To edit go to: Insert &gt; Header and Footer</a:t>
            </a:r>
          </a:p>
        </p:txBody>
      </p:sp>
    </p:spTree>
    <p:extLst>
      <p:ext uri="{BB962C8B-B14F-4D97-AF65-F5344CB8AC3E}">
        <p14:creationId xmlns:p14="http://schemas.microsoft.com/office/powerpoint/2010/main" val="236958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 userDrawn="1"/>
        </p:nvSpPr>
        <p:spPr>
          <a:xfrm>
            <a:off x="6349490" y="100694"/>
            <a:ext cx="2794510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69158" y="204829"/>
            <a:ext cx="6944443" cy="657953"/>
          </a:xfrm>
        </p:spPr>
        <p:txBody>
          <a:bodyPr anchor="t">
            <a:noAutofit/>
          </a:bodyPr>
          <a:lstStyle/>
          <a:p>
            <a:r>
              <a:rPr lang="en-US" dirty="0"/>
              <a:t>Agenda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69875" y="1869018"/>
            <a:ext cx="6943725" cy="4226983"/>
          </a:xfrm>
        </p:spPr>
        <p:txBody>
          <a:bodyPr>
            <a:normAutofit/>
          </a:bodyPr>
          <a:lstStyle>
            <a:lvl1pPr>
              <a:lnSpc>
                <a:spcPts val="4500"/>
              </a:lnSpc>
              <a:defRPr sz="2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1.</a:t>
            </a:r>
          </a:p>
          <a:p>
            <a:pPr lvl="0"/>
            <a:r>
              <a:rPr lang="en-US" dirty="0"/>
              <a:t>2.</a:t>
            </a:r>
          </a:p>
          <a:p>
            <a:pPr lvl="0"/>
            <a:r>
              <a:rPr lang="en-US" dirty="0"/>
              <a:t>3.</a:t>
            </a:r>
          </a:p>
          <a:p>
            <a:pPr lvl="0"/>
            <a:r>
              <a:rPr lang="en-US" dirty="0"/>
              <a:t>4.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64849" y="857363"/>
            <a:ext cx="6948752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5"/>
            <a:ext cx="3086100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 dirty="0">
                <a:solidFill>
                  <a:srgbClr val="0061A0"/>
                </a:solidFill>
              </a:rPr>
              <a:t>To edit go to: Insert &gt; Header and Footer</a:t>
            </a:r>
          </a:p>
        </p:txBody>
      </p:sp>
    </p:spTree>
    <p:extLst>
      <p:ext uri="{BB962C8B-B14F-4D97-AF65-F5344CB8AC3E}">
        <p14:creationId xmlns:p14="http://schemas.microsoft.com/office/powerpoint/2010/main" val="26801585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aviga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157" y="204829"/>
            <a:ext cx="6944443" cy="65795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278342" y="1032008"/>
            <a:ext cx="1369427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934191" y="1032008"/>
            <a:ext cx="1372633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2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5268009" y="1032008"/>
            <a:ext cx="1356924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4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6911357" y="1032008"/>
            <a:ext cx="1372633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5</a:t>
            </a:r>
          </a:p>
        </p:txBody>
      </p:sp>
      <p:sp>
        <p:nvSpPr>
          <p:cNvPr id="16" name="Title 2"/>
          <p:cNvSpPr txBox="1">
            <a:spLocks/>
          </p:cNvSpPr>
          <p:nvPr userDrawn="1"/>
        </p:nvSpPr>
        <p:spPr>
          <a:xfrm>
            <a:off x="6349490" y="100694"/>
            <a:ext cx="2794510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275136" y="1434899"/>
            <a:ext cx="1372633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934191" y="1434899"/>
            <a:ext cx="1372633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3593246" y="1433851"/>
            <a:ext cx="1372633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5252300" y="1434899"/>
            <a:ext cx="1372633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6911357" y="1434899"/>
            <a:ext cx="1372633" cy="60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3593246" y="1032008"/>
            <a:ext cx="1372633" cy="402891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3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67313" y="1696284"/>
            <a:ext cx="8581720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5"/>
            <a:ext cx="3086100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 dirty="0">
                <a:solidFill>
                  <a:srgbClr val="0061A0"/>
                </a:solidFill>
              </a:rPr>
              <a:t>To edit go to: Insert &gt; Header and Footer</a:t>
            </a:r>
          </a:p>
        </p:txBody>
      </p:sp>
    </p:spTree>
    <p:extLst>
      <p:ext uri="{BB962C8B-B14F-4D97-AF65-F5344CB8AC3E}">
        <p14:creationId xmlns:p14="http://schemas.microsoft.com/office/powerpoint/2010/main" val="18595309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avig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3219042" y="1020719"/>
            <a:ext cx="1394596" cy="414180"/>
          </a:xfrm>
          <a:prstGeom prst="rect">
            <a:avLst/>
          </a:prstGeom>
          <a:solidFill>
            <a:schemeClr val="accent1"/>
          </a:solidFill>
          <a:ln w="25400" cap="rnd" cmpd="sng">
            <a:solidFill>
              <a:schemeClr val="accent1"/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157" y="204829"/>
            <a:ext cx="6944443" cy="65795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269875" y="1032008"/>
            <a:ext cx="1392034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743177" y="1032008"/>
            <a:ext cx="1394596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2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3213713" y="1032008"/>
            <a:ext cx="1394596" cy="402891"/>
          </a:xfrm>
        </p:spPr>
        <p:txBody>
          <a:bodyPr tIns="36576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3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4694907" y="1032008"/>
            <a:ext cx="1394596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4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6170771" y="1032008"/>
            <a:ext cx="1394596" cy="402891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5</a:t>
            </a:r>
          </a:p>
        </p:txBody>
      </p:sp>
      <p:sp>
        <p:nvSpPr>
          <p:cNvPr id="16" name="Title 2"/>
          <p:cNvSpPr txBox="1">
            <a:spLocks/>
          </p:cNvSpPr>
          <p:nvPr userDrawn="1"/>
        </p:nvSpPr>
        <p:spPr>
          <a:xfrm>
            <a:off x="6349490" y="100694"/>
            <a:ext cx="2794510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67313" y="1696284"/>
            <a:ext cx="8581720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5"/>
            <a:ext cx="3086100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 dirty="0">
                <a:solidFill>
                  <a:srgbClr val="0061A0"/>
                </a:solidFill>
              </a:rPr>
              <a:t>To edit go to: Insert &gt; Header and Footer</a:t>
            </a:r>
          </a:p>
        </p:txBody>
      </p:sp>
    </p:spTree>
    <p:extLst>
      <p:ext uri="{BB962C8B-B14F-4D97-AF65-F5344CB8AC3E}">
        <p14:creationId xmlns:p14="http://schemas.microsoft.com/office/powerpoint/2010/main" val="17990792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156" y="1452245"/>
            <a:ext cx="3886200" cy="43513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9656" y="1452245"/>
            <a:ext cx="3886200" cy="43513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Title 2"/>
          <p:cNvSpPr txBox="1">
            <a:spLocks/>
          </p:cNvSpPr>
          <p:nvPr userDrawn="1"/>
        </p:nvSpPr>
        <p:spPr>
          <a:xfrm>
            <a:off x="6349490" y="100694"/>
            <a:ext cx="2794510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9158" y="204829"/>
            <a:ext cx="6944443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5"/>
            <a:ext cx="3086100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 dirty="0">
                <a:solidFill>
                  <a:srgbClr val="0061A0"/>
                </a:solidFill>
              </a:rPr>
              <a:t>To edit go to: Insert &gt; Header and Footer</a:t>
            </a:r>
          </a:p>
        </p:txBody>
      </p:sp>
    </p:spTree>
    <p:extLst>
      <p:ext uri="{BB962C8B-B14F-4D97-AF65-F5344CB8AC3E}">
        <p14:creationId xmlns:p14="http://schemas.microsoft.com/office/powerpoint/2010/main" val="32859290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158" y="1845870"/>
            <a:ext cx="2530509" cy="643330"/>
          </a:xfrm>
        </p:spPr>
        <p:txBody>
          <a:bodyPr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11" name="Title 2"/>
          <p:cNvSpPr txBox="1">
            <a:spLocks/>
          </p:cNvSpPr>
          <p:nvPr userDrawn="1"/>
        </p:nvSpPr>
        <p:spPr>
          <a:xfrm>
            <a:off x="6349490" y="100694"/>
            <a:ext cx="2794510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3145122" y="1845870"/>
            <a:ext cx="2530509" cy="643330"/>
          </a:xfrm>
        </p:spPr>
        <p:txBody>
          <a:bodyPr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8"/>
          </p:nvPr>
        </p:nvSpPr>
        <p:spPr>
          <a:xfrm>
            <a:off x="6005729" y="1845870"/>
            <a:ext cx="2530509" cy="643330"/>
          </a:xfrm>
        </p:spPr>
        <p:txBody>
          <a:bodyPr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69158" y="204829"/>
            <a:ext cx="6944443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272009" y="2659247"/>
            <a:ext cx="2531074" cy="3272367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2200"/>
              </a:lnSpc>
              <a:defRPr sz="1800"/>
            </a:lvl2pPr>
            <a:lvl3pPr>
              <a:lnSpc>
                <a:spcPts val="2200"/>
              </a:lnSpc>
              <a:defRPr sz="1800"/>
            </a:lvl3pPr>
            <a:lvl4pPr>
              <a:lnSpc>
                <a:spcPts val="2200"/>
              </a:lnSpc>
              <a:defRPr sz="1800"/>
            </a:lvl4pPr>
            <a:lvl5pPr>
              <a:lnSpc>
                <a:spcPts val="22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145733" y="2659247"/>
            <a:ext cx="2531074" cy="3272367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2200"/>
              </a:lnSpc>
              <a:defRPr sz="1800"/>
            </a:lvl2pPr>
            <a:lvl3pPr>
              <a:lnSpc>
                <a:spcPts val="2200"/>
              </a:lnSpc>
              <a:defRPr sz="1800"/>
            </a:lvl3pPr>
            <a:lvl4pPr>
              <a:lnSpc>
                <a:spcPts val="2200"/>
              </a:lnSpc>
              <a:defRPr sz="1800"/>
            </a:lvl4pPr>
            <a:lvl5pPr>
              <a:lnSpc>
                <a:spcPts val="22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6005163" y="2659247"/>
            <a:ext cx="2531074" cy="3272367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2200"/>
              </a:lnSpc>
              <a:defRPr sz="1800"/>
            </a:lvl2pPr>
            <a:lvl3pPr>
              <a:lnSpc>
                <a:spcPts val="2200"/>
              </a:lnSpc>
              <a:defRPr sz="1800"/>
            </a:lvl3pPr>
            <a:lvl4pPr>
              <a:lnSpc>
                <a:spcPts val="2200"/>
              </a:lnSpc>
              <a:defRPr sz="1800"/>
            </a:lvl4pPr>
            <a:lvl5pPr>
              <a:lnSpc>
                <a:spcPts val="22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264849" y="857363"/>
            <a:ext cx="6948752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2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5"/>
            <a:ext cx="3086100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 dirty="0">
                <a:solidFill>
                  <a:srgbClr val="0061A0"/>
                </a:solidFill>
              </a:rPr>
              <a:t>To edit go to: Insert &gt; Header and Footer</a:t>
            </a:r>
          </a:p>
        </p:txBody>
      </p:sp>
    </p:spTree>
    <p:extLst>
      <p:ext uri="{BB962C8B-B14F-4D97-AF65-F5344CB8AC3E}">
        <p14:creationId xmlns:p14="http://schemas.microsoft.com/office/powerpoint/2010/main" val="15615543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158" y="204829"/>
            <a:ext cx="6944443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15" name="Title 2"/>
          <p:cNvSpPr txBox="1">
            <a:spLocks/>
          </p:cNvSpPr>
          <p:nvPr userDrawn="1"/>
        </p:nvSpPr>
        <p:spPr>
          <a:xfrm>
            <a:off x="6349490" y="100694"/>
            <a:ext cx="2794510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64849" y="857363"/>
            <a:ext cx="6948752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5"/>
            <a:ext cx="3086100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 dirty="0">
                <a:solidFill>
                  <a:srgbClr val="0061A0"/>
                </a:solidFill>
              </a:rPr>
              <a:t>To edit go to: Insert &gt; Header and Footer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67313" y="1920547"/>
            <a:ext cx="2692561" cy="575214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267313" y="3181447"/>
            <a:ext cx="2692561" cy="575214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6"/>
          </p:nvPr>
        </p:nvSpPr>
        <p:spPr>
          <a:xfrm>
            <a:off x="267313" y="4466711"/>
            <a:ext cx="2692561" cy="575214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3067601" y="1857045"/>
            <a:ext cx="5441601" cy="862965"/>
          </a:xfrm>
        </p:spPr>
        <p:txBody>
          <a:bodyPr tIns="0" bIns="0" anchor="t" anchorCtr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8"/>
          </p:nvPr>
        </p:nvSpPr>
        <p:spPr>
          <a:xfrm>
            <a:off x="3067601" y="3125663"/>
            <a:ext cx="5441601" cy="879612"/>
          </a:xfrm>
        </p:spPr>
        <p:txBody>
          <a:bodyPr tIns="0" bIns="0" anchor="t" anchorCtr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9"/>
          </p:nvPr>
        </p:nvSpPr>
        <p:spPr>
          <a:xfrm>
            <a:off x="3067601" y="4403209"/>
            <a:ext cx="5441601" cy="1045091"/>
          </a:xfrm>
        </p:spPr>
        <p:txBody>
          <a:bodyPr tIns="0" bIns="0" anchor="t" anchorCtr="0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26297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ows /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1593" y="4122420"/>
            <a:ext cx="2066864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2430841" y="4122420"/>
            <a:ext cx="2066864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/>
          </p:nvPr>
        </p:nvSpPr>
        <p:spPr>
          <a:xfrm>
            <a:off x="4640088" y="4122420"/>
            <a:ext cx="2066864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6849334" y="4122420"/>
            <a:ext cx="2066864" cy="1479509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2"/>
          <p:cNvSpPr txBox="1">
            <a:spLocks/>
          </p:cNvSpPr>
          <p:nvPr userDrawn="1"/>
        </p:nvSpPr>
        <p:spPr>
          <a:xfrm>
            <a:off x="6349490" y="100694"/>
            <a:ext cx="2794510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69157" y="206477"/>
            <a:ext cx="6944443" cy="101272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64849" y="1219200"/>
            <a:ext cx="6948752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9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5"/>
            <a:ext cx="3086100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 dirty="0">
                <a:solidFill>
                  <a:srgbClr val="0061A0"/>
                </a:solidFill>
              </a:rPr>
              <a:t>To edit go to: Insert &gt; Header and Footer</a:t>
            </a:r>
          </a:p>
        </p:txBody>
      </p:sp>
    </p:spTree>
    <p:extLst>
      <p:ext uri="{BB962C8B-B14F-4D97-AF65-F5344CB8AC3E}">
        <p14:creationId xmlns:p14="http://schemas.microsoft.com/office/powerpoint/2010/main" val="18537047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5"/>
            <a:ext cx="3086100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 dirty="0">
                <a:solidFill>
                  <a:srgbClr val="0061A0"/>
                </a:solidFill>
              </a:rPr>
              <a:t>To edit go to: Insert &gt; Header and Footer</a:t>
            </a:r>
          </a:p>
        </p:txBody>
      </p:sp>
    </p:spTree>
    <p:extLst>
      <p:ext uri="{BB962C8B-B14F-4D97-AF65-F5344CB8AC3E}">
        <p14:creationId xmlns:p14="http://schemas.microsoft.com/office/powerpoint/2010/main" val="18869579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84E129-F17D-4C6C-9584-BC4769A03E8A}" type="datetime1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Képzés és Fejlesztési csoport (2016)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D5C7EA-F94C-FB43-92DF-982C078559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29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Divider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73191"/>
            <a:ext cx="638175" cy="34261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82963" y="998116"/>
            <a:ext cx="5896743" cy="3401253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spcAft>
                <a:spcPts val="0"/>
              </a:spcAft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as a Divider slide, or place a quote or fact here. Use on it’s own or to introduce a new section of the presentation. (Georgia 28 </a:t>
            </a:r>
            <a:r>
              <a:rPr lang="en-US" dirty="0" err="1"/>
              <a:t>pt</a:t>
            </a:r>
            <a:r>
              <a:rPr lang="en-US" dirty="0"/>
              <a:t> Bold)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973191"/>
            <a:ext cx="638175" cy="3426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0" name="Title 2"/>
          <p:cNvSpPr txBox="1">
            <a:spLocks/>
          </p:cNvSpPr>
          <p:nvPr userDrawn="1"/>
        </p:nvSpPr>
        <p:spPr>
          <a:xfrm>
            <a:off x="6349490" y="100694"/>
            <a:ext cx="2794510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3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5"/>
            <a:ext cx="3086100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 dirty="0">
                <a:solidFill>
                  <a:srgbClr val="0061A0"/>
                </a:solidFill>
              </a:rPr>
              <a:t>To edit go to: Insert &gt; Header and Footer</a:t>
            </a:r>
          </a:p>
        </p:txBody>
      </p:sp>
    </p:spTree>
    <p:extLst>
      <p:ext uri="{BB962C8B-B14F-4D97-AF65-F5344CB8AC3E}">
        <p14:creationId xmlns:p14="http://schemas.microsoft.com/office/powerpoint/2010/main" val="388229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Divi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73191"/>
            <a:ext cx="638175" cy="34261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82963" y="998116"/>
            <a:ext cx="5896743" cy="3401253"/>
          </a:xfrm>
        </p:spPr>
        <p:txBody>
          <a:bodyPr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as a Divider slide, or place a quote or fact here. Use on it’s own or to introduce a new section of the presentation. (Georgia 28 </a:t>
            </a:r>
            <a:r>
              <a:rPr lang="en-US" dirty="0" err="1"/>
              <a:t>pt</a:t>
            </a:r>
            <a:r>
              <a:rPr lang="en-US" dirty="0"/>
              <a:t> Bold)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973191"/>
            <a:ext cx="638175" cy="34261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0" name="Title 2"/>
          <p:cNvSpPr txBox="1">
            <a:spLocks/>
          </p:cNvSpPr>
          <p:nvPr userDrawn="1"/>
        </p:nvSpPr>
        <p:spPr>
          <a:xfrm>
            <a:off x="6349490" y="100694"/>
            <a:ext cx="2794510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5"/>
            <a:ext cx="3086100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 dirty="0">
                <a:solidFill>
                  <a:srgbClr val="0061A0"/>
                </a:solidFill>
              </a:rPr>
              <a:t>To edit go to: Insert &gt; Header and Footer</a:t>
            </a:r>
          </a:p>
        </p:txBody>
      </p:sp>
    </p:spTree>
    <p:extLst>
      <p:ext uri="{BB962C8B-B14F-4D97-AF65-F5344CB8AC3E}">
        <p14:creationId xmlns:p14="http://schemas.microsoft.com/office/powerpoint/2010/main" val="385257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Divi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973191"/>
            <a:ext cx="638175" cy="34261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2963" y="998116"/>
            <a:ext cx="5896743" cy="3401253"/>
          </a:xfrm>
        </p:spPr>
        <p:txBody>
          <a:bodyPr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as a Divider slide, or place a quote or fact here. Use on it’s own or to introduce a new section of the presentation. (Georgia 28 </a:t>
            </a:r>
            <a:r>
              <a:rPr lang="en-US" dirty="0" err="1"/>
              <a:t>pt</a:t>
            </a:r>
            <a:r>
              <a:rPr lang="en-US" dirty="0"/>
              <a:t> Bold)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973191"/>
            <a:ext cx="638175" cy="34261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9" name="Title 2"/>
          <p:cNvSpPr txBox="1">
            <a:spLocks/>
          </p:cNvSpPr>
          <p:nvPr userDrawn="1"/>
        </p:nvSpPr>
        <p:spPr>
          <a:xfrm>
            <a:off x="6349490" y="100694"/>
            <a:ext cx="2794510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5"/>
            <a:ext cx="3086100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 dirty="0">
                <a:solidFill>
                  <a:srgbClr val="0061A0"/>
                </a:solidFill>
              </a:rPr>
              <a:t>To edit go to: Insert &gt; Header and Footer</a:t>
            </a:r>
          </a:p>
        </p:txBody>
      </p:sp>
    </p:spTree>
    <p:extLst>
      <p:ext uri="{BB962C8B-B14F-4D97-AF65-F5344CB8AC3E}">
        <p14:creationId xmlns:p14="http://schemas.microsoft.com/office/powerpoint/2010/main" val="147971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313" y="1696284"/>
            <a:ext cx="8581720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 userDrawn="1"/>
        </p:nvSpPr>
        <p:spPr>
          <a:xfrm>
            <a:off x="6349490" y="100694"/>
            <a:ext cx="2794510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9158" y="204829"/>
            <a:ext cx="6944443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64849" y="857363"/>
            <a:ext cx="6948752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5"/>
            <a:ext cx="3086100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 dirty="0">
                <a:solidFill>
                  <a:srgbClr val="0061A0"/>
                </a:solidFill>
              </a:rPr>
              <a:t>To edit go to: Insert &gt; Header and Footer</a:t>
            </a:r>
          </a:p>
        </p:txBody>
      </p:sp>
    </p:spTree>
    <p:extLst>
      <p:ext uri="{BB962C8B-B14F-4D97-AF65-F5344CB8AC3E}">
        <p14:creationId xmlns:p14="http://schemas.microsoft.com/office/powerpoint/2010/main" val="104788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 userDrawn="1"/>
        </p:nvSpPr>
        <p:spPr>
          <a:xfrm>
            <a:off x="6349490" y="100694"/>
            <a:ext cx="2794510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9158" y="204829"/>
            <a:ext cx="6944443" cy="65795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64849" y="857363"/>
            <a:ext cx="6948752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5"/>
            <a:ext cx="3086100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 dirty="0">
                <a:solidFill>
                  <a:srgbClr val="0061A0"/>
                </a:solidFill>
              </a:rPr>
              <a:t>To edit go to: Insert &gt; Header and Footer</a:t>
            </a:r>
          </a:p>
        </p:txBody>
      </p:sp>
    </p:spTree>
    <p:extLst>
      <p:ext uri="{BB962C8B-B14F-4D97-AF65-F5344CB8AC3E}">
        <p14:creationId xmlns:p14="http://schemas.microsoft.com/office/powerpoint/2010/main" val="353500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- 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A5D2E96-09D4-684C-BDED-6024B7F4284C}" type="slidenum">
              <a:rPr lang="en-US" smtClean="0">
                <a:solidFill>
                  <a:srgbClr val="75787B"/>
                </a:solidFill>
              </a:rPr>
              <a:pPr/>
              <a:t>‹#›</a:t>
            </a:fld>
            <a:endParaRPr lang="en-US" dirty="0">
              <a:solidFill>
                <a:srgbClr val="75787B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157" y="206477"/>
            <a:ext cx="6944443" cy="101272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8" name="Title 2"/>
          <p:cNvSpPr txBox="1">
            <a:spLocks/>
          </p:cNvSpPr>
          <p:nvPr userDrawn="1"/>
        </p:nvSpPr>
        <p:spPr>
          <a:xfrm>
            <a:off x="6349490" y="100694"/>
            <a:ext cx="2794510" cy="208269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–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  <a:ea typeface="Arial" charset="0"/>
                <a:cs typeface="Arial" charset="0"/>
              </a:rPr>
              <a:t> for internal use only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67313" y="1977230"/>
            <a:ext cx="8581720" cy="428100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64849" y="1219200"/>
            <a:ext cx="6948752" cy="311037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4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320266" y="6527425"/>
            <a:ext cx="3086100" cy="14449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pPr defTabSz="685800"/>
            <a:r>
              <a:rPr lang="en-US" dirty="0">
                <a:solidFill>
                  <a:srgbClr val="0061A0"/>
                </a:solidFill>
              </a:rPr>
              <a:t>To edit go to: Insert &gt; Header and Footer</a:t>
            </a:r>
          </a:p>
        </p:txBody>
      </p:sp>
    </p:spTree>
    <p:extLst>
      <p:ext uri="{BB962C8B-B14F-4D97-AF65-F5344CB8AC3E}">
        <p14:creationId xmlns:p14="http://schemas.microsoft.com/office/powerpoint/2010/main" val="197166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157" y="204829"/>
            <a:ext cx="6394608" cy="760372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314" y="1854329"/>
            <a:ext cx="8089489" cy="428100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6415343"/>
            <a:ext cx="678426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685800"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4" t="25599" r="9369" b="25265"/>
          <a:stretch/>
        </p:blipFill>
        <p:spPr>
          <a:xfrm>
            <a:off x="265415" y="6459798"/>
            <a:ext cx="985535" cy="23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6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</p:titleStyle>
    <p:bodyStyle>
      <a:lvl1pPr marL="0" indent="0" algn="l" defTabSz="685800" rtl="0" eaLnBrk="1" latinLnBrk="0" hangingPunct="1">
        <a:lnSpc>
          <a:spcPct val="140000"/>
        </a:lnSpc>
        <a:spcBef>
          <a:spcPts val="750"/>
        </a:spcBef>
        <a:buFont typeface="Arial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130969" indent="-126206" algn="l" defTabSz="685800" rtl="0" eaLnBrk="1" latinLnBrk="0" hangingPunct="1">
        <a:lnSpc>
          <a:spcPct val="140000"/>
        </a:lnSpc>
        <a:spcBef>
          <a:spcPts val="375"/>
        </a:spcBef>
        <a:buFont typeface="Arial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302419" indent="-171450" algn="l" defTabSz="685800" rtl="0" eaLnBrk="1" latinLnBrk="0" hangingPunct="1">
        <a:lnSpc>
          <a:spcPct val="140000"/>
        </a:lnSpc>
        <a:spcBef>
          <a:spcPts val="375"/>
        </a:spcBef>
        <a:buFont typeface=".AppleSystemUIFont" charset="-120"/>
        <a:buChar char="−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428625" indent="-132160" algn="l" defTabSz="685800" rtl="0" eaLnBrk="1" latinLnBrk="0" hangingPunct="1">
        <a:lnSpc>
          <a:spcPct val="140000"/>
        </a:lnSpc>
        <a:spcBef>
          <a:spcPts val="375"/>
        </a:spcBef>
        <a:buFont typeface="Arial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560785" indent="-170260" algn="l" defTabSz="685800" rtl="0" eaLnBrk="1" latinLnBrk="0" hangingPunct="1">
        <a:lnSpc>
          <a:spcPct val="140000"/>
        </a:lnSpc>
        <a:spcBef>
          <a:spcPts val="375"/>
        </a:spcBef>
        <a:buFont typeface=".AppleSystemUIFont" charset="-120"/>
        <a:buChar char="−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27">
          <p15:clr>
            <a:srgbClr val="F26B43"/>
          </p15:clr>
        </p15:guide>
        <p15:guide id="2" pos="288">
          <p15:clr>
            <a:srgbClr val="F26B43"/>
          </p15:clr>
        </p15:guide>
        <p15:guide id="3" orient="horz" pos="1361">
          <p15:clr>
            <a:srgbClr val="F26B43"/>
          </p15:clr>
        </p15:guide>
        <p15:guide id="4" orient="horz" pos="4176">
          <p15:clr>
            <a:srgbClr val="F26B43"/>
          </p15:clr>
        </p15:guide>
        <p15:guide id="5" orient="horz" pos="110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157" y="204829"/>
            <a:ext cx="6394608" cy="760372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314" y="1854329"/>
            <a:ext cx="8089489" cy="428100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6415343"/>
            <a:ext cx="678426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685800"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4" t="25599" r="9369" b="25265"/>
          <a:stretch/>
        </p:blipFill>
        <p:spPr>
          <a:xfrm>
            <a:off x="265415" y="6459798"/>
            <a:ext cx="985535" cy="23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1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9" r:id="rId1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</p:titleStyle>
    <p:bodyStyle>
      <a:lvl1pPr marL="0" indent="0" algn="l" defTabSz="685800" rtl="0" eaLnBrk="1" latinLnBrk="0" hangingPunct="1">
        <a:lnSpc>
          <a:spcPct val="140000"/>
        </a:lnSpc>
        <a:spcBef>
          <a:spcPts val="750"/>
        </a:spcBef>
        <a:buFont typeface="Arial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130969" indent="-126206" algn="l" defTabSz="685800" rtl="0" eaLnBrk="1" latinLnBrk="0" hangingPunct="1">
        <a:lnSpc>
          <a:spcPct val="140000"/>
        </a:lnSpc>
        <a:spcBef>
          <a:spcPts val="375"/>
        </a:spcBef>
        <a:buFont typeface="Arial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302419" indent="-171450" algn="l" defTabSz="685800" rtl="0" eaLnBrk="1" latinLnBrk="0" hangingPunct="1">
        <a:lnSpc>
          <a:spcPct val="140000"/>
        </a:lnSpc>
        <a:spcBef>
          <a:spcPts val="375"/>
        </a:spcBef>
        <a:buFont typeface=".AppleSystemUIFont" charset="-120"/>
        <a:buChar char="−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428625" indent="-132160" algn="l" defTabSz="685800" rtl="0" eaLnBrk="1" latinLnBrk="0" hangingPunct="1">
        <a:lnSpc>
          <a:spcPct val="140000"/>
        </a:lnSpc>
        <a:spcBef>
          <a:spcPts val="375"/>
        </a:spcBef>
        <a:buFont typeface="Arial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560785" indent="-170260" algn="l" defTabSz="685800" rtl="0" eaLnBrk="1" latinLnBrk="0" hangingPunct="1">
        <a:lnSpc>
          <a:spcPct val="140000"/>
        </a:lnSpc>
        <a:spcBef>
          <a:spcPts val="375"/>
        </a:spcBef>
        <a:buFont typeface=".AppleSystemUIFont" charset="-120"/>
        <a:buChar char="−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27">
          <p15:clr>
            <a:srgbClr val="F26B43"/>
          </p15:clr>
        </p15:guide>
        <p15:guide id="2" pos="288">
          <p15:clr>
            <a:srgbClr val="F26B43"/>
          </p15:clr>
        </p15:guide>
        <p15:guide id="3" orient="horz" pos="1361">
          <p15:clr>
            <a:srgbClr val="F26B43"/>
          </p15:clr>
        </p15:guide>
        <p15:guide id="4" orient="horz" pos="4176">
          <p15:clr>
            <a:srgbClr val="F26B43"/>
          </p15:clr>
        </p15:guide>
        <p15:guide id="5" orient="horz" pos="1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27335" y="1340768"/>
            <a:ext cx="7772400" cy="1470025"/>
          </a:xfrm>
        </p:spPr>
        <p:txBody>
          <a:bodyPr/>
          <a:lstStyle/>
          <a:p>
            <a:r>
              <a:rPr lang="hu-HU" sz="4800" dirty="0">
                <a:solidFill>
                  <a:srgbClr val="002060"/>
                </a:solidFill>
              </a:rPr>
              <a:t>Egészségi életpálya</a:t>
            </a:r>
            <a:br>
              <a:rPr lang="hu-HU" sz="4800" dirty="0">
                <a:solidFill>
                  <a:srgbClr val="002060"/>
                </a:solidFill>
              </a:rPr>
            </a:br>
            <a:r>
              <a:rPr lang="hu-HU" sz="4800" dirty="0">
                <a:solidFill>
                  <a:srgbClr val="002060"/>
                </a:solidFill>
              </a:rPr>
              <a:t>Egészségfinanszírozás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315856"/>
            <a:ext cx="2619375" cy="17430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15855"/>
            <a:ext cx="2619375" cy="17430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323840"/>
            <a:ext cx="2619375" cy="17430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007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C188AC-62C2-491A-9B7F-57C57A6F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66" y="429703"/>
            <a:ext cx="8335290" cy="760372"/>
          </a:xfrm>
        </p:spPr>
        <p:txBody>
          <a:bodyPr/>
          <a:lstStyle/>
          <a:p>
            <a:r>
              <a:rPr lang="hu-HU" dirty="0">
                <a:solidFill>
                  <a:srgbClr val="002060"/>
                </a:solidFill>
              </a:rPr>
              <a:t>Születéskor várható élettartam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8113EC4-8109-4C19-8891-96FC3703D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266" y="1412056"/>
            <a:ext cx="7888181" cy="4559325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9DB9D71-7FE9-4971-98CB-C4FA0466FE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63857A-3461-4296-9193-A51AE61294D8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15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4334" y="188640"/>
            <a:ext cx="8695331" cy="760372"/>
          </a:xfrm>
        </p:spPr>
        <p:txBody>
          <a:bodyPr/>
          <a:lstStyle/>
          <a:p>
            <a:r>
              <a:rPr lang="hu-HU" dirty="0"/>
              <a:t>Egy főre jutó egészségügyi kiadás (</a:t>
            </a:r>
            <a:r>
              <a:rPr lang="hu-HU" dirty="0" err="1"/>
              <a:t>eFt</a:t>
            </a:r>
            <a:r>
              <a:rPr lang="hu-HU" dirty="0"/>
              <a:t>/fő)</a:t>
            </a:r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676289"/>
              </p:ext>
            </p:extLst>
          </p:nvPr>
        </p:nvGraphicFramePr>
        <p:xfrm>
          <a:off x="539552" y="1196752"/>
          <a:ext cx="8215312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AutoShape 6">
            <a:extLst>
              <a:ext uri="{FF2B5EF4-FFF2-40B4-BE49-F238E27FC236}">
                <a16:creationId xmlns:a16="http://schemas.microsoft.com/office/drawing/2014/main" id="{A8ED4A17-26A1-40FC-832B-C1B70BB3B8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C11F67FA-1503-44CF-8F5A-75507F3DF692}"/>
              </a:ext>
            </a:extLst>
          </p:cNvPr>
          <p:cNvSpPr/>
          <p:nvPr/>
        </p:nvSpPr>
        <p:spPr>
          <a:xfrm>
            <a:off x="2123728" y="784448"/>
            <a:ext cx="4886672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hu-HU" sz="2000" b="1" dirty="0">
                <a:solidFill>
                  <a:srgbClr val="333333"/>
                </a:solidFill>
                <a:latin typeface="Lora-Regular"/>
              </a:rPr>
              <a:t>2018: Az Európai Unió statisztikai hivatala, az Eurostat szerint egy beteg nálunk átlagosan 9,5 napig fekszik kórházban, ez az egyik leghosszabb időtartam az Európai Unióban.</a:t>
            </a:r>
            <a:endParaRPr lang="hu-HU" sz="2000" b="1" dirty="0"/>
          </a:p>
        </p:txBody>
      </p:sp>
    </p:spTree>
    <p:extLst>
      <p:ext uri="{BB962C8B-B14F-4D97-AF65-F5344CB8AC3E}">
        <p14:creationId xmlns:p14="http://schemas.microsoft.com/office/powerpoint/2010/main" val="1300559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3683485E-A95B-4431-B228-B909FD30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12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1C8FA0BC-C916-4634-BCB2-FAF1CCF0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848" y="0"/>
            <a:ext cx="7992888" cy="3401253"/>
          </a:xfrm>
        </p:spPr>
        <p:txBody>
          <a:bodyPr/>
          <a:lstStyle/>
          <a:p>
            <a:br>
              <a:rPr lang="hu-HU" b="0" dirty="0"/>
            </a:br>
            <a:r>
              <a:rPr lang="hu-HU" b="0" dirty="0"/>
              <a:t>Oxford Egyetem közgazdászai által létrehozott </a:t>
            </a:r>
            <a:r>
              <a:rPr lang="hu-HU" b="0" dirty="0" err="1"/>
              <a:t>Our</a:t>
            </a:r>
            <a:r>
              <a:rPr lang="hu-HU" b="0" dirty="0"/>
              <a:t> World Data elemzőközpont összesítésében, amelyet a 2019.február 4-i Rákellenes Világnapra készítettek el: </a:t>
            </a:r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AA5AB3A-01F6-454C-BB62-E8D79CAAD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A211473-BA20-4776-B6B7-034F39F29E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4946706"/>
              </p:ext>
            </p:extLst>
          </p:nvPr>
        </p:nvGraphicFramePr>
        <p:xfrm>
          <a:off x="323528" y="1754947"/>
          <a:ext cx="6305082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églalap 7">
            <a:extLst>
              <a:ext uri="{FF2B5EF4-FFF2-40B4-BE49-F238E27FC236}">
                <a16:creationId xmlns:a16="http://schemas.microsoft.com/office/drawing/2014/main" id="{E5D6E722-30B7-40E2-809F-5E1159AA769A}"/>
              </a:ext>
            </a:extLst>
          </p:cNvPr>
          <p:cNvSpPr/>
          <p:nvPr/>
        </p:nvSpPr>
        <p:spPr>
          <a:xfrm>
            <a:off x="3995936" y="3203142"/>
            <a:ext cx="4572000" cy="35240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hu-HU" b="1" u="sng" dirty="0"/>
              <a:t>Adókedvezmény betegségek után</a:t>
            </a:r>
          </a:p>
          <a:p>
            <a:endParaRPr lang="hu-HU" sz="700" dirty="0"/>
          </a:p>
          <a:p>
            <a:pPr algn="ctr"/>
            <a:r>
              <a:rPr lang="hu-HU" dirty="0"/>
              <a:t>(335/2009.korm.rend.)</a:t>
            </a:r>
          </a:p>
          <a:p>
            <a:r>
              <a:rPr lang="hu-HU" dirty="0"/>
              <a:t>Az orvosi igazolásban szereplő állapot kezdőnapjának hónapjától havonta az</a:t>
            </a:r>
          </a:p>
          <a:p>
            <a:r>
              <a:rPr lang="hu-HU" dirty="0" err="1"/>
              <a:t>adóév</a:t>
            </a:r>
            <a:r>
              <a:rPr lang="hu-HU" dirty="0"/>
              <a:t> első napján érvényes havi minimálbér 5 %-</a:t>
            </a:r>
            <a:r>
              <a:rPr lang="hu-HU" dirty="0" err="1"/>
              <a:t>nak</a:t>
            </a:r>
            <a:r>
              <a:rPr lang="hu-HU" dirty="0"/>
              <a:t> megfelelő összeget kaphatják meg. </a:t>
            </a:r>
          </a:p>
          <a:p>
            <a:r>
              <a:rPr lang="hu-HU" dirty="0"/>
              <a:t>A jelenlegi 161 000 forintos minimálbérrel számolva havonta 8 050 forintot, </a:t>
            </a:r>
            <a:br>
              <a:rPr lang="hu-HU" dirty="0"/>
            </a:br>
            <a:r>
              <a:rPr lang="hu-HU" dirty="0"/>
              <a:t>évente 96 600 forintot jelent.</a:t>
            </a:r>
          </a:p>
          <a:p>
            <a:r>
              <a:rPr lang="hu-HU" dirty="0"/>
              <a:t>(laktózintolerancia, cukorbetegség, </a:t>
            </a:r>
            <a:r>
              <a:rPr lang="hu-HU" dirty="0" err="1"/>
              <a:t>cöliákia</a:t>
            </a:r>
            <a:r>
              <a:rPr lang="hu-HU" dirty="0"/>
              <a:t>, stb.)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2EE84CE-2A6E-4518-9D69-64679DF9376B}"/>
              </a:ext>
            </a:extLst>
          </p:cNvPr>
          <p:cNvSpPr txBox="1"/>
          <p:nvPr/>
        </p:nvSpPr>
        <p:spPr>
          <a:xfrm>
            <a:off x="1217941" y="3375083"/>
            <a:ext cx="204650" cy="253606"/>
          </a:xfrm>
          <a:prstGeom prst="rect">
            <a:avLst/>
          </a:prstGeom>
          <a:noFill/>
        </p:spPr>
        <p:txBody>
          <a:bodyPr wrap="square" lIns="91440" tIns="0" rIns="91440" bIns="0" rtlCol="0">
            <a:noAutofit/>
          </a:bodyPr>
          <a:lstStyle/>
          <a:p>
            <a:r>
              <a:rPr lang="hu-HU" sz="1600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52459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42A7713F-E716-4C07-8D8B-F258CA75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6802" y="6415343"/>
            <a:ext cx="678426" cy="365125"/>
          </a:xfrm>
        </p:spPr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13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9201E644-22F0-42B3-AE1B-39328DCA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963" y="109128"/>
            <a:ext cx="7776864" cy="3401253"/>
          </a:xfrm>
        </p:spPr>
        <p:txBody>
          <a:bodyPr/>
          <a:lstStyle/>
          <a:p>
            <a:br>
              <a:rPr lang="hu-HU" b="0"/>
            </a:br>
            <a:r>
              <a:rPr lang="hu-HU" b="0"/>
              <a:t>Hosszú várólista az állami egészségügyben, és milyen összegekkel számoljunk a magánszolgáltatóknál </a:t>
            </a:r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AE31C10-E385-4A6D-A434-6881CB061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20266" y="6527425"/>
            <a:ext cx="3086100" cy="144491"/>
          </a:xfrm>
        </p:spPr>
        <p:txBody>
          <a:bodyPr/>
          <a:lstStyle/>
          <a:p>
            <a:pPr defTabSz="685800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C022890-2996-4629-BD67-523EAF288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73" y="3264937"/>
            <a:ext cx="4311098" cy="2346176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8958FC73-3AC6-4719-A72D-D2CE5D8D9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395" y="1558496"/>
            <a:ext cx="4239170" cy="260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19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4D99FEDE-24A7-4B73-BB00-19AA7AD7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6802" y="6415343"/>
            <a:ext cx="678426" cy="365125"/>
          </a:xfrm>
        </p:spPr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14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82F7ACA-5F50-4D4B-9095-FB63D56FC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20266" y="6527425"/>
            <a:ext cx="3086100" cy="144491"/>
          </a:xfrm>
        </p:spPr>
        <p:txBody>
          <a:bodyPr/>
          <a:lstStyle/>
          <a:p>
            <a:pPr defTabSz="685800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CC81E5F-F235-40A8-B36D-8C5CD5E55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8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DFF37068-2E4E-428B-9F0B-3EE949727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86458286-6B8F-4E73-910B-149DF50C9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281" y="1928058"/>
            <a:ext cx="7749477" cy="3401253"/>
          </a:xfrm>
        </p:spPr>
        <p:txBody>
          <a:bodyPr/>
          <a:lstStyle/>
          <a:p>
            <a:pPr algn="just"/>
            <a:br>
              <a:rPr lang="hu-HU" b="0" dirty="0"/>
            </a:br>
            <a:r>
              <a:rPr lang="hu-HU" b="0" dirty="0"/>
              <a:t>A digitális kor ittas vezetése a menet közbeni mobilnyomkodás: kiderült, hogy a magyarok 40 százaléka pötyög a volán mögött, menet közben.</a:t>
            </a:r>
            <a:br>
              <a:rPr lang="hu-HU" b="0" dirty="0"/>
            </a:br>
            <a:br>
              <a:rPr lang="hu-HU" b="0" dirty="0"/>
            </a:br>
            <a:r>
              <a:rPr lang="hu-HU" sz="2400" dirty="0"/>
              <a:t>50 kilométeres tempónál a sofőrök 40-70 métert mennek vakon </a:t>
            </a:r>
            <a:r>
              <a:rPr lang="hu-HU" sz="2400" b="0" dirty="0"/>
              <a:t>egy üzenet elolvasása alatt.</a:t>
            </a:r>
            <a:br>
              <a:rPr lang="hu-HU" sz="2400" b="0" dirty="0"/>
            </a:br>
            <a:r>
              <a:rPr lang="hu-HU" sz="2400" b="0" dirty="0"/>
              <a:t> </a:t>
            </a:r>
            <a:br>
              <a:rPr lang="hu-HU" sz="2400" b="0" dirty="0"/>
            </a:br>
            <a:r>
              <a:rPr lang="hu-HU" sz="2400" b="0" dirty="0"/>
              <a:t>Az autópályán ez még rosszabb, mert 130-al akár 200 métert is megtehet úgy a kocsi, hogy a sofőr figyelme le van foglalva a mobillal.  </a:t>
            </a:r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DA89085-B607-4D17-87D7-4FABE1578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BB867B32-E200-4801-BD62-58335C5C578F}"/>
              </a:ext>
            </a:extLst>
          </p:cNvPr>
          <p:cNvSpPr/>
          <p:nvPr/>
        </p:nvSpPr>
        <p:spPr>
          <a:xfrm>
            <a:off x="853883" y="404664"/>
            <a:ext cx="85192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hu-HU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hu-HU" sz="3600" b="1" dirty="0">
                <a:solidFill>
                  <a:srgbClr val="000000"/>
                </a:solidFill>
                <a:latin typeface="Arial" panose="020B0604020202020204" pitchFamily="34" charset="0"/>
              </a:rPr>
              <a:t>Egyre többen karamboloznak a volán mögötti mobilnyomkodás miatt 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831898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C021CBFC-8086-4456-B4B8-13D9703C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F0043EF2-D8FC-4E2F-9864-4C78E3EE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3" y="855876"/>
            <a:ext cx="7573839" cy="340125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br>
              <a:rPr lang="hu-HU" b="0" dirty="0"/>
            </a:br>
            <a:r>
              <a:rPr lang="hu-HU" sz="2400" dirty="0"/>
              <a:t>Magyarországon több mint egymillió ember szorul - időszakosan vagy állandóan - gyógyászati segédeszközre a mindennapi élete során, a 90 év feletti felhasználók száma megduplázódott az utóbbi tíz évben. </a:t>
            </a:r>
            <a:br>
              <a:rPr lang="hu-HU" sz="2400" dirty="0"/>
            </a:br>
            <a:br>
              <a:rPr lang="hu-HU" sz="2400" dirty="0"/>
            </a:br>
            <a:r>
              <a:rPr lang="hu-HU" sz="2400" b="0" dirty="0"/>
              <a:t>Ugyanakkor több tízezren vannak közülük, főleg </a:t>
            </a:r>
            <a:r>
              <a:rPr lang="hu-HU" sz="2400" b="0" dirty="0" err="1"/>
              <a:t>fiata-lok</a:t>
            </a:r>
            <a:r>
              <a:rPr lang="hu-HU" sz="2400" b="0" dirty="0"/>
              <a:t>, akiknek egy része az eszközök segítségével még visszatérhetnének a munkaerőpiacra. </a:t>
            </a:r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C0AB62A-33A7-4034-ABC8-CAD2A813F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71DBDF31-3573-4628-BBE1-DE3654C8E2D3}"/>
              </a:ext>
            </a:extLst>
          </p:cNvPr>
          <p:cNvSpPr/>
          <p:nvPr/>
        </p:nvSpPr>
        <p:spPr>
          <a:xfrm>
            <a:off x="476605" y="332656"/>
            <a:ext cx="50433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b="1" dirty="0"/>
              <a:t>Gyógyászati segédeszközök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126219E-D9FA-457A-8242-3F7F76F2D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88" y="162609"/>
            <a:ext cx="1562101" cy="15621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84294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Mit hozott az életünkbe 2020.év?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17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59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18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847143" y="169090"/>
          <a:ext cx="7848872" cy="6519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149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rtalom hely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146238"/>
              </p:ext>
            </p:extLst>
          </p:nvPr>
        </p:nvGraphicFramePr>
        <p:xfrm>
          <a:off x="467544" y="476672"/>
          <a:ext cx="8229600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209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Finanszírozás – Egészségügyi kiadások</a:t>
            </a:r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420261"/>
              </p:ext>
            </p:extLst>
          </p:nvPr>
        </p:nvGraphicFramePr>
        <p:xfrm>
          <a:off x="107504" y="1124744"/>
          <a:ext cx="8640960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806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64703"/>
            <a:ext cx="7733776" cy="450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1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93B7337E-111D-445B-8858-543986BA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5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2751CEB-ADAC-4AE2-AD57-EDE432FED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61A0"/>
                </a:solidFill>
              </a:rPr>
              <a:t>To edit go to: Insert &gt; Header and Footer</a:t>
            </a:r>
            <a:endParaRPr lang="en-US" dirty="0">
              <a:solidFill>
                <a:srgbClr val="0061A0"/>
              </a:solidFill>
            </a:endParaRP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D768B51A-E39A-4FA7-9706-DEB712724F89}"/>
              </a:ext>
            </a:extLst>
          </p:cNvPr>
          <p:cNvSpPr/>
          <p:nvPr/>
        </p:nvSpPr>
        <p:spPr>
          <a:xfrm>
            <a:off x="682257" y="207290"/>
            <a:ext cx="8352971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hu-HU" sz="105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hu-HU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Gyorsabb gyógyulás kevesebb kiadással: </a:t>
            </a:r>
          </a:p>
          <a:p>
            <a:r>
              <a:rPr lang="hu-HU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egynapos sebészeti ellátás </a:t>
            </a:r>
            <a:endParaRPr lang="hu-HU" sz="2400" dirty="0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DB6FA6EA-EF6B-4D39-903C-A3E7869AE9DD}"/>
              </a:ext>
            </a:extLst>
          </p:cNvPr>
          <p:cNvSpPr/>
          <p:nvPr/>
        </p:nvSpPr>
        <p:spPr>
          <a:xfrm>
            <a:off x="5255857" y="1018725"/>
            <a:ext cx="367369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u-HU" b="1" dirty="0"/>
              <a:t>Jelentősen nőtt az egynapos sebészettel ellátott betegek száma Magyarországon: néhány év alatt megduplázódott az ilyen beavatkozások száma, pedig 2010 előtt még sokkal ritkább volt ez az ellátási forma.</a:t>
            </a:r>
          </a:p>
          <a:p>
            <a:endParaRPr lang="hu-HU" sz="9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u-HU" dirty="0"/>
              <a:t>Az egynapos ellátás területén </a:t>
            </a:r>
            <a:r>
              <a:rPr lang="hu-HU" b="1" dirty="0"/>
              <a:t>a szülészet-nőgyógyászat, a szemészet, a sebészet és az urológia jár élen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u-HU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u-HU" b="1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277B9195-EA2C-429C-A766-81F34DCA4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45" y="1556793"/>
            <a:ext cx="5181167" cy="3456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01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93B7337E-111D-445B-8858-543986BA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D2E96-09D4-684C-BDED-6024B7F4284C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2751CEB-ADAC-4AE2-AD57-EDE432FED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61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 edit go to: Insert &gt; Header and Footer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61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D768B51A-E39A-4FA7-9706-DEB712724F89}"/>
              </a:ext>
            </a:extLst>
          </p:cNvPr>
          <p:cNvSpPr/>
          <p:nvPr/>
        </p:nvSpPr>
        <p:spPr>
          <a:xfrm>
            <a:off x="682257" y="207290"/>
            <a:ext cx="8352971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Gyorsabb gyógyulás kevesebb kiadással: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egynapos sebészeti ellátás </a:t>
            </a:r>
            <a:endParaRPr kumimoji="0" lang="hu-HU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DB6FA6EA-EF6B-4D39-903C-A3E7869AE9DD}"/>
              </a:ext>
            </a:extLst>
          </p:cNvPr>
          <p:cNvSpPr/>
          <p:nvPr/>
        </p:nvSpPr>
        <p:spPr>
          <a:xfrm>
            <a:off x="898302" y="956669"/>
            <a:ext cx="79208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hu-HU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Mik az előnyei?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 Az egynapos ellátás nagy előnye, hogy </a:t>
            </a:r>
            <a:r>
              <a:rPr kumimoji="0" lang="hu-HU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csökkenti a kórházi kiadásokat és a betegnek is jóval rövidebb időt kell eltöltenie az egészségügyi intézményben</a:t>
            </a:r>
            <a:r>
              <a:rPr kumimoji="0" lang="hu-HU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 Ezáltal a rehabilitációja is gyorsabb, hamarabb munkába tud állni.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 Ezen túl </a:t>
            </a:r>
            <a:r>
              <a:rPr kumimoji="0" lang="hu-HU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kórházi fertőzések kockázata is csökken</a:t>
            </a:r>
            <a:r>
              <a:rPr kumimoji="0" lang="hu-HU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A fejlett egészségügyi rendszerekben már régóta elterjedt ez az ellátási forma.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 Nemcsak a fekvőbeteg osztályokat terheli kevésbé az egynapos sebészet, hanem a kórházak kiadásait is csökkenti.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 Az egynapos ellátási forma még a várólistákat is lerövidíti.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hu-HU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639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363272" cy="1143000"/>
          </a:xfrm>
        </p:spPr>
        <p:txBody>
          <a:bodyPr/>
          <a:lstStyle/>
          <a:p>
            <a:r>
              <a:rPr lang="hu-HU" sz="2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Születéskor várható élettartam és az egészséges életévek számának alakulása ( 2014-évben)</a:t>
            </a:r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747835"/>
              </p:ext>
            </p:extLst>
          </p:nvPr>
        </p:nvGraphicFramePr>
        <p:xfrm>
          <a:off x="539552" y="170080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179512" y="19168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002060"/>
                </a:solidFill>
              </a:rPr>
              <a:t>Életévek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154376" y="116632"/>
            <a:ext cx="669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i="1" dirty="0">
                <a:solidFill>
                  <a:srgbClr val="002060"/>
                </a:solidFill>
              </a:rPr>
              <a:t>Milyen minőségben telik az élet?</a:t>
            </a:r>
          </a:p>
        </p:txBody>
      </p:sp>
    </p:spTree>
    <p:extLst>
      <p:ext uri="{BB962C8B-B14F-4D97-AF65-F5344CB8AC3E}">
        <p14:creationId xmlns:p14="http://schemas.microsoft.com/office/powerpoint/2010/main" val="240716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Sub>
          <a:bldChart bld="categoryEl"/>
        </p:bldSub>
      </p:bldGraphic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69156" y="204829"/>
            <a:ext cx="8479308" cy="760372"/>
          </a:xfrm>
        </p:spPr>
        <p:txBody>
          <a:bodyPr/>
          <a:lstStyle/>
          <a:p>
            <a:r>
              <a:rPr lang="hu-HU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Öngyógyítási stratégiák </a:t>
            </a:r>
            <a:br>
              <a:rPr lang="hu-HU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panaszok kezelésének módja szerint</a:t>
            </a:r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084318"/>
              </p:ext>
            </p:extLst>
          </p:nvPr>
        </p:nvGraphicFramePr>
        <p:xfrm>
          <a:off x="179512" y="1412776"/>
          <a:ext cx="3851920" cy="2332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2941754"/>
              </p:ext>
            </p:extLst>
          </p:nvPr>
        </p:nvGraphicFramePr>
        <p:xfrm>
          <a:off x="3851920" y="2780928"/>
          <a:ext cx="4943872" cy="3271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9673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717631"/>
              </p:ext>
            </p:extLst>
          </p:nvPr>
        </p:nvGraphicFramePr>
        <p:xfrm>
          <a:off x="467544" y="515930"/>
          <a:ext cx="8229600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702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rism isContent="1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Default Theme">
  <a:themeElements>
    <a:clrScheme name="Custom 6">
      <a:dk1>
        <a:srgbClr val="000000"/>
      </a:dk1>
      <a:lt1>
        <a:srgbClr val="FFFFFF"/>
      </a:lt1>
      <a:dk2>
        <a:srgbClr val="DB0A5B"/>
      </a:dk2>
      <a:lt2>
        <a:srgbClr val="6025A9"/>
      </a:lt2>
      <a:accent1>
        <a:srgbClr val="A3CE4E"/>
      </a:accent1>
      <a:accent2>
        <a:srgbClr val="0090DA"/>
      </a:accent2>
      <a:accent3>
        <a:srgbClr val="0061A0"/>
      </a:accent3>
      <a:accent4>
        <a:srgbClr val="FFC600"/>
      </a:accent4>
      <a:accent5>
        <a:srgbClr val="00A3AD"/>
      </a:accent5>
      <a:accent6>
        <a:srgbClr val="75787B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1440" tIns="0" rIns="91440" bIns="0" rtlCol="0">
        <a:noAutofit/>
      </a:bodyPr>
      <a:lstStyle>
        <a:defPPr>
          <a:defRPr sz="2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Theme">
  <a:themeElements>
    <a:clrScheme name="Custom 6">
      <a:dk1>
        <a:srgbClr val="000000"/>
      </a:dk1>
      <a:lt1>
        <a:srgbClr val="FFFFFF"/>
      </a:lt1>
      <a:dk2>
        <a:srgbClr val="DB0A5B"/>
      </a:dk2>
      <a:lt2>
        <a:srgbClr val="6025A9"/>
      </a:lt2>
      <a:accent1>
        <a:srgbClr val="A3CE4E"/>
      </a:accent1>
      <a:accent2>
        <a:srgbClr val="0090DA"/>
      </a:accent2>
      <a:accent3>
        <a:srgbClr val="0061A0"/>
      </a:accent3>
      <a:accent4>
        <a:srgbClr val="FFC600"/>
      </a:accent4>
      <a:accent5>
        <a:srgbClr val="00A3AD"/>
      </a:accent5>
      <a:accent6>
        <a:srgbClr val="75787B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1440" tIns="0" rIns="91440" bIns="0" rtlCol="0">
        <a:noAutofit/>
      </a:bodyPr>
      <a:lstStyle>
        <a:defPPr>
          <a:defRPr sz="2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616</Words>
  <Application>Microsoft Office PowerPoint</Application>
  <PresentationFormat>Diavetítés a képernyőre (4:3 oldalarány)</PresentationFormat>
  <Paragraphs>113</Paragraphs>
  <Slides>18</Slides>
  <Notes>3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18</vt:i4>
      </vt:variant>
    </vt:vector>
  </HeadingPairs>
  <TitlesOfParts>
    <vt:vector size="26" baseType="lpstr">
      <vt:lpstr>.AppleSystemUIFont</vt:lpstr>
      <vt:lpstr>Arial</vt:lpstr>
      <vt:lpstr>Calibri</vt:lpstr>
      <vt:lpstr>Georgia</vt:lpstr>
      <vt:lpstr>Lora-Regular</vt:lpstr>
      <vt:lpstr>Wingdings</vt:lpstr>
      <vt:lpstr>1_Default Theme</vt:lpstr>
      <vt:lpstr>2_Default Theme</vt:lpstr>
      <vt:lpstr>Egészségi életpálya Egészségfinanszírozás</vt:lpstr>
      <vt:lpstr>PowerPoint-bemutató</vt:lpstr>
      <vt:lpstr>Finanszírozás – Egészségügyi kiadások</vt:lpstr>
      <vt:lpstr>PowerPoint-bemutató</vt:lpstr>
      <vt:lpstr>PowerPoint-bemutató</vt:lpstr>
      <vt:lpstr>PowerPoint-bemutató</vt:lpstr>
      <vt:lpstr>Születéskor várható élettartam és az egészséges életévek számának alakulása ( 2014-évben)</vt:lpstr>
      <vt:lpstr>Öngyógyítási stratégiák  a panaszok kezelésének módja szerint</vt:lpstr>
      <vt:lpstr>PowerPoint-bemutató</vt:lpstr>
      <vt:lpstr>Születéskor várható élettartam</vt:lpstr>
      <vt:lpstr>Egy főre jutó egészségügyi kiadás (eFt/fő)</vt:lpstr>
      <vt:lpstr> Oxford Egyetem közgazdászai által létrehozott Our World Data elemzőközpont összesítésében, amelyet a 2019.február 4-i Rákellenes Világnapra készítettek el: </vt:lpstr>
      <vt:lpstr> Hosszú várólista az állami egészségügyben, és milyen összegekkel számoljunk a magánszolgáltatóknál </vt:lpstr>
      <vt:lpstr>PowerPoint-bemutató</vt:lpstr>
      <vt:lpstr> A digitális kor ittas vezetése a menet közbeni mobilnyomkodás: kiderült, hogy a magyarok 40 százaléka pötyög a volán mögött, menet közben.  50 kilométeres tempónál a sofőrök 40-70 métert mennek vakon egy üzenet elolvasása alatt.   Az autópályán ez még rosszabb, mert 130-al akár 200 métert is megtehet úgy a kocsi, hogy a sofőr figyelme le van foglalva a mobillal.  </vt:lpstr>
      <vt:lpstr> Magyarországon több mint egymillió ember szorul - időszakosan vagy állandóan - gyógyászati segédeszközre a mindennapi élete során, a 90 év feletti felhasználók száma megduplázódott az utóbbi tíz évben.   Ugyanakkor több tízezren vannak közülük, főleg fiata-lok, akiknek egy része az eszközök segítségével még visszatérhetnének a munkaerőpiacra. </vt:lpstr>
      <vt:lpstr>Mit hozott az életünkbe 2020.év?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Egészségi életpálya Egészségfinanszírozás</dc:title>
  <dc:creator>Kárpáti, Emőke</dc:creator>
  <cp:lastModifiedBy>Saliné Szabó, Anita</cp:lastModifiedBy>
  <cp:revision>32</cp:revision>
  <dcterms:created xsi:type="dcterms:W3CDTF">2018-03-13T07:43:58Z</dcterms:created>
  <dcterms:modified xsi:type="dcterms:W3CDTF">2020-01-24T11:37:19Z</dcterms:modified>
</cp:coreProperties>
</file>