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2BFA6F1-B579-430B-A4F5-0800B1148319}" type="datetimeFigureOut">
              <a:rPr lang="tr-TR" smtClean="0"/>
              <a:t>10.11.2022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D774A2C-FE83-4E70-A1EE-633FA3824853}" type="slidenum">
              <a:rPr lang="tr-TR" smtClean="0"/>
              <a:t>‹#›</a:t>
            </a:fld>
            <a:endParaRPr lang="tr-TR"/>
          </a:p>
        </p:txBody>
      </p:sp>
    </p:spTree>
    <p:extLst>
      <p:ext uri="{BB962C8B-B14F-4D97-AF65-F5344CB8AC3E}">
        <p14:creationId xmlns:p14="http://schemas.microsoft.com/office/powerpoint/2010/main" val="317689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BFA6F1-B579-430B-A4F5-0800B1148319}" type="datetimeFigureOut">
              <a:rPr lang="tr-TR" smtClean="0"/>
              <a:t>10.11.2022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D774A2C-FE83-4E70-A1EE-633FA3824853}" type="slidenum">
              <a:rPr lang="tr-TR" smtClean="0"/>
              <a:t>‹#›</a:t>
            </a:fld>
            <a:endParaRPr lang="tr-TR"/>
          </a:p>
        </p:txBody>
      </p:sp>
    </p:spTree>
    <p:extLst>
      <p:ext uri="{BB962C8B-B14F-4D97-AF65-F5344CB8AC3E}">
        <p14:creationId xmlns:p14="http://schemas.microsoft.com/office/powerpoint/2010/main" val="1913109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BFA6F1-B579-430B-A4F5-0800B1148319}" type="datetimeFigureOut">
              <a:rPr lang="tr-TR" smtClean="0"/>
              <a:t>10.11.2022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D774A2C-FE83-4E70-A1EE-633FA3824853}" type="slidenum">
              <a:rPr lang="tr-TR" smtClean="0"/>
              <a:t>‹#›</a:t>
            </a:fld>
            <a:endParaRPr lang="tr-TR"/>
          </a:p>
        </p:txBody>
      </p:sp>
    </p:spTree>
    <p:extLst>
      <p:ext uri="{BB962C8B-B14F-4D97-AF65-F5344CB8AC3E}">
        <p14:creationId xmlns:p14="http://schemas.microsoft.com/office/powerpoint/2010/main" val="412271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BFA6F1-B579-430B-A4F5-0800B1148319}" type="datetimeFigureOut">
              <a:rPr lang="tr-TR" smtClean="0"/>
              <a:t>10.11.2022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D774A2C-FE83-4E70-A1EE-633FA3824853}" type="slidenum">
              <a:rPr lang="tr-TR" smtClean="0"/>
              <a:t>‹#›</a:t>
            </a:fld>
            <a:endParaRPr lang="tr-TR"/>
          </a:p>
        </p:txBody>
      </p:sp>
    </p:spTree>
    <p:extLst>
      <p:ext uri="{BB962C8B-B14F-4D97-AF65-F5344CB8AC3E}">
        <p14:creationId xmlns:p14="http://schemas.microsoft.com/office/powerpoint/2010/main" val="133411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2BFA6F1-B579-430B-A4F5-0800B1148319}" type="datetimeFigureOut">
              <a:rPr lang="tr-TR" smtClean="0"/>
              <a:t>10.11.2022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D774A2C-FE83-4E70-A1EE-633FA3824853}" type="slidenum">
              <a:rPr lang="tr-TR" smtClean="0"/>
              <a:t>‹#›</a:t>
            </a:fld>
            <a:endParaRPr lang="tr-TR"/>
          </a:p>
        </p:txBody>
      </p:sp>
    </p:spTree>
    <p:extLst>
      <p:ext uri="{BB962C8B-B14F-4D97-AF65-F5344CB8AC3E}">
        <p14:creationId xmlns:p14="http://schemas.microsoft.com/office/powerpoint/2010/main" val="171122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2BFA6F1-B579-430B-A4F5-0800B1148319}" type="datetimeFigureOut">
              <a:rPr lang="tr-TR" smtClean="0"/>
              <a:t>10.11.2022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D774A2C-FE83-4E70-A1EE-633FA3824853}" type="slidenum">
              <a:rPr lang="tr-TR" smtClean="0"/>
              <a:t>‹#›</a:t>
            </a:fld>
            <a:endParaRPr lang="tr-TR"/>
          </a:p>
        </p:txBody>
      </p:sp>
    </p:spTree>
    <p:extLst>
      <p:ext uri="{BB962C8B-B14F-4D97-AF65-F5344CB8AC3E}">
        <p14:creationId xmlns:p14="http://schemas.microsoft.com/office/powerpoint/2010/main" val="189073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2BFA6F1-B579-430B-A4F5-0800B1148319}" type="datetimeFigureOut">
              <a:rPr lang="tr-TR" smtClean="0"/>
              <a:t>10.11.2022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D774A2C-FE83-4E70-A1EE-633FA3824853}" type="slidenum">
              <a:rPr lang="tr-TR" smtClean="0"/>
              <a:t>‹#›</a:t>
            </a:fld>
            <a:endParaRPr lang="tr-TR"/>
          </a:p>
        </p:txBody>
      </p:sp>
    </p:spTree>
    <p:extLst>
      <p:ext uri="{BB962C8B-B14F-4D97-AF65-F5344CB8AC3E}">
        <p14:creationId xmlns:p14="http://schemas.microsoft.com/office/powerpoint/2010/main" val="1254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2BFA6F1-B579-430B-A4F5-0800B1148319}" type="datetimeFigureOut">
              <a:rPr lang="tr-TR" smtClean="0"/>
              <a:t>10.11.2022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D774A2C-FE83-4E70-A1EE-633FA3824853}" type="slidenum">
              <a:rPr lang="tr-TR" smtClean="0"/>
              <a:t>‹#›</a:t>
            </a:fld>
            <a:endParaRPr lang="tr-TR"/>
          </a:p>
        </p:txBody>
      </p:sp>
    </p:spTree>
    <p:extLst>
      <p:ext uri="{BB962C8B-B14F-4D97-AF65-F5344CB8AC3E}">
        <p14:creationId xmlns:p14="http://schemas.microsoft.com/office/powerpoint/2010/main" val="230302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BFA6F1-B579-430B-A4F5-0800B1148319}" type="datetimeFigureOut">
              <a:rPr lang="tr-TR" smtClean="0"/>
              <a:t>10.11.2022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D774A2C-FE83-4E70-A1EE-633FA3824853}" type="slidenum">
              <a:rPr lang="tr-TR" smtClean="0"/>
              <a:t>‹#›</a:t>
            </a:fld>
            <a:endParaRPr lang="tr-TR"/>
          </a:p>
        </p:txBody>
      </p:sp>
    </p:spTree>
    <p:extLst>
      <p:ext uri="{BB962C8B-B14F-4D97-AF65-F5344CB8AC3E}">
        <p14:creationId xmlns:p14="http://schemas.microsoft.com/office/powerpoint/2010/main" val="226055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2BFA6F1-B579-430B-A4F5-0800B1148319}" type="datetimeFigureOut">
              <a:rPr lang="tr-TR" smtClean="0"/>
              <a:t>10.11.2022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D774A2C-FE83-4E70-A1EE-633FA3824853}" type="slidenum">
              <a:rPr lang="tr-TR" smtClean="0"/>
              <a:t>‹#›</a:t>
            </a:fld>
            <a:endParaRPr lang="tr-TR"/>
          </a:p>
        </p:txBody>
      </p:sp>
    </p:spTree>
    <p:extLst>
      <p:ext uri="{BB962C8B-B14F-4D97-AF65-F5344CB8AC3E}">
        <p14:creationId xmlns:p14="http://schemas.microsoft.com/office/powerpoint/2010/main" val="176375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2BFA6F1-B579-430B-A4F5-0800B1148319}" type="datetimeFigureOut">
              <a:rPr lang="tr-TR" smtClean="0"/>
              <a:t>10.11.2022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D774A2C-FE83-4E70-A1EE-633FA3824853}" type="slidenum">
              <a:rPr lang="tr-TR" smtClean="0"/>
              <a:t>‹#›</a:t>
            </a:fld>
            <a:endParaRPr lang="tr-TR"/>
          </a:p>
        </p:txBody>
      </p:sp>
    </p:spTree>
    <p:extLst>
      <p:ext uri="{BB962C8B-B14F-4D97-AF65-F5344CB8AC3E}">
        <p14:creationId xmlns:p14="http://schemas.microsoft.com/office/powerpoint/2010/main" val="177785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FA6F1-B579-430B-A4F5-0800B1148319}" type="datetimeFigureOut">
              <a:rPr lang="tr-TR" smtClean="0"/>
              <a:t>10.11.2022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74A2C-FE83-4E70-A1EE-633FA3824853}" type="slidenum">
              <a:rPr lang="tr-TR" smtClean="0"/>
              <a:t>‹#›</a:t>
            </a:fld>
            <a:endParaRPr lang="tr-TR"/>
          </a:p>
        </p:txBody>
      </p:sp>
    </p:spTree>
    <p:extLst>
      <p:ext uri="{BB962C8B-B14F-4D97-AF65-F5344CB8AC3E}">
        <p14:creationId xmlns:p14="http://schemas.microsoft.com/office/powerpoint/2010/main" val="2493336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786210"/>
          </a:xfrm>
          <a:solidFill>
            <a:schemeClr val="accent1"/>
          </a:solidFill>
        </p:spPr>
        <p:txBody>
          <a:bodyPr>
            <a:normAutofit fontScale="90000"/>
          </a:bodyPr>
          <a:lstStyle/>
          <a:p>
            <a:r>
              <a:rPr lang="tr-TR" dirty="0" smtClean="0"/>
              <a:t>Görüntü İşleme </a:t>
            </a:r>
            <a:r>
              <a:rPr lang="tr-TR" dirty="0"/>
              <a:t>T</a:t>
            </a:r>
            <a:r>
              <a:rPr lang="tr-TR" dirty="0" smtClean="0"/>
              <a:t>eknikleri </a:t>
            </a:r>
            <a:r>
              <a:rPr lang="tr-TR" dirty="0"/>
              <a:t>K</a:t>
            </a:r>
            <a:r>
              <a:rPr lang="tr-TR" dirty="0" smtClean="0"/>
              <a:t>ullanılarak </a:t>
            </a:r>
            <a:r>
              <a:rPr lang="tr-TR" dirty="0"/>
              <a:t>E</a:t>
            </a:r>
            <a:r>
              <a:rPr lang="tr-TR" dirty="0" smtClean="0"/>
              <a:t>kmek </a:t>
            </a:r>
            <a:r>
              <a:rPr lang="tr-TR" dirty="0"/>
              <a:t>D</a:t>
            </a:r>
            <a:r>
              <a:rPr lang="tr-TR" dirty="0" smtClean="0"/>
              <a:t>oku </a:t>
            </a:r>
            <a:r>
              <a:rPr lang="tr-TR" dirty="0"/>
              <a:t>A</a:t>
            </a:r>
            <a:r>
              <a:rPr lang="tr-TR" dirty="0" smtClean="0"/>
              <a:t>nalizi ve </a:t>
            </a:r>
            <a:r>
              <a:rPr lang="tr-TR" dirty="0" err="1"/>
              <a:t>A</a:t>
            </a:r>
            <a:r>
              <a:rPr lang="tr-TR" dirty="0" err="1" smtClean="0"/>
              <a:t>rayüz</a:t>
            </a:r>
            <a:r>
              <a:rPr lang="tr-TR" dirty="0" smtClean="0"/>
              <a:t> Programının </a:t>
            </a:r>
            <a:r>
              <a:rPr lang="tr-TR" dirty="0"/>
              <a:t>G</a:t>
            </a:r>
            <a:r>
              <a:rPr lang="tr-TR" dirty="0" smtClean="0"/>
              <a:t>eliştirilmesi </a:t>
            </a:r>
            <a:endParaRPr lang="tr-TR" dirty="0"/>
          </a:p>
        </p:txBody>
      </p:sp>
      <p:sp>
        <p:nvSpPr>
          <p:cNvPr id="4" name="İçerik Yer Tutucusu 3"/>
          <p:cNvSpPr>
            <a:spLocks noGrp="1"/>
          </p:cNvSpPr>
          <p:nvPr>
            <p:ph idx="1"/>
          </p:nvPr>
        </p:nvSpPr>
        <p:spPr>
          <a:xfrm>
            <a:off x="457200" y="2636912"/>
            <a:ext cx="8229600" cy="3489251"/>
          </a:xfrm>
        </p:spPr>
        <p:txBody>
          <a:bodyPr/>
          <a:lstStyle/>
          <a:p>
            <a:r>
              <a:rPr lang="tr-TR" dirty="0" smtClean="0"/>
              <a:t>Ekmek, içerisine konulan maddelerin miktarı ve cinsine bağlı olarak farklı kalitede üretilebilmektedir. Ekmek dokusundaki gözeneklerin, sayısı, yoğunluğu, alanı gibi yapısal özellikler ekmeğin kalitesi açısından önemli bilgiler içermektedir.</a:t>
            </a:r>
            <a:endParaRPr lang="tr-TR" dirty="0"/>
          </a:p>
        </p:txBody>
      </p:sp>
    </p:spTree>
    <p:extLst>
      <p:ext uri="{BB962C8B-B14F-4D97-AF65-F5344CB8AC3E}">
        <p14:creationId xmlns:p14="http://schemas.microsoft.com/office/powerpoint/2010/main" val="147062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p:cNvSpPr txBox="1"/>
          <p:nvPr/>
        </p:nvSpPr>
        <p:spPr>
          <a:xfrm>
            <a:off x="1115616" y="692696"/>
            <a:ext cx="7128792" cy="5262979"/>
          </a:xfrm>
          <a:prstGeom prst="rect">
            <a:avLst/>
          </a:prstGeom>
          <a:noFill/>
        </p:spPr>
        <p:txBody>
          <a:bodyPr wrap="square" rtlCol="0">
            <a:spAutoFit/>
          </a:bodyPr>
          <a:lstStyle/>
          <a:p>
            <a:r>
              <a:rPr lang="tr-TR" sz="2400" dirty="0" smtClean="0"/>
              <a:t>Bu çalışmada DATEM katkı maddesinin, </a:t>
            </a:r>
            <a:r>
              <a:rPr lang="tr-TR" sz="2400" dirty="0" err="1" smtClean="0"/>
              <a:t>fosfolipaz</a:t>
            </a:r>
            <a:r>
              <a:rPr lang="tr-TR" sz="2400" dirty="0" smtClean="0"/>
              <a:t> enziminin ve </a:t>
            </a:r>
            <a:r>
              <a:rPr lang="tr-TR" sz="2400" dirty="0" err="1" smtClean="0"/>
              <a:t>glikolipaz</a:t>
            </a:r>
            <a:r>
              <a:rPr lang="tr-TR" sz="2400" dirty="0" smtClean="0"/>
              <a:t> enziminin doğrudan ekmek yapım yöntemiyle üretilmiş ekmeklerdeki kaliteye olan etkisi belirlenmiştir.</a:t>
            </a:r>
          </a:p>
          <a:p>
            <a:r>
              <a:rPr lang="tr-TR" sz="2400" dirty="0" smtClean="0"/>
              <a:t>Bu amaçla, </a:t>
            </a:r>
            <a:r>
              <a:rPr lang="tr-TR" sz="2400" dirty="0" err="1" smtClean="0"/>
              <a:t>Matlab’te</a:t>
            </a:r>
            <a:r>
              <a:rPr lang="tr-TR" sz="2400" dirty="0" smtClean="0"/>
              <a:t> görüntü işleme teknikleri kullanılmış ve ekmek gözeneklerinin </a:t>
            </a:r>
            <a:r>
              <a:rPr lang="tr-TR" sz="2400" dirty="0" err="1" smtClean="0"/>
              <a:t>bölütlenmesi</a:t>
            </a:r>
            <a:r>
              <a:rPr lang="tr-TR" sz="2400" dirty="0" smtClean="0"/>
              <a:t> temelli bir yazılım oluşturulmuştur. Çalışmada, 104 farklı ekmek imgesi kullanılmıştır. Elde edilen sonuçlar </a:t>
            </a:r>
            <a:r>
              <a:rPr lang="tr-TR" sz="2400" dirty="0" err="1" smtClean="0"/>
              <a:t>DATEM’in</a:t>
            </a:r>
            <a:r>
              <a:rPr lang="tr-TR" sz="2400" dirty="0" smtClean="0"/>
              <a:t> ekmeğin gözenek yapısını iyileştirerek, konsantrasyonuyla doğru orantılı olarak ekmek hacmini arttırdığını göstermiştir. Elde edilen sonuçlar, önerilen metodolojinin ekmek gözeneklerinin </a:t>
            </a:r>
            <a:r>
              <a:rPr lang="tr-TR" sz="2400" dirty="0" err="1" smtClean="0"/>
              <a:t>bölütlenmesine</a:t>
            </a:r>
            <a:r>
              <a:rPr lang="tr-TR" sz="2400" dirty="0" smtClean="0"/>
              <a:t> dayanan ekmek kalitesi analizinde kullanılabileceğini göstermiştir. </a:t>
            </a:r>
            <a:endParaRPr lang="tr-TR" sz="2400" dirty="0"/>
          </a:p>
        </p:txBody>
      </p:sp>
    </p:spTree>
    <p:extLst>
      <p:ext uri="{BB962C8B-B14F-4D97-AF65-F5344CB8AC3E}">
        <p14:creationId xmlns:p14="http://schemas.microsoft.com/office/powerpoint/2010/main" val="36205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260648"/>
            <a:ext cx="8229600" cy="648072"/>
          </a:xfrm>
          <a:solidFill>
            <a:schemeClr val="accent1"/>
          </a:solidFill>
        </p:spPr>
        <p:txBody>
          <a:bodyPr>
            <a:normAutofit fontScale="90000"/>
          </a:bodyPr>
          <a:lstStyle/>
          <a:p>
            <a:r>
              <a:rPr lang="tr-TR" dirty="0" smtClean="0"/>
              <a:t>DENEYSEL METOT</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2924944"/>
            <a:ext cx="3010161" cy="368840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924944"/>
            <a:ext cx="3296627"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ikdörtgen 4"/>
          <p:cNvSpPr/>
          <p:nvPr/>
        </p:nvSpPr>
        <p:spPr>
          <a:xfrm>
            <a:off x="1331640" y="1412776"/>
            <a:ext cx="64807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t>Çalışmada kullanılan ekmek kesit alan görüntüleri doğrudan ekmek yapım yöntemiyle (AACC 10-10B, AACC, 2000) elde edilmiştir. Ekmek hazırlama içeriğine 1 kg un (%14 rutubetli) üzerinden, %3 maya, %1,5 tuz, 10 mg/kg  </a:t>
            </a:r>
            <a:r>
              <a:rPr lang="tr-TR" sz="1400" dirty="0" err="1" smtClean="0"/>
              <a:t>alfaamilazve</a:t>
            </a:r>
            <a:r>
              <a:rPr lang="tr-TR" sz="1400" dirty="0" smtClean="0"/>
              <a:t> 75 mg/kg </a:t>
            </a:r>
            <a:r>
              <a:rPr lang="tr-TR" sz="1400" dirty="0" err="1" smtClean="0"/>
              <a:t>askorbik</a:t>
            </a:r>
            <a:r>
              <a:rPr lang="tr-TR" sz="1400" dirty="0" smtClean="0"/>
              <a:t> asit eklenerek başlanmıştır. Karışıma ilave edilecek su miktarı </a:t>
            </a:r>
            <a:r>
              <a:rPr lang="tr-TR" sz="1400" dirty="0" err="1" smtClean="0"/>
              <a:t>farinogafta</a:t>
            </a:r>
            <a:r>
              <a:rPr lang="tr-TR" sz="1400" dirty="0" smtClean="0"/>
              <a:t> belirlenmiş ve %62,6 oranında </a:t>
            </a:r>
            <a:r>
              <a:rPr lang="tr-TR" sz="1400" dirty="0" err="1" smtClean="0"/>
              <a:t>formülasyona</a:t>
            </a:r>
            <a:r>
              <a:rPr lang="tr-TR" sz="1400" dirty="0" smtClean="0"/>
              <a:t> su eklenmiştir.</a:t>
            </a:r>
            <a:endParaRPr lang="tr-TR" sz="1400" dirty="0"/>
          </a:p>
        </p:txBody>
      </p:sp>
    </p:spTree>
    <p:extLst>
      <p:ext uri="{BB962C8B-B14F-4D97-AF65-F5344CB8AC3E}">
        <p14:creationId xmlns:p14="http://schemas.microsoft.com/office/powerpoint/2010/main" val="409875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solidFill>
            <a:schemeClr val="accent1"/>
          </a:solidFill>
        </p:spPr>
        <p:txBody>
          <a:bodyPr/>
          <a:lstStyle/>
          <a:p>
            <a:r>
              <a:rPr lang="tr-TR" dirty="0" smtClean="0"/>
              <a:t>Histogram Germe</a:t>
            </a:r>
            <a:endParaRPr lang="tr-TR" dirty="0"/>
          </a:p>
        </p:txBody>
      </p:sp>
      <p:sp>
        <p:nvSpPr>
          <p:cNvPr id="3" name="İçerik Yer Tutucusu 2"/>
          <p:cNvSpPr>
            <a:spLocks noGrp="1"/>
          </p:cNvSpPr>
          <p:nvPr>
            <p:ph idx="1"/>
          </p:nvPr>
        </p:nvSpPr>
        <p:spPr/>
        <p:txBody>
          <a:bodyPr>
            <a:normAutofit/>
          </a:bodyPr>
          <a:lstStyle/>
          <a:p>
            <a:r>
              <a:rPr lang="tr-TR" sz="1400" dirty="0" smtClean="0"/>
              <a:t>Adaptif histogram eşitleme olarak da bilinen histogram germe işlemi düşük kontrastlı resimlere uygulanan bir yöntem olup histogramı geniş bir bölgeye yayma mantığına dayanmaktadır. Ön işlemenin ilk basamağını oluşturan bu yöntem sayesinde gri seviye görüntülerinin kontrastı iyileştirilmiştir.</a:t>
            </a:r>
          </a:p>
          <a:p>
            <a:r>
              <a:rPr lang="tr-TR" sz="1400" dirty="0" smtClean="0"/>
              <a:t>Şekilde gri seviye görüntüsünün </a:t>
            </a:r>
            <a:r>
              <a:rPr lang="tr-TR" sz="1400" dirty="0" err="1" smtClean="0"/>
              <a:t>histogramına</a:t>
            </a:r>
            <a:r>
              <a:rPr lang="tr-TR" sz="1400" dirty="0" smtClean="0"/>
              <a:t> bakıldığında grilik değerleri 0,1-0,2 ile 0,8-0,9 aralığında yoğunlaşmıştır.</a:t>
            </a:r>
          </a:p>
          <a:p>
            <a:pPr marL="0" indent="0">
              <a:buNone/>
            </a:pPr>
            <a:endParaRPr lang="tr-TR" sz="1400" dirty="0" smtClean="0"/>
          </a:p>
          <a:p>
            <a:pPr marL="0" indent="0">
              <a:buNone/>
            </a:pPr>
            <a:endParaRPr lang="tr-TR" sz="1400" dirty="0"/>
          </a:p>
          <a:p>
            <a:pPr marL="0" indent="0">
              <a:buNone/>
            </a:pPr>
            <a:endParaRPr lang="tr-TR"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55" y="2946648"/>
            <a:ext cx="2685868" cy="382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419" y="2996952"/>
            <a:ext cx="3019428" cy="3340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533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6632"/>
            <a:ext cx="8010525" cy="489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4572000" y="5301208"/>
            <a:ext cx="410445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t>Şekilde histogram germe işlemi sonucunda oluşan görüntü histogramı gösterilmiştir. Histogram incelendiğinde Şekil 4’te yer alan ayrık iki histogram tepesi kaybolmuştur. Piksel aralığı ise histogram boyunca yayılmıştır.</a:t>
            </a:r>
            <a:endParaRPr lang="tr-TR" sz="1400" dirty="0"/>
          </a:p>
        </p:txBody>
      </p:sp>
    </p:spTree>
    <p:extLst>
      <p:ext uri="{BB962C8B-B14F-4D97-AF65-F5344CB8AC3E}">
        <p14:creationId xmlns:p14="http://schemas.microsoft.com/office/powerpoint/2010/main" val="46050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solidFill>
            <a:schemeClr val="accent1"/>
          </a:solidFill>
        </p:spPr>
        <p:txBody>
          <a:bodyPr/>
          <a:lstStyle/>
          <a:p>
            <a:r>
              <a:rPr lang="tr-TR" dirty="0" smtClean="0"/>
              <a:t>Histogram Eşitleme</a:t>
            </a:r>
            <a:endParaRPr lang="tr-TR" dirty="0"/>
          </a:p>
        </p:txBody>
      </p:sp>
      <p:sp>
        <p:nvSpPr>
          <p:cNvPr id="3" name="İçerik Yer Tutucusu 2"/>
          <p:cNvSpPr>
            <a:spLocks noGrp="1"/>
          </p:cNvSpPr>
          <p:nvPr>
            <p:ph idx="1"/>
          </p:nvPr>
        </p:nvSpPr>
        <p:spPr/>
        <p:txBody>
          <a:bodyPr/>
          <a:lstStyle/>
          <a:p>
            <a:r>
              <a:rPr lang="tr-TR" dirty="0" smtClean="0"/>
              <a:t>Histogram eşitleme renk değerleri düzgün dağılımlı olmayan görüntüler için uygun bir görüntü iyileştirme metodudur. Histogram eşitleme işleminden sonra daha düzgün yayılımlı bir histogram elde edilir.</a:t>
            </a:r>
            <a:endParaRPr lang="tr-TR" dirty="0"/>
          </a:p>
        </p:txBody>
      </p:sp>
    </p:spTree>
    <p:extLst>
      <p:ext uri="{BB962C8B-B14F-4D97-AF65-F5344CB8AC3E}">
        <p14:creationId xmlns:p14="http://schemas.microsoft.com/office/powerpoint/2010/main" val="324558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1700808"/>
            <a:ext cx="390525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1367644" y="620688"/>
            <a:ext cx="640871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smtClean="0"/>
              <a:t>Histogram eşitleme işleminden sonra elde edilen histogram alttaki şekilde gösterilmiştir.</a:t>
            </a:r>
            <a:endParaRPr lang="tr-TR" sz="2000" dirty="0"/>
          </a:p>
        </p:txBody>
      </p:sp>
    </p:spTree>
    <p:extLst>
      <p:ext uri="{BB962C8B-B14F-4D97-AF65-F5344CB8AC3E}">
        <p14:creationId xmlns:p14="http://schemas.microsoft.com/office/powerpoint/2010/main" val="3314809986"/>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316</Words>
  <Application>Microsoft Office PowerPoint</Application>
  <PresentationFormat>Ekran Gösterisi (4:3)</PresentationFormat>
  <Paragraphs>14</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Ofis Teması</vt:lpstr>
      <vt:lpstr>Görüntü İşleme Teknikleri Kullanılarak Ekmek Doku Analizi ve Arayüz Programının Geliştirilmesi </vt:lpstr>
      <vt:lpstr>PowerPoint Sunusu</vt:lpstr>
      <vt:lpstr>DENEYSEL METOT</vt:lpstr>
      <vt:lpstr>Histogram Germe</vt:lpstr>
      <vt:lpstr>PowerPoint Sunusu</vt:lpstr>
      <vt:lpstr>Histogram Eşitleme</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osman önder</dc:creator>
  <cp:lastModifiedBy>osman önder</cp:lastModifiedBy>
  <cp:revision>3</cp:revision>
  <dcterms:created xsi:type="dcterms:W3CDTF">2022-11-10T15:46:12Z</dcterms:created>
  <dcterms:modified xsi:type="dcterms:W3CDTF">2022-11-10T16:10:49Z</dcterms:modified>
</cp:coreProperties>
</file>