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0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016EF-568B-4F0E-A6F4-609A1EDB1FFE}" type="datetimeFigureOut">
              <a:rPr lang="uk-UA" smtClean="0"/>
              <a:t>12.10.2022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7AAB9-0DFB-496A-99A5-F8766B9B11E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6285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176883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24672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289428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545357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095030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65097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10963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810113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99506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89631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2053090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70691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34268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0D085-BB34-469E-A618-45944CA01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CEEE720-E1E2-4FF2-8D6B-76D48BF2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DFD8809-5547-453B-A163-07D8CD26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F060-27C7-46AB-9DC3-4CAE09A54BC5}" type="datetimeFigureOut">
              <a:rPr lang="uk-UA" smtClean="0"/>
              <a:t>12.10.2022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7626519-E80F-455F-B355-395F3FE1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66B2575-139F-4507-A30C-68A80FD9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389-5E49-4510-A5EE-0841278D478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502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3ED2D-F1CB-4CCC-BED0-4817287D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9BDB39A7-F883-40FA-8ABC-969D2A4B6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26F92AB-2F7E-4FA7-9E81-701FB387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F060-27C7-46AB-9DC3-4CAE09A54BC5}" type="datetimeFigureOut">
              <a:rPr lang="uk-UA" smtClean="0"/>
              <a:t>12.10.2022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931E7F7-909A-4C8D-8B7B-23D2B354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539148F-5489-40EE-BBFE-6B487E94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389-5E49-4510-A5EE-0841278D478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6468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A2F88DC5-1FED-426B-9D73-BDA5D08C6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1647A8D-AFC3-4F4D-ACCB-4619C6FF0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8DA8CC6-B476-470C-A74C-2CF81784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F060-27C7-46AB-9DC3-4CAE09A54BC5}" type="datetimeFigureOut">
              <a:rPr lang="uk-UA" smtClean="0"/>
              <a:t>12.10.2022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A926979-1056-405B-965A-CF6EC566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57A27D1-0830-4376-B2B2-94829D6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389-5E49-4510-A5EE-0841278D478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7371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A9C12-1E27-4DBC-963D-D1C56BC289CF}" type="slidenum">
              <a:rPr lang="ru-RU" altLang="ru-RU"/>
              <a:pPr>
                <a:defRPr/>
              </a:pPr>
              <a:t>‹№›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673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1679C-28DD-4292-8FB1-EB0CD4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6653904-AFC3-40CA-9420-81FFA17E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3EC4FBA-EE7E-497B-AF77-EB1284BA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F060-27C7-46AB-9DC3-4CAE09A54BC5}" type="datetimeFigureOut">
              <a:rPr lang="uk-UA" smtClean="0"/>
              <a:t>12.10.2022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01E4E25-40DC-41BC-AE4D-AB5429F5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BE2A0AC-C4A7-454A-A252-7D63F337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389-5E49-4510-A5EE-0841278D478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787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BD977-BFE8-49C5-B991-637F6B852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918AA6A-DA85-484A-BA5E-3E0D2DB70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5758DB8-D891-4986-B75F-A2046DA7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F060-27C7-46AB-9DC3-4CAE09A54BC5}" type="datetimeFigureOut">
              <a:rPr lang="uk-UA" smtClean="0"/>
              <a:t>12.10.2022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7DECF60-989B-4141-BE75-E4D732D8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0A2964E-5DA4-4CE6-B1F5-4F864478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389-5E49-4510-A5EE-0841278D478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3921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0D2F3-B0CC-46C5-B538-141F407E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998DF33-3CE2-440F-B859-86EF307DD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BF12F25-AA4B-4F05-BAB9-264F7E934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91C831F-0797-40C5-9057-A143321C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F060-27C7-46AB-9DC3-4CAE09A54BC5}" type="datetimeFigureOut">
              <a:rPr lang="uk-UA" smtClean="0"/>
              <a:t>12.10.2022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199E969-3074-4F1A-9A7F-406CADBD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EEC2BA1-0363-4C53-8311-B196DFBB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389-5E49-4510-A5EE-0841278D478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75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E8949-3A14-4179-B98F-E10BA424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DE7481D-B1EA-4A27-9EB8-0B72A2094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57373022-F1AB-4A74-9B89-409F8F06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BBDE3CF5-F785-42E0-86FC-99CEC4988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7C7C497F-9D2B-4CE2-8632-38E6EB738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15C66DDC-5DEB-4120-A42E-8B5D3253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F060-27C7-46AB-9DC3-4CAE09A54BC5}" type="datetimeFigureOut">
              <a:rPr lang="uk-UA" smtClean="0"/>
              <a:t>12.10.2022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287EB182-9A5E-4C67-9889-4A6935E7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3362FED8-D223-4B40-B451-AD898238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389-5E49-4510-A5EE-0841278D478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91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A2DCF-B0BF-46A2-969B-97B35775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D6AAB40D-DE84-447A-9C57-98492AEF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F060-27C7-46AB-9DC3-4CAE09A54BC5}" type="datetimeFigureOut">
              <a:rPr lang="uk-UA" smtClean="0"/>
              <a:t>12.10.2022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1202A130-390C-49A5-B9EA-64202012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E925B96-7E09-429E-81A7-C4AA11C6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389-5E49-4510-A5EE-0841278D478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913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8C3410E7-1384-4864-8B1F-D7B3B045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F060-27C7-46AB-9DC3-4CAE09A54BC5}" type="datetimeFigureOut">
              <a:rPr lang="uk-UA" smtClean="0"/>
              <a:t>12.10.2022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FA8C9315-8EF5-4E1C-A91B-5EBA62E8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6767196-95AB-42D8-8FFC-811206D7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389-5E49-4510-A5EE-0841278D478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369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414EC-6CF0-4E50-8A73-2E221A98B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BBBAB51-87D8-4435-BE91-A9475082A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758B1EB-4D71-463E-BAA2-8156F1F58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46ED064-D4F5-4D1A-A185-7A60EBF0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F060-27C7-46AB-9DC3-4CAE09A54BC5}" type="datetimeFigureOut">
              <a:rPr lang="uk-UA" smtClean="0"/>
              <a:t>12.10.2022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5B719A4-F9B4-455F-826B-DF1C7B0D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CAFC321-0C81-4E9A-8086-299EF7BB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389-5E49-4510-A5EE-0841278D478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255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DA416-1BDF-4DD0-BA41-3573AEE5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B097E2A2-EFA4-4B77-9770-47F17FCE4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0E961AF-F146-4456-88D5-0C9475540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CA79088-B62B-4835-908B-E433D5C3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F060-27C7-46AB-9DC3-4CAE09A54BC5}" type="datetimeFigureOut">
              <a:rPr lang="uk-UA" smtClean="0"/>
              <a:t>12.10.2022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BAB2474-0F1E-471A-AB69-A3AFC39A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9C025F0-9BA3-4F74-B880-5C907A0C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7D389-5E49-4510-A5EE-0841278D478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368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277E8CEA-5CF9-4FF6-8EE7-1C3F238A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571CFDB-94F7-425B-AD27-4D54A4BBE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26FC200-55E4-40AF-84E1-7A5964042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F060-27C7-46AB-9DC3-4CAE09A54BC5}" type="datetimeFigureOut">
              <a:rPr lang="uk-UA" smtClean="0"/>
              <a:t>12.10.2022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ECA826C-ABA2-494A-9155-7B38D37BF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FAF852A-A1FD-443C-965D-A37FE801C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7D389-5E49-4510-A5EE-0841278D478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476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tureligious.com.ua%2Fwp-content%2Fuploads%2F2011%2F09%2F53280.jpg&amp;imgrefurl=https%3A%2F%2Ftureligious.com.ua%2Fponyattya-formy-katehoriji-ta-vyhidni-harakterystyky-buttya%2F&amp;docid=__4BSVKkqggHGM&amp;tbnid=oa-wbs5srJdyOM%3A&amp;vet=10ahUKEwi9kaaD1dfkAhVsxIsKHeo0DiAQMwhLKAgwCA..i&amp;w=450&amp;h=338&amp;bih=933&amp;biw=1280&amp;q=%D0%B1%D1%83%D1%82%D1%82%D1%8F&amp;ved=0ahUKEwi9kaaD1dfkAhVsxIsKHeo0DiAQMwhLKAgwCA&amp;iact=mrc&amp;uact=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>
            <a:extLst>
              <a:ext uri="{FF2B5EF4-FFF2-40B4-BE49-F238E27FC236}">
                <a16:creationId xmlns:a16="http://schemas.microsoft.com/office/drawing/2014/main" id="{C114050B-DFDD-46AA-899D-AA33C5CAC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1963737"/>
          </a:xfrm>
        </p:spPr>
        <p:txBody>
          <a:bodyPr/>
          <a:lstStyle/>
          <a:p>
            <a:pPr eaLnBrk="1" hangingPunct="1"/>
            <a:r>
              <a:rPr lang="uk-UA" altLang="ru-RU" dirty="0"/>
              <a:t>Формування системного наукового світогляду</a:t>
            </a:r>
            <a:br>
              <a:rPr lang="uk-UA" altLang="ru-RU" dirty="0"/>
            </a:br>
            <a:r>
              <a:rPr lang="uk-UA" altLang="ru-RU" dirty="0"/>
              <a:t>ФІЛОСОФІЯ</a:t>
            </a:r>
          </a:p>
        </p:txBody>
      </p:sp>
      <p:sp>
        <p:nvSpPr>
          <p:cNvPr id="6147" name="Объект 2">
            <a:extLst>
              <a:ext uri="{FF2B5EF4-FFF2-40B4-BE49-F238E27FC236}">
                <a16:creationId xmlns:a16="http://schemas.microsoft.com/office/drawing/2014/main" id="{1A21E34D-82F3-4AA8-AD7F-A82A71160DE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981200" y="3068639"/>
            <a:ext cx="3106738" cy="3057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uk-UA" altLang="ru-RU"/>
              <a:t>Кафедра 701 </a:t>
            </a:r>
          </a:p>
          <a:p>
            <a:pPr marL="0" indent="0" eaLnBrk="1" hangingPunct="1">
              <a:buNone/>
            </a:pPr>
            <a:r>
              <a:rPr lang="uk-UA" altLang="ru-RU"/>
              <a:t>Філософії та суспільних наук</a:t>
            </a:r>
          </a:p>
          <a:p>
            <a:pPr marL="0" indent="0" eaLnBrk="1" hangingPunct="1">
              <a:buNone/>
            </a:pPr>
            <a:r>
              <a:rPr lang="uk-UA" altLang="ru-RU"/>
              <a:t>(ауд. 207 г.к.)</a:t>
            </a:r>
          </a:p>
        </p:txBody>
      </p:sp>
      <p:sp>
        <p:nvSpPr>
          <p:cNvPr id="6148" name="Объект 3">
            <a:extLst>
              <a:ext uri="{FF2B5EF4-FFF2-40B4-BE49-F238E27FC236}">
                <a16:creationId xmlns:a16="http://schemas.microsoft.com/office/drawing/2014/main" id="{55B36F0B-893D-4722-8F5C-47E56DEE39E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664200" y="2636839"/>
            <a:ext cx="4546600" cy="38877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uk-UA" altLang="ru-RU"/>
              <a:t>Викладач: </a:t>
            </a:r>
          </a:p>
          <a:p>
            <a:pPr marL="0" indent="0" eaLnBrk="1" hangingPunct="1">
              <a:buNone/>
            </a:pPr>
            <a:r>
              <a:rPr lang="uk-UA" altLang="ru-RU"/>
              <a:t>Більчук Наталя Леонідівна, </a:t>
            </a:r>
          </a:p>
          <a:p>
            <a:pPr marL="0" indent="0" eaLnBrk="1" hangingPunct="1">
              <a:buNone/>
            </a:pPr>
            <a:r>
              <a:rPr lang="uk-UA" altLang="ru-RU"/>
              <a:t>канд. філософ. наук, доцент.</a:t>
            </a:r>
          </a:p>
          <a:p>
            <a:pPr marL="0" indent="0" eaLnBrk="1" hangingPunct="1">
              <a:buNone/>
            </a:pPr>
            <a:r>
              <a:rPr lang="uk-UA" altLang="ru-RU"/>
              <a:t>0506955302</a:t>
            </a:r>
          </a:p>
          <a:p>
            <a:pPr marL="0" indent="0" eaLnBrk="1" hangingPunct="1">
              <a:buNone/>
            </a:pPr>
            <a:r>
              <a:rPr lang="en-US" altLang="ru-RU"/>
              <a:t>natbilchuk@ukr.net</a:t>
            </a:r>
            <a:endParaRPr lang="uk-UA" alt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277814"/>
            <a:ext cx="8291513" cy="630237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uk-UA" altLang="ru-RU" sz="2400" b="1" i="1">
                <a:solidFill>
                  <a:srgbClr val="990000"/>
                </a:solidFill>
              </a:rPr>
              <a:t>Елеати</a:t>
            </a:r>
            <a:br>
              <a:rPr lang="uk-UA" altLang="ru-RU" sz="2400" b="1" i="1">
                <a:solidFill>
                  <a:srgbClr val="990000"/>
                </a:solidFill>
              </a:rPr>
            </a:br>
            <a:r>
              <a:rPr lang="uk-UA" altLang="ru-RU" sz="2000" b="1" i="1">
                <a:solidFill>
                  <a:srgbClr val="990000"/>
                </a:solidFill>
              </a:rPr>
              <a:t>Ксенофан, Парменід, Зенон Елейський</a:t>
            </a:r>
            <a:br>
              <a:rPr lang="ru-RU" altLang="ru-RU" sz="2000" b="1" i="1">
                <a:solidFill>
                  <a:srgbClr val="990000"/>
                </a:solidFill>
              </a:rPr>
            </a:br>
            <a:endParaRPr lang="ru-RU" altLang="ru-RU" sz="2000" b="1" i="1">
              <a:solidFill>
                <a:srgbClr val="9900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2313" y="1052513"/>
            <a:ext cx="8229600" cy="5040312"/>
          </a:xfrm>
          <a:ln>
            <a:solidFill>
              <a:srgbClr val="FF6600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algn="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1400" i="1"/>
              <a:t>Бог єдиний та не схожий нінащо, тотожній усій природі (монотеїзм) - </a:t>
            </a:r>
            <a:r>
              <a:rPr lang="uk-UA" altLang="ru-RU" sz="1400" i="1" u="sng"/>
              <a:t>Сферос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uk-UA" altLang="ru-RU" sz="1400" i="1"/>
              <a:t>Формують метод мислення ( логічні та математичні методи доведення, закон несуперечності, категоріальний апарат 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r>
              <a:rPr lang="uk-UA" altLang="ru-RU" sz="1400" i="1"/>
              <a:t>Поділяли знання на неістинне (мінливе) та істинне (що складає основу)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1600" i="1"/>
              <a:t> </a:t>
            </a:r>
            <a:r>
              <a:rPr lang="uk-UA" altLang="ru-RU" sz="2000"/>
              <a:t>“ </a:t>
            </a:r>
            <a:r>
              <a:rPr lang="uk-UA" altLang="ru-RU" sz="1600" i="1"/>
              <a:t>Сила розуму полягає в можливості шляхом міркування перейти від зовнішніх фактів до внутрішньої основи (ґрунту), тобто, обґрунтувати</a:t>
            </a:r>
          </a:p>
          <a:p>
            <a:pPr eaLnBrk="1" hangingPunct="1">
              <a:lnSpc>
                <a:spcPct val="80000"/>
              </a:lnSpc>
              <a:buClr>
                <a:srgbClr val="FF6600"/>
              </a:buClr>
              <a:buFont typeface="Wingdings" panose="05000000000000000000" pitchFamily="2" charset="2"/>
              <a:buChar char="v"/>
            </a:pPr>
            <a:r>
              <a:rPr lang="uk-UA" altLang="ru-RU" sz="1600" i="1"/>
              <a:t>Істина – що складає основу світу - </a:t>
            </a:r>
            <a:r>
              <a:rPr lang="uk-UA" altLang="ru-RU" sz="1600" i="1" u="sng"/>
              <a:t>умодосяжна</a:t>
            </a:r>
          </a:p>
          <a:p>
            <a:pPr eaLnBrk="1" hangingPunct="1">
              <a:lnSpc>
                <a:spcPct val="80000"/>
              </a:lnSpc>
              <a:buClr>
                <a:srgbClr val="FF6600"/>
              </a:buClr>
              <a:buFont typeface="Wingdings" panose="05000000000000000000" pitchFamily="2" charset="2"/>
              <a:buChar char="v"/>
            </a:pPr>
            <a:r>
              <a:rPr lang="uk-UA" altLang="ru-RU" sz="1600" i="1"/>
              <a:t>Думки без предмета не існує </a:t>
            </a:r>
          </a:p>
          <a:p>
            <a:pPr eaLnBrk="1" hangingPunct="1">
              <a:lnSpc>
                <a:spcPct val="80000"/>
              </a:lnSpc>
              <a:buClr>
                <a:srgbClr val="FF6600"/>
              </a:buClr>
              <a:buFont typeface="Wingdings" panose="05000000000000000000" pitchFamily="2" charset="2"/>
              <a:buChar char="v"/>
            </a:pPr>
            <a:r>
              <a:rPr lang="uk-UA" altLang="ru-RU" sz="1600" i="1"/>
              <a:t>Все що існує може бути помисленим і це </a:t>
            </a:r>
            <a:r>
              <a:rPr lang="uk-UA" altLang="ru-RU" sz="1600" i="1" u="sng"/>
              <a:t>БУТТЯ</a:t>
            </a:r>
            <a:r>
              <a:rPr lang="uk-UA" altLang="ru-RU" sz="1600" i="1"/>
              <a:t> (перші ввели категорію)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ru-RU" sz="2400" i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 i="1">
                <a:latin typeface="Times New Roman" panose="02020603050405020304" pitchFamily="18" charset="0"/>
              </a:rPr>
              <a:t>Буття тотожне Мисленню, Думці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2400" i="1"/>
              <a:t>Буття є, Небуття немає</a:t>
            </a:r>
            <a:r>
              <a:rPr lang="uk-UA" altLang="ru-RU" sz="1600" i="1"/>
              <a:t> 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1600" i="1"/>
              <a:t>Основа світу, </a:t>
            </a:r>
            <a:r>
              <a:rPr lang="uk-UA" altLang="ru-RU" sz="2400" i="1"/>
              <a:t>Буття</a:t>
            </a:r>
            <a:r>
              <a:rPr lang="uk-UA" altLang="ru-RU" sz="1600" i="1"/>
              <a:t>, Сферос – 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1600" i="1"/>
              <a:t>  вічне, незмінне, неподільне, нерухоме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1600" i="1"/>
              <a:t>Буття цілісне, однорідне (гомогенне), а різноманітність, множинність (гетерогенність) та мінливість світу ілюзорна, омана почуттів 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ru-RU" sz="1600" i="1"/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1600" i="1"/>
              <a:t>Тобто, зіштовхнули чуттєве, емпіричне та розумове, теоретичне пізнання</a:t>
            </a:r>
          </a:p>
        </p:txBody>
      </p:sp>
    </p:spTree>
    <p:extLst>
      <p:ext uri="{BB962C8B-B14F-4D97-AF65-F5344CB8AC3E}">
        <p14:creationId xmlns:p14="http://schemas.microsoft.com/office/powerpoint/2010/main" val="278831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792539" y="476251"/>
            <a:ext cx="6175375" cy="6969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uk-UA" altLang="ru-RU" i="1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 Філософія дарує людині презирство до смерті ” </a:t>
            </a:r>
            <a:r>
              <a:rPr lang="uk-UA" altLang="ru-RU" i="1">
                <a:solidFill>
                  <a:srgbClr val="003366"/>
                </a:solidFill>
              </a:rPr>
              <a:t> 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uk-UA" altLang="ru-RU" i="1">
                <a:solidFill>
                  <a:srgbClr val="003366"/>
                </a:solidFill>
              </a:rPr>
              <a:t>Зенон Елейський</a:t>
            </a:r>
          </a:p>
        </p:txBody>
      </p:sp>
      <p:sp>
        <p:nvSpPr>
          <p:cNvPr id="38915" name="Rectangle 8"/>
          <p:cNvSpPr>
            <a:spLocks noChangeArrowheads="1"/>
          </p:cNvSpPr>
          <p:nvPr/>
        </p:nvSpPr>
        <p:spPr bwMode="auto">
          <a:xfrm>
            <a:off x="1992313" y="1989138"/>
            <a:ext cx="8458200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uk-UA" altLang="ru-RU" sz="1800" i="1">
                <a:solidFill>
                  <a:srgbClr val="000000"/>
                </a:solidFill>
                <a:latin typeface="Verdana" panose="020B0604030504040204" pitchFamily="34" charset="0"/>
              </a:rPr>
              <a:t>Зіштовхнув чуттєве, емпіричне та умодосяжне, розумове, теоретичне пізнання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uk-UA" altLang="ru-RU" sz="1800" i="1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uk-UA" altLang="ru-RU" sz="1800" i="1">
                <a:solidFill>
                  <a:srgbClr val="000000"/>
                </a:solidFill>
                <a:latin typeface="Verdana" panose="020B0604030504040204" pitchFamily="34" charset="0"/>
              </a:rPr>
              <a:t>Створив апорії (утруднення, безвихідь)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 i="1">
                <a:solidFill>
                  <a:srgbClr val="000000"/>
                </a:solidFill>
                <a:latin typeface="Verdana" panose="020B0604030504040204" pitchFamily="34" charset="0"/>
              </a:rPr>
              <a:t>“ Стріла ”, “ Ахілл та черепаха ”, “ Дихотомія ”, “ Зерно ”, “</a:t>
            </a:r>
            <a:r>
              <a:rPr lang="ru-RU" altLang="ru-RU" sz="1800" i="1">
                <a:solidFill>
                  <a:srgbClr val="000000"/>
                </a:solidFill>
                <a:latin typeface="Verdana" panose="020B0604030504040204" pitchFamily="34" charset="0"/>
              </a:rPr>
              <a:t>Стадион </a:t>
            </a:r>
            <a:r>
              <a:rPr lang="uk-UA" altLang="ru-RU" sz="1800" i="1">
                <a:solidFill>
                  <a:srgbClr val="000000"/>
                </a:solidFill>
                <a:latin typeface="Verdana" panose="020B0604030504040204" pitchFamily="34" charset="0"/>
              </a:rPr>
              <a:t>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i="1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uk-UA" altLang="ru-RU" sz="1800" i="1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ru-RU" altLang="ru-RU" sz="1800" i="1">
                <a:solidFill>
                  <a:srgbClr val="000000"/>
                </a:solidFill>
                <a:latin typeface="Verdana" panose="020B0604030504040204" pitchFamily="34" charset="0"/>
              </a:rPr>
              <a:t>Н</a:t>
            </a:r>
            <a:r>
              <a:rPr lang="uk-UA" altLang="ru-RU" sz="1800" i="1">
                <a:solidFill>
                  <a:srgbClr val="000000"/>
                </a:solidFill>
                <a:latin typeface="Verdana" panose="020B0604030504040204" pitchFamily="34" charset="0"/>
              </a:rPr>
              <a:t>е заперечує існування руху, мінливості, різноманіття, але відмовляє їм у справжньому існуванні, ставить питання як їх мислити.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uk-UA" altLang="ru-RU" sz="1800" i="1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uk-UA" altLang="ru-RU" sz="1800" i="1">
                <a:solidFill>
                  <a:srgbClr val="000000"/>
                </a:solidFill>
                <a:latin typeface="Verdana" panose="020B0604030504040204" pitchFamily="34" charset="0"/>
              </a:rPr>
              <a:t> Доводив, що деякі категорії (рух, множинність) не можна мислити без ускладнень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uk-UA" altLang="ru-RU" sz="1800" i="1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uk-UA" altLang="ru-RU" sz="1400" i="1">
                <a:solidFill>
                  <a:srgbClr val="000000"/>
                </a:solidFill>
                <a:latin typeface="Verdana" panose="020B0604030504040204" pitchFamily="34" charset="0"/>
              </a:rPr>
              <a:t>Визначені Зеноном проблеми намагались вирішити ще за часів античності. Так, Демокріт створив детерміністичне вчення про атоми та порожнечу, а Арістотель започаткував фізику та логіку. У сучасній науці вони знаходять відображення у парадоксах нескінченності, теорії класів та множин, неперервності та дискретності часу та простору, адекватності мислення руху та створення його математичної моделі тощо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ru-RU" altLang="ru-RU" sz="1800" i="1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8916" name="Rectangle 8"/>
          <p:cNvSpPr>
            <a:spLocks noChangeArrowheads="1"/>
          </p:cNvSpPr>
          <p:nvPr/>
        </p:nvSpPr>
        <p:spPr bwMode="auto">
          <a:xfrm>
            <a:off x="3810000" y="1268414"/>
            <a:ext cx="4572000" cy="466725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400" i="1">
                <a:solidFill>
                  <a:srgbClr val="006600"/>
                </a:solidFill>
                <a:latin typeface="Verdana" panose="020B0604030504040204" pitchFamily="34" charset="0"/>
              </a:rPr>
              <a:t>Зенон Елейський. Апорії </a:t>
            </a:r>
            <a:endParaRPr lang="ru-RU" altLang="ru-RU" sz="2400" i="1">
              <a:solidFill>
                <a:srgbClr val="0066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2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altLang="ru-RU"/>
              <a:t>Дихотомія</a:t>
            </a:r>
            <a:endParaRPr lang="ru-RU" altLang="ru-RU"/>
          </a:p>
        </p:txBody>
      </p:sp>
      <p:pic>
        <p:nvPicPr>
          <p:cNvPr id="40963" name="Picture 4" descr="\\10.0.0.250\Obmen\701\Для презентации НЛ\Без названия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6" y="2708276"/>
            <a:ext cx="2773363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3" descr="\\10.0.0.250\Obmen\701\Для презентации НЛ\Без названия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481139"/>
            <a:ext cx="3057525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 descr="\\10.0.0.250\Obmen\701\Для презентации НЛ\149588077819494367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3429000"/>
            <a:ext cx="284480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60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277813"/>
            <a:ext cx="8291513" cy="919162"/>
          </a:xfrm>
        </p:spPr>
        <p:txBody>
          <a:bodyPr/>
          <a:lstStyle/>
          <a:p>
            <a:pPr eaLnBrk="1" hangingPunct="1"/>
            <a:r>
              <a:rPr lang="uk-UA" altLang="ru-RU"/>
              <a:t>Стріла </a:t>
            </a:r>
            <a:endParaRPr lang="ru-RU" altLang="ru-RU"/>
          </a:p>
        </p:txBody>
      </p:sp>
      <p:pic>
        <p:nvPicPr>
          <p:cNvPr id="43011" name="Picture 2" descr="\\10.0.0.250\Obmen\701\Для презентации НЛ\1453129473127180229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951" y="981076"/>
            <a:ext cx="8901113" cy="3095625"/>
          </a:xfrm>
          <a:noFill/>
        </p:spPr>
      </p:pic>
      <p:pic>
        <p:nvPicPr>
          <p:cNvPr id="43012" name="Picture 2" descr="\\10.0.0.250\Obmen\701\Для презентации НЛ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4076701"/>
            <a:ext cx="3571875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1774825" y="4149726"/>
            <a:ext cx="4572000" cy="2092881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600" i="1">
                <a:solidFill>
                  <a:srgbClr val="006600"/>
                </a:solidFill>
                <a:latin typeface="Verdana" panose="020B0604030504040204" pitchFamily="34" charset="0"/>
              </a:rPr>
              <a:t>Немає руху! — Мовив бородатий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600" i="1">
                <a:solidFill>
                  <a:srgbClr val="006600"/>
                </a:solidFill>
                <a:latin typeface="Verdana" panose="020B0604030504040204" pitchFamily="34" charset="0"/>
              </a:rPr>
              <a:t>Мудрець,– а другий мовчки став ходить.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600" i="1">
                <a:solidFill>
                  <a:srgbClr val="006600"/>
                </a:solidFill>
                <a:latin typeface="Verdana" panose="020B0604030504040204" pitchFamily="34" charset="0"/>
              </a:rPr>
              <a:t>Влучніш не міг суперника він збити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600" i="1">
                <a:solidFill>
                  <a:srgbClr val="006600"/>
                </a:solidFill>
                <a:latin typeface="Verdana" panose="020B0604030504040204" pitchFamily="34" charset="0"/>
              </a:rPr>
              <a:t>І відповідь ту звикли вихваляти.</a:t>
            </a:r>
            <a:r>
              <a:rPr lang="uk-UA" altLang="ru-RU" sz="1800" i="1">
                <a:solidFill>
                  <a:srgbClr val="006600"/>
                </a:solidFill>
                <a:latin typeface="Verdana" panose="020B0604030504040204" pitchFamily="34" charset="0"/>
              </a:rPr>
              <a:t> 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uk-UA" altLang="ru-RU" sz="1600" i="1">
                <a:solidFill>
                  <a:srgbClr val="006600"/>
                </a:solidFill>
                <a:latin typeface="Verdana" panose="020B0604030504040204" pitchFamily="34" charset="0"/>
              </a:rPr>
              <a:t>Але химерний випадок оцей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uk-UA" altLang="ru-RU" sz="1600" i="1">
                <a:solidFill>
                  <a:srgbClr val="006600"/>
                </a:solidFill>
                <a:latin typeface="Verdana" panose="020B0604030504040204" pitchFamily="34" charset="0"/>
              </a:rPr>
              <a:t>На пам'ять інший приклад нам наводить: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uk-UA" altLang="ru-RU" sz="1600" i="1">
                <a:solidFill>
                  <a:srgbClr val="006600"/>
                </a:solidFill>
                <a:latin typeface="Verdana" panose="020B0604030504040204" pitchFamily="34" charset="0"/>
              </a:rPr>
              <a:t>Адже щодень над нами сонце сходить,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uk-UA" altLang="ru-RU" sz="1600" i="1">
                <a:solidFill>
                  <a:srgbClr val="006600"/>
                </a:solidFill>
                <a:latin typeface="Verdana" panose="020B0604030504040204" pitchFamily="34" charset="0"/>
              </a:rPr>
              <a:t>Одначе правий впертий Галілей!</a:t>
            </a:r>
            <a:endParaRPr lang="ru-RU" altLang="ru-RU" sz="1600" i="1">
              <a:solidFill>
                <a:srgbClr val="0066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59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uk-UA" altLang="uk-UA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uk-UA" altLang="uk-UA"/>
              <a:t> </a:t>
            </a:r>
            <a:endParaRPr lang="ru-RU" altLang="uk-UA"/>
          </a:p>
        </p:txBody>
      </p:sp>
      <p:pic>
        <p:nvPicPr>
          <p:cNvPr id="45060" name="Picture 5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-47625"/>
            <a:ext cx="10477500" cy="695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48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8075613" cy="630237"/>
          </a:xfrm>
        </p:spPr>
        <p:txBody>
          <a:bodyPr/>
          <a:lstStyle/>
          <a:p>
            <a:pPr eaLnBrk="1" hangingPunct="1"/>
            <a:r>
              <a:rPr lang="uk-UA" altLang="ru-RU" sz="2400">
                <a:solidFill>
                  <a:srgbClr val="003366"/>
                </a:solidFill>
              </a:rPr>
              <a:t>Історичні типи осягнення світу</a:t>
            </a:r>
            <a:endParaRPr lang="ru-RU" altLang="ru-RU" sz="2400">
              <a:solidFill>
                <a:srgbClr val="003366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60050" y="6713538"/>
            <a:ext cx="107950" cy="144462"/>
          </a:xfrm>
        </p:spPr>
        <p:txBody>
          <a:bodyPr rtlCol="0">
            <a:normAutofit fontScale="62500" lnSpcReduction="20000"/>
          </a:bodyPr>
          <a:lstStyle/>
          <a:p>
            <a:pPr>
              <a:lnSpc>
                <a:spcPct val="80000"/>
              </a:lnSpc>
              <a:defRPr/>
            </a:pPr>
            <a:endParaRPr lang="ru-RU" altLang="ru-RU" sz="800"/>
          </a:p>
        </p:txBody>
      </p:sp>
      <p:graphicFrame>
        <p:nvGraphicFramePr>
          <p:cNvPr id="4142" name="Group 46"/>
          <p:cNvGraphicFramePr>
            <a:graphicFrameLocks noGrp="1"/>
          </p:cNvGraphicFramePr>
          <p:nvPr>
            <p:ph sz="half" idx="2"/>
          </p:nvPr>
        </p:nvGraphicFramePr>
        <p:xfrm>
          <a:off x="1703388" y="993775"/>
          <a:ext cx="6913562" cy="5848903"/>
        </p:xfrm>
        <a:graphic>
          <a:graphicData uri="http://schemas.openxmlformats.org/drawingml/2006/table">
            <a:tbl>
              <a:tblPr/>
              <a:tblGrid>
                <a:gridCol w="1138237">
                  <a:extLst>
                    <a:ext uri="{9D8B030D-6E8A-4147-A177-3AD203B41FA5}">
                      <a16:colId xmlns:a16="http://schemas.microsoft.com/office/drawing/2014/main" val="1500690088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val="2448636740"/>
                    </a:ext>
                  </a:extLst>
                </a:gridCol>
                <a:gridCol w="1290637">
                  <a:extLst>
                    <a:ext uri="{9D8B030D-6E8A-4147-A177-3AD203B41FA5}">
                      <a16:colId xmlns:a16="http://schemas.microsoft.com/office/drawing/2014/main" val="2656153282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809738858"/>
                    </a:ext>
                  </a:extLst>
                </a:gridCol>
                <a:gridCol w="1709737">
                  <a:extLst>
                    <a:ext uri="{9D8B030D-6E8A-4147-A177-3AD203B41FA5}">
                      <a16:colId xmlns:a16="http://schemas.microsoft.com/office/drawing/2014/main" val="604360739"/>
                    </a:ext>
                  </a:extLst>
                </a:gridCol>
              </a:tblGrid>
              <a:tr h="765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Тип</a:t>
                      </a:r>
                      <a:endParaRPr kumimoji="0" lang="ru-RU" altLang="ru-RU" sz="1600" b="1" i="0" u="sng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Міфологія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Релігія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Філософія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Наука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376099"/>
                  </a:ext>
                </a:extLst>
              </a:tr>
              <a:tr h="13023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Період</a:t>
                      </a:r>
                      <a:endParaRPr kumimoji="0" lang="ru-RU" altLang="ru-RU" sz="1600" b="1" i="0" u="sng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Античність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uk-UA" altLang="ru-RU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Середні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Віки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uk-UA" altLang="ru-RU" sz="16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</a:rPr>
                        <a:t>Німецька класична</a:t>
                      </a:r>
                      <a:endParaRPr kumimoji="0" lang="ru-RU" altLang="ru-RU" sz="16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Новий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Час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1600" b="1" i="0" u="sng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900490"/>
                  </a:ext>
                </a:extLst>
              </a:tr>
              <a:tr h="1001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Першо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основа</a:t>
                      </a:r>
                      <a:endParaRPr kumimoji="0" lang="ru-RU" altLang="ru-RU" sz="1600" b="1" i="0" u="sng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uk-UA" altLang="ru-RU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uk-UA" altLang="ru-RU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16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055455"/>
                  </a:ext>
                </a:extLst>
              </a:tr>
              <a:tr h="1338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Форма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</a:rPr>
                        <a:t>виразу</a:t>
                      </a:r>
                      <a:endParaRPr kumimoji="0" lang="uk-UA" altLang="ru-RU" sz="1600" b="1" i="0" u="sng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знання</a:t>
                      </a:r>
                      <a:endParaRPr kumimoji="0" lang="ru-RU" altLang="ru-RU" sz="1600" b="1" i="0" u="sng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uk-UA" altLang="ru-RU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uk-UA" altLang="ru-RU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16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ru-RU" altLang="ru-RU" sz="16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732408"/>
                  </a:ext>
                </a:extLst>
              </a:tr>
              <a:tr h="1441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600" b="1" i="0" u="sng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</a:rPr>
                        <a:t>Особливі риси</a:t>
                      </a:r>
                      <a:endParaRPr kumimoji="0" lang="ru-RU" altLang="ru-RU" sz="1600" b="1" i="0" u="sng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синкретизм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uk-UA" altLang="ru-RU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uk-UA" altLang="ru-RU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Дуалізм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Плюра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лізм</a:t>
                      </a:r>
                      <a:r>
                        <a:rPr kumimoji="0" lang="ru-RU" altLang="ru-RU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де</a:t>
                      </a:r>
                      <a:r>
                        <a:rPr kumimoji="0" lang="uk-UA" altLang="ru-RU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термінізм </a:t>
                      </a:r>
                      <a:endParaRPr kumimoji="0" lang="ru-RU" altLang="ru-RU" sz="18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763748"/>
                  </a:ext>
                </a:extLst>
              </a:tr>
            </a:tbl>
          </a:graphicData>
        </a:graphic>
      </p:graphicFrame>
      <p:pic>
        <p:nvPicPr>
          <p:cNvPr id="20522" name="Picture 2" descr="Картинки по запросу прометей и эпимете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50" y="981076"/>
            <a:ext cx="19383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0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92313" y="333376"/>
            <a:ext cx="8280400" cy="981075"/>
          </a:xfrm>
        </p:spPr>
        <p:txBody>
          <a:bodyPr/>
          <a:lstStyle/>
          <a:p>
            <a:pPr eaLnBrk="1" hangingPunct="1"/>
            <a:r>
              <a:rPr lang="uk-UA" altLang="ru-RU" sz="3200" dirty="0"/>
              <a:t>Виникнення Європейського типу мислення: Антична філософія</a:t>
            </a:r>
            <a:endParaRPr lang="ru-RU" altLang="ru-RU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1412876"/>
            <a:ext cx="3276600" cy="4824413"/>
          </a:xfrm>
        </p:spPr>
        <p:txBody>
          <a:bodyPr rtlCol="0">
            <a:normAutofit fontScale="92500" lnSpcReduction="20000"/>
          </a:bodyPr>
          <a:lstStyle/>
          <a:p>
            <a:pPr marL="0" indent="0" algn="ctr">
              <a:buNone/>
              <a:defRPr/>
            </a:pPr>
            <a:r>
              <a:rPr lang="en-US" altLang="ru-RU" sz="1600">
                <a:solidFill>
                  <a:srgbClr val="990000"/>
                </a:solidFill>
              </a:rPr>
              <a:t>V</a:t>
            </a:r>
            <a:r>
              <a:rPr lang="uk-UA" altLang="ru-RU" sz="1600">
                <a:solidFill>
                  <a:srgbClr val="990000"/>
                </a:solidFill>
              </a:rPr>
              <a:t>І</a:t>
            </a:r>
            <a:r>
              <a:rPr lang="en-US" altLang="ru-RU" sz="1600">
                <a:solidFill>
                  <a:srgbClr val="990000"/>
                </a:solidFill>
              </a:rPr>
              <a:t> </a:t>
            </a:r>
            <a:r>
              <a:rPr lang="uk-UA" altLang="ru-RU" sz="1600">
                <a:solidFill>
                  <a:srgbClr val="990000"/>
                </a:solidFill>
              </a:rPr>
              <a:t>ст. до Н.Е. –</a:t>
            </a:r>
          </a:p>
          <a:p>
            <a:pPr marL="0" indent="0" algn="ctr">
              <a:buNone/>
              <a:defRPr/>
            </a:pPr>
            <a:r>
              <a:rPr lang="en-US" altLang="ru-RU" sz="1600">
                <a:solidFill>
                  <a:srgbClr val="990000"/>
                </a:solidFill>
              </a:rPr>
              <a:t>V</a:t>
            </a:r>
            <a:r>
              <a:rPr lang="uk-UA" altLang="ru-RU" sz="1600">
                <a:solidFill>
                  <a:srgbClr val="990000"/>
                </a:solidFill>
              </a:rPr>
              <a:t>І ст.</a:t>
            </a:r>
          </a:p>
          <a:p>
            <a:pPr marL="0" indent="0" algn="ctr">
              <a:buNone/>
              <a:defRPr/>
            </a:pPr>
            <a:r>
              <a:rPr lang="uk-UA" altLang="ru-RU" sz="1600">
                <a:solidFill>
                  <a:schemeClr val="tx1">
                    <a:tint val="75000"/>
                  </a:schemeClr>
                </a:solidFill>
              </a:rPr>
              <a:t>(від Фалеса до Боеція)</a:t>
            </a:r>
          </a:p>
          <a:p>
            <a:pPr marL="0" indent="0" algn="ctr">
              <a:buNone/>
              <a:defRPr/>
            </a:pPr>
            <a:endParaRPr lang="uk-UA" altLang="ru-RU" sz="160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buNone/>
              <a:defRPr/>
            </a:pPr>
            <a:endParaRPr lang="uk-UA" altLang="ru-RU" sz="1600">
              <a:solidFill>
                <a:schemeClr val="tx1">
                  <a:tint val="75000"/>
                </a:schemeClr>
              </a:solidFill>
            </a:endParaRPr>
          </a:p>
          <a:p>
            <a:pPr marL="0" indent="0" algn="ctr">
              <a:buFont typeface="Wingdings" pitchFamily="2" charset="2"/>
              <a:buChar char="v"/>
              <a:defRPr/>
            </a:pPr>
            <a:r>
              <a:rPr lang="uk-UA" altLang="ru-RU" sz="160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uk-UA" altLang="ru-RU" sz="1600">
                <a:solidFill>
                  <a:srgbClr val="2A3C29"/>
                </a:solidFill>
              </a:rPr>
              <a:t>під впливом міфологічної свідомості</a:t>
            </a:r>
          </a:p>
          <a:p>
            <a:pPr marL="0" indent="0" algn="ctr">
              <a:buFont typeface="Wingdings" pitchFamily="2" charset="2"/>
              <a:buChar char="v"/>
              <a:defRPr/>
            </a:pPr>
            <a:r>
              <a:rPr lang="uk-UA" altLang="ru-RU" sz="1600">
                <a:solidFill>
                  <a:srgbClr val="2A3C29"/>
                </a:solidFill>
              </a:rPr>
              <a:t> космоцентризм</a:t>
            </a:r>
          </a:p>
          <a:p>
            <a:pPr marL="0" indent="0" algn="ctr">
              <a:buFont typeface="Wingdings" pitchFamily="2" charset="2"/>
              <a:buChar char="v"/>
              <a:defRPr/>
            </a:pPr>
            <a:r>
              <a:rPr lang="uk-UA" altLang="ru-RU" sz="1600">
                <a:solidFill>
                  <a:srgbClr val="2A3C29"/>
                </a:solidFill>
              </a:rPr>
              <a:t> раціоналізм</a:t>
            </a:r>
          </a:p>
          <a:p>
            <a:pPr marL="0" indent="0" algn="ctr">
              <a:buFont typeface="Wingdings" pitchFamily="2" charset="2"/>
              <a:buChar char="v"/>
              <a:defRPr/>
            </a:pPr>
            <a:r>
              <a:rPr lang="uk-UA" altLang="ru-RU" sz="1600">
                <a:solidFill>
                  <a:srgbClr val="2A3C29"/>
                </a:solidFill>
              </a:rPr>
              <a:t> споглядальність</a:t>
            </a:r>
          </a:p>
          <a:p>
            <a:pPr marL="0" indent="0" algn="ctr">
              <a:buNone/>
              <a:defRPr/>
            </a:pPr>
            <a:r>
              <a:rPr lang="uk-UA" altLang="ru-RU" sz="1600">
                <a:solidFill>
                  <a:srgbClr val="2A3C29"/>
                </a:solidFill>
              </a:rPr>
              <a:t>(созерцательность)</a:t>
            </a:r>
          </a:p>
          <a:p>
            <a:pPr marL="0" indent="0" algn="ctr">
              <a:buNone/>
              <a:defRPr/>
            </a:pPr>
            <a:r>
              <a:rPr lang="uk-UA" altLang="ru-RU" sz="1600">
                <a:solidFill>
                  <a:srgbClr val="2A3C29"/>
                </a:solidFill>
              </a:rPr>
              <a:t>динамічність</a:t>
            </a:r>
          </a:p>
          <a:p>
            <a:pPr marL="0" indent="0" algn="ctr">
              <a:buFont typeface="Wingdings" pitchFamily="2" charset="2"/>
              <a:buChar char="v"/>
              <a:defRPr/>
            </a:pPr>
            <a:r>
              <a:rPr lang="uk-UA" altLang="ru-RU" sz="1600">
                <a:solidFill>
                  <a:srgbClr val="2A3C29"/>
                </a:solidFill>
              </a:rPr>
              <a:t> пластичність</a:t>
            </a:r>
          </a:p>
          <a:p>
            <a:pPr marL="0" indent="0" algn="ctr">
              <a:buFont typeface="Wingdings" pitchFamily="2" charset="2"/>
              <a:buChar char="v"/>
              <a:defRPr/>
            </a:pPr>
            <a:r>
              <a:rPr lang="uk-UA" altLang="ru-RU" sz="1600">
                <a:solidFill>
                  <a:srgbClr val="2A3C29"/>
                </a:solidFill>
              </a:rPr>
              <a:t> плюралізм</a:t>
            </a:r>
          </a:p>
          <a:p>
            <a:pPr marL="0" indent="0" algn="ctr">
              <a:buFont typeface="Wingdings" pitchFamily="2" charset="2"/>
              <a:buChar char="v"/>
              <a:defRPr/>
            </a:pPr>
            <a:endParaRPr lang="uk-UA" altLang="ru-RU" sz="1600">
              <a:solidFill>
                <a:srgbClr val="2A3C29"/>
              </a:solidFill>
            </a:endParaRPr>
          </a:p>
          <a:p>
            <a:pPr marL="0" indent="0" algn="ctr">
              <a:buNone/>
              <a:defRPr/>
            </a:pPr>
            <a:r>
              <a:rPr lang="uk-UA" altLang="ru-RU" sz="1600">
                <a:solidFill>
                  <a:srgbClr val="2A3C29"/>
                </a:solidFill>
              </a:rPr>
              <a:t>529 р. – закриття Академії Платона імператором Юстиніаном</a:t>
            </a:r>
            <a:endParaRPr lang="ru-RU" altLang="ru-RU" sz="1600">
              <a:solidFill>
                <a:srgbClr val="2A3C29"/>
              </a:solidFill>
            </a:endParaRPr>
          </a:p>
        </p:txBody>
      </p:sp>
      <p:sp>
        <p:nvSpPr>
          <p:cNvPr id="22532" name="AutoShape 10" descr="Похожее изображение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uk-UA" sz="1800">
              <a:latin typeface="Verdana" panose="020B0604030504040204" pitchFamily="34" charset="0"/>
            </a:endParaRPr>
          </a:p>
        </p:txBody>
      </p:sp>
      <p:sp>
        <p:nvSpPr>
          <p:cNvPr id="22533" name="AutoShape 12" descr="Похожее изображение"/>
          <p:cNvSpPr>
            <a:spLocks noChangeAspect="1" noChangeArrowheads="1"/>
          </p:cNvSpPr>
          <p:nvPr/>
        </p:nvSpPr>
        <p:spPr bwMode="auto">
          <a:xfrm>
            <a:off x="1679575" y="460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uk-UA" sz="1800">
              <a:latin typeface="Verdana" panose="020B0604030504040204" pitchFamily="34" charset="0"/>
            </a:endParaRPr>
          </a:p>
        </p:txBody>
      </p:sp>
      <p:sp>
        <p:nvSpPr>
          <p:cNvPr id="22534" name="AutoShape 14" descr="Похожее изображение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uk-UA" sz="1800">
              <a:latin typeface="Verdana" panose="020B0604030504040204" pitchFamily="34" charset="0"/>
            </a:endParaRPr>
          </a:p>
        </p:txBody>
      </p:sp>
      <p:sp>
        <p:nvSpPr>
          <p:cNvPr id="22535" name="AutoShape 16" descr="Похожее изображение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uk-UA" altLang="uk-UA" sz="1800">
              <a:latin typeface="Verdana" panose="020B0604030504040204" pitchFamily="34" charset="0"/>
            </a:endParaRPr>
          </a:p>
        </p:txBody>
      </p:sp>
      <p:pic>
        <p:nvPicPr>
          <p:cNvPr id="22536" name="Picture 22" descr="Похожее изображ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5" t="20354" r="12621" b="6824"/>
          <a:stretch>
            <a:fillRect/>
          </a:stretch>
        </p:blipFill>
        <p:spPr bwMode="auto">
          <a:xfrm>
            <a:off x="4656138" y="1484313"/>
            <a:ext cx="601186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41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188914"/>
            <a:ext cx="8229600" cy="1139825"/>
          </a:xfrm>
        </p:spPr>
        <p:txBody>
          <a:bodyPr/>
          <a:lstStyle/>
          <a:p>
            <a:pPr eaLnBrk="1" hangingPunct="1"/>
            <a:r>
              <a:rPr lang="uk-UA" altLang="ru-RU" sz="2700"/>
              <a:t>Антична філософія </a:t>
            </a:r>
            <a:br>
              <a:rPr lang="uk-UA" altLang="ru-RU" sz="2700"/>
            </a:br>
            <a:r>
              <a:rPr lang="uk-UA" altLang="ru-RU" sz="2700"/>
              <a:t>Періодизація </a:t>
            </a:r>
            <a:endParaRPr lang="ru-RU" altLang="ru-RU" sz="27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1558926" y="2349501"/>
            <a:ext cx="3529013" cy="676275"/>
          </a:xfrm>
          <a:ln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uk-UA" altLang="ru-RU" sz="1800">
                <a:solidFill>
                  <a:srgbClr val="003366"/>
                </a:solidFill>
              </a:rPr>
              <a:t>  </a:t>
            </a:r>
            <a:r>
              <a:rPr lang="uk-UA" altLang="ru-RU" sz="1800" b="1">
                <a:solidFill>
                  <a:srgbClr val="003366"/>
                </a:solidFill>
              </a:rPr>
              <a:t>“ сім мудреців</a:t>
            </a:r>
            <a:r>
              <a:rPr lang="uk-UA" altLang="ru-RU" sz="1800">
                <a:solidFill>
                  <a:srgbClr val="003366"/>
                </a:solidFill>
              </a:rPr>
              <a:t> “</a:t>
            </a:r>
            <a:endParaRPr lang="ru-RU" altLang="ru-RU" sz="1800">
              <a:solidFill>
                <a:srgbClr val="003366"/>
              </a:solidFill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6888163" y="1176337"/>
            <a:ext cx="3497262" cy="1371600"/>
          </a:xfrm>
          <a:solidFill>
            <a:schemeClr val="bg1"/>
          </a:solidFill>
          <a:ln>
            <a:solidFill>
              <a:srgbClr val="99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ru-RU" sz="1600" dirty="0">
                <a:solidFill>
                  <a:srgbClr val="003366"/>
                </a:solidFill>
              </a:rPr>
              <a:t>Знай свій час </a:t>
            </a:r>
          </a:p>
          <a:p>
            <a:pPr eaLnBrk="1" hangingPunct="1">
              <a:lnSpc>
                <a:spcPct val="90000"/>
              </a:lnSpc>
            </a:pPr>
            <a:r>
              <a:rPr lang="uk-UA" altLang="ru-RU" sz="1600" dirty="0">
                <a:solidFill>
                  <a:srgbClr val="003366"/>
                </a:solidFill>
              </a:rPr>
              <a:t> Нічого понад мірою</a:t>
            </a:r>
          </a:p>
          <a:p>
            <a:pPr eaLnBrk="1" hangingPunct="1">
              <a:lnSpc>
                <a:spcPct val="90000"/>
              </a:lnSpc>
            </a:pPr>
            <a:r>
              <a:rPr lang="uk-UA" altLang="ru-RU" sz="1600" dirty="0">
                <a:solidFill>
                  <a:srgbClr val="003366"/>
                </a:solidFill>
              </a:rPr>
              <a:t>Не дозволяй своєму язику випереджати свій мозок</a:t>
            </a:r>
          </a:p>
          <a:p>
            <a:pPr eaLnBrk="1" hangingPunct="1">
              <a:lnSpc>
                <a:spcPct val="90000"/>
              </a:lnSpc>
            </a:pPr>
            <a:endParaRPr lang="ru-RU" altLang="ru-RU" sz="1200" dirty="0">
              <a:solidFill>
                <a:srgbClr val="003366"/>
              </a:solidFill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801814" y="3584575"/>
            <a:ext cx="2808287" cy="106045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uk-UA" altLang="ru-RU" sz="1800" b="1">
                <a:solidFill>
                  <a:srgbClr val="003366"/>
                </a:solidFill>
                <a:latin typeface="Verdana" panose="020B0604030504040204" pitchFamily="34" charset="0"/>
              </a:rPr>
              <a:t> </a:t>
            </a:r>
            <a:r>
              <a:rPr lang="uk-UA" altLang="ru-RU" sz="1800" b="1">
                <a:latin typeface="Verdana" panose="020B0604030504040204" pitchFamily="34" charset="0"/>
              </a:rPr>
              <a:t>досократики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1600" i="1">
                <a:latin typeface="Verdana" panose="020B0604030504040204" pitchFamily="34" charset="0"/>
              </a:rPr>
              <a:t>Порушення питань з усіх розділів філософії</a:t>
            </a:r>
            <a:endParaRPr lang="ru-RU" altLang="ru-RU" sz="1600" i="1">
              <a:latin typeface="Verdana" panose="020B0604030504040204" pitchFamily="34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583113" y="3276601"/>
            <a:ext cx="1873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1800">
                <a:solidFill>
                  <a:srgbClr val="006600"/>
                </a:solidFill>
                <a:latin typeface="Verdana" panose="020B0604030504040204" pitchFamily="34" charset="0"/>
              </a:rPr>
              <a:t>Онтологія 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7319963" y="3316180"/>
            <a:ext cx="1873250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uk-UA" altLang="ru-RU" dirty="0">
                <a:solidFill>
                  <a:schemeClr val="bg1">
                    <a:lumMod val="60000"/>
                    <a:lumOff val="40000"/>
                  </a:schemeClr>
                </a:solidFill>
                <a:latin typeface="Verdana" pitchFamily="34" charset="0"/>
              </a:rPr>
              <a:t>Геракліт</a:t>
            </a:r>
            <a:r>
              <a:rPr lang="uk-UA" altLang="ru-RU" dirty="0">
                <a:solidFill>
                  <a:srgbClr val="FF6600"/>
                </a:solidFill>
                <a:latin typeface="Verdana" pitchFamily="34" charset="0"/>
              </a:rPr>
              <a:t>  </a:t>
            </a: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7319963" y="2828836"/>
            <a:ext cx="2416175" cy="1200329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1800" dirty="0" err="1">
                <a:latin typeface="Verdana" panose="020B0604030504040204" pitchFamily="34" charset="0"/>
              </a:rPr>
              <a:t>Мілетська</a:t>
            </a:r>
            <a:r>
              <a:rPr lang="uk-UA" altLang="ru-RU" sz="1800" dirty="0">
                <a:latin typeface="Verdana" panose="020B0604030504040204" pitchFamily="34" charset="0"/>
              </a:rPr>
              <a:t> школа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1800" dirty="0">
                <a:latin typeface="Verdana" panose="020B0604030504040204" pitchFamily="34" charset="0"/>
              </a:rPr>
              <a:t>Геракліт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uk-UA" altLang="ru-RU" sz="1800" dirty="0">
              <a:latin typeface="Verdana" panose="020B0604030504040204" pitchFamily="34" charset="0"/>
            </a:endParaRPr>
          </a:p>
        </p:txBody>
      </p:sp>
      <p:sp>
        <p:nvSpPr>
          <p:cNvPr id="24585" name="Rectangle 11"/>
          <p:cNvSpPr>
            <a:spLocks noChangeArrowheads="1"/>
          </p:cNvSpPr>
          <p:nvPr/>
        </p:nvSpPr>
        <p:spPr bwMode="auto">
          <a:xfrm>
            <a:off x="4583113" y="4291014"/>
            <a:ext cx="2305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1800">
                <a:solidFill>
                  <a:srgbClr val="006600"/>
                </a:solidFill>
                <a:latin typeface="Verdana" panose="020B0604030504040204" pitchFamily="34" charset="0"/>
              </a:rPr>
              <a:t>Гносеологія</a:t>
            </a:r>
            <a:r>
              <a:rPr lang="uk-UA" altLang="ru-RU" sz="1800">
                <a:solidFill>
                  <a:srgbClr val="0AFFFF"/>
                </a:solidFill>
                <a:latin typeface="Verdana" panose="020B0604030504040204" pitchFamily="34" charset="0"/>
              </a:rPr>
              <a:t>  </a:t>
            </a:r>
          </a:p>
        </p:txBody>
      </p:sp>
      <p:sp>
        <p:nvSpPr>
          <p:cNvPr id="24586" name="Rectangle 12"/>
          <p:cNvSpPr>
            <a:spLocks noChangeArrowheads="1"/>
          </p:cNvSpPr>
          <p:nvPr/>
        </p:nvSpPr>
        <p:spPr bwMode="auto">
          <a:xfrm>
            <a:off x="4583113" y="5341939"/>
            <a:ext cx="23050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1800">
                <a:solidFill>
                  <a:srgbClr val="006600"/>
                </a:solidFill>
                <a:latin typeface="Verdana" panose="020B0604030504040204" pitchFamily="34" charset="0"/>
              </a:rPr>
              <a:t>Антропологія</a:t>
            </a:r>
            <a:r>
              <a:rPr lang="uk-UA" altLang="ru-RU" sz="1800">
                <a:solidFill>
                  <a:srgbClr val="0AFFFF"/>
                </a:solidFill>
                <a:latin typeface="Verdana" panose="020B0604030504040204" pitchFamily="34" charset="0"/>
              </a:rPr>
              <a:t>  </a:t>
            </a:r>
          </a:p>
        </p:txBody>
      </p:sp>
      <p:sp>
        <p:nvSpPr>
          <p:cNvPr id="24587" name="Rectangle 13"/>
          <p:cNvSpPr>
            <a:spLocks noChangeArrowheads="1"/>
          </p:cNvSpPr>
          <p:nvPr/>
        </p:nvSpPr>
        <p:spPr bwMode="auto">
          <a:xfrm>
            <a:off x="7319963" y="4310064"/>
            <a:ext cx="2305050" cy="64633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1800" dirty="0">
                <a:latin typeface="Verdana" panose="020B0604030504040204" pitchFamily="34" charset="0"/>
              </a:rPr>
              <a:t>Піфагорійці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1800" dirty="0" err="1">
                <a:latin typeface="Verdana" panose="020B0604030504040204" pitchFamily="34" charset="0"/>
              </a:rPr>
              <a:t>Елеати</a:t>
            </a:r>
            <a:r>
              <a:rPr lang="uk-UA" altLang="ru-RU" sz="1800" dirty="0">
                <a:latin typeface="Verdana" panose="020B0604030504040204" pitchFamily="34" charset="0"/>
              </a:rPr>
              <a:t>   </a:t>
            </a:r>
          </a:p>
        </p:txBody>
      </p:sp>
      <p:sp>
        <p:nvSpPr>
          <p:cNvPr id="24588" name="Rectangle 14"/>
          <p:cNvSpPr>
            <a:spLocks noChangeArrowheads="1"/>
          </p:cNvSpPr>
          <p:nvPr/>
        </p:nvSpPr>
        <p:spPr bwMode="auto">
          <a:xfrm>
            <a:off x="7319963" y="5341939"/>
            <a:ext cx="2305050" cy="646331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1800">
                <a:latin typeface="Verdana" panose="020B0604030504040204" pitchFamily="34" charset="0"/>
              </a:rPr>
              <a:t>Софісти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1800">
                <a:latin typeface="Verdana" panose="020B0604030504040204" pitchFamily="34" charset="0"/>
              </a:rPr>
              <a:t>Сократ</a:t>
            </a:r>
          </a:p>
        </p:txBody>
      </p:sp>
    </p:spTree>
    <p:extLst>
      <p:ext uri="{BB962C8B-B14F-4D97-AF65-F5344CB8AC3E}">
        <p14:creationId xmlns:p14="http://schemas.microsoft.com/office/powerpoint/2010/main" val="344221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altLang="ru-RU" sz="2700"/>
              <a:t>Антична філософія </a:t>
            </a:r>
            <a:br>
              <a:rPr lang="uk-UA" altLang="ru-RU" sz="2700"/>
            </a:br>
            <a:r>
              <a:rPr lang="uk-UA" altLang="ru-RU" sz="2700"/>
              <a:t>Періодизація</a:t>
            </a:r>
            <a:endParaRPr lang="ru-RU" altLang="ru-RU" sz="27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92313" y="1557338"/>
            <a:ext cx="2819400" cy="1181100"/>
          </a:xfrm>
          <a:ln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uk-UA" altLang="ru-RU" sz="1800" b="1">
                <a:solidFill>
                  <a:srgbClr val="003366"/>
                </a:solidFill>
              </a:rPr>
              <a:t>Класична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uk-UA" altLang="ru-RU" sz="1700" i="1"/>
              <a:t>Формування основних філософських систем</a:t>
            </a:r>
            <a:endParaRPr lang="ru-RU" altLang="ru-RU" sz="1700" i="1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375276" y="1773238"/>
            <a:ext cx="11350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 b="1">
                <a:solidFill>
                  <a:srgbClr val="006600"/>
                </a:solidFill>
                <a:latin typeface="Verdana" panose="020B0604030504040204" pitchFamily="34" charset="0"/>
              </a:rPr>
              <a:t>Платон</a:t>
            </a:r>
            <a:endParaRPr lang="ru-RU" altLang="ru-RU" sz="1800" b="1">
              <a:solidFill>
                <a:srgbClr val="006600"/>
              </a:solidFill>
              <a:latin typeface="Verdana" panose="020B0604030504040204" pitchFamily="34" charset="0"/>
            </a:endParaRP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448301" y="5229225"/>
            <a:ext cx="3013075" cy="37623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 b="1">
                <a:solidFill>
                  <a:srgbClr val="003366"/>
                </a:solidFill>
                <a:latin typeface="Verdana" panose="020B0604030504040204" pitchFamily="34" charset="0"/>
              </a:rPr>
              <a:t>Скептицизм (Піррон)</a:t>
            </a:r>
            <a:endParaRPr lang="ru-RU" altLang="ru-RU" sz="1800" b="1">
              <a:solidFill>
                <a:srgbClr val="003366"/>
              </a:solidFill>
              <a:latin typeface="Verdana" panose="020B0604030504040204" pitchFamily="34" charset="0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5664200" y="2133601"/>
            <a:ext cx="160178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Арістотель</a:t>
            </a:r>
            <a:endParaRPr lang="ru-RU" altLang="ru-RU" b="1">
              <a:solidFill>
                <a:srgbClr val="00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6096000" y="2565401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1800" b="1">
                <a:solidFill>
                  <a:srgbClr val="006600"/>
                </a:solidFill>
                <a:latin typeface="Verdana" panose="020B0604030504040204" pitchFamily="34" charset="0"/>
              </a:rPr>
              <a:t>Демокріт</a:t>
            </a:r>
            <a:endParaRPr lang="ru-RU" altLang="ru-RU" sz="1800" b="1">
              <a:solidFill>
                <a:srgbClr val="006600"/>
              </a:solidFill>
              <a:latin typeface="Verdana" panose="020B0604030504040204" pitchFamily="34" charset="0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6456363" y="1341438"/>
            <a:ext cx="2900362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Суб'єктивний</a:t>
            </a:r>
            <a:r>
              <a:rPr lang="uk-UA" alt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ідеалізм</a:t>
            </a:r>
            <a:r>
              <a:rPr lang="uk-UA" alt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ru-RU" altLang="ru-RU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6743701" y="1773238"/>
            <a:ext cx="27844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Об'єктивний ідеалізм</a:t>
            </a:r>
            <a:r>
              <a:rPr lang="uk-UA" alt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ru-RU" altLang="ru-RU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7680326" y="2060575"/>
            <a:ext cx="1584325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Дуалізм</a:t>
            </a:r>
          </a:p>
          <a:p>
            <a:pPr eaLnBrk="1" hangingPunct="1">
              <a:defRPr/>
            </a:pP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ru-RU" altLang="ru-RU">
              <a:solidFill>
                <a:srgbClr val="0033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8183563" y="2492376"/>
            <a:ext cx="1751012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Матеріалізм  </a:t>
            </a:r>
            <a:endParaRPr lang="ru-RU" altLang="ru-RU">
              <a:solidFill>
                <a:srgbClr val="0033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1847850" y="4437063"/>
            <a:ext cx="2819400" cy="11811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uk-UA" altLang="ru-RU" sz="1800" b="1">
                <a:latin typeface="Verdana" panose="020B0604030504040204" pitchFamily="34" charset="0"/>
              </a:rPr>
              <a:t>Елліністично-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uk-UA" altLang="ru-RU" sz="1800" b="1">
                <a:latin typeface="Verdana" panose="020B0604030504040204" pitchFamily="34" charset="0"/>
              </a:rPr>
              <a:t>римський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uk-UA" altLang="ru-RU" sz="1700" i="1">
                <a:latin typeface="Verdana" panose="020B0604030504040204" pitchFamily="34" charset="0"/>
              </a:rPr>
              <a:t>Пошук гармонії індивіда із світом</a:t>
            </a:r>
            <a:endParaRPr lang="ru-RU" altLang="ru-RU" sz="1700" i="1">
              <a:latin typeface="Verdana" panose="020B0604030504040204" pitchFamily="34" charset="0"/>
            </a:endParaRP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440238" y="3429000"/>
            <a:ext cx="5111750" cy="37623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 b="1">
                <a:solidFill>
                  <a:srgbClr val="003366"/>
                </a:solidFill>
              </a:rPr>
              <a:t>Кінізм</a:t>
            </a:r>
            <a:r>
              <a:rPr lang="uk-UA" altLang="ru-RU" b="1">
                <a:solidFill>
                  <a:schemeClr val="tx2"/>
                </a:solidFill>
              </a:rPr>
              <a:t> </a:t>
            </a:r>
            <a:r>
              <a:rPr lang="uk-UA" alt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Антисфен, Діоген Синопський</a:t>
            </a:r>
            <a:r>
              <a:rPr lang="uk-UA" altLang="ru-RU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ru-RU" altLang="ru-RU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016501" y="4724400"/>
            <a:ext cx="5040313" cy="37623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Епікуреїзм (Епікур, Тіт Лукрецій Кар)</a:t>
            </a:r>
            <a:endParaRPr lang="ru-RU" altLang="ru-RU">
              <a:solidFill>
                <a:srgbClr val="0033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639" name="Rectangle 18"/>
          <p:cNvSpPr>
            <a:spLocks noChangeArrowheads="1"/>
          </p:cNvSpPr>
          <p:nvPr/>
        </p:nvSpPr>
        <p:spPr bwMode="auto">
          <a:xfrm>
            <a:off x="5087939" y="3933825"/>
            <a:ext cx="4967287" cy="7112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000" b="1">
                <a:solidFill>
                  <a:srgbClr val="003366"/>
                </a:solidFill>
                <a:latin typeface="Times New Roman" panose="02020603050405020304" pitchFamily="18" charset="0"/>
              </a:rPr>
              <a:t>Стоїцизм (Зенон з Кітіона, Сенека, Епіктет, Марк Аврелій)</a:t>
            </a:r>
            <a:endParaRPr lang="ru-RU" altLang="ru-RU" sz="2000" b="1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5087939" y="1341438"/>
            <a:ext cx="10953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uk-UA" altLang="ru-RU" sz="1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Сократ</a:t>
            </a:r>
            <a:endParaRPr lang="ru-RU" altLang="ru-RU" sz="18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880100" y="5734050"/>
            <a:ext cx="2863850" cy="376238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Неоплатонізм (Плотін)</a:t>
            </a:r>
            <a:endParaRPr lang="ru-RU" altLang="ru-RU">
              <a:solidFill>
                <a:srgbClr val="0033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158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uk-UA" altLang="uk-UA"/>
              <a:t>Буття </a:t>
            </a:r>
            <a:endParaRPr lang="ru-RU" altLang="uk-UA"/>
          </a:p>
        </p:txBody>
      </p:sp>
      <p:sp>
        <p:nvSpPr>
          <p:cNvPr id="28675" name="Rectangle 4"/>
          <p:cNvSpPr>
            <a:spLocks noGrp="1" noChangeArrowheads="1"/>
          </p:cNvSpPr>
          <p:nvPr>
            <p:ph idx="4294967295"/>
          </p:nvPr>
        </p:nvSpPr>
        <p:spPr>
          <a:xfrm>
            <a:off x="1847851" y="1412876"/>
            <a:ext cx="3960813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uk-UA" altLang="uk-UA" sz="2400">
                <a:solidFill>
                  <a:srgbClr val="003366"/>
                </a:solidFill>
              </a:rPr>
              <a:t>Метафізичне / Діалектичне 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400">
                <a:solidFill>
                  <a:srgbClr val="003366"/>
                </a:solidFill>
              </a:rPr>
              <a:t>Цілісне (гомогенне) / неоднорідне (складається з частин) (гетерогенне)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400">
                <a:solidFill>
                  <a:srgbClr val="003366"/>
                </a:solidFill>
              </a:rPr>
              <a:t>Поділяється до нескінченності / має межу поділу</a:t>
            </a:r>
          </a:p>
          <a:p>
            <a:pPr eaLnBrk="1" hangingPunct="1">
              <a:lnSpc>
                <a:spcPct val="90000"/>
              </a:lnSpc>
            </a:pPr>
            <a:r>
              <a:rPr lang="uk-UA" altLang="uk-UA" sz="2400">
                <a:solidFill>
                  <a:srgbClr val="003366"/>
                </a:solidFill>
              </a:rPr>
              <a:t> Осягається почуттями / розумом</a:t>
            </a:r>
            <a:endParaRPr lang="ru-RU" altLang="uk-UA" sz="2400">
              <a:solidFill>
                <a:srgbClr val="003366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ru-RU" altLang="uk-UA" sz="2400">
              <a:solidFill>
                <a:srgbClr val="003366"/>
              </a:solidFill>
            </a:endParaRPr>
          </a:p>
        </p:txBody>
      </p:sp>
      <p:sp>
        <p:nvSpPr>
          <p:cNvPr id="23560" name="AutoShape 8" descr="Картинки по запросу буття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defRPr/>
            </a:pPr>
            <a:endParaRPr lang="uk-U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3562" name="AutoShape 10" descr="Картинки по запросу буття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defRPr/>
            </a:pPr>
            <a:endParaRPr lang="uk-U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3564" name="AutoShape 12" descr="Картинки по запросу буття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defRPr/>
            </a:pPr>
            <a:endParaRPr lang="uk-U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3566" name="AutoShape 14" descr="Картинки по запросу буття"/>
          <p:cNvSpPr>
            <a:spLocks noChangeAspect="1" noChangeArrowheads="1"/>
          </p:cNvSpPr>
          <p:nvPr/>
        </p:nvSpPr>
        <p:spPr bwMode="auto">
          <a:xfrm>
            <a:off x="1697038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defRPr/>
            </a:pPr>
            <a:endParaRPr lang="uk-U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3568" name="AutoShape 16" descr="Картинки по запросу буття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defRPr/>
            </a:pPr>
            <a:endParaRPr lang="uk-U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23570" name="AutoShape 18" descr="Картинки по запросу буття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defRPr/>
            </a:pPr>
            <a:endParaRPr lang="uk-UA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pic>
        <p:nvPicPr>
          <p:cNvPr id="28682" name="Picture 19" descr="изображение_viber_2019-09-18_08-58-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4" y="1412876"/>
            <a:ext cx="4491037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00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76251"/>
            <a:ext cx="8229600" cy="792163"/>
          </a:xfrm>
        </p:spPr>
        <p:txBody>
          <a:bodyPr/>
          <a:lstStyle/>
          <a:p>
            <a:pPr eaLnBrk="1" hangingPunct="1"/>
            <a:r>
              <a:rPr lang="uk-UA" altLang="ru-RU"/>
              <a:t>Мілетська школа</a:t>
            </a:r>
            <a:endParaRPr lang="ru-RU" altLang="ru-RU"/>
          </a:p>
        </p:txBody>
      </p:sp>
      <p:pic>
        <p:nvPicPr>
          <p:cNvPr id="30723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7939" y="1196976"/>
            <a:ext cx="5329237" cy="5254625"/>
          </a:xfrm>
          <a:ln>
            <a:solidFill>
              <a:srgbClr val="990000"/>
            </a:solidFill>
            <a:miter lim="800000"/>
            <a:headEnd/>
            <a:tailEnd/>
          </a:ln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56592" y="1125538"/>
            <a:ext cx="4315448" cy="452431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ь"/>
              <a:defRPr/>
            </a:pPr>
            <a:r>
              <a:rPr lang="uk-UA" altLang="ru-RU" dirty="0">
                <a:solidFill>
                  <a:srgbClr val="000000"/>
                </a:solidFill>
              </a:rPr>
              <a:t>формування </a:t>
            </a:r>
            <a:r>
              <a:rPr lang="uk-UA" altLang="ru-RU" u="sng" dirty="0">
                <a:solidFill>
                  <a:srgbClr val="000000"/>
                </a:solidFill>
              </a:rPr>
              <a:t>метафізичних</a:t>
            </a:r>
            <a:r>
              <a:rPr lang="ru-RU" altLang="ru-RU" u="sng" dirty="0">
                <a:solidFill>
                  <a:srgbClr val="000000"/>
                </a:solidFill>
              </a:rPr>
              <a:t> </a:t>
            </a:r>
            <a:r>
              <a:rPr lang="uk-UA" altLang="ru-RU" dirty="0">
                <a:solidFill>
                  <a:srgbClr val="000000"/>
                </a:solidFill>
              </a:rPr>
              <a:t>моделей всесвіту</a:t>
            </a:r>
          </a:p>
          <a:p>
            <a:pPr eaLnBrk="1" hangingPunct="1">
              <a:buFont typeface="Wingdings" panose="05000000000000000000" pitchFamily="2" charset="2"/>
              <a:buChar char="ь"/>
              <a:defRPr/>
            </a:pPr>
            <a:r>
              <a:rPr lang="uk-UA" altLang="ru-RU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uk-UA" altLang="ru-RU" dirty="0">
                <a:solidFill>
                  <a:srgbClr val="000000"/>
                </a:solidFill>
              </a:rPr>
              <a:t>пошук  </a:t>
            </a:r>
            <a:r>
              <a:rPr lang="uk-UA" altLang="ru-RU" u="sng" dirty="0" err="1">
                <a:solidFill>
                  <a:srgbClr val="000000"/>
                </a:solidFill>
              </a:rPr>
              <a:t>Архе</a:t>
            </a:r>
            <a:r>
              <a:rPr lang="uk-UA" altLang="ru-RU" u="sng" dirty="0">
                <a:solidFill>
                  <a:srgbClr val="000000"/>
                </a:solidFill>
                <a:latin typeface="Arial" panose="020B0604020202020204" pitchFamily="34" charset="0"/>
              </a:rPr>
              <a:t> – що складає основу цілісності світу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altLang="ru-RU" dirty="0">
                <a:solidFill>
                  <a:srgbClr val="000000"/>
                </a:solidFill>
              </a:rPr>
              <a:t>(субстанція-субстрат, імперсональна першооснова)</a:t>
            </a:r>
          </a:p>
          <a:p>
            <a:pPr eaLnBrk="1" hangingPunct="1">
              <a:buFont typeface="Wingdings" panose="05000000000000000000" pitchFamily="2" charset="2"/>
              <a:buChar char="ь"/>
              <a:defRPr/>
            </a:pPr>
            <a:r>
              <a:rPr lang="uk-UA" altLang="ru-RU" dirty="0">
                <a:solidFill>
                  <a:srgbClr val="000000"/>
                </a:solidFill>
              </a:rPr>
              <a:t> відставка олімпійським богам</a:t>
            </a:r>
          </a:p>
          <a:p>
            <a:pPr eaLnBrk="1" hangingPunct="1">
              <a:buFont typeface="Wingdings" panose="05000000000000000000" pitchFamily="2" charset="2"/>
              <a:buChar char="ь"/>
              <a:defRPr/>
            </a:pPr>
            <a:r>
              <a:rPr lang="uk-UA" altLang="ru-RU" dirty="0">
                <a:solidFill>
                  <a:srgbClr val="000000"/>
                </a:solidFill>
              </a:rPr>
              <a:t> натурфілософія</a:t>
            </a:r>
            <a:r>
              <a:rPr lang="uk-UA" altLang="ru-RU" dirty="0">
                <a:solidFill>
                  <a:srgbClr val="000000"/>
                </a:solidFill>
                <a:latin typeface="Arial" panose="020B0604020202020204" pitchFamily="34" charset="0"/>
              </a:rPr>
              <a:t> (визначення елементів з як</a:t>
            </a:r>
            <a:r>
              <a:rPr lang="ru-RU" altLang="ru-RU" dirty="0">
                <a:solidFill>
                  <a:srgbClr val="000000"/>
                </a:solidFill>
                <a:latin typeface="Arial" panose="020B0604020202020204" pitchFamily="34" charset="0"/>
              </a:rPr>
              <a:t>их </a:t>
            </a:r>
            <a:r>
              <a:rPr lang="uk-UA" altLang="ru-RU" dirty="0">
                <a:solidFill>
                  <a:srgbClr val="000000"/>
                </a:solidFill>
                <a:latin typeface="Arial" panose="020B0604020202020204" pitchFamily="34" charset="0"/>
              </a:rPr>
              <a:t>складається світ)</a:t>
            </a:r>
            <a:r>
              <a:rPr lang="uk-UA" altLang="ru-RU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Font typeface="Wingdings" panose="05000000000000000000" pitchFamily="2" charset="2"/>
              <a:buChar char="ь"/>
              <a:defRPr/>
            </a:pPr>
            <a:r>
              <a:rPr lang="uk-UA" altLang="ru-RU" dirty="0">
                <a:solidFill>
                  <a:srgbClr val="000000"/>
                </a:solidFill>
              </a:rPr>
              <a:t>обґрунтування</a:t>
            </a:r>
          </a:p>
          <a:p>
            <a:pPr eaLnBrk="1" hangingPunct="1">
              <a:buFont typeface="Wingdings" panose="05000000000000000000" pitchFamily="2" charset="2"/>
              <a:buChar char="ь"/>
              <a:defRPr/>
            </a:pPr>
            <a:r>
              <a:rPr lang="uk-UA" altLang="ru-RU" dirty="0">
                <a:solidFill>
                  <a:srgbClr val="000000"/>
                </a:solidFill>
              </a:rPr>
              <a:t>введення абстрактного поняття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uk-UA" altLang="ru-RU" i="1" dirty="0">
                <a:solidFill>
                  <a:srgbClr val="000000"/>
                </a:solidFill>
              </a:rPr>
              <a:t>(</a:t>
            </a:r>
            <a:r>
              <a:rPr lang="uk-UA" altLang="ru-RU" i="1" dirty="0" err="1">
                <a:solidFill>
                  <a:srgbClr val="000000"/>
                </a:solidFill>
              </a:rPr>
              <a:t>Анаксимандр</a:t>
            </a:r>
            <a:r>
              <a:rPr lang="uk-UA" altLang="ru-RU" i="1" dirty="0">
                <a:solidFill>
                  <a:srgbClr val="000000"/>
                </a:solidFill>
              </a:rPr>
              <a:t>: “ частки змінюються, а ціле залишається незмінним ”)</a:t>
            </a:r>
            <a:r>
              <a:rPr lang="uk-UA" altLang="ru-RU" dirty="0">
                <a:solidFill>
                  <a:srgbClr val="000000"/>
                </a:solidFill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uk-UA" altLang="ru-RU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ь"/>
              <a:defRPr/>
            </a:pPr>
            <a:endParaRPr lang="ru-RU" altLang="ru-RU" dirty="0">
              <a:solidFill>
                <a:srgbClr val="000000"/>
              </a:solidFill>
            </a:endParaRPr>
          </a:p>
        </p:txBody>
      </p:sp>
      <p:sp>
        <p:nvSpPr>
          <p:cNvPr id="30725" name="WordArt 7"/>
          <p:cNvSpPr>
            <a:spLocks noChangeArrowheads="1" noChangeShapeType="1" noTextEdit="1"/>
          </p:cNvSpPr>
          <p:nvPr/>
        </p:nvSpPr>
        <p:spPr bwMode="auto">
          <a:xfrm>
            <a:off x="5303838" y="2636838"/>
            <a:ext cx="4464050" cy="13065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ru-RU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Нічого не виникає з нічого</a:t>
            </a:r>
            <a:endParaRPr lang="uk-UA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8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uk-UA" altLang="ru-RU" sz="2800"/>
              <a:t>Фалес Мілетський</a:t>
            </a:r>
            <a:endParaRPr lang="ru-RU" altLang="ru-RU" sz="28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55983" y="1196975"/>
            <a:ext cx="3855693" cy="367188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1800" dirty="0">
                <a:solidFill>
                  <a:srgbClr val="000000"/>
                </a:solidFill>
              </a:rPr>
              <a:t>Аргументи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uk-UA" altLang="ru-RU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ь"/>
            </a:pPr>
            <a:r>
              <a:rPr lang="uk-UA" altLang="ru-RU" sz="1800" dirty="0">
                <a:solidFill>
                  <a:srgbClr val="000000"/>
                </a:solidFill>
              </a:rPr>
              <a:t>“ Будь що вийшло з води і туди повернеться 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ь"/>
            </a:pPr>
            <a:r>
              <a:rPr lang="uk-UA" altLang="ru-RU" sz="1800" dirty="0">
                <a:solidFill>
                  <a:srgbClr val="000000"/>
                </a:solidFill>
              </a:rPr>
              <a:t>“ Вода забезпечує єдність, цілісність світу 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ь"/>
            </a:pPr>
            <a:r>
              <a:rPr lang="uk-UA" altLang="ru-RU" sz="1800" dirty="0">
                <a:solidFill>
                  <a:srgbClr val="000000"/>
                </a:solidFill>
              </a:rPr>
              <a:t>“ Вода це душа усього живого 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ь"/>
            </a:pPr>
            <a:r>
              <a:rPr lang="uk-UA" altLang="ru-RU" sz="1800" dirty="0">
                <a:solidFill>
                  <a:srgbClr val="000000"/>
                </a:solidFill>
              </a:rPr>
              <a:t>“ Вода – носій змін та перетворень ”</a:t>
            </a:r>
          </a:p>
          <a:p>
            <a:pPr algn="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1800" i="1" dirty="0">
                <a:solidFill>
                  <a:srgbClr val="000000"/>
                </a:solidFill>
              </a:rPr>
              <a:t>Фалес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uk-UA" altLang="ru-RU" sz="1800" dirty="0"/>
              <a:t> </a:t>
            </a:r>
            <a:endParaRPr lang="ru-RU" altLang="ru-RU" sz="1800" dirty="0"/>
          </a:p>
        </p:txBody>
      </p:sp>
      <p:pic>
        <p:nvPicPr>
          <p:cNvPr id="32772" name="Picture 4" descr="15245681881617838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1196976"/>
            <a:ext cx="5761037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9"/>
          <p:cNvSpPr>
            <a:spLocks noChangeArrowheads="1"/>
          </p:cNvSpPr>
          <p:nvPr/>
        </p:nvSpPr>
        <p:spPr bwMode="auto">
          <a:xfrm rot="20742503">
            <a:off x="1527175" y="4558696"/>
            <a:ext cx="37798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400">
                <a:solidFill>
                  <a:srgbClr val="003366"/>
                </a:solidFill>
                <a:latin typeface="Verdana" panose="020B0604030504040204" pitchFamily="34" charset="0"/>
              </a:rPr>
              <a:t>«Багатослів’я –  зовсім не показник розумної думки»</a:t>
            </a:r>
            <a:r>
              <a:rPr lang="ru-RU" altLang="ru-RU" sz="2400">
                <a:solidFill>
                  <a:srgbClr val="003366"/>
                </a:solidFill>
                <a:latin typeface="Verdana" panose="020B0604030504040204" pitchFamily="34" charset="0"/>
              </a:rPr>
              <a:t> (?Геракліт?)</a:t>
            </a:r>
          </a:p>
        </p:txBody>
      </p:sp>
    </p:spTree>
    <p:extLst>
      <p:ext uri="{BB962C8B-B14F-4D97-AF65-F5344CB8AC3E}">
        <p14:creationId xmlns:p14="http://schemas.microsoft.com/office/powerpoint/2010/main" val="394027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880101" y="749300"/>
            <a:ext cx="4543425" cy="4103688"/>
          </a:xfrm>
        </p:spPr>
        <p:txBody>
          <a:bodyPr/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uk-UA" altLang="ru-RU" sz="2000" b="1" i="1">
                <a:solidFill>
                  <a:srgbClr val="006600"/>
                </a:solidFill>
              </a:rPr>
              <a:t>“</a:t>
            </a:r>
            <a:r>
              <a:rPr lang="uk-UA" altLang="ru-RU" sz="2000" b="1" i="1">
                <a:solidFill>
                  <a:srgbClr val="006600"/>
                </a:solidFill>
                <a:latin typeface="Arial" panose="020B0604020202020204" pitchFamily="34" charset="0"/>
              </a:rPr>
              <a:t> У</a:t>
            </a:r>
            <a:r>
              <a:rPr lang="uk-UA" altLang="ru-RU" sz="2000" b="1" i="1">
                <a:solidFill>
                  <a:srgbClr val="006600"/>
                </a:solidFill>
              </a:rPr>
              <a:t>се тече, все змінюється ”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endParaRPr lang="uk-UA" altLang="ru-RU" sz="2000" i="1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uk-UA" altLang="ru-RU" sz="2000">
                <a:solidFill>
                  <a:srgbClr val="990000"/>
                </a:solidFill>
              </a:rPr>
              <a:t>Вогонь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uk-UA" altLang="ru-RU" sz="2000">
                <a:solidFill>
                  <a:srgbClr val="990000"/>
                </a:solidFill>
              </a:rPr>
              <a:t>Діалектика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uk-UA" altLang="ru-RU" sz="2000">
                <a:solidFill>
                  <a:srgbClr val="990000"/>
                </a:solidFill>
              </a:rPr>
              <a:t>“Лук та Ліра” – з боротьби протилежностей народжується </a:t>
            </a:r>
            <a:r>
              <a:rPr lang="uk-UA" altLang="ru-RU" sz="2000">
                <a:solidFill>
                  <a:srgbClr val="000000"/>
                </a:solidFill>
              </a:rPr>
              <a:t>гармонія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uk-UA" altLang="ru-RU" sz="2000">
                <a:solidFill>
                  <a:srgbClr val="990000"/>
                </a:solidFill>
              </a:rPr>
              <a:t> Логос – принцип порядку та міри, межа мінливості, закон існування речей та цілого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uk-UA" altLang="ru-RU" sz="2000" i="1">
                <a:solidFill>
                  <a:srgbClr val="990000"/>
                </a:solidFill>
              </a:rPr>
              <a:t> </a:t>
            </a:r>
            <a:r>
              <a:rPr lang="uk-UA" altLang="ru-RU" sz="2000" b="1" i="1">
                <a:solidFill>
                  <a:srgbClr val="990000"/>
                </a:solidFill>
              </a:rPr>
              <a:t>“ становлення ”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ru-RU" altLang="ru-RU" sz="2000" b="1" i="1">
              <a:solidFill>
                <a:srgbClr val="990000"/>
              </a:solidFill>
            </a:endParaRPr>
          </a:p>
        </p:txBody>
      </p:sp>
      <p:pic>
        <p:nvPicPr>
          <p:cNvPr id="34819" name="Picture 5" descr="Картинки по запросу гераклі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749301"/>
            <a:ext cx="4057650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711450" y="104775"/>
            <a:ext cx="705643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uk-UA" altLang="ru-RU" sz="240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Антична філософія. Геракліт з Ефесу</a:t>
            </a:r>
            <a:endParaRPr lang="ru-RU" altLang="ru-RU" sz="2400">
              <a:solidFill>
                <a:srgbClr val="0033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4821" name="Picture 8" descr="Картинки по запросу гераклі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197350"/>
            <a:ext cx="3049587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9"/>
          <p:cNvSpPr>
            <a:spLocks noChangeArrowheads="1"/>
          </p:cNvSpPr>
          <p:nvPr/>
        </p:nvSpPr>
        <p:spPr bwMode="auto">
          <a:xfrm rot="20742503">
            <a:off x="6167438" y="4975653"/>
            <a:ext cx="39941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uk-UA" altLang="ru-RU" sz="2400">
                <a:solidFill>
                  <a:srgbClr val="003366"/>
                </a:solidFill>
                <a:latin typeface="Verdana" panose="020B0604030504040204" pitchFamily="34" charset="0"/>
              </a:rPr>
              <a:t>«</a:t>
            </a:r>
            <a:r>
              <a:rPr lang="uk-UA" altLang="ru-RU" sz="2400">
                <a:solidFill>
                  <a:srgbClr val="003366"/>
                </a:solidFill>
                <a:latin typeface="Arial" panose="020B0604020202020204" pitchFamily="34" charset="0"/>
              </a:rPr>
              <a:t>Мудрість полягає в тому, щоб мислити усе як одне</a:t>
            </a:r>
            <a:r>
              <a:rPr lang="uk-UA" altLang="ru-RU" sz="2400">
                <a:solidFill>
                  <a:srgbClr val="003366"/>
                </a:solidFill>
                <a:latin typeface="Verdana" panose="020B0604030504040204" pitchFamily="34" charset="0"/>
              </a:rPr>
              <a:t>»</a:t>
            </a:r>
            <a:r>
              <a:rPr lang="ru-RU" altLang="ru-RU" sz="2400">
                <a:solidFill>
                  <a:srgbClr val="003366"/>
                </a:solidFill>
                <a:latin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09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786</Words>
  <Application>Microsoft Office PowerPoint</Application>
  <PresentationFormat>Широкий екран</PresentationFormat>
  <Paragraphs>160</Paragraphs>
  <Slides>14</Slides>
  <Notes>13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Impact</vt:lpstr>
      <vt:lpstr>Times New Roman</vt:lpstr>
      <vt:lpstr>Verdana</vt:lpstr>
      <vt:lpstr>Wingdings</vt:lpstr>
      <vt:lpstr>Тема Office</vt:lpstr>
      <vt:lpstr>Формування системного наукового світогляду ФІЛОСОФІЯ</vt:lpstr>
      <vt:lpstr>Історичні типи осягнення світу</vt:lpstr>
      <vt:lpstr>Виникнення Європейського типу мислення: Антична філософія</vt:lpstr>
      <vt:lpstr>Антична філософія  Періодизація </vt:lpstr>
      <vt:lpstr>Антична філософія  Періодизація</vt:lpstr>
      <vt:lpstr>Буття </vt:lpstr>
      <vt:lpstr>Мілетська школа</vt:lpstr>
      <vt:lpstr>Фалес Мілетський</vt:lpstr>
      <vt:lpstr>Презентація PowerPoint</vt:lpstr>
      <vt:lpstr>Елеати Ксенофан, Парменід, Зенон Елейський </vt:lpstr>
      <vt:lpstr>Презентація PowerPoint</vt:lpstr>
      <vt:lpstr>Дихотомія</vt:lpstr>
      <vt:lpstr>Стріла 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Формування системного наукового світогляду ФІЛОСОФІЯ</dc:title>
  <dc:creator>Admin</dc:creator>
  <cp:lastModifiedBy>Admin</cp:lastModifiedBy>
  <cp:revision>1</cp:revision>
  <dcterms:created xsi:type="dcterms:W3CDTF">2022-10-12T05:48:40Z</dcterms:created>
  <dcterms:modified xsi:type="dcterms:W3CDTF">2022-10-12T05:49:59Z</dcterms:modified>
</cp:coreProperties>
</file>