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4" r:id="rId3"/>
    <p:sldId id="270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27DA0-C73C-4BF0-A882-0D39555E57B4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CFD59-3624-4523-A1D4-D6B51A6812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557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6FCF1B4-F6CA-4930-92F3-1F4D3FC460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CC73316-A3E1-49FB-9D98-009BEA29B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94B2BF4-E9F0-43ED-B520-5A52CDC858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B34FBBD-1B47-4377-B8FE-EB677829C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8B8DCEC-42B8-41AF-A8B5-379E703EF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411D466-77B7-4EA3-B92B-569BE297F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AD3FF41-E4F4-48AB-9A82-04D89B747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7085C7E-2A00-417E-BAAE-47F3A8CEE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BE533F7-99A0-491C-8331-F79DE7005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373EEC4-53AC-4324-BEC5-B53CC928F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179D9-6970-4E3A-BE36-AF69F34FA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8B106D-5BD7-4DC8-81E5-AC374814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CE8A22F-F7DF-4C1C-8687-49D198D5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0DD50FA-04CB-48C8-B971-080A8DB4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11FA779-E7D2-4E68-AEE3-FBE697A5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100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0A581-89FC-4FA7-9596-C2313706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CA98635-37F9-4CE3-B44D-695F053DD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86EC06D-131A-4027-B4A7-E91EE651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FAC1309-9F3D-4C2B-9B9F-99FEE83F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9D870AF-C275-412B-8005-9DD0D395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955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8EBD068-1235-4066-AE7D-F846AC07D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80C8FEA-59D3-48A5-A8D1-4C64650C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89D0CDF-3FF6-4B57-9E52-CD5FC9E4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1C4B1D7-03AD-4DDC-886D-6778DEE1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7DDE66-A692-4A00-85BE-6182F0DE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166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BC26B894-1E20-4DD5-9B29-86B1909FD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4F4B08A2-C51F-42B4-915D-0853CBD21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AC6C8CCD-7CD7-4ACC-A025-68EAE1271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9F4C9-9D24-48CC-A6B3-DC13DBADF995}" type="slidenum">
              <a:rPr lang="ru-RU" altLang="ru-RU"/>
              <a:pPr/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61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852BB-8D7A-4B5B-97D0-08C02BAA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391BB9-B8E1-4249-80DA-3ECF5C9B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1ECC048-0CC2-4DFD-9326-00F70705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A74ADF1-454D-4EDA-9A2C-6E1871A3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4A85EE5-C2B9-4763-8C0D-71FA5934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52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1DBE8-6A19-4101-97B6-CF1D3ABB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8B72018-8936-4605-907D-6BE0ED61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A26DED9-BB06-499C-92CA-5051574B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1E3BB22-F289-4898-93F7-CD059A79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4A02AC6-A333-4464-BA48-7A3D1A4B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646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3DE7B-3046-459C-92D1-59D7B33C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02B1736-B81E-4F55-A721-10D39412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180E3E7-44F1-43BB-BFFF-E429CE663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BBFDE50-C7E0-4166-B596-F54F935B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93099C9-4F7F-415F-AE50-ECF11682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EDE9D46-0772-4CC8-898A-85C04C35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92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CCC5E-09BD-4F43-9E71-097B0FA9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FFA04AA-95CA-4766-A7B9-C5F6C117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1B1B0F2-6DB3-49A5-A352-8A83C56F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04D3B27-1AEB-435F-8E3F-61A5BF7FF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FEB1C75-86D0-4B5B-B179-90FA2AC9E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EF204D65-6484-43A4-BA5F-66C3669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EA18475-9D08-42DD-8120-98DC7015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40150D4-B85E-4A2E-8F41-DC3B7585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427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3B184-8363-40E3-B5A3-471F2664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D74B1B98-ADCF-44B2-A5A5-3B67986B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5405FFE-58E8-41F3-81CC-C23F4613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A744F76-D1AD-4EC0-ACFC-7F71E0BF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83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C3611B1-E9D1-4CE3-A149-0B835B72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3561079-61B3-44A8-9EB4-4200DF0C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A61A3C4-ECBC-430B-A81E-9FD3AB78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237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C8350-0D5C-41E0-AFAC-4E5C5018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5A3A67-9731-424F-8431-2BE4D3389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F448B29-5CFA-4F31-BEEC-892462BF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E1DFFB8-98FA-426E-A066-C3B6B580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D6135F7-EA88-4721-A5B8-BB066E05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A8F0563-03D8-4357-A542-7835038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015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5784E-78C4-4F2A-A1AD-2C4DB093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FF731523-1E88-497D-801D-9949BDAAD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55F9ADB-FCFB-43ED-BF84-B1324A18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5131C70-FA9E-4B58-BEE9-409A3ECD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874C633-02F7-4AAD-B969-742053A5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538C0A3-36CC-4456-9590-9F6873EE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365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25BCF94D-04F5-4195-AA8C-F8099061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168D6D-E6FF-4F28-A364-29E31104B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76EA818-4770-4C64-A600-5D3F8F50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3048-9502-4CFF-B9C2-0A5F7E0FB28A}" type="datetimeFigureOut">
              <a:rPr lang="uk-UA" smtClean="0"/>
              <a:t>18.10.2022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872C83E-79AF-4C85-87A8-871C83650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FBD264D-50AA-4FBF-8299-89270227F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DAD4-0556-4503-AC84-CB767053A1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25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41B0F737-26D9-4418-A91B-D276331C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1963737"/>
          </a:xfrm>
        </p:spPr>
        <p:txBody>
          <a:bodyPr/>
          <a:lstStyle/>
          <a:p>
            <a:pPr eaLnBrk="1" hangingPunct="1"/>
            <a:r>
              <a:rPr lang="uk-UA" altLang="ru-RU"/>
              <a:t>Формування системного наукового світогляду</a:t>
            </a:r>
          </a:p>
        </p:txBody>
      </p:sp>
      <p:sp>
        <p:nvSpPr>
          <p:cNvPr id="6147" name="Объект 2">
            <a:extLst>
              <a:ext uri="{FF2B5EF4-FFF2-40B4-BE49-F238E27FC236}">
                <a16:creationId xmlns:a16="http://schemas.microsoft.com/office/drawing/2014/main" id="{087D564F-4548-4DED-A283-5E3A3E44BBE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3068639"/>
            <a:ext cx="3106738" cy="3057525"/>
          </a:xfrm>
        </p:spPr>
        <p:txBody>
          <a:bodyPr/>
          <a:lstStyle/>
          <a:p>
            <a:pPr marL="0" indent="0">
              <a:buNone/>
            </a:pPr>
            <a:r>
              <a:rPr lang="uk-UA" altLang="ru-RU"/>
              <a:t>Кафедра 701 </a:t>
            </a:r>
          </a:p>
          <a:p>
            <a:pPr marL="0" indent="0">
              <a:buNone/>
            </a:pPr>
            <a:r>
              <a:rPr lang="uk-UA" altLang="ru-RU"/>
              <a:t>Філософії та суспільних наук</a:t>
            </a:r>
          </a:p>
          <a:p>
            <a:pPr marL="0" indent="0">
              <a:buNone/>
            </a:pPr>
            <a:r>
              <a:rPr lang="uk-UA" altLang="ru-RU"/>
              <a:t>(ауд. 207 г.к.)</a:t>
            </a:r>
          </a:p>
        </p:txBody>
      </p:sp>
      <p:sp>
        <p:nvSpPr>
          <p:cNvPr id="6148" name="Объект 3">
            <a:extLst>
              <a:ext uri="{FF2B5EF4-FFF2-40B4-BE49-F238E27FC236}">
                <a16:creationId xmlns:a16="http://schemas.microsoft.com/office/drawing/2014/main" id="{03545848-3698-436F-99DB-B6D51EB0E84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664200" y="2636839"/>
            <a:ext cx="4546600" cy="3887787"/>
          </a:xfrm>
        </p:spPr>
        <p:txBody>
          <a:bodyPr/>
          <a:lstStyle/>
          <a:p>
            <a:pPr marL="0" indent="0">
              <a:buNone/>
            </a:pPr>
            <a:r>
              <a:rPr lang="uk-UA" altLang="ru-RU"/>
              <a:t>Викладач: </a:t>
            </a:r>
          </a:p>
          <a:p>
            <a:pPr marL="0" indent="0">
              <a:buNone/>
            </a:pPr>
            <a:r>
              <a:rPr lang="uk-UA" altLang="ru-RU"/>
              <a:t>Більчук Наталя Леонідівна, </a:t>
            </a:r>
          </a:p>
          <a:p>
            <a:pPr marL="0" indent="0">
              <a:buNone/>
            </a:pPr>
            <a:r>
              <a:rPr lang="uk-UA" altLang="ru-RU"/>
              <a:t>канд. філософ. наук, доцент.</a:t>
            </a:r>
          </a:p>
          <a:p>
            <a:pPr marL="0" indent="0">
              <a:buNone/>
            </a:pPr>
            <a:r>
              <a:rPr lang="uk-UA" altLang="ru-RU"/>
              <a:t>0506955302</a:t>
            </a:r>
          </a:p>
          <a:p>
            <a:pPr marL="0" indent="0">
              <a:buNone/>
            </a:pPr>
            <a:r>
              <a:rPr lang="en-US" altLang="ru-RU"/>
              <a:t>natbilchuk@ukr.net</a:t>
            </a:r>
            <a:endParaRPr lang="uk-UA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F2B9D3EC-E17E-47C8-8EB3-BF4DFB42C8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 sz="2800" i="1">
                <a:solidFill>
                  <a:schemeClr val="hlink"/>
                </a:solidFill>
              </a:rPr>
              <a:t>Періодизація історії філософії</a:t>
            </a:r>
          </a:p>
        </p:txBody>
      </p:sp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D49C0F50-53C5-4C40-B535-1EADCC27AA18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1981200" y="1600201"/>
            <a:ext cx="4038600" cy="4525963"/>
          </a:xfrm>
        </p:spPr>
        <p:txBody>
          <a:bodyPr/>
          <a:lstStyle/>
          <a:p>
            <a:pPr eaLnBrk="1" hangingPunct="1"/>
            <a:r>
              <a:rPr lang="ru-RU" altLang="ru-RU" sz="1800"/>
              <a:t>Античність </a:t>
            </a:r>
            <a:r>
              <a:rPr lang="ru-RU" altLang="ru-RU" sz="1800">
                <a:solidFill>
                  <a:srgbClr val="990000"/>
                </a:solidFill>
              </a:rPr>
              <a:t>(</a:t>
            </a:r>
            <a:r>
              <a:rPr lang="en-US" altLang="ru-RU" sz="1800">
                <a:solidFill>
                  <a:srgbClr val="990000"/>
                </a:solidFill>
              </a:rPr>
              <a:t>V</a:t>
            </a:r>
            <a:r>
              <a:rPr lang="uk-UA" altLang="ru-RU" sz="1800">
                <a:solidFill>
                  <a:srgbClr val="990000"/>
                </a:solidFill>
              </a:rPr>
              <a:t>І</a:t>
            </a:r>
            <a:r>
              <a:rPr lang="en-US" altLang="ru-RU" sz="1800">
                <a:solidFill>
                  <a:srgbClr val="990000"/>
                </a:solidFill>
              </a:rPr>
              <a:t> </a:t>
            </a:r>
            <a:r>
              <a:rPr lang="uk-UA" altLang="ru-RU" sz="1800">
                <a:solidFill>
                  <a:srgbClr val="990000"/>
                </a:solidFill>
              </a:rPr>
              <a:t>ст. до Н.Е. –</a:t>
            </a:r>
            <a:r>
              <a:rPr lang="ru-RU" altLang="ru-RU" sz="1800">
                <a:solidFill>
                  <a:srgbClr val="990000"/>
                </a:solidFill>
              </a:rPr>
              <a:t> </a:t>
            </a:r>
            <a:r>
              <a:rPr lang="en-US" altLang="ru-RU" sz="1800">
                <a:solidFill>
                  <a:srgbClr val="990000"/>
                </a:solidFill>
              </a:rPr>
              <a:t>V</a:t>
            </a:r>
            <a:r>
              <a:rPr lang="uk-UA" altLang="ru-RU" sz="1800">
                <a:solidFill>
                  <a:srgbClr val="990000"/>
                </a:solidFill>
              </a:rPr>
              <a:t>І ст.</a:t>
            </a:r>
            <a:r>
              <a:rPr lang="ru-RU" altLang="ru-RU" sz="1800">
                <a:solidFill>
                  <a:srgbClr val="990000"/>
                </a:solidFill>
              </a:rPr>
              <a:t>)</a:t>
            </a:r>
            <a:r>
              <a:rPr lang="ru-RU" altLang="ru-RU" sz="1800"/>
              <a:t> </a:t>
            </a:r>
            <a:r>
              <a:rPr lang="ru-RU" altLang="ru-RU" sz="1800" i="1">
                <a:solidFill>
                  <a:schemeClr val="hlink"/>
                </a:solidFill>
              </a:rPr>
              <a:t>космоцентримз</a:t>
            </a:r>
          </a:p>
          <a:p>
            <a:pPr eaLnBrk="1" hangingPunct="1"/>
            <a:r>
              <a:rPr lang="ru-RU" altLang="ru-RU" sz="1800"/>
              <a:t>Середні віки </a:t>
            </a:r>
            <a:r>
              <a:rPr lang="ru-RU" altLang="ru-RU" sz="1800">
                <a:solidFill>
                  <a:srgbClr val="990000"/>
                </a:solidFill>
              </a:rPr>
              <a:t>(І - Х </a:t>
            </a:r>
            <a:r>
              <a:rPr lang="en-US" altLang="ru-RU" sz="1800">
                <a:solidFill>
                  <a:srgbClr val="990000"/>
                </a:solidFill>
              </a:rPr>
              <a:t>V </a:t>
            </a:r>
            <a:r>
              <a:rPr lang="uk-UA" altLang="ru-RU" sz="1800">
                <a:solidFill>
                  <a:srgbClr val="990000"/>
                </a:solidFill>
              </a:rPr>
              <a:t>ст.</a:t>
            </a:r>
            <a:r>
              <a:rPr lang="ru-RU" altLang="ru-RU" sz="1800">
                <a:solidFill>
                  <a:srgbClr val="990000"/>
                </a:solidFill>
              </a:rPr>
              <a:t>)</a:t>
            </a:r>
            <a:r>
              <a:rPr lang="ru-RU" altLang="ru-RU" sz="1800"/>
              <a:t> </a:t>
            </a:r>
            <a:r>
              <a:rPr lang="ru-RU" altLang="ru-RU" sz="1800" i="1">
                <a:solidFill>
                  <a:schemeClr val="hlink"/>
                </a:solidFill>
              </a:rPr>
              <a:t>теоцентризм</a:t>
            </a:r>
          </a:p>
          <a:p>
            <a:pPr eaLnBrk="1" hangingPunct="1"/>
            <a:r>
              <a:rPr lang="ru-RU" altLang="ru-RU" sz="1800"/>
              <a:t>Епоха Відродження </a:t>
            </a:r>
            <a:r>
              <a:rPr lang="ru-RU" altLang="ru-RU" sz="1800">
                <a:solidFill>
                  <a:srgbClr val="990000"/>
                </a:solidFill>
              </a:rPr>
              <a:t>(Х </a:t>
            </a:r>
            <a:r>
              <a:rPr lang="en-US" altLang="ru-RU" sz="1800">
                <a:solidFill>
                  <a:srgbClr val="990000"/>
                </a:solidFill>
              </a:rPr>
              <a:t>V </a:t>
            </a:r>
            <a:r>
              <a:rPr lang="uk-UA" altLang="ru-RU" sz="1800">
                <a:solidFill>
                  <a:srgbClr val="990000"/>
                </a:solidFill>
              </a:rPr>
              <a:t>- </a:t>
            </a:r>
            <a:r>
              <a:rPr lang="ru-RU" altLang="ru-RU" sz="1800">
                <a:solidFill>
                  <a:srgbClr val="990000"/>
                </a:solidFill>
              </a:rPr>
              <a:t>Х </a:t>
            </a:r>
            <a:r>
              <a:rPr lang="en-US" altLang="ru-RU" sz="1800">
                <a:solidFill>
                  <a:srgbClr val="990000"/>
                </a:solidFill>
              </a:rPr>
              <a:t>V</a:t>
            </a:r>
            <a:r>
              <a:rPr lang="uk-UA" altLang="ru-RU" sz="1800">
                <a:solidFill>
                  <a:srgbClr val="990000"/>
                </a:solidFill>
              </a:rPr>
              <a:t>І</a:t>
            </a:r>
            <a:r>
              <a:rPr lang="en-US" altLang="ru-RU" sz="1800">
                <a:solidFill>
                  <a:srgbClr val="990000"/>
                </a:solidFill>
              </a:rPr>
              <a:t> </a:t>
            </a:r>
            <a:r>
              <a:rPr lang="uk-UA" altLang="ru-RU" sz="1800">
                <a:solidFill>
                  <a:srgbClr val="990000"/>
                </a:solidFill>
              </a:rPr>
              <a:t>ст.</a:t>
            </a:r>
            <a:r>
              <a:rPr lang="ru-RU" altLang="ru-RU" sz="1800"/>
              <a:t>) </a:t>
            </a:r>
            <a:r>
              <a:rPr lang="ru-RU" altLang="ru-RU" sz="1800" i="1">
                <a:solidFill>
                  <a:schemeClr val="hlink"/>
                </a:solidFill>
              </a:rPr>
              <a:t>гуманізм</a:t>
            </a:r>
          </a:p>
          <a:p>
            <a:pPr eaLnBrk="1" hangingPunct="1"/>
            <a:r>
              <a:rPr lang="ru-RU" altLang="ru-RU" sz="1800"/>
              <a:t>Новий час </a:t>
            </a:r>
            <a:r>
              <a:rPr lang="ru-RU" altLang="ru-RU" sz="1800">
                <a:solidFill>
                  <a:srgbClr val="990000"/>
                </a:solidFill>
              </a:rPr>
              <a:t>(Х </a:t>
            </a:r>
            <a:r>
              <a:rPr lang="en-US" altLang="ru-RU" sz="1800">
                <a:solidFill>
                  <a:srgbClr val="990000"/>
                </a:solidFill>
              </a:rPr>
              <a:t>V</a:t>
            </a:r>
            <a:r>
              <a:rPr lang="uk-UA" altLang="ru-RU" sz="1800">
                <a:solidFill>
                  <a:srgbClr val="990000"/>
                </a:solidFill>
              </a:rPr>
              <a:t>І</a:t>
            </a:r>
            <a:r>
              <a:rPr lang="en-US" altLang="ru-RU" sz="1800">
                <a:solidFill>
                  <a:srgbClr val="990000"/>
                </a:solidFill>
              </a:rPr>
              <a:t> </a:t>
            </a:r>
            <a:r>
              <a:rPr lang="uk-UA" altLang="ru-RU" sz="1800">
                <a:solidFill>
                  <a:srgbClr val="990000"/>
                </a:solidFill>
              </a:rPr>
              <a:t>- </a:t>
            </a:r>
            <a:r>
              <a:rPr lang="ru-RU" altLang="ru-RU" sz="1800">
                <a:solidFill>
                  <a:srgbClr val="990000"/>
                </a:solidFill>
              </a:rPr>
              <a:t>Х </a:t>
            </a:r>
            <a:r>
              <a:rPr lang="en-US" altLang="ru-RU" sz="1800">
                <a:solidFill>
                  <a:srgbClr val="990000"/>
                </a:solidFill>
              </a:rPr>
              <a:t>V</a:t>
            </a:r>
            <a:r>
              <a:rPr lang="uk-UA" altLang="ru-RU" sz="1800">
                <a:solidFill>
                  <a:srgbClr val="990000"/>
                </a:solidFill>
              </a:rPr>
              <a:t>ІІІ</a:t>
            </a:r>
            <a:r>
              <a:rPr lang="en-US" altLang="ru-RU" sz="1800">
                <a:solidFill>
                  <a:srgbClr val="990000"/>
                </a:solidFill>
              </a:rPr>
              <a:t> </a:t>
            </a:r>
            <a:r>
              <a:rPr lang="uk-UA" altLang="ru-RU" sz="1800">
                <a:solidFill>
                  <a:srgbClr val="990000"/>
                </a:solidFill>
              </a:rPr>
              <a:t>ст.</a:t>
            </a:r>
            <a:r>
              <a:rPr lang="ru-RU" altLang="ru-RU" sz="1800">
                <a:solidFill>
                  <a:srgbClr val="990000"/>
                </a:solidFill>
              </a:rPr>
              <a:t>)</a:t>
            </a:r>
            <a:r>
              <a:rPr lang="ru-RU" altLang="ru-RU" sz="1800"/>
              <a:t> </a:t>
            </a:r>
            <a:r>
              <a:rPr lang="ru-RU" altLang="ru-RU" sz="1800" i="1">
                <a:solidFill>
                  <a:schemeClr val="hlink"/>
                </a:solidFill>
              </a:rPr>
              <a:t>раціоналізм</a:t>
            </a:r>
          </a:p>
          <a:p>
            <a:pPr eaLnBrk="1" hangingPunct="1"/>
            <a:r>
              <a:rPr lang="ru-RU" altLang="ru-RU" sz="1800"/>
              <a:t>Німецька класична філософія</a:t>
            </a:r>
            <a:r>
              <a:rPr lang="ru-RU" altLang="ru-RU" sz="1800">
                <a:solidFill>
                  <a:schemeClr val="hlink"/>
                </a:solidFill>
              </a:rPr>
              <a:t> </a:t>
            </a:r>
            <a:r>
              <a:rPr lang="en-US" altLang="ru-RU" sz="1800">
                <a:solidFill>
                  <a:srgbClr val="990000"/>
                </a:solidFill>
              </a:rPr>
              <a:t>(</a:t>
            </a:r>
            <a:r>
              <a:rPr lang="ru-RU" altLang="ru-RU" sz="1800">
                <a:solidFill>
                  <a:srgbClr val="990000"/>
                </a:solidFill>
              </a:rPr>
              <a:t>Х</a:t>
            </a:r>
            <a:r>
              <a:rPr lang="en-US" altLang="ru-RU" sz="1800">
                <a:solidFill>
                  <a:srgbClr val="990000"/>
                </a:solidFill>
              </a:rPr>
              <a:t>V</a:t>
            </a:r>
            <a:r>
              <a:rPr lang="uk-UA" altLang="ru-RU" sz="1800">
                <a:solidFill>
                  <a:srgbClr val="990000"/>
                </a:solidFill>
              </a:rPr>
              <a:t>ІІІ (70-ті рр)</a:t>
            </a:r>
            <a:r>
              <a:rPr lang="en-US" altLang="ru-RU" sz="1800">
                <a:solidFill>
                  <a:srgbClr val="990000"/>
                </a:solidFill>
              </a:rPr>
              <a:t> </a:t>
            </a:r>
            <a:r>
              <a:rPr lang="uk-UA" altLang="ru-RU" sz="1800">
                <a:solidFill>
                  <a:srgbClr val="990000"/>
                </a:solidFill>
              </a:rPr>
              <a:t>– ХІХ (30-ті рр)ст.</a:t>
            </a:r>
            <a:r>
              <a:rPr lang="en-US" altLang="ru-RU" sz="1800">
                <a:solidFill>
                  <a:srgbClr val="990000"/>
                </a:solidFill>
              </a:rPr>
              <a:t>)</a:t>
            </a:r>
            <a:endParaRPr lang="uk-UA" altLang="ru-RU" sz="1800">
              <a:solidFill>
                <a:srgbClr val="990000"/>
              </a:solidFill>
            </a:endParaRPr>
          </a:p>
          <a:p>
            <a:pPr eaLnBrk="1" hangingPunct="1"/>
            <a:r>
              <a:rPr lang="uk-UA" altLang="ru-RU" sz="1800"/>
              <a:t>Сучасність</a:t>
            </a:r>
            <a:r>
              <a:rPr lang="uk-UA" altLang="ru-RU" sz="1800">
                <a:solidFill>
                  <a:srgbClr val="990000"/>
                </a:solidFill>
              </a:rPr>
              <a:t> (з ХІХ </a:t>
            </a:r>
            <a:r>
              <a:rPr lang="ru-RU" altLang="ru-RU" sz="1800">
                <a:solidFill>
                  <a:srgbClr val="990000"/>
                </a:solidFill>
              </a:rPr>
              <a:t>ст. </a:t>
            </a:r>
            <a:r>
              <a:rPr lang="uk-UA" altLang="ru-RU" sz="1800">
                <a:solidFill>
                  <a:srgbClr val="990000"/>
                </a:solidFill>
              </a:rPr>
              <a:t>до тепер) </a:t>
            </a:r>
            <a:r>
              <a:rPr lang="uk-UA" altLang="ru-RU" sz="1800" i="1">
                <a:solidFill>
                  <a:schemeClr val="hlink"/>
                </a:solidFill>
              </a:rPr>
              <a:t>антропологізм</a:t>
            </a:r>
            <a:endParaRPr lang="ru-RU" altLang="ru-RU" sz="1800" i="1">
              <a:solidFill>
                <a:schemeClr val="hlink"/>
              </a:solidFill>
            </a:endParaRPr>
          </a:p>
          <a:p>
            <a:pPr eaLnBrk="1" hangingPunct="1"/>
            <a:endParaRPr lang="ru-RU" altLang="ru-RU" sz="1800">
              <a:solidFill>
                <a:srgbClr val="990000"/>
              </a:solidFill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D4E62E61-1E47-450F-B4A9-15BAC5FE0194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4789" y="1600201"/>
            <a:ext cx="327342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79906D5-2B2E-4D1D-B871-6BDC285662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 sz="2700"/>
              <a:t>Антична філософія </a:t>
            </a:r>
            <a:br>
              <a:rPr lang="uk-UA" altLang="ru-RU" sz="2700"/>
            </a:br>
            <a:r>
              <a:rPr lang="uk-UA" altLang="ru-RU" sz="2700"/>
              <a:t>Періодизація</a:t>
            </a:r>
            <a:endParaRPr lang="ru-RU" altLang="ru-RU" sz="27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8A87267-42F1-4CF4-AC45-6D57E3BD5C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92313" y="1557338"/>
            <a:ext cx="2819400" cy="1181100"/>
          </a:xfrm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uk-UA" altLang="ru-RU" sz="1800" b="1">
                <a:solidFill>
                  <a:srgbClr val="003366"/>
                </a:solidFill>
              </a:rPr>
              <a:t>Класична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700" i="1"/>
              <a:t>Формування основних філософських систем</a:t>
            </a:r>
            <a:endParaRPr lang="ru-RU" altLang="ru-RU" sz="1700" i="1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E00B646E-0D6E-4DB6-927E-03BC4A82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1773238"/>
            <a:ext cx="1135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 b="1">
                <a:solidFill>
                  <a:srgbClr val="006600"/>
                </a:solidFill>
                <a:latin typeface="Verdana" panose="020B0604030504040204" pitchFamily="34" charset="0"/>
              </a:rPr>
              <a:t>Платон</a:t>
            </a:r>
            <a:endParaRPr lang="ru-RU" altLang="ru-RU" sz="1800" b="1">
              <a:solidFill>
                <a:srgbClr val="006600"/>
              </a:solidFill>
              <a:latin typeface="Verdana" panose="020B0604030504040204" pitchFamily="34" charset="0"/>
            </a:endParaRP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1FB5526-2BF2-47CC-A60A-BAB49E16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5229225"/>
            <a:ext cx="3013075" cy="37623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 b="1">
                <a:solidFill>
                  <a:srgbClr val="003366"/>
                </a:solidFill>
                <a:latin typeface="Verdana" panose="020B0604030504040204" pitchFamily="34" charset="0"/>
              </a:rPr>
              <a:t>Скептицизм (Піррон)</a:t>
            </a:r>
            <a:endParaRPr lang="ru-RU" altLang="ru-RU" sz="1800" b="1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6302BDD5-8C05-4D84-A3FB-FE44BD579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133601"/>
            <a:ext cx="160178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Арістотель</a:t>
            </a:r>
            <a:endParaRPr lang="ru-RU" altLang="ru-RU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CB25ADD4-B112-4C17-9A72-ABD4A698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65401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 b="1">
                <a:solidFill>
                  <a:srgbClr val="006600"/>
                </a:solidFill>
                <a:latin typeface="Verdana" panose="020B0604030504040204" pitchFamily="34" charset="0"/>
              </a:rPr>
              <a:t>Демокріт</a:t>
            </a:r>
            <a:endParaRPr lang="ru-RU" altLang="ru-RU" sz="1800" b="1">
              <a:solidFill>
                <a:srgbClr val="006600"/>
              </a:solidFill>
              <a:latin typeface="Verdana" panose="020B0604030504040204" pitchFamily="34" charset="0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AA6CFCE8-0197-4F33-823B-AA5962C7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1341438"/>
            <a:ext cx="2900362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Суб'єктивний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ідеалізм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altLang="ru-RU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72560375-0942-4D36-8D75-1C4FDEC5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1" y="1773238"/>
            <a:ext cx="2784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Об'єктивний ідеалізм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altLang="ru-RU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AD1A33A5-FDB8-404E-AC6E-1A8F7897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6" y="2060575"/>
            <a:ext cx="15843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Дуалізм</a:t>
            </a:r>
          </a:p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altLang="ru-RU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4483A145-F2EF-4F3E-A5E6-9546F406A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2492376"/>
            <a:ext cx="175101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Матеріалізм  </a:t>
            </a:r>
            <a:endParaRPr lang="ru-RU" altLang="ru-RU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84" name="Rectangle 14">
            <a:extLst>
              <a:ext uri="{FF2B5EF4-FFF2-40B4-BE49-F238E27FC236}">
                <a16:creationId xmlns:a16="http://schemas.microsoft.com/office/drawing/2014/main" id="{20FDDE0B-1905-47AB-8C0A-08B59DEF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437063"/>
            <a:ext cx="2819400" cy="11811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uk-UA" altLang="ru-RU" sz="1800" b="1">
                <a:latin typeface="Verdana" panose="020B0604030504040204" pitchFamily="34" charset="0"/>
              </a:rPr>
              <a:t>Елліністично-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uk-UA" altLang="ru-RU" sz="1800" b="1">
                <a:latin typeface="Verdana" panose="020B0604030504040204" pitchFamily="34" charset="0"/>
              </a:rPr>
              <a:t>римський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uk-UA" altLang="ru-RU" sz="1700" i="1">
                <a:latin typeface="Verdana" panose="020B0604030504040204" pitchFamily="34" charset="0"/>
              </a:rPr>
              <a:t>Пошук гармонії індивіда із світом</a:t>
            </a:r>
            <a:endParaRPr lang="ru-RU" altLang="ru-RU" sz="1700" i="1">
              <a:latin typeface="Verdana" panose="020B0604030504040204" pitchFamily="34" charset="0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7CB05FA7-2BFD-4E62-BA8A-24F8CE9B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3429000"/>
            <a:ext cx="5111750" cy="37623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 b="1">
                <a:solidFill>
                  <a:srgbClr val="003366"/>
                </a:solidFill>
              </a:rPr>
              <a:t>Кінізм</a:t>
            </a:r>
            <a:r>
              <a:rPr lang="uk-UA" altLang="ru-RU" b="1">
                <a:solidFill>
                  <a:schemeClr val="tx2"/>
                </a:solidFill>
              </a:rPr>
              <a:t> 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Антисфен, Діоген Синопський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ru-RU" altLang="ru-RU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4F524437-F7E8-41F0-9E62-6A4543301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4724400"/>
            <a:ext cx="5040313" cy="37623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Епікуреїзм (Епікур, Тіт Лукрецій Кар)</a:t>
            </a:r>
            <a:endParaRPr lang="ru-RU" altLang="ru-RU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87" name="Rectangle 18">
            <a:extLst>
              <a:ext uri="{FF2B5EF4-FFF2-40B4-BE49-F238E27FC236}">
                <a16:creationId xmlns:a16="http://schemas.microsoft.com/office/drawing/2014/main" id="{2FDF3EC9-6595-437D-A0FF-DF048CBD7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3933825"/>
            <a:ext cx="4967287" cy="7112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003366"/>
                </a:solidFill>
              </a:rPr>
              <a:t>Стоїцизм (Зенон з Кітіона, Сенека, Епіктет, Марк Аврелій)</a:t>
            </a:r>
            <a:endParaRPr lang="ru-RU" altLang="ru-RU" sz="2000" b="1">
              <a:solidFill>
                <a:srgbClr val="003366"/>
              </a:solidFill>
            </a:endParaRP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EADD702B-0EF5-4A59-83F8-5F156EAC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1341438"/>
            <a:ext cx="10953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Сократ</a:t>
            </a:r>
            <a:endParaRPr lang="ru-RU" altLang="ru-RU" sz="1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0A9BF36A-59F5-44C9-9118-F92DD393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5734050"/>
            <a:ext cx="2863850" cy="37623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Неоплатонізм (Плотін)</a:t>
            </a:r>
            <a:endParaRPr lang="ru-RU" altLang="ru-RU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D8CC645-4055-48FC-A7E1-C0C049F54B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365127"/>
            <a:ext cx="10477500" cy="62443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uk-UA" sz="2000" b="1" dirty="0"/>
              <a:t>Тема 2. </a:t>
            </a:r>
            <a:r>
              <a:rPr lang="ru-RU" altLang="uk-UA" sz="2000" b="1" dirty="0" err="1"/>
              <a:t>Виникнення</a:t>
            </a:r>
            <a:r>
              <a:rPr lang="ru-RU" altLang="uk-UA" sz="2000" b="1" dirty="0"/>
              <a:t> </a:t>
            </a:r>
            <a:r>
              <a:rPr lang="ru-RU" altLang="uk-UA" sz="2000" b="1" dirty="0" err="1"/>
              <a:t>Європейської</a:t>
            </a:r>
            <a:r>
              <a:rPr lang="ru-RU" altLang="uk-UA" sz="2000" b="1" dirty="0"/>
              <a:t> </a:t>
            </a:r>
            <a:r>
              <a:rPr lang="ru-RU" altLang="uk-UA" sz="2000" b="1" dirty="0" err="1"/>
              <a:t>філософії</a:t>
            </a:r>
            <a:r>
              <a:rPr lang="ru-RU" altLang="uk-UA" sz="2000" b="1" dirty="0"/>
              <a:t> як особливого типу </a:t>
            </a:r>
            <a:r>
              <a:rPr lang="uk-UA" altLang="uk-UA" sz="2000" b="1" dirty="0"/>
              <a:t>мислення</a:t>
            </a:r>
            <a:r>
              <a:rPr lang="ru-RU" altLang="uk-UA" sz="2000" b="1" dirty="0"/>
              <a:t> (ч. 2)</a:t>
            </a:r>
            <a:endParaRPr lang="uk-UA" altLang="uk-UA" sz="2000" b="1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21B7812-EF16-4DF3-A0EB-10566E88AC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 </a:t>
            </a:r>
            <a:endParaRPr lang="ru-RU" altLang="uk-UA"/>
          </a:p>
        </p:txBody>
      </p:sp>
      <p:pic>
        <p:nvPicPr>
          <p:cNvPr id="47108" name="Picture 5" descr="01">
            <a:extLst>
              <a:ext uri="{FF2B5EF4-FFF2-40B4-BE49-F238E27FC236}">
                <a16:creationId xmlns:a16="http://schemas.microsoft.com/office/drawing/2014/main" id="{DD424193-FBFF-4D4E-BEFE-19D5E847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9" y="989557"/>
            <a:ext cx="10477500" cy="57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91CF40E-BA16-4C94-B7B4-1805AD8E03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2600"/>
              <a:t>Повернення до людини:</a:t>
            </a:r>
            <a:br>
              <a:rPr lang="uk-UA" altLang="ru-RU" sz="2600"/>
            </a:br>
            <a:r>
              <a:rPr lang="uk-UA" altLang="ru-RU" sz="2400"/>
              <a:t>що складає основу мотивації поведінки людини?</a:t>
            </a:r>
            <a:r>
              <a:rPr lang="uk-UA" altLang="ru-RU" sz="2600"/>
              <a:t> </a:t>
            </a:r>
            <a:br>
              <a:rPr lang="uk-UA" altLang="ru-RU" sz="2600"/>
            </a:br>
            <a:r>
              <a:rPr lang="uk-UA" altLang="ru-RU" sz="2400" i="1"/>
              <a:t>“Людина, пізнай саму себе”</a:t>
            </a:r>
            <a:br>
              <a:rPr lang="uk-UA" altLang="ru-RU" sz="2400" i="1"/>
            </a:br>
            <a:endParaRPr lang="ru-RU" altLang="ru-RU" sz="2400" i="1"/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17000D4E-645F-480C-AC90-651B2DA3D9C0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1981200" y="1600200"/>
            <a:ext cx="4038600" cy="29083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ru-RU" sz="1400">
                <a:solidFill>
                  <a:srgbClr val="000000"/>
                </a:solidFill>
              </a:rPr>
              <a:t>Софісти – “ вчителя красномовства ”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>
                <a:solidFill>
                  <a:srgbClr val="000000"/>
                </a:solidFill>
              </a:rPr>
              <a:t>Риторика, логіка. Софізми.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>
                <a:solidFill>
                  <a:srgbClr val="000000"/>
                </a:solidFill>
              </a:rPr>
              <a:t>Горгій: “Нічого не існує…”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400">
                <a:solidFill>
                  <a:srgbClr val="000000"/>
                </a:solidFill>
              </a:rPr>
              <a:t>Протагор: “Людина є мірою усіх речей 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400">
                <a:solidFill>
                  <a:srgbClr val="000000"/>
                </a:solidFill>
              </a:rPr>
              <a:t>“Про будь яку річ можна скласти дві протилежні думки ”, отже, істина відносна, суб'єктивна, прагматична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400">
                <a:solidFill>
                  <a:srgbClr val="000000"/>
                </a:solidFill>
              </a:rPr>
              <a:t>Довести можна що завгодно.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400">
                <a:solidFill>
                  <a:srgbClr val="000000"/>
                </a:solidFill>
              </a:rPr>
              <a:t>Що є добрим для людини, те й вважається за добро.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400">
                <a:solidFill>
                  <a:srgbClr val="000000"/>
                </a:solidFill>
              </a:rPr>
              <a:t>Що є цінним для людини має бути виправданим перед її розумом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0338BA1E-3B50-40D2-AD5A-1413B36BB260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6172200" y="1916113"/>
            <a:ext cx="4171950" cy="4214812"/>
          </a:xfrm>
          <a:solidFill>
            <a:srgbClr val="FFCC99"/>
          </a:solidFill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600"/>
              <a:t>Сократ (469 – 399 рр до н.є)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600"/>
              <a:t>Мета: </a:t>
            </a:r>
            <a:r>
              <a:rPr lang="uk-UA" altLang="ru-RU" sz="1600" i="1" u="sng"/>
              <a:t>винайти загальне, яке визначає одиничне, принципи поведінки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r>
              <a:rPr lang="uk-UA" altLang="ru-RU" sz="1600"/>
              <a:t>Метод:маєвтика, іронія (“Я знаю, що я нічого не знаю”), діалог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r>
              <a:rPr lang="uk-UA" altLang="ru-RU" sz="1600"/>
              <a:t>Розподілив на душу та тіло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r>
              <a:rPr lang="uk-UA" altLang="ru-RU" sz="1600"/>
              <a:t>Душа знає усе, її зміст – знання про доброчинності (міра, хоробрість, справедливість)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r>
              <a:rPr lang="uk-UA" altLang="ru-RU" sz="1600"/>
              <a:t>Філософія – саморефлексія, пізнання різниці між Добром та Злом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r>
              <a:rPr lang="uk-UA" altLang="ru-RU" sz="1600"/>
              <a:t>“Хто розумний, той і добрий”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r>
              <a:rPr lang="uk-UA" altLang="ru-RU" sz="1600"/>
              <a:t>Знання про доброчинність складає основу доброчинністю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r>
              <a:rPr lang="uk-UA" altLang="ru-RU" sz="1600"/>
              <a:t>Людина як моральна, духовна істота</a:t>
            </a:r>
            <a:endParaRPr lang="ru-RU" altLang="ru-RU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r>
              <a:rPr lang="uk-UA" altLang="ru-RU" sz="1600"/>
              <a:t>Відстоює гносеологічний принцип пізнання істини як закон існування суспільства та людини</a:t>
            </a:r>
            <a:endParaRPr lang="ru-RU" altLang="ru-RU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r>
              <a:rPr lang="uk-UA" altLang="ru-RU" sz="1500"/>
              <a:t>Філософія </a:t>
            </a:r>
            <a:br>
              <a:rPr lang="uk-UA" altLang="ru-RU" sz="1500"/>
            </a:br>
            <a:r>
              <a:rPr lang="uk-UA" altLang="ru-RU" sz="1500"/>
              <a:t>це мислення, яке усвідомлю</a:t>
            </a:r>
            <a:r>
              <a:rPr lang="ru-RU" altLang="ru-RU" sz="1500"/>
              <a:t>є себе</a:t>
            </a:r>
            <a:r>
              <a:rPr lang="uk-UA" altLang="ru-RU" sz="1500"/>
              <a:t> </a:t>
            </a:r>
            <a:br>
              <a:rPr lang="uk-UA" altLang="ru-RU" sz="1500"/>
            </a:br>
            <a:endParaRPr lang="uk-UA" altLang="ru-RU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Ш"/>
            </a:pPr>
            <a:endParaRPr lang="ru-RU" altLang="ru-RU" sz="1600"/>
          </a:p>
        </p:txBody>
      </p:sp>
      <p:pic>
        <p:nvPicPr>
          <p:cNvPr id="49157" name="Picture 9" descr="Картинки по запросу &quot;софісти та сократ&quot;">
            <a:extLst>
              <a:ext uri="{FF2B5EF4-FFF2-40B4-BE49-F238E27FC236}">
                <a16:creationId xmlns:a16="http://schemas.microsoft.com/office/drawing/2014/main" id="{C2B6B85D-F650-4A2A-B6B8-2469F59CE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4292600"/>
            <a:ext cx="345598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7B892E8-5E90-4ABB-B7E0-2A7C101285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63976" y="277813"/>
            <a:ext cx="6048375" cy="773112"/>
          </a:xfrm>
        </p:spPr>
        <p:txBody>
          <a:bodyPr/>
          <a:lstStyle/>
          <a:p>
            <a:pPr eaLnBrk="1" hangingPunct="1"/>
            <a:r>
              <a:rPr lang="uk-UA" altLang="ru-RU" sz="2800">
                <a:solidFill>
                  <a:srgbClr val="003366"/>
                </a:solidFill>
              </a:rPr>
              <a:t>Платон та  Арістотель</a:t>
            </a:r>
            <a:endParaRPr lang="ru-RU" altLang="ru-RU" sz="2800">
              <a:solidFill>
                <a:srgbClr val="003366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9BCB306-80A1-401E-8CEE-0FB21EB656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359150" y="1052513"/>
            <a:ext cx="6851650" cy="5078412"/>
          </a:xfrm>
        </p:spPr>
        <p:txBody>
          <a:bodyPr/>
          <a:lstStyle/>
          <a:p>
            <a:pPr eaLnBrk="1" hangingPunct="1">
              <a:defRPr/>
            </a:pPr>
            <a:r>
              <a:rPr lang="uk-UA" altLang="ru-RU" sz="1800" dirty="0"/>
              <a:t>“Світ як Космос – вічно живий; виникає та гине, а основа, причина буття залишається незміною” (Платон “</a:t>
            </a:r>
            <a:r>
              <a:rPr lang="uk-UA" altLang="ru-RU" sz="1800" dirty="0" err="1"/>
              <a:t>Тімей</a:t>
            </a:r>
            <a:r>
              <a:rPr lang="uk-UA" altLang="ru-RU" sz="1800" dirty="0"/>
              <a:t>”)</a:t>
            </a:r>
          </a:p>
          <a:p>
            <a:pPr eaLnBrk="1" hangingPunct="1">
              <a:defRPr/>
            </a:pPr>
            <a:r>
              <a:rPr lang="uk-UA" altLang="ru-RU" sz="1800" dirty="0" err="1"/>
              <a:t>Істин</a:t>
            </a:r>
            <a:r>
              <a:rPr lang="ru-RU" altLang="ru-RU" sz="1800" dirty="0"/>
              <a:t>не </a:t>
            </a:r>
            <a:r>
              <a:rPr lang="uk-UA" altLang="ru-RU" sz="1800" dirty="0"/>
              <a:t>знання </a:t>
            </a:r>
            <a:r>
              <a:rPr lang="en-US" altLang="ru-RU" sz="1800" dirty="0"/>
              <a:t>- </a:t>
            </a:r>
            <a:r>
              <a:rPr lang="uk-UA" altLang="ru-RU" sz="1800" dirty="0"/>
              <a:t>це пізнана сутність речей</a:t>
            </a:r>
          </a:p>
          <a:p>
            <a:pPr eaLnBrk="1" hangingPunct="1">
              <a:defRPr/>
            </a:pPr>
            <a:r>
              <a:rPr lang="uk-UA" altLang="ru-RU" sz="1800" dirty="0"/>
              <a:t>Поєднали антропологію з онтологією та гносеологією.</a:t>
            </a:r>
            <a:endParaRPr lang="ru-RU" altLang="ru-RU" sz="1800" dirty="0"/>
          </a:p>
          <a:p>
            <a:pPr eaLnBrk="1" hangingPunct="1">
              <a:defRPr/>
            </a:pPr>
            <a:r>
              <a:rPr lang="uk-UA" altLang="ru-RU" sz="1800" dirty="0"/>
              <a:t>Визнач</a:t>
            </a:r>
            <a:r>
              <a:rPr lang="ru-RU" altLang="ru-RU" sz="1800" dirty="0"/>
              <a:t>али </a:t>
            </a:r>
            <a:r>
              <a:rPr lang="uk-UA" altLang="ru-RU" sz="1800" dirty="0"/>
              <a:t>загальні</a:t>
            </a:r>
            <a:r>
              <a:rPr lang="ru-RU" altLang="ru-RU" sz="1800" dirty="0"/>
              <a:t> засади </a:t>
            </a:r>
            <a:r>
              <a:rPr lang="uk-UA" altLang="ru-RU" sz="1800" dirty="0"/>
              <a:t>існування світу, людини та суспільства, умови </a:t>
            </a:r>
            <a:r>
              <a:rPr lang="uk-UA" altLang="ru-RU" sz="1800" dirty="0" err="1"/>
              <a:t>родо</a:t>
            </a:r>
            <a:r>
              <a:rPr lang="uk-UA" altLang="ru-RU" sz="1800" dirty="0"/>
              <a:t>-видової однаковості речей</a:t>
            </a:r>
          </a:p>
          <a:p>
            <a:pPr eaLnBrk="1" hangingPunct="1">
              <a:defRPr/>
            </a:pPr>
            <a:r>
              <a:rPr lang="uk-UA" altLang="ru-RU" sz="1800" dirty="0"/>
              <a:t>Розподілили на сутність та існування: “перед усім необхідно відрізняти те, що завжди існує, але ніколи не стає, та те, що завжди стає та ніколи не існує” (Платон “</a:t>
            </a:r>
            <a:r>
              <a:rPr lang="uk-UA" altLang="ru-RU" sz="1800" dirty="0" err="1"/>
              <a:t>Тімей</a:t>
            </a:r>
            <a:r>
              <a:rPr lang="uk-UA" altLang="ru-RU" sz="1800" dirty="0"/>
              <a:t>”)</a:t>
            </a:r>
          </a:p>
          <a:p>
            <a:pPr eaLnBrk="1" hangingPunct="1">
              <a:defRPr/>
            </a:pPr>
            <a:r>
              <a:rPr lang="uk-UA" altLang="ru-RU" sz="1800" dirty="0"/>
              <a:t>Сутність (</a:t>
            </a:r>
            <a:r>
              <a:rPr lang="uk-UA" altLang="ru-RU" sz="1800" dirty="0" err="1"/>
              <a:t>ейдос</a:t>
            </a:r>
            <a:r>
              <a:rPr lang="uk-UA" altLang="ru-RU" sz="1800" dirty="0"/>
              <a:t>) як умова існування та пізнання речей.</a:t>
            </a:r>
          </a:p>
          <a:p>
            <a:pPr eaLnBrk="1" hangingPunct="1">
              <a:defRPr/>
            </a:pPr>
            <a:endParaRPr lang="ru-RU" altLang="ru-RU" sz="1800" dirty="0"/>
          </a:p>
          <a:p>
            <a:pPr marL="0" indent="0">
              <a:buNone/>
              <a:defRPr/>
            </a:pPr>
            <a:r>
              <a:rPr lang="ru-RU" altLang="ru-RU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Таким чином, створили умови для формування науки європейського типу</a:t>
            </a:r>
            <a:endParaRPr lang="uk-UA" altLang="ru-RU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uk-UA" altLang="ru-RU" sz="1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altLang="ru-RU" sz="1800" dirty="0"/>
          </a:p>
        </p:txBody>
      </p:sp>
      <p:sp>
        <p:nvSpPr>
          <p:cNvPr id="51204" name="AutoShape 5" descr="Картинки по запросу &quot;платон арістотель&quot;">
            <a:extLst>
              <a:ext uri="{FF2B5EF4-FFF2-40B4-BE49-F238E27FC236}">
                <a16:creationId xmlns:a16="http://schemas.microsoft.com/office/drawing/2014/main" id="{EB87582B-3859-4A06-A843-B873DFEDB9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latin typeface="Verdana" panose="020B0604030504040204" pitchFamily="34" charset="0"/>
            </a:endParaRPr>
          </a:p>
        </p:txBody>
      </p:sp>
      <p:sp>
        <p:nvSpPr>
          <p:cNvPr id="51205" name="AutoShape 7" descr="Картинки по запросу &quot;платон арістотель&quot;">
            <a:extLst>
              <a:ext uri="{FF2B5EF4-FFF2-40B4-BE49-F238E27FC236}">
                <a16:creationId xmlns:a16="http://schemas.microsoft.com/office/drawing/2014/main" id="{286AEB84-3D0F-4C8A-9ED5-664249C80C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latin typeface="Verdana" panose="020B0604030504040204" pitchFamily="34" charset="0"/>
            </a:endParaRPr>
          </a:p>
        </p:txBody>
      </p:sp>
      <p:sp>
        <p:nvSpPr>
          <p:cNvPr id="51206" name="AutoShape 9" descr="Картинки по запросу &quot;платон арістотель&quot;">
            <a:extLst>
              <a:ext uri="{FF2B5EF4-FFF2-40B4-BE49-F238E27FC236}">
                <a16:creationId xmlns:a16="http://schemas.microsoft.com/office/drawing/2014/main" id="{081DF5F1-72BB-48AA-B538-57EE7A7B24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latin typeface="Verdana" panose="020B0604030504040204" pitchFamily="34" charset="0"/>
            </a:endParaRPr>
          </a:p>
        </p:txBody>
      </p:sp>
      <p:pic>
        <p:nvPicPr>
          <p:cNvPr id="51207" name="Picture 11" descr="Картинки по запросу &quot;платон арістотель&quot;">
            <a:extLst>
              <a:ext uri="{FF2B5EF4-FFF2-40B4-BE49-F238E27FC236}">
                <a16:creationId xmlns:a16="http://schemas.microsoft.com/office/drawing/2014/main" id="{58634C34-A9BC-4706-8DB0-ECFD19A2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28775"/>
            <a:ext cx="18764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D75E103F-4A58-4A98-9291-D4FFE07FC3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/>
              <a:t>Платон та Арістотель</a:t>
            </a:r>
            <a:endParaRPr lang="ru-RU" altLang="ru-RU"/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0DEBB5F4-D851-4037-856B-B3D2B4584990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1981200" y="1600200"/>
            <a:ext cx="4038600" cy="50688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ru-RU" sz="1600"/>
              <a:t>Учень Сократа: істина носить об'єктивний, загальний, необхідний характер. Об'єктивність істинного знання базується на знанні вічного</a:t>
            </a:r>
            <a:r>
              <a:rPr lang="ru-RU" altLang="ru-RU" sz="1600"/>
              <a:t> та незмінного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Ейдос – ідеальна незмінна сутність речей</a:t>
            </a:r>
            <a:endParaRPr lang="uk-UA" altLang="ru-RU" sz="1600"/>
          </a:p>
          <a:p>
            <a:pPr eaLnBrk="1" hangingPunct="1">
              <a:lnSpc>
                <a:spcPct val="80000"/>
              </a:lnSpc>
            </a:pPr>
            <a:r>
              <a:rPr lang="uk-UA" altLang="ru-RU" sz="1600"/>
              <a:t>Розподіляє на Світ ідей та світ речей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/>
              <a:t>Світ ідей - надчуттєва досконала реальність</a:t>
            </a:r>
            <a:r>
              <a:rPr lang="ru-RU" altLang="ru-RU" sz="1600"/>
              <a:t>, яку очолює ідея Блага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/>
              <a:t>Ідеї вічні, незмінні, досконалі, умодосяжні.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/>
              <a:t>Ідея як взірець, «образ», за допомогою якого ми відрізняємо речі, а речі є їх копії, наслідування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/>
              <a:t>Метемпсихоз (перевтілення души)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/>
              <a:t>Душа трьохчастна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/>
              <a:t>Анамнезис (пригадування) “Міф про печеру”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/>
              <a:t>“Для істинного пізнання необхідно заплющити очі та заткнути вуха”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u="sng"/>
              <a:t>“Держава” як ідеальна світобудова та ідея справедливості</a:t>
            </a:r>
          </a:p>
          <a:p>
            <a:pPr eaLnBrk="1" hangingPunct="1">
              <a:lnSpc>
                <a:spcPct val="80000"/>
              </a:lnSpc>
            </a:pPr>
            <a:endParaRPr lang="uk-UA" altLang="ru-RU" sz="1600"/>
          </a:p>
          <a:p>
            <a:pPr eaLnBrk="1" hangingPunct="1">
              <a:lnSpc>
                <a:spcPct val="80000"/>
              </a:lnSpc>
            </a:pPr>
            <a:endParaRPr lang="uk-UA" altLang="ru-RU" sz="1600"/>
          </a:p>
          <a:p>
            <a:pPr eaLnBrk="1" hangingPunct="1">
              <a:lnSpc>
                <a:spcPct val="80000"/>
              </a:lnSpc>
            </a:pPr>
            <a:endParaRPr lang="ru-RU" altLang="ru-RU" sz="1600"/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B854BE63-4B6B-4891-86FC-AD434F88046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6172200" y="1600201"/>
            <a:ext cx="403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ru-RU" sz="1600" dirty="0">
                <a:solidFill>
                  <a:srgbClr val="000000"/>
                </a:solidFill>
              </a:rPr>
              <a:t>Завдання філософії </a:t>
            </a:r>
            <a:r>
              <a:rPr lang="uk-UA" altLang="ru-RU" sz="1600" i="1" u="sng" dirty="0">
                <a:solidFill>
                  <a:srgbClr val="000000"/>
                </a:solidFill>
              </a:rPr>
              <a:t>визначити форми у яких мислення та предмет збігаються,</a:t>
            </a:r>
            <a:r>
              <a:rPr lang="uk-UA" altLang="ru-RU" sz="1600" dirty="0">
                <a:solidFill>
                  <a:srgbClr val="000000"/>
                </a:solidFill>
              </a:rPr>
              <a:t> тобто визначити умови  пізнання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>
                <a:solidFill>
                  <a:srgbClr val="000000"/>
                </a:solidFill>
              </a:rPr>
              <a:t>Метафізика як наука про </a:t>
            </a:r>
            <a:r>
              <a:rPr lang="uk-UA" altLang="ru-RU" sz="1600" dirty="0" err="1">
                <a:solidFill>
                  <a:srgbClr val="000000"/>
                </a:solidFill>
              </a:rPr>
              <a:t>умодосяжне</a:t>
            </a:r>
            <a:r>
              <a:rPr lang="uk-UA" altLang="ru-RU" sz="1600" dirty="0">
                <a:solidFill>
                  <a:srgbClr val="000000"/>
                </a:solidFill>
              </a:rPr>
              <a:t>, те, що знаходиться за межами досвіду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>
                <a:solidFill>
                  <a:srgbClr val="000000"/>
                </a:solidFill>
              </a:rPr>
              <a:t>Речі складаються з форми та матерії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>
                <a:solidFill>
                  <a:srgbClr val="000000"/>
                </a:solidFill>
              </a:rPr>
              <a:t>Форма як активна сутнісна ознака речей, таке одиничне, яке існує самостійно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>
                <a:solidFill>
                  <a:srgbClr val="000000"/>
                </a:solidFill>
              </a:rPr>
              <a:t>Причини існування: матеріальна, формальна, дійова, цільова 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>
                <a:solidFill>
                  <a:srgbClr val="000000"/>
                </a:solidFill>
              </a:rPr>
              <a:t>Вчення про матерію (первісну (</a:t>
            </a:r>
            <a:r>
              <a:rPr lang="uk-UA" altLang="ru-RU" sz="1600" dirty="0" err="1">
                <a:solidFill>
                  <a:srgbClr val="000000"/>
                </a:solidFill>
              </a:rPr>
              <a:t>умодосяжну</a:t>
            </a:r>
            <a:r>
              <a:rPr lang="uk-UA" altLang="ru-RU" sz="1600" dirty="0">
                <a:solidFill>
                  <a:srgbClr val="000000"/>
                </a:solidFill>
              </a:rPr>
              <a:t>) та </a:t>
            </a:r>
            <a:r>
              <a:rPr lang="uk-UA" altLang="ru-RU" sz="1600" dirty="0" err="1">
                <a:solidFill>
                  <a:srgbClr val="000000"/>
                </a:solidFill>
              </a:rPr>
              <a:t>вторину</a:t>
            </a:r>
            <a:r>
              <a:rPr lang="uk-UA" altLang="ru-RU" sz="1600" dirty="0">
                <a:solidFill>
                  <a:srgbClr val="000000"/>
                </a:solidFill>
              </a:rPr>
              <a:t> (чуттєву))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>
                <a:solidFill>
                  <a:srgbClr val="000000"/>
                </a:solidFill>
              </a:rPr>
              <a:t>Логіка як вчення про форми мислення (категорії: сутність, якість, кількість, відношення, місце, час, положення)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>
                <a:solidFill>
                  <a:srgbClr val="000000"/>
                </a:solidFill>
              </a:rPr>
              <a:t>Деміург – майстер, механік</a:t>
            </a:r>
          </a:p>
          <a:p>
            <a:pPr eaLnBrk="1" hangingPunct="1">
              <a:lnSpc>
                <a:spcPct val="80000"/>
              </a:lnSpc>
            </a:pPr>
            <a:r>
              <a:rPr lang="uk-UA" altLang="ru-RU" sz="1600" dirty="0">
                <a:solidFill>
                  <a:srgbClr val="000000"/>
                </a:solidFill>
              </a:rPr>
              <a:t>Вчення про душу як </a:t>
            </a:r>
            <a:r>
              <a:rPr lang="uk-UA" altLang="ru-RU" sz="1600" dirty="0" err="1">
                <a:solidFill>
                  <a:srgbClr val="000000"/>
                </a:solidFill>
              </a:rPr>
              <a:t>ентелехію</a:t>
            </a:r>
            <a:r>
              <a:rPr lang="uk-UA" altLang="ru-RU" sz="1600" dirty="0">
                <a:solidFill>
                  <a:srgbClr val="000000"/>
                </a:solidFill>
              </a:rPr>
              <a:t> тіла</a:t>
            </a:r>
          </a:p>
          <a:p>
            <a:pPr eaLnBrk="1" hangingPunct="1">
              <a:lnSpc>
                <a:spcPct val="80000"/>
              </a:lnSpc>
            </a:pPr>
            <a:endParaRPr lang="ru-RU" altLang="ru-RU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748</Words>
  <Application>Microsoft Office PowerPoint</Application>
  <PresentationFormat>Широкий екран</PresentationFormat>
  <Paragraphs>89</Paragraphs>
  <Slides>7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Тема Office</vt:lpstr>
      <vt:lpstr>Формування системного наукового світогляду</vt:lpstr>
      <vt:lpstr>Періодизація історії філософії</vt:lpstr>
      <vt:lpstr>Антична філософія  Періодизація</vt:lpstr>
      <vt:lpstr>Тема 2. Виникнення Європейської філософії як особливого типу мислення (ч. 2)</vt:lpstr>
      <vt:lpstr>Повернення до людини: що складає основу мотивації поведінки людини?  “Людина, пізнай саму себе” </vt:lpstr>
      <vt:lpstr>Платон та  Арістотель</vt:lpstr>
      <vt:lpstr>Платон та Арістотель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Формування системного наукового світогляду</dc:title>
  <dc:creator>Admin</dc:creator>
  <cp:lastModifiedBy>Admin</cp:lastModifiedBy>
  <cp:revision>1</cp:revision>
  <dcterms:created xsi:type="dcterms:W3CDTF">2022-10-18T16:21:01Z</dcterms:created>
  <dcterms:modified xsi:type="dcterms:W3CDTF">2022-10-18T16:30:10Z</dcterms:modified>
</cp:coreProperties>
</file>