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279" r:id="rId3"/>
    <p:sldId id="280" r:id="rId4"/>
    <p:sldId id="282" r:id="rId5"/>
    <p:sldId id="283" r:id="rId6"/>
    <p:sldId id="284" r:id="rId7"/>
    <p:sldId id="281" r:id="rId8"/>
    <p:sldId id="287" r:id="rId9"/>
    <p:sldId id="291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D587C-6DDB-45AC-95CC-A968F5C2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1C9C2-12F2-4275-9ABA-38C3F2A1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28051-328E-4C55-B13A-18682CC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46FBF-DDF2-4D0C-A9FD-4A1854B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8CA90-8849-48E1-86B3-E6B1F7E9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E2769-AC3A-4667-9CDE-E6CB7D0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C263C5-D461-4D86-927F-633C6365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F0F1A-5539-4783-8D9A-617D6F64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BEDCE-1559-4BFD-83A0-F93B8809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956BE-3A5D-444E-AB86-41664D38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0E32E-3B2F-4271-BC12-736D6AC1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D0DEE-EBED-4B5E-A6BB-2D8D12FF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83C92-4A16-4265-A165-18111B8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BA711-8ACC-4F8D-A598-14969057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64B82-6E7A-45E8-8AEE-CE7AE95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9CB68FB-D122-4CE3-8684-8D0C02F6B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F51C82C6-DA12-454E-B645-4644F688B3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BB6BF091-E08D-4F29-BB3A-B9CE8BB9A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6F926-DC88-4D94-A73E-65E46D4F1D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75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1686B-DB6A-419F-AF06-632CCE1E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B1900-2D75-43D0-B63D-B3D1AE16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3EC03-A337-4E57-99E3-66651DBC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44FD1-EF89-4905-952C-8ACBC232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DC80A-7213-4C79-ABA4-EF3AB618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60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AE5EB-9F34-40E2-A004-ACCCB177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08B9CC-58EC-4F27-BAF0-BC112D46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3C9C9-B25F-4A85-B5A8-1EA4933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4034B-5CD2-4FE2-88C4-22BE9053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E531B-E904-400A-962C-3AFCBF5F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274C4-70E8-4778-8553-AD04860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E130A-C4A8-4C77-8684-A2087FD98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1BD6C5-65A8-4D81-98CC-CBD1991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D0806B-28BF-48CF-8E1C-0063CDC1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5021B-4EBA-43EF-B597-3C46D51D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876E64-D873-49C8-AD15-EC81334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BAFA1-ACC5-42A5-8492-79E541B5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D12A2-07A3-463B-AFD9-1677708F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A1AFF3-6346-45A2-834C-8C0F13374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502073-D3B6-441A-9144-F2516CBCE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E8AB56-789A-488F-AB58-9CB3297A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A080EF-566F-4620-BD2F-F743012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A42432-FDEA-49E0-BAE1-E2DCA3F1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4C63F6-D996-4DE1-8431-30116B1A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2CFD4-5212-4126-88FA-6FC1858D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78D522-8219-4894-9491-56A98D9B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238ED3-832C-46F5-8F77-DFBC1BC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2D5104-B3A0-4E48-97D2-9CAA828F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6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3B04C5-4341-4FA2-A066-41459C05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58DE95-0CF1-4C06-A8F9-2CE3C28F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99EB0D-66F7-4936-B0D2-8872E474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7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51CA5-4401-42FF-9C94-C25440BC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7BF05-362F-4A28-A2CF-331382CF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277F69-15B7-4DA2-B626-85447A26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FC79FB-2F6D-4EBB-A431-FCFA8DF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CFD443-66E9-4BBB-A27C-D24BB87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27B80C-D1BE-4292-868E-E90E5D93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EAE1E-14D6-4911-B7D0-D395A7B6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4F3306-5EB8-49D7-B688-06730E285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FDC81E-CBEE-46E7-9C35-166962CF7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51F28-07D9-4A1C-994D-E22D4CC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10996-6D59-44E9-9CF8-F4F74B65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0B41A3-3411-4D0C-84B5-EDDD2CB9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7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DB725-A1B7-41EE-9541-6B2B2F95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B2D518-D199-4F34-A085-B3259E71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483F6-C1E3-4668-A4A6-84CFC2AEE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9501-6D8D-4166-AA08-19B58C410E8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0478FA-9178-4F83-BE32-10B5F06ED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DCBA5-AF7E-403D-A49F-8158E3CB0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CD80-3F1B-4D43-842B-5D2243C20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54518E08-F17D-4E9D-8087-4233B7CB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963737"/>
          </a:xfrm>
        </p:spPr>
        <p:txBody>
          <a:bodyPr/>
          <a:lstStyle/>
          <a:p>
            <a:pPr algn="ctr"/>
            <a:r>
              <a:rPr lang="uk-UA" altLang="ru-RU" dirty="0"/>
              <a:t>Формування систематизованого наукового світогляду</a:t>
            </a:r>
            <a:br>
              <a:rPr lang="uk-UA" altLang="ru-RU" dirty="0"/>
            </a:br>
            <a:r>
              <a:rPr lang="uk-UA" altLang="ru-RU" dirty="0"/>
              <a:t>Філософія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81C0E158-9CF0-46B0-B860-5BE8761A9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3068639"/>
            <a:ext cx="3106738" cy="3057525"/>
          </a:xfrm>
        </p:spPr>
        <p:txBody>
          <a:bodyPr/>
          <a:lstStyle/>
          <a:p>
            <a:pPr marL="0" indent="0">
              <a:buNone/>
            </a:pPr>
            <a:r>
              <a:rPr lang="uk-UA" altLang="ru-RU"/>
              <a:t>Кафедра 701 </a:t>
            </a:r>
          </a:p>
          <a:p>
            <a:pPr marL="0" indent="0">
              <a:buNone/>
            </a:pPr>
            <a:r>
              <a:rPr lang="uk-UA" altLang="ru-RU"/>
              <a:t>Філософії та суспільних наук</a:t>
            </a:r>
          </a:p>
          <a:p>
            <a:pPr marL="0" indent="0">
              <a:buNone/>
            </a:pPr>
            <a:r>
              <a:rPr lang="uk-UA" altLang="ru-RU"/>
              <a:t>(ауд. 207 г.к.)</a:t>
            </a:r>
          </a:p>
        </p:txBody>
      </p:sp>
      <p:sp>
        <p:nvSpPr>
          <p:cNvPr id="12292" name="Объект 3">
            <a:extLst>
              <a:ext uri="{FF2B5EF4-FFF2-40B4-BE49-F238E27FC236}">
                <a16:creationId xmlns:a16="http://schemas.microsoft.com/office/drawing/2014/main" id="{F7AEA652-4C84-4F0D-96FE-18588114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4200" y="2636839"/>
            <a:ext cx="4546600" cy="3887787"/>
          </a:xfrm>
        </p:spPr>
        <p:txBody>
          <a:bodyPr/>
          <a:lstStyle/>
          <a:p>
            <a:pPr marL="0" indent="0">
              <a:buNone/>
            </a:pPr>
            <a:r>
              <a:rPr lang="uk-UA" altLang="ru-RU" dirty="0"/>
              <a:t>Викладач: </a:t>
            </a:r>
          </a:p>
          <a:p>
            <a:pPr marL="0" indent="0">
              <a:buNone/>
            </a:pPr>
            <a:r>
              <a:rPr lang="uk-UA" altLang="ru-RU" dirty="0" err="1"/>
              <a:t>Більчук</a:t>
            </a:r>
            <a:r>
              <a:rPr lang="uk-UA" altLang="ru-RU" dirty="0"/>
              <a:t> Наталя Леонідівна, </a:t>
            </a:r>
          </a:p>
          <a:p>
            <a:pPr marL="0" indent="0">
              <a:buNone/>
            </a:pPr>
            <a:r>
              <a:rPr lang="uk-UA" altLang="ru-RU" dirty="0" err="1"/>
              <a:t>канд</a:t>
            </a:r>
            <a:r>
              <a:rPr lang="uk-UA" altLang="ru-RU" dirty="0"/>
              <a:t>. філософ. наук, доцент.</a:t>
            </a:r>
          </a:p>
          <a:p>
            <a:pPr marL="0" indent="0">
              <a:buNone/>
            </a:pPr>
            <a:r>
              <a:rPr lang="uk-UA" altLang="ru-RU" dirty="0"/>
              <a:t>0506955302</a:t>
            </a:r>
          </a:p>
          <a:p>
            <a:pPr marL="0" indent="0">
              <a:buNone/>
            </a:pPr>
            <a:r>
              <a:rPr lang="en-US" altLang="ru-RU" dirty="0"/>
              <a:t>natbilchuk@ukr.net</a:t>
            </a:r>
            <a:endParaRPr lang="uk-UA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233A959-D110-42BC-838C-E7C55968B63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/>
              <a:t>Схоластика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04DE652-39AB-464A-9603-1AAFD9673E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81200" y="1196975"/>
            <a:ext cx="8229600" cy="49291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ru-RU" sz="2000"/>
              <a:t>Схоластика особливий тип мислення, відкритий для дискусій та логічного доведення (“ схоластичні суперечки 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000"/>
              <a:t>VI – VIII c</a:t>
            </a:r>
            <a:r>
              <a:rPr lang="uk-UA" altLang="ru-RU" sz="2000"/>
              <a:t>т. – “ епоха культурного варварства ”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2000"/>
              <a:t>Боецій (480 – 524рр) – “ останній римлянин та перший схоласт “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/>
              <a:t>“ Розрада філософією ”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/>
              <a:t>Переклав “ Категорії ” Арістотеля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/>
              <a:t>Розрізняє поняття “ існування ” та “ те, що існує ”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/>
              <a:t>Вводить терміни, яку склали фундамент західноєвропейського понятійного апарату: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Ш"/>
            </a:pPr>
            <a:r>
              <a:rPr lang="uk-UA" altLang="ru-RU" sz="2000"/>
              <a:t>Субстанція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Ш"/>
            </a:pPr>
            <a:r>
              <a:rPr lang="uk-UA" altLang="ru-RU" sz="2000"/>
              <a:t>Модус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Ш"/>
            </a:pPr>
            <a:r>
              <a:rPr lang="uk-UA" altLang="ru-RU" sz="2000"/>
              <a:t>Атрибут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Ш"/>
            </a:pPr>
            <a:r>
              <a:rPr lang="uk-UA" altLang="ru-RU" sz="2000"/>
              <a:t>Універсалії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000"/>
              <a:t>Порушує проблему універсалій (“ загальних понять ”)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uk-UA" altLang="ru-RU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37CA993-612B-453E-8FD8-688F80867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2313" y="333375"/>
            <a:ext cx="8229600" cy="649288"/>
          </a:xfrm>
        </p:spPr>
        <p:txBody>
          <a:bodyPr/>
          <a:lstStyle/>
          <a:p>
            <a:pPr eaLnBrk="1" hangingPunct="1"/>
            <a:r>
              <a:rPr lang="uk-UA" altLang="ru-RU" sz="2800"/>
              <a:t>Схоластика: Тома Аквінський (1226 – 74 р.)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B13696C-A102-452A-9C21-83223AF165E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981200" y="981075"/>
            <a:ext cx="4038600" cy="51450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600">
                <a:latin typeface="Times New Roman" panose="02020603050405020304" pitchFamily="18" charset="0"/>
              </a:rPr>
              <a:t>“ Янгольський лікар ”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600">
                <a:latin typeface="Times New Roman" panose="02020603050405020304" pitchFamily="18" charset="0"/>
              </a:rPr>
              <a:t>Поява та поширення університетів; знайомство з “Метафізикою” Арістотеля через арабів.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600">
                <a:latin typeface="Times New Roman" panose="02020603050405020304" pitchFamily="18" charset="0"/>
              </a:rPr>
              <a:t>Основний твір “ Сума теології ” – поєднання християнства та арістотелізму (включає 38 трактатів, 3120 глав, більш 10000 аргументів).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600">
                <a:latin typeface="Times New Roman" panose="02020603050405020304" pitchFamily="18" charset="0"/>
              </a:rPr>
              <a:t>Світ є ієрархічною системою (за Іоанном Скотом Еріугеною), у якій усе існує в потенціальному або актуальному стані: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1600" i="1">
                <a:latin typeface="Times New Roman" panose="02020603050405020304" pitchFamily="18" charset="0"/>
              </a:rPr>
              <a:t>Перша Природа – нестворена і разом з тим творча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1600" i="1">
                <a:latin typeface="Times New Roman" panose="02020603050405020304" pitchFamily="18" charset="0"/>
              </a:rPr>
              <a:t>Друга Природа - створена і разом з тим творча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1600" i="1">
                <a:latin typeface="Times New Roman" panose="02020603050405020304" pitchFamily="18" charset="0"/>
              </a:rPr>
              <a:t>Третя Природа – створена і разом з тим нетворча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1600" i="1">
                <a:latin typeface="Times New Roman" panose="02020603050405020304" pitchFamily="18" charset="0"/>
              </a:rPr>
              <a:t>Четверта Природа – нестворена і разом з тим нетворча (Господь)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1600">
              <a:latin typeface="Times New Roman" panose="02020603050405020304" pitchFamily="18" charset="0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A50A6EE5-AC3B-4424-A58A-1F8A0F46C3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pPr eaLnBrk="1" hangingPunct="1"/>
            <a:endParaRPr lang="uk-UA" altLang="ru-RU"/>
          </a:p>
        </p:txBody>
      </p:sp>
      <p:sp>
        <p:nvSpPr>
          <p:cNvPr id="68613" name="AutoShape 6" descr="Картинки по запросу тома аквінський">
            <a:extLst>
              <a:ext uri="{FF2B5EF4-FFF2-40B4-BE49-F238E27FC236}">
                <a16:creationId xmlns:a16="http://schemas.microsoft.com/office/drawing/2014/main" id="{16CED5C0-A01F-44B2-8693-956AF37CE8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uk-UA" altLang="uk-UA" sz="2800">
              <a:latin typeface="Times New Roman" panose="02020603050405020304" pitchFamily="18" charset="0"/>
            </a:endParaRPr>
          </a:p>
        </p:txBody>
      </p:sp>
      <p:sp>
        <p:nvSpPr>
          <p:cNvPr id="68614" name="AutoShape 8" descr="Картинки по запросу тома аквінський">
            <a:extLst>
              <a:ext uri="{FF2B5EF4-FFF2-40B4-BE49-F238E27FC236}">
                <a16:creationId xmlns:a16="http://schemas.microsoft.com/office/drawing/2014/main" id="{C850E3A1-0AD4-437B-848E-07735D88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uk-UA" altLang="uk-UA" sz="2800">
              <a:latin typeface="Times New Roman" panose="02020603050405020304" pitchFamily="18" charset="0"/>
            </a:endParaRPr>
          </a:p>
        </p:txBody>
      </p:sp>
      <p:pic>
        <p:nvPicPr>
          <p:cNvPr id="68615" name="Picture 10" descr="Похожее изображение">
            <a:extLst>
              <a:ext uri="{FF2B5EF4-FFF2-40B4-BE49-F238E27FC236}">
                <a16:creationId xmlns:a16="http://schemas.microsoft.com/office/drawing/2014/main" id="{79B0C3A2-91EA-4F3D-BC72-790F5825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981075"/>
            <a:ext cx="3960812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6287FE3-CCCD-4750-8A15-3DB94ACC4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2800"/>
              <a:t>Схоластика</a:t>
            </a:r>
            <a:br>
              <a:rPr lang="uk-UA" altLang="ru-RU" sz="2800"/>
            </a:br>
            <a:r>
              <a:rPr lang="uk-UA" altLang="ru-RU" sz="2800"/>
              <a:t>Тома Аквінський (1226 – 74 р.)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04AB7DC-68F2-43AB-A4CD-E922925ED3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92313" y="1628775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Матерія створена Господом, як потенція буття і відтворює його згідно з властивими їй умовами: </a:t>
            </a:r>
            <a:r>
              <a:rPr lang="uk-UA" altLang="ru-RU" sz="2000" u="sng">
                <a:latin typeface="Times New Roman" panose="02020603050405020304" pitchFamily="18" charset="0"/>
              </a:rPr>
              <a:t>матеріальною</a:t>
            </a:r>
            <a:r>
              <a:rPr lang="uk-UA" altLang="ru-RU" sz="2000">
                <a:latin typeface="Times New Roman" panose="02020603050405020304" pitchFamily="18" charset="0"/>
              </a:rPr>
              <a:t> (нежива природа), </a:t>
            </a:r>
            <a:r>
              <a:rPr lang="uk-UA" altLang="ru-RU" sz="2000" u="sng">
                <a:latin typeface="Times New Roman" panose="02020603050405020304" pitchFamily="18" charset="0"/>
              </a:rPr>
              <a:t>формальною</a:t>
            </a:r>
            <a:r>
              <a:rPr lang="uk-UA" altLang="ru-RU" sz="2000">
                <a:latin typeface="Times New Roman" panose="02020603050405020304" pitchFamily="18" charset="0"/>
              </a:rPr>
              <a:t> (рослини), </a:t>
            </a:r>
            <a:r>
              <a:rPr lang="uk-UA" altLang="ru-RU" sz="2000" u="sng">
                <a:latin typeface="Times New Roman" panose="02020603050405020304" pitchFamily="18" charset="0"/>
              </a:rPr>
              <a:t>дієвою</a:t>
            </a:r>
            <a:r>
              <a:rPr lang="uk-UA" altLang="ru-RU" sz="2000">
                <a:latin typeface="Times New Roman" panose="02020603050405020304" pitchFamily="18" charset="0"/>
              </a:rPr>
              <a:t> (тварини), </a:t>
            </a:r>
            <a:r>
              <a:rPr lang="uk-UA" altLang="ru-RU" sz="2000" u="sng">
                <a:latin typeface="Times New Roman" panose="02020603050405020304" pitchFamily="18" charset="0"/>
              </a:rPr>
              <a:t>цільовою</a:t>
            </a:r>
            <a:r>
              <a:rPr lang="uk-UA" altLang="ru-RU" sz="2000">
                <a:latin typeface="Times New Roman" panose="02020603050405020304" pitchFamily="18" charset="0"/>
              </a:rPr>
              <a:t> (людина як ціннісно орієнтоване творіння)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Катафатична теологія – пізнання Господа через створений світ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Вчення про гармонію віри та розуму: віра спирається на авторитет, а розум – на логіку та доведення, але обидва націлені на пізнання однієї істини.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Засновник помірного реалізму в спорі про універсалії.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Обґрунтовує самостійність та незалежність науки та філософії від теології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Теодицея: Божий задум та премудрість розкривається опосередковано, через створені природні закони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2000">
                <a:latin typeface="Times New Roman" panose="02020603050405020304" pitchFamily="18" charset="0"/>
              </a:rPr>
              <a:t>П'ять доведень існування Господа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3591A15-0A56-4071-A715-381A36A85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8683" y="274639"/>
            <a:ext cx="8902117" cy="993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dirty="0"/>
              <a:t>Тема 3. визначення духовної сутності буття. Середньовічна філософія</a:t>
            </a:r>
            <a:br>
              <a:rPr lang="uk-UA" altLang="ru-RU" sz="3200" dirty="0"/>
            </a:br>
            <a:r>
              <a:rPr lang="uk-UA" altLang="ru-RU" sz="3200" dirty="0"/>
              <a:t>(І – Х</a:t>
            </a:r>
            <a:r>
              <a:rPr lang="en-US" altLang="ru-RU" sz="3200" dirty="0"/>
              <a:t>V </a:t>
            </a:r>
            <a:r>
              <a:rPr lang="uk-UA" altLang="ru-RU" sz="3200" dirty="0" err="1"/>
              <a:t>ст</a:t>
            </a:r>
            <a:r>
              <a:rPr lang="uk-UA" altLang="ru-RU" sz="3200" dirty="0"/>
              <a:t>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EEBBD47-856B-444A-B44A-9AEA959325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47851" y="1196975"/>
            <a:ext cx="4392613" cy="48133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1800"/>
              <a:t>Зумовлена появою та швидким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1800"/>
              <a:t>розповсюдженням християнства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1800"/>
              <a:t>Криза римської імперії: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Величезна безконтрольна територія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Розповсюдження бюрократизму, корупції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Криза імператорської влади</a:t>
            </a:r>
            <a:endParaRPr lang="en-US" altLang="ru-RU" sz="1800"/>
          </a:p>
          <a:p>
            <a:pPr eaLnBrk="1" hangingPunct="1">
              <a:lnSpc>
                <a:spcPct val="80000"/>
              </a:lnSpc>
            </a:pPr>
            <a:r>
              <a:rPr lang="uk-UA" altLang="ru-RU" sz="1400"/>
              <a:t>“ </a:t>
            </a:r>
            <a:r>
              <a:rPr lang="uk-UA" altLang="ru-RU" sz="1600"/>
              <a:t>Римська імперія спотворила людину: занадто витончена філософія та мистецтво, занадто розбещена мораль та аморальна релігія ” (Тертулліан</a:t>
            </a:r>
            <a:r>
              <a:rPr lang="uk-UA" altLang="ru-RU" sz="1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Зміна настроїв: людина не громадянин суспільства, а підлеглий, підданий імперії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Зміна цінностей: або задоволення “ тут і зараз ” або різке розподілення на внутрішній та оточуючий світ, реальний та потойбічний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Розповсюдження індивідуалізму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800"/>
          </a:p>
          <a:p>
            <a:pPr eaLnBrk="1" hangingPunct="1">
              <a:lnSpc>
                <a:spcPct val="80000"/>
              </a:lnSpc>
            </a:pPr>
            <a:endParaRPr lang="uk-UA" altLang="ru-RU" sz="1800"/>
          </a:p>
          <a:p>
            <a:pPr eaLnBrk="1" hangingPunct="1">
              <a:lnSpc>
                <a:spcPct val="80000"/>
              </a:lnSpc>
            </a:pPr>
            <a:endParaRPr lang="uk-UA" altLang="ru-RU" sz="1800"/>
          </a:p>
          <a:p>
            <a:pPr eaLnBrk="1" hangingPunct="1">
              <a:lnSpc>
                <a:spcPct val="80000"/>
              </a:lnSpc>
            </a:pPr>
            <a:endParaRPr lang="uk-UA" altLang="ru-RU" sz="1800"/>
          </a:p>
          <a:p>
            <a:pPr eaLnBrk="1" hangingPunct="1">
              <a:lnSpc>
                <a:spcPct val="80000"/>
              </a:lnSpc>
            </a:pPr>
            <a:endParaRPr lang="uk-UA" altLang="ru-RU" sz="1800"/>
          </a:p>
        </p:txBody>
      </p:sp>
      <p:pic>
        <p:nvPicPr>
          <p:cNvPr id="58372" name="Picture 6" descr="07">
            <a:extLst>
              <a:ext uri="{FF2B5EF4-FFF2-40B4-BE49-F238E27FC236}">
                <a16:creationId xmlns:a16="http://schemas.microsoft.com/office/drawing/2014/main" id="{57326B5C-95E0-44E9-A02C-1980976E3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1196975"/>
            <a:ext cx="41052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D113A9B-9896-4114-8AF1-03D25AF17D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/>
              <a:t>Криза римської імперії</a:t>
            </a:r>
          </a:p>
        </p:txBody>
      </p:sp>
      <p:pic>
        <p:nvPicPr>
          <p:cNvPr id="59395" name="Picture 5" descr="06">
            <a:extLst>
              <a:ext uri="{FF2B5EF4-FFF2-40B4-BE49-F238E27FC236}">
                <a16:creationId xmlns:a16="http://schemas.microsoft.com/office/drawing/2014/main" id="{EE81C79C-A10C-405C-9055-BE93CDB0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12876"/>
            <a:ext cx="87137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F35B453-91DD-4CE9-9CCB-556485FC2B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Поява та розповсюдження християнства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24DB1EA-3056-4762-A45E-B26E8903C1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08213" y="1125538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1800"/>
              <a:t>Переваги християнства: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800"/>
              <a:t>Наявність єдиного письмового джерела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1800"/>
              <a:t>(Тора, Танах, Септуагінта)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1800"/>
              <a:t>Рівність людей перед Богом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1800"/>
              <a:t>Орієнтація на спасіння души незалежно від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/>
              <a:t>зовнішніх обставин, власними зусиллями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1800"/>
              <a:t>Істини прості та не потребують доведення.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/>
              <a:t>достатньо вірити: </a:t>
            </a:r>
            <a:r>
              <a:rPr lang="uk-UA" altLang="ru-RU" sz="1600"/>
              <a:t>“</a:t>
            </a:r>
            <a:r>
              <a:rPr lang="uk-UA" altLang="ru-RU" sz="1800"/>
              <a:t>Релігія навчаючи переконує, 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/>
              <a:t>а не переконуючи навчає </a:t>
            </a:r>
            <a:r>
              <a:rPr lang="uk-UA" altLang="ru-RU" sz="1600"/>
              <a:t>” (Тертулліан)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1800"/>
              <a:t>Єдина об'єднуюча сила – Церков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 b="1"/>
              <a:t>Теоретичні та ідеологічні передумови</a:t>
            </a:r>
            <a:r>
              <a:rPr lang="uk-UA" altLang="ru-RU" sz="180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/>
              <a:t>Філософія стоїків, неплатоників, маніхеїв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uk-UA" altLang="ru-RU" sz="1800"/>
              <a:t>Іудаїзм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uk-UA" altLang="ru-RU" sz="1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uk-UA" altLang="ru-RU" sz="1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uk-UA" altLang="ru-RU" sz="1600"/>
          </a:p>
        </p:txBody>
      </p:sp>
      <p:sp>
        <p:nvSpPr>
          <p:cNvPr id="60420" name="AutoShape 5" descr="Картинки по запросу римська імперія">
            <a:extLst>
              <a:ext uri="{FF2B5EF4-FFF2-40B4-BE49-F238E27FC236}">
                <a16:creationId xmlns:a16="http://schemas.microsoft.com/office/drawing/2014/main" id="{AE4FDEE7-3D6C-4AA8-911B-2B53AB323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uk-UA" altLang="uk-UA" sz="2800">
              <a:latin typeface="Times New Roman" panose="02020603050405020304" pitchFamily="18" charset="0"/>
            </a:endParaRPr>
          </a:p>
        </p:txBody>
      </p:sp>
      <p:sp>
        <p:nvSpPr>
          <p:cNvPr id="60421" name="AutoShape 7" descr="Картинки по запросу римська імперія">
            <a:extLst>
              <a:ext uri="{FF2B5EF4-FFF2-40B4-BE49-F238E27FC236}">
                <a16:creationId xmlns:a16="http://schemas.microsoft.com/office/drawing/2014/main" id="{2B651567-B744-44CB-B0F8-CDF9171FF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uk-UA" altLang="uk-UA" sz="2800">
              <a:latin typeface="Times New Roman" panose="02020603050405020304" pitchFamily="18" charset="0"/>
            </a:endParaRPr>
          </a:p>
        </p:txBody>
      </p:sp>
      <p:sp>
        <p:nvSpPr>
          <p:cNvPr id="60422" name="AutoShape 9" descr="Картинки по запросу римська імперія">
            <a:extLst>
              <a:ext uri="{FF2B5EF4-FFF2-40B4-BE49-F238E27FC236}">
                <a16:creationId xmlns:a16="http://schemas.microsoft.com/office/drawing/2014/main" id="{2C6D86EF-613C-44D7-B55F-68974FCAC8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uk-UA" altLang="uk-UA" sz="2800">
              <a:latin typeface="Times New Roman" panose="02020603050405020304" pitchFamily="18" charset="0"/>
            </a:endParaRPr>
          </a:p>
        </p:txBody>
      </p:sp>
      <p:sp>
        <p:nvSpPr>
          <p:cNvPr id="60423" name="AutoShape 11" descr="Картинки по запросу римська імперія">
            <a:extLst>
              <a:ext uri="{FF2B5EF4-FFF2-40B4-BE49-F238E27FC236}">
                <a16:creationId xmlns:a16="http://schemas.microsoft.com/office/drawing/2014/main" id="{12F51B65-5513-425F-831C-996EF206CA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uk-UA" altLang="uk-UA" sz="2800">
              <a:latin typeface="Times New Roman" panose="02020603050405020304" pitchFamily="18" charset="0"/>
            </a:endParaRPr>
          </a:p>
        </p:txBody>
      </p:sp>
      <p:pic>
        <p:nvPicPr>
          <p:cNvPr id="60424" name="Picture 13" descr="08">
            <a:extLst>
              <a:ext uri="{FF2B5EF4-FFF2-40B4-BE49-F238E27FC236}">
                <a16:creationId xmlns:a16="http://schemas.microsoft.com/office/drawing/2014/main" id="{B96D6F42-F6AD-4795-B228-D099E432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196976"/>
            <a:ext cx="32400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47AE8E6-3B80-4ECC-BD9C-CF1DF1A682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pPr eaLnBrk="1" hangingPunct="1"/>
            <a:r>
              <a:rPr lang="uk-UA" altLang="ru-RU"/>
              <a:t>Середньовічна філософія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30D06FA-CE7F-446E-AA8C-877D4E2F25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81200" y="1196975"/>
            <a:ext cx="8229600" cy="49291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dirty="0"/>
              <a:t>Принципи мислення:</a:t>
            </a:r>
            <a:endParaRPr lang="uk-UA" altLang="ru-RU" sz="1800" dirty="0"/>
          </a:p>
          <a:p>
            <a:pPr eaLnBrk="1" hangingPunct="1">
              <a:lnSpc>
                <a:spcPct val="90000"/>
              </a:lnSpc>
            </a:pPr>
            <a:r>
              <a:rPr lang="uk-UA" altLang="ru-RU" sz="1800" dirty="0" err="1"/>
              <a:t>Теоцентризм</a:t>
            </a:r>
            <a:r>
              <a:rPr lang="uk-UA" altLang="ru-RU" sz="1800" dirty="0"/>
              <a:t> – Бог як надприродне начало, абсолютно духовна реальність, яка зумовлює існування світу та людини. Монотеїзм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800" dirty="0"/>
              <a:t>Креаціонізм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800" dirty="0"/>
              <a:t>Провіденціалізм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800" dirty="0"/>
              <a:t>Догматизм та авторитаризм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800" dirty="0"/>
              <a:t>Антропоцентризм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800" dirty="0"/>
              <a:t>Есхатологія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uk-UA" altLang="ru-RU" sz="1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1800" dirty="0"/>
              <a:t>Етапи розвитку: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1800" dirty="0"/>
              <a:t>Апологетика (Філон Олександрійський, </a:t>
            </a:r>
            <a:r>
              <a:rPr lang="uk-UA" altLang="ru-RU" sz="1800" dirty="0" err="1"/>
              <a:t>Тертуліан</a:t>
            </a:r>
            <a:r>
              <a:rPr lang="uk-UA" altLang="ru-RU" sz="1800" dirty="0"/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1800" dirty="0"/>
              <a:t>Патристика (Августин Блаженний)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1800" dirty="0"/>
              <a:t>Схоластика (Тома Аквінський, </a:t>
            </a:r>
            <a:r>
              <a:rPr lang="uk-UA" altLang="ru-RU" sz="1800" dirty="0" err="1"/>
              <a:t>Ансельм</a:t>
            </a:r>
            <a:r>
              <a:rPr lang="uk-UA" altLang="ru-RU" sz="1800" dirty="0"/>
              <a:t> Кентерберійський, </a:t>
            </a:r>
            <a:r>
              <a:rPr lang="uk-UA" altLang="ru-RU" sz="1800" dirty="0" err="1"/>
              <a:t>Росцелін</a:t>
            </a:r>
            <a:r>
              <a:rPr lang="uk-UA" altLang="ru-RU" sz="1800" dirty="0"/>
              <a:t>, Уїльям </a:t>
            </a:r>
            <a:r>
              <a:rPr lang="uk-UA" altLang="ru-RU" sz="1800" dirty="0" err="1"/>
              <a:t>Оккам</a:t>
            </a:r>
            <a:r>
              <a:rPr lang="uk-UA" altLang="ru-RU" sz="1800" dirty="0"/>
              <a:t>, </a:t>
            </a:r>
            <a:r>
              <a:rPr lang="uk-UA" altLang="ru-RU" sz="1800" dirty="0" err="1"/>
              <a:t>Дунс</a:t>
            </a:r>
            <a:r>
              <a:rPr lang="uk-UA" altLang="ru-RU" sz="1800" dirty="0"/>
              <a:t> Скот)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uk-UA" altLang="ru-RU" sz="1800" dirty="0"/>
          </a:p>
          <a:p>
            <a:pPr eaLnBrk="1" hangingPunct="1">
              <a:lnSpc>
                <a:spcPct val="90000"/>
              </a:lnSpc>
            </a:pPr>
            <a:endParaRPr lang="uk-UA" altLang="ru-RU" sz="1800" dirty="0"/>
          </a:p>
          <a:p>
            <a:pPr eaLnBrk="1" hangingPunct="1">
              <a:lnSpc>
                <a:spcPct val="90000"/>
              </a:lnSpc>
            </a:pPr>
            <a:endParaRPr lang="uk-UA" altLang="ru-RU" sz="1800" dirty="0"/>
          </a:p>
          <a:p>
            <a:pPr eaLnBrk="1" hangingPunct="1">
              <a:lnSpc>
                <a:spcPct val="90000"/>
              </a:lnSpc>
            </a:pPr>
            <a:endParaRPr lang="uk-UA" alt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D729A5D-C29D-40C6-9BC9-9546A499C5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/>
              <a:t>Середньовічна філософія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E4F83F3-B166-44AF-B9E2-3EB8423C806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2000" dirty="0"/>
              <a:t>“ Філософія як служниця богослов'я ”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2000" dirty="0"/>
              <a:t>Основні проблеми:</a:t>
            </a:r>
          </a:p>
          <a:p>
            <a:pPr>
              <a:spcBef>
                <a:spcPts val="0"/>
              </a:spcBef>
            </a:pPr>
            <a:r>
              <a:rPr lang="uk-UA" altLang="ru-RU" sz="2000" i="1" dirty="0"/>
              <a:t>Формування християнської догматики </a:t>
            </a:r>
            <a:r>
              <a:rPr lang="uk-UA" altLang="ru-RU" sz="2000" dirty="0"/>
              <a:t>(</a:t>
            </a:r>
            <a:r>
              <a:rPr lang="uk-UA" altLang="ru-RU" sz="1600" dirty="0"/>
              <a:t>325 р. </a:t>
            </a:r>
            <a:r>
              <a:rPr lang="uk-UA" altLang="ru-RU" sz="1600" dirty="0" err="1"/>
              <a:t>Нікейський</a:t>
            </a:r>
            <a:r>
              <a:rPr lang="uk-UA" altLang="ru-RU" sz="1600" dirty="0"/>
              <a:t> собор: вирішення проблеми триєдності Бога та визначення сутності Христа спричинило розподіл на католицизм та православ'я (1054р) )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 i="1" dirty="0"/>
              <a:t>Проблема співвідношення віри та розуму</a:t>
            </a:r>
            <a:r>
              <a:rPr lang="uk-UA" altLang="ru-RU" sz="2000" dirty="0"/>
              <a:t>; доведення існування Бога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 i="1" dirty="0"/>
              <a:t>Виникнення розуміння та визначень людини як особистості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2000" i="1" dirty="0"/>
              <a:t>Проблема співвідношення свободи волі та зумовленості, передбачуваності існування людини “ Божим задумом ”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uk-UA" altLang="ru-RU" sz="2000" dirty="0"/>
              <a:t>Проблема </a:t>
            </a:r>
            <a:r>
              <a:rPr lang="uk-UA" altLang="ru-RU" sz="2000" dirty="0" err="1"/>
              <a:t>універсалій</a:t>
            </a:r>
            <a:r>
              <a:rPr lang="uk-UA" altLang="ru-RU" sz="2000" dirty="0"/>
              <a:t> (загальних понять):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2000" dirty="0"/>
              <a:t>Реалізм (</a:t>
            </a:r>
            <a:r>
              <a:rPr lang="uk-UA" altLang="ru-RU" sz="2000" dirty="0" err="1"/>
              <a:t>Ансельм</a:t>
            </a:r>
            <a:r>
              <a:rPr lang="uk-UA" altLang="ru-RU" sz="2000" dirty="0"/>
              <a:t> Кентерберійський)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2000" dirty="0"/>
              <a:t>Номіналізм (</a:t>
            </a:r>
            <a:r>
              <a:rPr lang="uk-UA" altLang="ru-RU" sz="2000" dirty="0" err="1"/>
              <a:t>Росцелін</a:t>
            </a:r>
            <a:r>
              <a:rPr lang="uk-UA" altLang="ru-RU" sz="2000" dirty="0"/>
              <a:t>, </a:t>
            </a:r>
            <a:r>
              <a:rPr lang="uk-UA" altLang="ru-RU" sz="2000" dirty="0" err="1"/>
              <a:t>Оккам</a:t>
            </a:r>
            <a:r>
              <a:rPr lang="uk-UA" altLang="ru-RU" sz="20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uk-UA" altLang="ru-RU" sz="2000" dirty="0"/>
              <a:t>Концептуалізм (П</a:t>
            </a:r>
            <a:r>
              <a:rPr lang="uk-UA" altLang="ru-RU" sz="1800" dirty="0"/>
              <a:t>'</a:t>
            </a:r>
            <a:r>
              <a:rPr lang="uk-UA" altLang="ru-RU" sz="2000" dirty="0"/>
              <a:t>єр Абеляр)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uk-UA" alt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7966631-053C-40B2-89FD-9F42EC606E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2800"/>
              <a:t>Апологетика</a:t>
            </a:r>
            <a:br>
              <a:rPr lang="uk-UA" altLang="ru-RU" sz="2800"/>
            </a:br>
            <a:r>
              <a:rPr lang="uk-UA" altLang="ru-RU" sz="2800"/>
              <a:t>Філон Александрійський - “ справжній батько християнства “</a:t>
            </a:r>
          </a:p>
        </p:txBody>
      </p:sp>
      <p:pic>
        <p:nvPicPr>
          <p:cNvPr id="63491" name="Picture 4" descr="филон алекс">
            <a:extLst>
              <a:ext uri="{FF2B5EF4-FFF2-40B4-BE49-F238E27FC236}">
                <a16:creationId xmlns:a16="http://schemas.microsoft.com/office/drawing/2014/main" id="{D6351CE0-178A-43A0-B859-3FE22948CA25}"/>
              </a:ext>
            </a:extLst>
          </p:cNvPr>
          <p:cNvPicPr>
            <a:picLocks noChangeAspect="1" noChangeArrowheads="1"/>
          </p:cNvPicPr>
          <p:nvPr>
            <p:ph type="body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700214"/>
            <a:ext cx="2519362" cy="3457575"/>
          </a:xfrm>
          <a:noFill/>
        </p:spPr>
      </p:pic>
      <p:sp>
        <p:nvSpPr>
          <p:cNvPr id="63492" name="Rectangle 5">
            <a:extLst>
              <a:ext uri="{FF2B5EF4-FFF2-40B4-BE49-F238E27FC236}">
                <a16:creationId xmlns:a16="http://schemas.microsoft.com/office/drawing/2014/main" id="{8C05C4FB-7588-42CB-B16A-822F5A008EF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303838" y="1600201"/>
            <a:ext cx="4906962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м. Александрія (20 р. до Н.Е – 54 р.)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“ немає різниці між греком та іудеєм, між розумом та вірою 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Екзегетика: священні тексти мають буквальний та сакральний зміст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Бог – Абсолютне начало, позбавлений тілесності та антропоморфних рис, поза часом та простором, трансцендентна Монада (нерозкладна єдність)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Особистісне розуміння Бога як неповторної цілісності: «єдність множини».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 err="1"/>
              <a:t>апофатичне</a:t>
            </a:r>
            <a:r>
              <a:rPr lang="uk-UA" altLang="ru-RU" sz="1600" dirty="0"/>
              <a:t> богослов</a:t>
            </a:r>
            <a:r>
              <a:rPr lang="uk-UA" altLang="ru-RU" sz="1200" dirty="0"/>
              <a:t>'</a:t>
            </a:r>
            <a:r>
              <a:rPr lang="uk-UA" altLang="ru-RU" sz="1600" dirty="0"/>
              <a:t>я (</a:t>
            </a:r>
            <a:r>
              <a:rPr lang="uk-UA" altLang="ru-RU" sz="1600" dirty="0" err="1"/>
              <a:t>протил</a:t>
            </a:r>
            <a:r>
              <a:rPr lang="uk-UA" altLang="ru-RU" sz="1600" dirty="0"/>
              <a:t>. </a:t>
            </a:r>
            <a:r>
              <a:rPr lang="uk-UA" altLang="ru-RU" sz="1600" dirty="0" err="1"/>
              <a:t>катафатичне</a:t>
            </a:r>
            <a:r>
              <a:rPr lang="uk-UA" altLang="ru-RU" sz="1600" dirty="0"/>
              <a:t>) : Бога не можна визначити через звичайні, «земні» поняття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Трансцендентний Бог потребує посередника – Логос, “ надприродний Бог ”, Божа премудрість, яка впорядковує світ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  Людина є особистістю, єдністю трьох початків: тіл</a:t>
            </a:r>
            <a:r>
              <a:rPr lang="ru-RU" altLang="ru-RU" sz="1600" dirty="0"/>
              <a:t>а</a:t>
            </a:r>
            <a:r>
              <a:rPr lang="uk-UA" altLang="ru-RU" sz="1600" dirty="0"/>
              <a:t>, души та духу.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/>
              <a:t>Людський дух є недосконалою подобою  Логосу.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8224AE-5316-44A9-B3AD-B93BF74323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404813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2800"/>
              <a:t>Апологетика</a:t>
            </a:r>
            <a:r>
              <a:rPr lang="uk-UA" altLang="ru-RU" sz="4000"/>
              <a:t> </a:t>
            </a:r>
            <a:br>
              <a:rPr lang="uk-UA" altLang="ru-RU" sz="4000"/>
            </a:br>
            <a:r>
              <a:rPr lang="uk-UA" altLang="ru-RU" sz="2800"/>
              <a:t>Тертуліан: “</a:t>
            </a:r>
            <a:r>
              <a:rPr lang="uk-UA" altLang="ru-RU" sz="2800" b="1" i="1"/>
              <a:t>Credo quia absurdum</a:t>
            </a:r>
            <a:r>
              <a:rPr lang="uk-UA" altLang="ru-RU" sz="2800" i="1"/>
              <a:t> </a:t>
            </a:r>
            <a:r>
              <a:rPr lang="uk-UA" altLang="ru-RU" sz="2800" b="1" i="1"/>
              <a:t>est</a:t>
            </a:r>
            <a:r>
              <a:rPr lang="uk-UA" altLang="ru-RU" sz="2800"/>
              <a:t> “</a:t>
            </a: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EF66823D-836F-40F7-8AA9-C840EC33E53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981200" y="1557338"/>
            <a:ext cx="3970338" cy="43926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1600" dirty="0"/>
              <a:t>“ Душа старше ніж літера,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1600" dirty="0"/>
              <a:t>а людина старша за філософа чи то поета ”</a:t>
            </a:r>
          </a:p>
          <a:p>
            <a:pPr eaLnBrk="1" hangingPunct="1">
              <a:lnSpc>
                <a:spcPct val="80000"/>
              </a:lnSpc>
            </a:pPr>
            <a:endParaRPr lang="uk-UA" altLang="ru-RU" sz="1800" dirty="0"/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307EB834-3286-4A9F-B2D0-ECDB6E43865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ru-RU" sz="1800"/>
              <a:t>Послідовник кініків та стоїків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Проти цивілізації та раціональності, які не вберегли Рим від кризи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Вихід – “опрощення”, повернення до природного стану через віру, самопізнання та аскетизм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Екзегетика – це даремне мудрування, а істини релігії прості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800"/>
              <a:t>Концепція “ чистої віри ”: вірити потрібно тільки у те, що проти розумно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“ Якщо щось перевищує наше розуміння, це не означає, що воно абсурдно само по собі. Скоріш, чим більш здається абсурдним, тим більш скриває найглибшу таємницю ” </a:t>
            </a:r>
          </a:p>
          <a:p>
            <a:pPr eaLnBrk="1" hangingPunct="1">
              <a:lnSpc>
                <a:spcPct val="80000"/>
              </a:lnSpc>
            </a:pPr>
            <a:endParaRPr lang="uk-UA" altLang="ru-RU" sz="1600"/>
          </a:p>
        </p:txBody>
      </p:sp>
      <p:pic>
        <p:nvPicPr>
          <p:cNvPr id="64517" name="Picture 7" descr="Квинт Септимий Флоренс Тертуллиан">
            <a:extLst>
              <a:ext uri="{FF2B5EF4-FFF2-40B4-BE49-F238E27FC236}">
                <a16:creationId xmlns:a16="http://schemas.microsoft.com/office/drawing/2014/main" id="{BCB29298-D002-4CC2-872C-50962B6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8"/>
            <a:ext cx="3657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FA7E8F5-4B00-49AE-B0CD-AE0F6DB8DF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pPr eaLnBrk="1" hangingPunct="1"/>
            <a:r>
              <a:rPr lang="uk-UA" altLang="ru-RU" sz="2800"/>
              <a:t>Патристика </a:t>
            </a:r>
            <a:br>
              <a:rPr lang="uk-UA" altLang="ru-RU" sz="2800"/>
            </a:br>
            <a:r>
              <a:rPr lang="uk-UA" altLang="ru-RU" sz="2800"/>
              <a:t>Августин Аврелій (Блаженний) (354 – 430 рр)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4089CFF-69EF-4ECF-859E-C9209B81C41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81200" y="1196975"/>
            <a:ext cx="8229600" cy="49291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1400" dirty="0"/>
              <a:t>1. Проблема співвідношення віри та розуму: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як особливий тип мислення, які зумовлюють один одного: розум прояснює та націлює пізнання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“ Віра шукає, розум знаходить ”;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“ вірую, щоб розуміти, але й розумію, щоб вірити ”;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“ людина має з розумом шукати Бога ”;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1400" dirty="0"/>
              <a:t>2. Вчення про людину, відкриття особистісного Я: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uk-UA" altLang="ru-RU" sz="1400" dirty="0"/>
              <a:t>“ Не світ таємниця, а ми самі ”;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uk-UA" altLang="ru-RU" sz="1400" dirty="0"/>
              <a:t>шлях до Бога через самопізнання, самозаглиблення, метою якого є досягнення згоди із самим собою;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“ Я сам для себе став проблемою, яку не можу вирішити “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“ Сповідь ”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Воля (свобода) - автономна та абсолютна: волюнтаризм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Людина є єдність тіла та души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Душа – “ внутрішня людина ”, атрибути якої Істина, Добро, Благо, Краса та Любов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“ Я є визначеність буття 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становлення </a:t>
            </a:r>
            <a:r>
              <a:rPr lang="uk-UA" altLang="ru-RU" sz="1400" u="sng" dirty="0"/>
              <a:t>особистості</a:t>
            </a:r>
            <a:r>
              <a:rPr lang="uk-UA" altLang="ru-RU" sz="1400" dirty="0"/>
              <a:t> є освідомленням того, що моя власна воля та Божа </a:t>
            </a:r>
            <a:r>
              <a:rPr lang="uk-UA" altLang="ru-RU" sz="1400" dirty="0" err="1"/>
              <a:t>передумовленність</a:t>
            </a:r>
            <a:r>
              <a:rPr lang="uk-UA" altLang="ru-RU" sz="1400" dirty="0"/>
              <a:t> не спів падають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Вчення про любов: первина (нейтральна) та вторинна (ціннісна), яка вибудовує ієрархію власних цінностей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Свобода волі та Божа зумовленість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Вчення про “ Два Гради 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 dirty="0"/>
              <a:t>Теодицея (див. </a:t>
            </a:r>
            <a:r>
              <a:rPr lang="uk-UA" altLang="ru-RU" sz="1400" dirty="0" err="1"/>
              <a:t>теодіцея</a:t>
            </a:r>
            <a:r>
              <a:rPr lang="uk-UA" altLang="ru-RU" sz="1400" dirty="0"/>
              <a:t> </a:t>
            </a:r>
            <a:r>
              <a:rPr lang="uk-UA" altLang="ru-RU" sz="1400" dirty="0" err="1"/>
              <a:t>Лейбніця</a:t>
            </a:r>
            <a:r>
              <a:rPr lang="uk-UA" altLang="ru-RU" sz="1400" dirty="0"/>
              <a:t>) – виправдання Бога за існування зла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uk-UA" altLang="ru-RU" sz="1400" dirty="0"/>
          </a:p>
          <a:p>
            <a:pPr eaLnBrk="1" hangingPunct="1">
              <a:lnSpc>
                <a:spcPct val="80000"/>
              </a:lnSpc>
            </a:pPr>
            <a:endParaRPr lang="uk-UA" alt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1140</Words>
  <Application>Microsoft Office PowerPoint</Application>
  <PresentationFormat>Широкоэкранный</PresentationFormat>
  <Paragraphs>150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Формування систематизованого наукового світогляду Філософія</vt:lpstr>
      <vt:lpstr>Тема 3. визначення духовної сутності буття. Середньовічна філософія (І – ХV ст)</vt:lpstr>
      <vt:lpstr>Криза римської імперії</vt:lpstr>
      <vt:lpstr>Поява та розповсюдження християнства</vt:lpstr>
      <vt:lpstr>Середньовічна філософія</vt:lpstr>
      <vt:lpstr>Середньовічна філософія</vt:lpstr>
      <vt:lpstr>Апологетика Філон Александрійський - “ справжній батько християнства “</vt:lpstr>
      <vt:lpstr>Апологетика  Тертуліан: “Credo quia absurdum est “</vt:lpstr>
      <vt:lpstr>Патристика  Августин Аврелій (Блаженний) (354 – 430 рр)</vt:lpstr>
      <vt:lpstr>Схоластика </vt:lpstr>
      <vt:lpstr>Схоластика: Тома Аквінський (1226 – 74 р.)</vt:lpstr>
      <vt:lpstr>Схоластика Тома Аквінський (1226 – 74 р.)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2021-10-12T13:16:19Z</dcterms:created>
  <dcterms:modified xsi:type="dcterms:W3CDTF">2021-10-12T13:27:50Z</dcterms:modified>
</cp:coreProperties>
</file>