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sldIdLst>
    <p:sldId id="256" r:id="rId2"/>
    <p:sldId id="257" r:id="rId3"/>
    <p:sldId id="286" r:id="rId4"/>
    <p:sldId id="265" r:id="rId5"/>
    <p:sldId id="288" r:id="rId6"/>
    <p:sldId id="259" r:id="rId7"/>
    <p:sldId id="291" r:id="rId8"/>
    <p:sldId id="285" r:id="rId9"/>
    <p:sldId id="289" r:id="rId10"/>
    <p:sldId id="29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5E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FD5F5D-2536-4DA7-9C94-944650491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195" y="1944717"/>
            <a:ext cx="8516982" cy="2212166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Расчет оптимального с использованием метода </a:t>
            </a:r>
          </a:p>
          <a:p>
            <a:pPr algn="ctr"/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Шеннона-</a:t>
            </a:r>
            <a:r>
              <a:rPr lang="ru-RU" sz="2400" dirty="0" err="1">
                <a:solidFill>
                  <a:schemeClr val="accent1">
                    <a:lumMod val="75000"/>
                  </a:schemeClr>
                </a:solidFill>
              </a:rPr>
              <a:t>Фано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ru-RU" sz="1800" dirty="0"/>
          </a:p>
          <a:p>
            <a:pPr algn="ctr"/>
            <a:r>
              <a:rPr lang="ru-RU" sz="2400" dirty="0">
                <a:solidFill>
                  <a:schemeClr val="accent2">
                    <a:lumMod val="50000"/>
                  </a:schemeClr>
                </a:solidFill>
              </a:rPr>
              <a:t>Команда №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ru-RU" sz="24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ru-RU" sz="18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71269-2088-48E6-AEE0-A2672844B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467" y="1081055"/>
            <a:ext cx="9483634" cy="501835"/>
          </a:xfrm>
        </p:spPr>
        <p:txBody>
          <a:bodyPr>
            <a:normAutofit fontScale="90000"/>
          </a:bodyPr>
          <a:lstStyle/>
          <a:p>
            <a:pPr marL="182880" indent="0" algn="ctr">
              <a:buNone/>
            </a:pPr>
            <a:r>
              <a:rPr lang="ru-RU" sz="36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Лабораторная </a:t>
            </a:r>
            <a:r>
              <a:rPr lang="ru-RU" sz="360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№3</a:t>
            </a:r>
            <a:endParaRPr lang="ru-RU" sz="36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F3CE9-F028-41A1-B169-955AAC12454A}"/>
              </a:ext>
            </a:extLst>
          </p:cNvPr>
          <p:cNvSpPr txBox="1"/>
          <p:nvPr/>
        </p:nvSpPr>
        <p:spPr>
          <a:xfrm>
            <a:off x="6788458" y="4254537"/>
            <a:ext cx="4885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Выполнили: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студенты 000 группы</a:t>
            </a: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Студент 1</a:t>
            </a: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Студент 2</a:t>
            </a:r>
          </a:p>
          <a:p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Проверила: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к.т.н. доцент Колесник М.А.</a:t>
            </a:r>
          </a:p>
        </p:txBody>
      </p:sp>
      <p:pic>
        <p:nvPicPr>
          <p:cNvPr id="6" name="Рисунок 4">
            <a:extLst>
              <a:ext uri="{FF2B5EF4-FFF2-40B4-BE49-F238E27FC236}">
                <a16:creationId xmlns:a16="http://schemas.microsoft.com/office/drawing/2014/main" id="{07CD341B-2A9F-477B-9523-D54888B31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25" y="161036"/>
            <a:ext cx="1303892" cy="70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178" y="0"/>
            <a:ext cx="1584176" cy="141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29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2">
            <a:extLst>
              <a:ext uri="{FF2B5EF4-FFF2-40B4-BE49-F238E27FC236}">
                <a16:creationId xmlns:a16="http://schemas.microsoft.com/office/drawing/2014/main" id="{A3F37562-9D4E-47EA-BA3D-DED7F50CDC19}"/>
              </a:ext>
            </a:extLst>
          </p:cNvPr>
          <p:cNvSpPr txBox="1">
            <a:spLocks/>
          </p:cNvSpPr>
          <p:nvPr/>
        </p:nvSpPr>
        <p:spPr>
          <a:xfrm>
            <a:off x="6292700" y="2697869"/>
            <a:ext cx="6081031" cy="4393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CA7BC64-299B-44C8-8359-2D3DC1C7CA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65" b="16565"/>
          <a:stretch/>
        </p:blipFill>
        <p:spPr>
          <a:xfrm>
            <a:off x="2073464" y="1384867"/>
            <a:ext cx="8045072" cy="3509595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2BE57FA8-1805-4FBD-BE05-EBAD1337A410}"/>
              </a:ext>
            </a:extLst>
          </p:cNvPr>
          <p:cNvSpPr txBox="1">
            <a:spLocks/>
          </p:cNvSpPr>
          <p:nvPr/>
        </p:nvSpPr>
        <p:spPr>
          <a:xfrm>
            <a:off x="1196310" y="250713"/>
            <a:ext cx="9601200" cy="7857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Задание №3: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03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E8E3BE4-C557-4380-857A-78F069145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8020"/>
            <a:ext cx="9601200" cy="1852723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Выводы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1D561C-D18A-4330-A1CE-3B3E079F5C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95400" y="1014514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В ходе выполнения данной работы мы научились:</a:t>
            </a: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Строить оптимальный код с использованием метода 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Шенона-Фано</a:t>
            </a: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Определять количества информации на символ в сообщении</a:t>
            </a: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Отточили навыки  применения формул Шеннона и Хартли на практике</a:t>
            </a: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Отточили навыки программирование на языке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C#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и разработки презентаций</a:t>
            </a:r>
          </a:p>
        </p:txBody>
      </p:sp>
      <p:pic>
        <p:nvPicPr>
          <p:cNvPr id="5122" name="Picture 2" descr="ÐÐ°ÑÑÐ¸Ð½ÐºÐ¸ Ð¿Ð¾ Ð·Ð°Ð¿ÑÐ¾ÑÑ Ð´Ð¾ÑÑÐ¸Ð¶ÐµÐ½Ð¸Ðµ ÑÐµÐ»Ð¸ Ð¸ÐºÐ¾Ð½ÐºÐ°">
            <a:extLst>
              <a:ext uri="{FF2B5EF4-FFF2-40B4-BE49-F238E27FC236}">
                <a16:creationId xmlns:a16="http://schemas.microsoft.com/office/drawing/2014/main" id="{7D690EAD-61ED-4B43-AED7-06BD5D0AE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554" y="3539684"/>
            <a:ext cx="4351535" cy="310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33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268A7-C3E7-4E88-BCC0-589AB91F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45307"/>
            <a:ext cx="9601200" cy="119941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DA0551-A510-42C2-ACAB-EBACE3245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95400" y="1733550"/>
            <a:ext cx="9601200" cy="4442637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Информация по используемой методологии</a:t>
            </a:r>
          </a:p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Описание задачи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Аналитика</a:t>
            </a:r>
          </a:p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Выполнение задачи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Выводы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0B02D4-B460-4C64-BBE2-155BA6BBE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0457" y="3190410"/>
            <a:ext cx="5773769" cy="306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32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BF56A2-CB80-495E-8963-1BE5021EF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40" y="562734"/>
            <a:ext cx="9601200" cy="148590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Распределение ролей в команде: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6D3E3F5E-22DB-4FF0-AE85-7827D977BB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64670" y="4381499"/>
            <a:ext cx="9601200" cy="3581400"/>
          </a:xfrm>
        </p:spPr>
        <p:txBody>
          <a:bodyPr>
            <a:normAutofit/>
          </a:bodyPr>
          <a:lstStyle/>
          <a:p>
            <a:pPr marL="0" indent="0">
              <a:lnSpc>
                <a:spcPct val="50000"/>
              </a:lnSpc>
              <a:buNone/>
            </a:pPr>
            <a:r>
              <a:rPr lang="uk-UA" sz="1800" dirty="0">
                <a:solidFill>
                  <a:schemeClr val="accent2">
                    <a:lumMod val="50000"/>
                  </a:schemeClr>
                </a:solidFill>
              </a:rPr>
              <a:t>Яковлева Д.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         </a:t>
            </a:r>
            <a:r>
              <a:rPr lang="ru-RU" sz="1800" dirty="0">
                <a:solidFill>
                  <a:schemeClr val="accent2">
                    <a:lumMod val="50000"/>
                  </a:schemeClr>
                </a:solidFill>
              </a:rPr>
              <a:t>           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uk-UA" sz="1800" dirty="0" err="1">
                <a:solidFill>
                  <a:schemeClr val="accent2">
                    <a:lumMod val="50000"/>
                  </a:schemeClr>
                </a:solidFill>
              </a:rPr>
              <a:t>Галушкова</a:t>
            </a:r>
            <a:r>
              <a:rPr lang="uk-UA" sz="1800" dirty="0">
                <a:solidFill>
                  <a:schemeClr val="accent2">
                    <a:lumMod val="50000"/>
                  </a:schemeClr>
                </a:solidFill>
              </a:rPr>
              <a:t> А.                         </a:t>
            </a:r>
            <a:r>
              <a:rPr lang="uk-UA" sz="1800" dirty="0" err="1">
                <a:solidFill>
                  <a:schemeClr val="accent2">
                    <a:lumMod val="50000"/>
                  </a:schemeClr>
                </a:solidFill>
              </a:rPr>
              <a:t>Намєснік</a:t>
            </a:r>
            <a:r>
              <a:rPr lang="uk-UA" sz="1800" dirty="0">
                <a:solidFill>
                  <a:schemeClr val="accent2">
                    <a:lumMod val="50000"/>
                  </a:schemeClr>
                </a:solidFill>
              </a:rPr>
              <a:t> Є.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uk-UA" sz="1800" dirty="0">
                <a:solidFill>
                  <a:schemeClr val="accent2">
                    <a:lumMod val="50000"/>
                  </a:schemeClr>
                </a:solidFill>
              </a:rPr>
              <a:t>                                                                                        </a:t>
            </a:r>
            <a:r>
              <a:rPr lang="uk-UA" sz="1800" dirty="0" err="1">
                <a:solidFill>
                  <a:schemeClr val="accent2">
                    <a:lumMod val="50000"/>
                  </a:schemeClr>
                </a:solidFill>
              </a:rPr>
              <a:t>Біліченко</a:t>
            </a:r>
            <a:r>
              <a:rPr lang="uk-UA" sz="1800" dirty="0">
                <a:solidFill>
                  <a:schemeClr val="accent2">
                    <a:lumMod val="50000"/>
                  </a:schemeClr>
                </a:solidFill>
              </a:rPr>
              <a:t> В.  </a:t>
            </a:r>
            <a:endParaRPr lang="ru-RU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3FAF56A-7B6D-4E6B-A063-E64919E93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ÐÐ°ÑÑÐ¸Ð½ÐºÐ¸ Ð¿Ð¾ Ð·Ð°Ð¿ÑÐ¾ÑÑ scrum master Ð¸ÐºÐ¾Ð½ÐºÐ°">
            <a:extLst>
              <a:ext uri="{FF2B5EF4-FFF2-40B4-BE49-F238E27FC236}">
                <a16:creationId xmlns:a16="http://schemas.microsoft.com/office/drawing/2014/main" id="{17685A93-E2D3-4BCB-880C-87046B79E1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04"/>
          <a:stretch/>
        </p:blipFill>
        <p:spPr bwMode="auto">
          <a:xfrm>
            <a:off x="1535835" y="1508648"/>
            <a:ext cx="8603942" cy="434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53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BF56A2-CB80-495E-8963-1BE5021EF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60713"/>
            <a:ext cx="9601200" cy="148590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Цели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13F0B2-2D26-4D33-B053-B8A05ED947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20590" y="1290841"/>
            <a:ext cx="9601200" cy="5256440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chemeClr val="accent2">
                    <a:lumMod val="50000"/>
                  </a:schemeClr>
                </a:solidFill>
              </a:rPr>
              <a:t>Задание №1</a:t>
            </a: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Определить количество информации на символ сообщения, составленного из этого алфавита: </a:t>
            </a: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а) если символы алфавита встречаются с равными вероятностями; </a:t>
            </a: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б) если вероятности появления символов соответствуют подчиняются следующему закону </a:t>
            </a:r>
          </a:p>
          <a:p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Определить, насколько недогружены символы во втором случае.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3FAF56A-7B6D-4E6B-A063-E64919E93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6" descr="C:\Users\D.Sudakov\Desktop\Screenshot_1.png">
            <a:extLst>
              <a:ext uri="{FF2B5EF4-FFF2-40B4-BE49-F238E27FC236}">
                <a16:creationId xmlns:a16="http://schemas.microsoft.com/office/drawing/2014/main" id="{62757F9E-9EDA-457F-9574-32DB8CDB9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37" y="3580197"/>
            <a:ext cx="1762125" cy="666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879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BF56A2-CB80-495E-8963-1BE5021EF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60713"/>
            <a:ext cx="9601200" cy="1485900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Цели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13F0B2-2D26-4D33-B053-B8A05ED947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29467" y="1326351"/>
            <a:ext cx="9601200" cy="5256440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chemeClr val="accent2">
                    <a:lumMod val="50000"/>
                  </a:schemeClr>
                </a:solidFill>
              </a:rPr>
              <a:t>Задание №2</a:t>
            </a: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Число символов алфавита k = (номер по списку) + 10. Длительности символов</a:t>
            </a:r>
          </a:p>
          <a:p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Вероятности появления символов взять из пункта 1.1. . </a:t>
            </a: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Найти скорость передачи сообщений, составленных из таких символов? </a:t>
            </a:r>
          </a:p>
          <a:p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ru-RU" sz="2400" b="1" dirty="0">
                <a:solidFill>
                  <a:schemeClr val="accent2">
                    <a:lumMod val="50000"/>
                  </a:schemeClr>
                </a:solidFill>
              </a:rPr>
              <a:t>Задание №3</a:t>
            </a: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Построить оптимальный код сообщения c использованием метода Шеннона-</a:t>
            </a:r>
            <a:r>
              <a:rPr lang="ru-RU" dirty="0" err="1">
                <a:solidFill>
                  <a:schemeClr val="accent2">
                    <a:lumMod val="50000"/>
                  </a:schemeClr>
                </a:solidFill>
              </a:rPr>
              <a:t>Фано</a:t>
            </a: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, описанного выше. </a:t>
            </a: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Полученный код должен быть передан от кодера (устройство 1) на декодер (устройство 2). Декодер должен раскодировать полученную последовательность. </a:t>
            </a:r>
          </a:p>
          <a:p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Можно использовать любые устройства для кодирования и декодирования. </a:t>
            </a:r>
          </a:p>
          <a:p>
            <a:endParaRPr lang="ru-RU" sz="24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3FAF56A-7B6D-4E6B-A063-E64919E93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2" descr="C:\Users\D.Sudakov\Desktop\Screenshot_2.png">
            <a:extLst>
              <a:ext uri="{FF2B5EF4-FFF2-40B4-BE49-F238E27FC236}">
                <a16:creationId xmlns:a16="http://schemas.microsoft.com/office/drawing/2014/main" id="{BEE7DA28-B97B-4F2A-9C9E-FB0E358D1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0461" y="2245874"/>
            <a:ext cx="3550767" cy="3621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087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7DB12DE-4FB9-4D8C-9B20-E62A9D374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722" y="396504"/>
            <a:ext cx="9601200" cy="86397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Список использованных формул в данной лабораторной работе: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96042AD-83E7-49DA-A578-A08BC87C039F}"/>
              </a:ext>
            </a:extLst>
          </p:cNvPr>
          <p:cNvSpPr/>
          <p:nvPr/>
        </p:nvSpPr>
        <p:spPr>
          <a:xfrm>
            <a:off x="5783144" y="3464512"/>
            <a:ext cx="36679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800" b="1" dirty="0">
                <a:solidFill>
                  <a:schemeClr val="accent2">
                    <a:lumMod val="50000"/>
                  </a:schemeClr>
                </a:solidFill>
              </a:rPr>
              <a:t>- Формула Шеннона</a:t>
            </a:r>
            <a:endParaRPr lang="ru-RU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752A52-6241-4886-9459-5D990632BD9F}"/>
              </a:ext>
            </a:extLst>
          </p:cNvPr>
          <p:cNvPicPr/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09435" y="3161725"/>
            <a:ext cx="3173709" cy="112879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E3F1108-B2D8-4C67-8383-700143A94519}"/>
              </a:ext>
            </a:extLst>
          </p:cNvPr>
          <p:cNvSpPr/>
          <p:nvPr/>
        </p:nvSpPr>
        <p:spPr>
          <a:xfrm>
            <a:off x="2460592" y="3244336"/>
            <a:ext cx="6990544" cy="974033"/>
          </a:xfrm>
          <a:prstGeom prst="rect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52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7DB12DE-4FB9-4D8C-9B20-E62A9D374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722" y="396504"/>
            <a:ext cx="9601200" cy="86397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Блок-схема алгоритма Шеннона-</a:t>
            </a:r>
            <a:r>
              <a:rPr lang="ru-RU" b="1" dirty="0" err="1">
                <a:solidFill>
                  <a:schemeClr val="accent2">
                    <a:lumMod val="50000"/>
                  </a:schemeClr>
                </a:solidFill>
              </a:rPr>
              <a:t>Фано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9" name="Объект 3">
            <a:extLst>
              <a:ext uri="{FF2B5EF4-FFF2-40B4-BE49-F238E27FC236}">
                <a16:creationId xmlns:a16="http://schemas.microsoft.com/office/drawing/2014/main" id="{8382B708-7F36-4582-8683-858ACF195EF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03811" y="1260478"/>
            <a:ext cx="1520990" cy="5327447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287F076-6219-47DE-8EEE-8BA4E2083FA6}"/>
              </a:ext>
            </a:extLst>
          </p:cNvPr>
          <p:cNvSpPr/>
          <p:nvPr/>
        </p:nvSpPr>
        <p:spPr>
          <a:xfrm>
            <a:off x="1438030" y="1604355"/>
            <a:ext cx="41421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Символы первичного алфавита выписывают по убыванию вероятностей.</a:t>
            </a:r>
          </a:p>
          <a:p>
            <a:pPr marL="457200" indent="-457200">
              <a:buAutoNum type="arabicPeriod"/>
            </a:pP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Полученный столбец делят на две части, которые должны быть максимально близки друг к другу.</a:t>
            </a:r>
          </a:p>
          <a:p>
            <a:pPr marL="457200" indent="-457200">
              <a:buAutoNum type="arabicPeriod"/>
            </a:pP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Верхней части присваивается двоичная цифра 1, нижней 0.</a:t>
            </a:r>
          </a:p>
          <a:p>
            <a:pPr marL="457200" indent="-457200">
              <a:buAutoNum type="arabicPeriod"/>
            </a:pPr>
            <a:endParaRPr lang="ru-RU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ru-RU" dirty="0">
                <a:solidFill>
                  <a:schemeClr val="accent2">
                    <a:lumMod val="50000"/>
                  </a:schemeClr>
                </a:solidFill>
              </a:rPr>
              <a:t> Последующие части делятся таким же способом и их частям присваиваются соответствующие цифры.</a:t>
            </a:r>
          </a:p>
        </p:txBody>
      </p:sp>
    </p:spTree>
    <p:extLst>
      <p:ext uri="{BB962C8B-B14F-4D97-AF65-F5344CB8AC3E}">
        <p14:creationId xmlns:p14="http://schemas.microsoft.com/office/powerpoint/2010/main" val="370406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FC78702-F0BF-4287-AE4C-1BAE0E9C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078" y="415108"/>
            <a:ext cx="9601200" cy="78576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Метод Шеннона-</a:t>
            </a:r>
            <a:r>
              <a:rPr lang="ru-RU" b="1" dirty="0" err="1">
                <a:solidFill>
                  <a:schemeClr val="accent2">
                    <a:lumMod val="50000"/>
                  </a:schemeClr>
                </a:solidFill>
              </a:rPr>
              <a:t>Фано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11" name="Содержимое 7">
            <a:extLst>
              <a:ext uri="{FF2B5EF4-FFF2-40B4-BE49-F238E27FC236}">
                <a16:creationId xmlns:a16="http://schemas.microsoft.com/office/drawing/2014/main" id="{D526DDA6-E5B3-4CCE-869F-F2767429868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38837176"/>
              </p:ext>
            </p:extLst>
          </p:nvPr>
        </p:nvGraphicFramePr>
        <p:xfrm>
          <a:off x="1160553" y="1718750"/>
          <a:ext cx="6569430" cy="381495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7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2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18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79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79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79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79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79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79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79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79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79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41399">
                <a:tc>
                  <a:txBody>
                    <a:bodyPr/>
                    <a:lstStyle/>
                    <a:p>
                      <a:pPr algn="ctr"/>
                      <a:endParaRPr lang="ru-RU" sz="1100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</a:t>
                      </a:r>
                      <a:endParaRPr lang="ru-RU" sz="1100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10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10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10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10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10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10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10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10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10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10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</a:t>
                      </a:r>
                      <a:endParaRPr lang="ru-RU" sz="1100" dirty="0"/>
                    </a:p>
                  </a:txBody>
                  <a:tcPr marL="54152" marR="54152" marT="27076" marB="2707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9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</a:t>
                      </a:r>
                      <a:endParaRPr lang="ru-RU" sz="1100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0.50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9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</a:t>
                      </a:r>
                      <a:endParaRPr lang="ru-RU" sz="1100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0.25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9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</a:t>
                      </a:r>
                      <a:endParaRPr lang="ru-RU" sz="1100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0.125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9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</a:t>
                      </a:r>
                      <a:endParaRPr lang="ru-RU" sz="1100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0.0625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9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</a:t>
                      </a:r>
                      <a:endParaRPr lang="ru-RU" sz="1100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0.03125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9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</a:t>
                      </a:r>
                      <a:endParaRPr lang="ru-RU" sz="1100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0.015625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6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39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</a:t>
                      </a:r>
                      <a:endParaRPr lang="ru-RU" sz="1100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0.0078125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7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39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</a:t>
                      </a:r>
                      <a:endParaRPr lang="ru-RU" sz="1100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0.00390625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8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6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</a:t>
                      </a:r>
                      <a:endParaRPr lang="ru-RU" sz="1100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0.001953125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9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6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J</a:t>
                      </a:r>
                      <a:endParaRPr lang="ru-RU" sz="1100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0.000976562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6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K</a:t>
                      </a:r>
                      <a:endParaRPr lang="ru-RU" sz="1100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0.000488281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6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</a:t>
                      </a:r>
                      <a:endParaRPr lang="ru-RU" sz="1100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0.000244141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12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6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</a:t>
                      </a:r>
                      <a:endParaRPr lang="ru-RU" sz="1100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0.000122070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12</a:t>
                      </a:r>
                      <a:endParaRPr lang="ru-RU" sz="900" b="1" dirty="0"/>
                    </a:p>
                  </a:txBody>
                  <a:tcPr marL="54152" marR="54152" marT="27076" marB="27076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0" name="Объект 2">
            <a:extLst>
              <a:ext uri="{FF2B5EF4-FFF2-40B4-BE49-F238E27FC236}">
                <a16:creationId xmlns:a16="http://schemas.microsoft.com/office/drawing/2014/main" id="{A3F37562-9D4E-47EA-BA3D-DED7F50CDC19}"/>
              </a:ext>
            </a:extLst>
          </p:cNvPr>
          <p:cNvSpPr txBox="1">
            <a:spLocks/>
          </p:cNvSpPr>
          <p:nvPr/>
        </p:nvSpPr>
        <p:spPr>
          <a:xfrm>
            <a:off x="6292700" y="2697869"/>
            <a:ext cx="6081031" cy="4393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30C90B-2D26-4EF0-B3CF-B4A91B5C02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" t="1273" r="1211" b="1095"/>
          <a:stretch/>
        </p:blipFill>
        <p:spPr>
          <a:xfrm>
            <a:off x="8643792" y="2554847"/>
            <a:ext cx="1870657" cy="17483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6C5A12-1C3E-48DE-8CD6-3B05EFDB1FC6}"/>
              </a:ext>
            </a:extLst>
          </p:cNvPr>
          <p:cNvSpPr txBox="1"/>
          <p:nvPr/>
        </p:nvSpPr>
        <p:spPr>
          <a:xfrm>
            <a:off x="8643792" y="1948494"/>
            <a:ext cx="17636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solidFill>
                  <a:schemeClr val="accent2">
                    <a:lumMod val="50000"/>
                  </a:schemeClr>
                </a:solidFill>
              </a:rPr>
              <a:t>Результаты:</a:t>
            </a:r>
          </a:p>
        </p:txBody>
      </p:sp>
    </p:spTree>
    <p:extLst>
      <p:ext uri="{BB962C8B-B14F-4D97-AF65-F5344CB8AC3E}">
        <p14:creationId xmlns:p14="http://schemas.microsoft.com/office/powerpoint/2010/main" val="712094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E1381C8C-FBD2-42FB-A1E7-F797A3242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88362" y="1036479"/>
            <a:ext cx="4215276" cy="558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FC78702-F0BF-4287-AE4C-1BAE0E9C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310" y="250713"/>
            <a:ext cx="9601200" cy="78576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chemeClr val="accent2">
                    <a:lumMod val="50000"/>
                  </a:schemeClr>
                </a:solidFill>
              </a:rPr>
              <a:t>Задание №1,2: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A3F37562-9D4E-47EA-BA3D-DED7F50CDC19}"/>
              </a:ext>
            </a:extLst>
          </p:cNvPr>
          <p:cNvSpPr txBox="1">
            <a:spLocks/>
          </p:cNvSpPr>
          <p:nvPr/>
        </p:nvSpPr>
        <p:spPr>
          <a:xfrm>
            <a:off x="6292700" y="2697869"/>
            <a:ext cx="6081031" cy="4393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B84FA1-DB98-479C-A9DA-AC577731D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551" y="1906713"/>
            <a:ext cx="406506" cy="1457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4188C4-41C2-4E9F-B6C2-83C0CA2C6CF1}"/>
              </a:ext>
            </a:extLst>
          </p:cNvPr>
          <p:cNvSpPr txBox="1"/>
          <p:nvPr/>
        </p:nvSpPr>
        <p:spPr>
          <a:xfrm>
            <a:off x="5520401" y="1859005"/>
            <a:ext cx="341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16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90A38C-3DBB-4ECD-A6EE-1340FABE6A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062" t="20723" r="9368" b="76940"/>
          <a:stretch/>
        </p:blipFill>
        <p:spPr>
          <a:xfrm>
            <a:off x="4275608" y="4328733"/>
            <a:ext cx="1438008" cy="149428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4AB412A0-C248-46E8-B700-C80BB7D971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77473" t="64742" r="14493" b="33051"/>
          <a:stretch/>
        </p:blipFill>
        <p:spPr bwMode="auto">
          <a:xfrm>
            <a:off x="5691545" y="4328733"/>
            <a:ext cx="338646" cy="12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398417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1029</TotalTime>
  <Words>448</Words>
  <Application>Microsoft Office PowerPoint</Application>
  <PresentationFormat>Широкоэкранный</PresentationFormat>
  <Paragraphs>189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Georgia</vt:lpstr>
      <vt:lpstr>Trebuchet MS</vt:lpstr>
      <vt:lpstr>Wingdings 3</vt:lpstr>
      <vt:lpstr>Воздушный поток</vt:lpstr>
      <vt:lpstr>Лабораторная работа №3</vt:lpstr>
      <vt:lpstr>Содержание</vt:lpstr>
      <vt:lpstr>Распределение ролей в команде:</vt:lpstr>
      <vt:lpstr>Цели работы:</vt:lpstr>
      <vt:lpstr>Цели работы:</vt:lpstr>
      <vt:lpstr>Список использованных формул в данной лабораторной работе:</vt:lpstr>
      <vt:lpstr>Блок-схема алгоритма Шеннона-Фано</vt:lpstr>
      <vt:lpstr>Метод Шеннона-Фано</vt:lpstr>
      <vt:lpstr>Задание №1,2:</vt:lpstr>
      <vt:lpstr>Презентация PowerPoint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</dc:title>
  <dc:creator>Kirill Lukyanenko</dc:creator>
  <cp:lastModifiedBy>Оганян Славик</cp:lastModifiedBy>
  <cp:revision>85</cp:revision>
  <dcterms:created xsi:type="dcterms:W3CDTF">2019-02-03T19:19:30Z</dcterms:created>
  <dcterms:modified xsi:type="dcterms:W3CDTF">2021-12-14T19:20:10Z</dcterms:modified>
</cp:coreProperties>
</file>