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6" r:id="rId2"/>
    <p:sldId id="257" r:id="rId3"/>
    <p:sldId id="286" r:id="rId4"/>
    <p:sldId id="259" r:id="rId5"/>
    <p:sldId id="285" r:id="rId6"/>
    <p:sldId id="287" r:id="rId7"/>
    <p:sldId id="290" r:id="rId8"/>
    <p:sldId id="289" r:id="rId9"/>
    <p:sldId id="288" r:id="rId10"/>
    <p:sldId id="293" r:id="rId11"/>
    <p:sldId id="294" r:id="rId12"/>
    <p:sldId id="292" r:id="rId13"/>
    <p:sldId id="296" r:id="rId14"/>
    <p:sldId id="295" r:id="rId15"/>
    <p:sldId id="297"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E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4660"/>
  </p:normalViewPr>
  <p:slideViewPr>
    <p:cSldViewPr snapToGrid="0">
      <p:cViewPr varScale="1">
        <p:scale>
          <a:sx n="86" d="100"/>
          <a:sy n="86" d="100"/>
        </p:scale>
        <p:origin x="86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ru-RU"/>
              <a:t>Образец заголовка</a:t>
            </a:r>
            <a:endParaRPr lang="en-US" dirty="0"/>
          </a:p>
        </p:txBody>
      </p:sp>
    </p:spTree>
    <p:extLst>
      <p:ext uri="{BB962C8B-B14F-4D97-AF65-F5344CB8AC3E}">
        <p14:creationId xmlns:p14="http://schemas.microsoft.com/office/powerpoint/2010/main" val="80996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7224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90827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6E05DB-E948-46FB-836E-9C3FD3E00F08}"/>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0E87EA64-3A9B-4087-87AA-4FDB84E5634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49939B0E-967D-4F43-A115-4EC7F389CBA2}"/>
              </a:ext>
            </a:extLst>
          </p:cNvPr>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Нижний колонтитул 4">
            <a:extLst>
              <a:ext uri="{FF2B5EF4-FFF2-40B4-BE49-F238E27FC236}">
                <a16:creationId xmlns:a16="http://schemas.microsoft.com/office/drawing/2014/main" id="{05B5DDD9-EE5C-4245-9C2E-93E086A0FA28}"/>
              </a:ext>
            </a:extLst>
          </p:cNvPr>
          <p:cNvSpPr>
            <a:spLocks noGrp="1"/>
          </p:cNvSpPr>
          <p:nvPr>
            <p:ph type="ftr" sz="quarter" idx="11"/>
          </p:nvPr>
        </p:nvSpPr>
        <p:spPr/>
        <p:txBody>
          <a:bodyPr/>
          <a:lstStyle/>
          <a:p>
            <a:endParaRPr lang="en-US" dirty="0"/>
          </a:p>
        </p:txBody>
      </p:sp>
      <p:sp>
        <p:nvSpPr>
          <p:cNvPr id="6" name="Номер слайда 5">
            <a:extLst>
              <a:ext uri="{FF2B5EF4-FFF2-40B4-BE49-F238E27FC236}">
                <a16:creationId xmlns:a16="http://schemas.microsoft.com/office/drawing/2014/main" id="{80CA84EA-5612-4D2D-85EB-12B17669EF26}"/>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1090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8877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4670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extLst>
      <p:ext uri="{BB962C8B-B14F-4D97-AF65-F5344CB8AC3E}">
        <p14:creationId xmlns:p14="http://schemas.microsoft.com/office/powerpoint/2010/main" val="124552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9269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4385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4097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5327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ru-RU"/>
              <a:t>Образец заголовка</a:t>
            </a:r>
            <a:endParaRPr lang="en-US" dirty="0"/>
          </a:p>
        </p:txBody>
      </p:sp>
    </p:spTree>
    <p:extLst>
      <p:ext uri="{BB962C8B-B14F-4D97-AF65-F5344CB8AC3E}">
        <p14:creationId xmlns:p14="http://schemas.microsoft.com/office/powerpoint/2010/main" val="327473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191151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2.wdp"/><Relationship Id="rId7" Type="http://schemas.microsoft.com/office/2007/relationships/hdphoto" Target="../media/hdphoto4.wdp"/><Relationship Id="rId12" Type="http://schemas.microsoft.com/office/2007/relationships/hdphoto" Target="../media/hdphoto6.wdp"/><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0.png"/><Relationship Id="rId5" Type="http://schemas.microsoft.com/office/2007/relationships/hdphoto" Target="../media/hdphoto3.wdp"/><Relationship Id="rId10" Type="http://schemas.microsoft.com/office/2007/relationships/hdphoto" Target="../media/hdphoto5.wdp"/><Relationship Id="rId4" Type="http://schemas.openxmlformats.org/officeDocument/2006/relationships/image" Target="../media/image6.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2FD5F5D-2536-4DA7-9C94-944650491EB5}"/>
              </a:ext>
            </a:extLst>
          </p:cNvPr>
          <p:cNvSpPr>
            <a:spLocks noGrp="1"/>
          </p:cNvSpPr>
          <p:nvPr>
            <p:ph type="subTitle" idx="1"/>
          </p:nvPr>
        </p:nvSpPr>
        <p:spPr>
          <a:xfrm>
            <a:off x="1772195" y="1944717"/>
            <a:ext cx="8516982" cy="2212166"/>
          </a:xfrm>
        </p:spPr>
        <p:txBody>
          <a:bodyPr>
            <a:normAutofit/>
          </a:bodyPr>
          <a:lstStyle/>
          <a:p>
            <a:pPr algn="ctr"/>
            <a:r>
              <a:rPr lang="ru-RU" sz="2400" dirty="0">
                <a:solidFill>
                  <a:schemeClr val="accent1">
                    <a:lumMod val="75000"/>
                  </a:schemeClr>
                </a:solidFill>
              </a:rPr>
              <a:t>Сжатие текстовой информации</a:t>
            </a:r>
          </a:p>
          <a:p>
            <a:pPr algn="ctr"/>
            <a:endParaRPr lang="ru-RU" sz="1800" dirty="0"/>
          </a:p>
          <a:p>
            <a:pPr algn="ctr"/>
            <a:r>
              <a:rPr lang="ru-RU" sz="2400" dirty="0">
                <a:solidFill>
                  <a:schemeClr val="accent2">
                    <a:lumMod val="50000"/>
                  </a:schemeClr>
                </a:solidFill>
              </a:rPr>
              <a:t>Команда №3</a:t>
            </a:r>
          </a:p>
          <a:p>
            <a:endParaRPr lang="ru-RU" sz="1800" dirty="0"/>
          </a:p>
        </p:txBody>
      </p:sp>
      <p:sp>
        <p:nvSpPr>
          <p:cNvPr id="2" name="Заголовок 1">
            <a:extLst>
              <a:ext uri="{FF2B5EF4-FFF2-40B4-BE49-F238E27FC236}">
                <a16:creationId xmlns:a16="http://schemas.microsoft.com/office/drawing/2014/main" id="{BB671269-2088-48E6-AEE0-A2672844B4E8}"/>
              </a:ext>
            </a:extLst>
          </p:cNvPr>
          <p:cNvSpPr>
            <a:spLocks noGrp="1"/>
          </p:cNvSpPr>
          <p:nvPr>
            <p:ph type="ctrTitle"/>
          </p:nvPr>
        </p:nvSpPr>
        <p:spPr>
          <a:xfrm>
            <a:off x="1288869" y="1062201"/>
            <a:ext cx="9483634" cy="501835"/>
          </a:xfrm>
        </p:spPr>
        <p:txBody>
          <a:bodyPr/>
          <a:lstStyle/>
          <a:p>
            <a:pPr marL="182880" indent="0" algn="ctr">
              <a:buNone/>
            </a:pPr>
            <a:r>
              <a:rPr lang="ru-RU" sz="3600" dirty="0">
                <a:solidFill>
                  <a:schemeClr val="accent2">
                    <a:lumMod val="50000"/>
                  </a:schemeClr>
                </a:solidFill>
                <a:effectLst>
                  <a:outerShdw blurRad="38100" dist="38100" dir="2700000" algn="tl">
                    <a:srgbClr val="000000">
                      <a:alpha val="43137"/>
                    </a:srgbClr>
                  </a:outerShdw>
                </a:effectLst>
              </a:rPr>
              <a:t>Лабораторная работа №5</a:t>
            </a:r>
          </a:p>
        </p:txBody>
      </p:sp>
      <p:sp>
        <p:nvSpPr>
          <p:cNvPr id="4" name="TextBox 3">
            <a:extLst>
              <a:ext uri="{FF2B5EF4-FFF2-40B4-BE49-F238E27FC236}">
                <a16:creationId xmlns:a16="http://schemas.microsoft.com/office/drawing/2014/main" id="{49FF3CE9-F028-41A1-B169-955AAC12454A}"/>
              </a:ext>
            </a:extLst>
          </p:cNvPr>
          <p:cNvSpPr txBox="1"/>
          <p:nvPr/>
        </p:nvSpPr>
        <p:spPr>
          <a:xfrm>
            <a:off x="6788458" y="4254537"/>
            <a:ext cx="4885502" cy="1200329"/>
          </a:xfrm>
          <a:prstGeom prst="rect">
            <a:avLst/>
          </a:prstGeom>
          <a:noFill/>
        </p:spPr>
        <p:txBody>
          <a:bodyPr wrap="square" rtlCol="0">
            <a:spAutoFit/>
          </a:bodyPr>
          <a:lstStyle/>
          <a:p>
            <a:r>
              <a:rPr lang="ru-RU" b="1" dirty="0">
                <a:solidFill>
                  <a:schemeClr val="accent2">
                    <a:lumMod val="50000"/>
                  </a:schemeClr>
                </a:solidFill>
              </a:rPr>
              <a:t>Выполнили:</a:t>
            </a:r>
            <a:r>
              <a:rPr lang="ru-RU" dirty="0">
                <a:solidFill>
                  <a:schemeClr val="accent2">
                    <a:lumMod val="50000"/>
                  </a:schemeClr>
                </a:solidFill>
              </a:rPr>
              <a:t> студенты 000 группы</a:t>
            </a:r>
          </a:p>
          <a:p>
            <a:r>
              <a:rPr lang="ru-RU" dirty="0">
                <a:solidFill>
                  <a:schemeClr val="accent2">
                    <a:lumMod val="50000"/>
                  </a:schemeClr>
                </a:solidFill>
              </a:rPr>
              <a:t>Студент 1</a:t>
            </a:r>
          </a:p>
          <a:p>
            <a:r>
              <a:rPr lang="ru-RU" dirty="0">
                <a:solidFill>
                  <a:schemeClr val="accent2">
                    <a:lumMod val="50000"/>
                  </a:schemeClr>
                </a:solidFill>
              </a:rPr>
              <a:t>Студент 2</a:t>
            </a:r>
          </a:p>
          <a:p>
            <a:r>
              <a:rPr lang="ru-RU" b="1" dirty="0">
                <a:solidFill>
                  <a:schemeClr val="accent2">
                    <a:lumMod val="50000"/>
                  </a:schemeClr>
                </a:solidFill>
              </a:rPr>
              <a:t>Проверила:</a:t>
            </a:r>
            <a:r>
              <a:rPr lang="ru-RU" dirty="0">
                <a:solidFill>
                  <a:schemeClr val="accent2">
                    <a:lumMod val="50000"/>
                  </a:schemeClr>
                </a:solidFill>
              </a:rPr>
              <a:t> к.т.н. доцент Колесник М.А.</a:t>
            </a:r>
          </a:p>
        </p:txBody>
      </p:sp>
      <p:pic>
        <p:nvPicPr>
          <p:cNvPr id="6" name="Рисунок 4">
            <a:extLst>
              <a:ext uri="{FF2B5EF4-FFF2-40B4-BE49-F238E27FC236}">
                <a16:creationId xmlns:a16="http://schemas.microsoft.com/office/drawing/2014/main" id="{07CD341B-2A9F-477B-9523-D54888B31FB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60925" y="161036"/>
            <a:ext cx="1303892" cy="70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429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fontScale="90000"/>
          </a:bodyPr>
          <a:lstStyle/>
          <a:p>
            <a:pPr algn="ctr"/>
            <a:r>
              <a:rPr lang="ru-RU" b="1" dirty="0">
                <a:solidFill>
                  <a:schemeClr val="accent2">
                    <a:lumMod val="50000"/>
                  </a:schemeClr>
                </a:solidFill>
              </a:rPr>
              <a:t>График зависимости средней длины кодового слова и средней длины на символ</a:t>
            </a:r>
          </a:p>
        </p:txBody>
      </p:sp>
      <p:pic>
        <p:nvPicPr>
          <p:cNvPr id="8" name="Объект 3">
            <a:extLst>
              <a:ext uri="{FF2B5EF4-FFF2-40B4-BE49-F238E27FC236}">
                <a16:creationId xmlns:a16="http://schemas.microsoft.com/office/drawing/2014/main" id="{3C0CF495-4108-4837-B7C5-54C3FABB3CF7}"/>
              </a:ext>
            </a:extLst>
          </p:cNvPr>
          <p:cNvPicPr>
            <a:picLocks noChangeAspect="1"/>
          </p:cNvPicPr>
          <p:nvPr/>
        </p:nvPicPr>
        <p:blipFill rotWithShape="1">
          <a:blip r:embed="rId2">
            <a:extLst>
              <a:ext uri="{28A0092B-C50C-407E-A947-70E740481C1C}">
                <a14:useLocalDpi xmlns:a14="http://schemas.microsoft.com/office/drawing/2010/main" val="0"/>
              </a:ext>
            </a:extLst>
          </a:blip>
          <a:srcRect r="1847"/>
          <a:stretch/>
        </p:blipFill>
        <p:spPr>
          <a:xfrm>
            <a:off x="3420375" y="2308194"/>
            <a:ext cx="5448417" cy="3266983"/>
          </a:xfrm>
          <a:prstGeom prst="rect">
            <a:avLst/>
          </a:prstGeom>
        </p:spPr>
      </p:pic>
    </p:spTree>
    <p:extLst>
      <p:ext uri="{BB962C8B-B14F-4D97-AF65-F5344CB8AC3E}">
        <p14:creationId xmlns:p14="http://schemas.microsoft.com/office/powerpoint/2010/main" val="211076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fontScale="90000"/>
          </a:bodyPr>
          <a:lstStyle/>
          <a:p>
            <a:pPr algn="ctr"/>
            <a:r>
              <a:rPr lang="ru-RU" b="1" dirty="0">
                <a:solidFill>
                  <a:schemeClr val="accent2">
                    <a:lumMod val="50000"/>
                  </a:schemeClr>
                </a:solidFill>
              </a:rPr>
              <a:t>График зависимости избыточности источника и избыточности кода</a:t>
            </a:r>
          </a:p>
        </p:txBody>
      </p:sp>
      <p:pic>
        <p:nvPicPr>
          <p:cNvPr id="8" name="Объект 3">
            <a:extLst>
              <a:ext uri="{FF2B5EF4-FFF2-40B4-BE49-F238E27FC236}">
                <a16:creationId xmlns:a16="http://schemas.microsoft.com/office/drawing/2014/main" id="{8D93CCE5-F6AA-46ED-9708-1DB698F40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145" y="2060295"/>
            <a:ext cx="6037710" cy="3603659"/>
          </a:xfrm>
          <a:prstGeom prst="rect">
            <a:avLst/>
          </a:prstGeom>
        </p:spPr>
      </p:pic>
    </p:spTree>
    <p:extLst>
      <p:ext uri="{BB962C8B-B14F-4D97-AF65-F5344CB8AC3E}">
        <p14:creationId xmlns:p14="http://schemas.microsoft.com/office/powerpoint/2010/main" val="263240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a:bodyPr>
          <a:lstStyle/>
          <a:p>
            <a:pPr algn="ctr"/>
            <a:r>
              <a:rPr lang="ru-RU" b="1" dirty="0">
                <a:solidFill>
                  <a:schemeClr val="accent2">
                    <a:lumMod val="50000"/>
                  </a:schemeClr>
                </a:solidFill>
              </a:rPr>
              <a:t>Работа программы 1</a:t>
            </a:r>
          </a:p>
        </p:txBody>
      </p:sp>
      <p:pic>
        <p:nvPicPr>
          <p:cNvPr id="7" name="Объект 3">
            <a:extLst>
              <a:ext uri="{FF2B5EF4-FFF2-40B4-BE49-F238E27FC236}">
                <a16:creationId xmlns:a16="http://schemas.microsoft.com/office/drawing/2014/main" id="{E1D60601-26E9-4376-8B81-2043BC464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760" y="1598644"/>
            <a:ext cx="8153879" cy="4306206"/>
          </a:xfrm>
        </p:spPr>
      </p:pic>
    </p:spTree>
    <p:extLst>
      <p:ext uri="{BB962C8B-B14F-4D97-AF65-F5344CB8AC3E}">
        <p14:creationId xmlns:p14="http://schemas.microsoft.com/office/powerpoint/2010/main" val="333944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a:bodyPr>
          <a:lstStyle/>
          <a:p>
            <a:pPr algn="ctr"/>
            <a:r>
              <a:rPr lang="ru-RU" b="1" dirty="0">
                <a:solidFill>
                  <a:schemeClr val="accent2">
                    <a:lumMod val="50000"/>
                  </a:schemeClr>
                </a:solidFill>
              </a:rPr>
              <a:t>Работа программы 1</a:t>
            </a:r>
          </a:p>
        </p:txBody>
      </p:sp>
      <p:pic>
        <p:nvPicPr>
          <p:cNvPr id="8" name="Объект 3">
            <a:extLst>
              <a:ext uri="{FF2B5EF4-FFF2-40B4-BE49-F238E27FC236}">
                <a16:creationId xmlns:a16="http://schemas.microsoft.com/office/drawing/2014/main" id="{035E70C0-F18E-4128-8142-8FAFD7CF9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422" y="1637929"/>
            <a:ext cx="8619156" cy="4567561"/>
          </a:xfrm>
          <a:prstGeom prst="rect">
            <a:avLst/>
          </a:prstGeom>
        </p:spPr>
      </p:pic>
    </p:spTree>
    <p:extLst>
      <p:ext uri="{BB962C8B-B14F-4D97-AF65-F5344CB8AC3E}">
        <p14:creationId xmlns:p14="http://schemas.microsoft.com/office/powerpoint/2010/main" val="213861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a:bodyPr>
          <a:lstStyle/>
          <a:p>
            <a:pPr algn="ctr"/>
            <a:r>
              <a:rPr lang="ru-RU" b="1" dirty="0">
                <a:solidFill>
                  <a:schemeClr val="accent2">
                    <a:lumMod val="50000"/>
                  </a:schemeClr>
                </a:solidFill>
              </a:rPr>
              <a:t>Работа программы 1</a:t>
            </a:r>
          </a:p>
        </p:txBody>
      </p:sp>
      <p:pic>
        <p:nvPicPr>
          <p:cNvPr id="8" name="Объект 3">
            <a:extLst>
              <a:ext uri="{FF2B5EF4-FFF2-40B4-BE49-F238E27FC236}">
                <a16:creationId xmlns:a16="http://schemas.microsoft.com/office/drawing/2014/main" id="{65594C04-A46A-4497-A449-93FBDF2C6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844" y="1625892"/>
            <a:ext cx="8312312" cy="4404955"/>
          </a:xfrm>
        </p:spPr>
      </p:pic>
    </p:spTree>
    <p:extLst>
      <p:ext uri="{BB962C8B-B14F-4D97-AF65-F5344CB8AC3E}">
        <p14:creationId xmlns:p14="http://schemas.microsoft.com/office/powerpoint/2010/main" val="123710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a:bodyPr>
          <a:lstStyle/>
          <a:p>
            <a:pPr algn="ctr"/>
            <a:r>
              <a:rPr lang="ru-RU" b="1" dirty="0">
                <a:solidFill>
                  <a:schemeClr val="accent2">
                    <a:lumMod val="50000"/>
                  </a:schemeClr>
                </a:solidFill>
              </a:rPr>
              <a:t>Работа программы 2</a:t>
            </a:r>
          </a:p>
        </p:txBody>
      </p:sp>
      <p:pic>
        <p:nvPicPr>
          <p:cNvPr id="3" name="Рисунок 2">
            <a:extLst>
              <a:ext uri="{FF2B5EF4-FFF2-40B4-BE49-F238E27FC236}">
                <a16:creationId xmlns:a16="http://schemas.microsoft.com/office/drawing/2014/main" id="{7BFE7070-DEC3-49D6-90EE-0EDB6DC7B63F}"/>
              </a:ext>
            </a:extLst>
          </p:cNvPr>
          <p:cNvPicPr>
            <a:picLocks noChangeAspect="1"/>
          </p:cNvPicPr>
          <p:nvPr/>
        </p:nvPicPr>
        <p:blipFill>
          <a:blip r:embed="rId2"/>
          <a:srcRect/>
          <a:stretch/>
        </p:blipFill>
        <p:spPr>
          <a:xfrm>
            <a:off x="2464526" y="1762634"/>
            <a:ext cx="7262948" cy="3971925"/>
          </a:xfrm>
          <a:prstGeom prst="rect">
            <a:avLst/>
          </a:prstGeom>
        </p:spPr>
      </p:pic>
    </p:spTree>
    <p:extLst>
      <p:ext uri="{BB962C8B-B14F-4D97-AF65-F5344CB8AC3E}">
        <p14:creationId xmlns:p14="http://schemas.microsoft.com/office/powerpoint/2010/main" val="173881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E8E3BE4-C557-4380-857A-78F06914565A}"/>
              </a:ext>
            </a:extLst>
          </p:cNvPr>
          <p:cNvSpPr>
            <a:spLocks noGrp="1"/>
          </p:cNvSpPr>
          <p:nvPr>
            <p:ph type="title"/>
          </p:nvPr>
        </p:nvSpPr>
        <p:spPr>
          <a:xfrm>
            <a:off x="1295400" y="218020"/>
            <a:ext cx="9601200" cy="1852723"/>
          </a:xfrm>
        </p:spPr>
        <p:txBody>
          <a:bodyPr/>
          <a:lstStyle/>
          <a:p>
            <a:pPr algn="ctr"/>
            <a:r>
              <a:rPr lang="ru-RU" b="1" dirty="0">
                <a:solidFill>
                  <a:schemeClr val="accent2">
                    <a:lumMod val="50000"/>
                  </a:schemeClr>
                </a:solidFill>
              </a:rPr>
              <a:t>Выводы</a:t>
            </a:r>
            <a:endParaRPr lang="en-US" b="1" dirty="0">
              <a:solidFill>
                <a:schemeClr val="accent2">
                  <a:lumMod val="50000"/>
                </a:schemeClr>
              </a:solidFill>
            </a:endParaRPr>
          </a:p>
        </p:txBody>
      </p:sp>
      <p:sp>
        <p:nvSpPr>
          <p:cNvPr id="3" name="Объект 2">
            <a:extLst>
              <a:ext uri="{FF2B5EF4-FFF2-40B4-BE49-F238E27FC236}">
                <a16:creationId xmlns:a16="http://schemas.microsoft.com/office/drawing/2014/main" id="{CF1D561C-D18A-4330-A1CE-3B3E079F5C85}"/>
              </a:ext>
            </a:extLst>
          </p:cNvPr>
          <p:cNvSpPr>
            <a:spLocks noGrp="1"/>
          </p:cNvSpPr>
          <p:nvPr>
            <p:ph idx="1"/>
          </p:nvPr>
        </p:nvSpPr>
        <p:spPr>
          <a:xfrm>
            <a:off x="1295400" y="1014514"/>
            <a:ext cx="9601200" cy="3581400"/>
          </a:xfrm>
        </p:spPr>
        <p:txBody>
          <a:bodyPr>
            <a:normAutofit fontScale="85000" lnSpcReduction="10000"/>
          </a:bodyPr>
          <a:lstStyle/>
          <a:p>
            <a:pPr marL="0" indent="0">
              <a:buNone/>
            </a:pPr>
            <a:r>
              <a:rPr lang="ru-RU" sz="2000" b="1" dirty="0">
                <a:solidFill>
                  <a:schemeClr val="accent2">
                    <a:lumMod val="50000"/>
                  </a:schemeClr>
                </a:solidFill>
              </a:rPr>
              <a:t>Сжатие Хаффмана </a:t>
            </a:r>
            <a:r>
              <a:rPr lang="ru-RU" sz="2000" dirty="0">
                <a:solidFill>
                  <a:schemeClr val="accent2">
                    <a:lumMod val="50000"/>
                  </a:schemeClr>
                </a:solidFill>
              </a:rPr>
              <a:t>- статистический метод сжатия, который уменьшает среднюю длину кодового слова для символов алфавита. Код Хаффмана является примером кода, оптимального в случае, когда все вероятности появления символов в сообщении - целые отрицательные степени двойки. Для заданного распределения частот символов может существовать несколько возможных кодов Хаффмана. Возможно определить 'каноническое' дерево Хаффмана, выбрав одно из возможных деревьев. Может показаться что кодирование Хаффмана лучшее средство для сжатия. Однако это не так. Как было замечено выше, этот метод оптимален только в том случае, когда все символы в сообщении имеют вероятности появления равные целым отрицательным степеням двойки, что в общем случае не так. Метод арифметического кодирования не имеет этого ограничения: он достигает одинакового эффекта, т.к. рассматривает сообщение как единое целое (что для кодирования по Хаффману потребовало бы нумерации каждого из всех возможных сообщений), и таким образом достигает теоретической </a:t>
            </a:r>
            <a:r>
              <a:rPr lang="ru-RU" sz="2000" dirty="0" err="1">
                <a:solidFill>
                  <a:schemeClr val="accent2">
                    <a:lumMod val="50000"/>
                  </a:schemeClr>
                </a:solidFill>
              </a:rPr>
              <a:t>энтропийной</a:t>
            </a:r>
            <a:r>
              <a:rPr lang="ru-RU" sz="2000" dirty="0">
                <a:solidFill>
                  <a:schemeClr val="accent2">
                    <a:lumMod val="50000"/>
                  </a:schemeClr>
                </a:solidFill>
              </a:rPr>
              <a:t> границы эффективности сжатия для любого источника.</a:t>
            </a:r>
          </a:p>
          <a:p>
            <a:pPr marL="0" indent="0">
              <a:buNone/>
            </a:pPr>
            <a:endParaRPr lang="ru-RU" sz="2000" b="1" dirty="0">
              <a:solidFill>
                <a:schemeClr val="accent1">
                  <a:lumMod val="75000"/>
                </a:schemeClr>
              </a:solidFill>
            </a:endParaRPr>
          </a:p>
        </p:txBody>
      </p:sp>
      <p:pic>
        <p:nvPicPr>
          <p:cNvPr id="5122" name="Picture 2" descr="ÐÐ°ÑÑÐ¸Ð½ÐºÐ¸ Ð¿Ð¾ Ð·Ð°Ð¿ÑÐ¾ÑÑ Ð´Ð¾ÑÑÐ¸Ð¶ÐµÐ½Ð¸Ðµ ÑÐµÐ»Ð¸ Ð¸ÐºÐ¾Ð½ÐºÐ°">
            <a:extLst>
              <a:ext uri="{FF2B5EF4-FFF2-40B4-BE49-F238E27FC236}">
                <a16:creationId xmlns:a16="http://schemas.microsoft.com/office/drawing/2014/main" id="{7D690EAD-61ED-4B43-AED7-06BD5D0A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584" y="4272595"/>
            <a:ext cx="3322831" cy="236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33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C268A7-C3E7-4E88-BCC0-589AB91FB88A}"/>
              </a:ext>
            </a:extLst>
          </p:cNvPr>
          <p:cNvSpPr>
            <a:spLocks noGrp="1"/>
          </p:cNvSpPr>
          <p:nvPr>
            <p:ph type="title"/>
          </p:nvPr>
        </p:nvSpPr>
        <p:spPr>
          <a:xfrm>
            <a:off x="1295400" y="434084"/>
            <a:ext cx="9601200" cy="1199410"/>
          </a:xfrm>
        </p:spPr>
        <p:txBody>
          <a:bodyPr/>
          <a:lstStyle/>
          <a:p>
            <a:pPr algn="ctr"/>
            <a:r>
              <a:rPr lang="ru-RU" b="1" dirty="0">
                <a:solidFill>
                  <a:schemeClr val="accent2">
                    <a:lumMod val="50000"/>
                  </a:schemeClr>
                </a:solidFill>
              </a:rPr>
              <a:t>Задание на лабораторную</a:t>
            </a:r>
          </a:p>
        </p:txBody>
      </p:sp>
      <p:sp>
        <p:nvSpPr>
          <p:cNvPr id="3" name="Объект 2">
            <a:extLst>
              <a:ext uri="{FF2B5EF4-FFF2-40B4-BE49-F238E27FC236}">
                <a16:creationId xmlns:a16="http://schemas.microsoft.com/office/drawing/2014/main" id="{1BDA0551-A510-42C2-ACAB-EBACE324571A}"/>
              </a:ext>
            </a:extLst>
          </p:cNvPr>
          <p:cNvSpPr>
            <a:spLocks noGrp="1"/>
          </p:cNvSpPr>
          <p:nvPr>
            <p:ph idx="1"/>
          </p:nvPr>
        </p:nvSpPr>
        <p:spPr>
          <a:xfrm>
            <a:off x="1947169" y="1811542"/>
            <a:ext cx="8949431" cy="4442637"/>
          </a:xfrm>
        </p:spPr>
        <p:txBody>
          <a:bodyPr>
            <a:normAutofit/>
          </a:bodyPr>
          <a:lstStyle/>
          <a:p>
            <a:r>
              <a:rPr lang="ru-RU" sz="2000" dirty="0">
                <a:solidFill>
                  <a:schemeClr val="accent1">
                    <a:lumMod val="75000"/>
                  </a:schemeClr>
                </a:solidFill>
              </a:rPr>
              <a:t>Работа состоит в выполнении двух заданий: построения кода Хаффмана и арифметического кода. </a:t>
            </a:r>
            <a:endParaRPr lang="ru-RU" sz="2000" dirty="0">
              <a:solidFill>
                <a:schemeClr val="accent2">
                  <a:lumMod val="50000"/>
                </a:schemeClr>
              </a:solidFill>
            </a:endParaRPr>
          </a:p>
        </p:txBody>
      </p:sp>
      <p:pic>
        <p:nvPicPr>
          <p:cNvPr id="7" name="Рисунок 6">
            <a:extLst>
              <a:ext uri="{FF2B5EF4-FFF2-40B4-BE49-F238E27FC236}">
                <a16:creationId xmlns:a16="http://schemas.microsoft.com/office/drawing/2014/main" id="{980B02D4-B460-4C64-BBE2-155BA6BBE8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50457" y="3190410"/>
            <a:ext cx="5773769" cy="3063769"/>
          </a:xfrm>
          <a:prstGeom prst="rect">
            <a:avLst/>
          </a:prstGeom>
        </p:spPr>
      </p:pic>
    </p:spTree>
    <p:extLst>
      <p:ext uri="{BB962C8B-B14F-4D97-AF65-F5344CB8AC3E}">
        <p14:creationId xmlns:p14="http://schemas.microsoft.com/office/powerpoint/2010/main" val="383813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BF56A2-CB80-495E-8963-1BE5021EFC48}"/>
              </a:ext>
            </a:extLst>
          </p:cNvPr>
          <p:cNvSpPr>
            <a:spLocks noGrp="1"/>
          </p:cNvSpPr>
          <p:nvPr>
            <p:ph type="title"/>
          </p:nvPr>
        </p:nvSpPr>
        <p:spPr>
          <a:xfrm>
            <a:off x="1063840" y="562734"/>
            <a:ext cx="9601200" cy="1485900"/>
          </a:xfrm>
        </p:spPr>
        <p:txBody>
          <a:bodyPr/>
          <a:lstStyle/>
          <a:p>
            <a:pPr algn="ctr"/>
            <a:r>
              <a:rPr lang="ru-RU" b="1" dirty="0">
                <a:solidFill>
                  <a:schemeClr val="accent2">
                    <a:lumMod val="50000"/>
                  </a:schemeClr>
                </a:solidFill>
              </a:rPr>
              <a:t>Распределение ролей в команде:</a:t>
            </a:r>
          </a:p>
        </p:txBody>
      </p:sp>
      <p:sp>
        <p:nvSpPr>
          <p:cNvPr id="8" name="Объект 2">
            <a:extLst>
              <a:ext uri="{FF2B5EF4-FFF2-40B4-BE49-F238E27FC236}">
                <a16:creationId xmlns:a16="http://schemas.microsoft.com/office/drawing/2014/main" id="{6D3E3F5E-22DB-4FF0-AE85-7827D977BB4B}"/>
              </a:ext>
            </a:extLst>
          </p:cNvPr>
          <p:cNvSpPr>
            <a:spLocks noGrp="1"/>
          </p:cNvSpPr>
          <p:nvPr>
            <p:ph idx="1"/>
          </p:nvPr>
        </p:nvSpPr>
        <p:spPr>
          <a:xfrm>
            <a:off x="2164670" y="4381499"/>
            <a:ext cx="9601200" cy="3581400"/>
          </a:xfrm>
        </p:spPr>
        <p:txBody>
          <a:bodyPr>
            <a:normAutofit/>
          </a:bodyPr>
          <a:lstStyle/>
          <a:p>
            <a:pPr marL="0" indent="0">
              <a:lnSpc>
                <a:spcPct val="50000"/>
              </a:lnSpc>
              <a:buNone/>
            </a:pPr>
            <a:r>
              <a:rPr lang="uk-UA" sz="1800" dirty="0">
                <a:solidFill>
                  <a:schemeClr val="accent2">
                    <a:lumMod val="50000"/>
                  </a:schemeClr>
                </a:solidFill>
              </a:rPr>
              <a:t>Яковлева Д. </a:t>
            </a:r>
            <a:r>
              <a:rPr lang="en-US" sz="1800" dirty="0">
                <a:solidFill>
                  <a:schemeClr val="accent2">
                    <a:lumMod val="50000"/>
                  </a:schemeClr>
                </a:solidFill>
              </a:rPr>
              <a:t>         </a:t>
            </a:r>
            <a:r>
              <a:rPr lang="ru-RU" sz="1800" dirty="0">
                <a:solidFill>
                  <a:schemeClr val="accent2">
                    <a:lumMod val="50000"/>
                  </a:schemeClr>
                </a:solidFill>
              </a:rPr>
              <a:t>            </a:t>
            </a:r>
            <a:r>
              <a:rPr lang="en-US" sz="1800" dirty="0">
                <a:solidFill>
                  <a:schemeClr val="accent2">
                    <a:lumMod val="50000"/>
                  </a:schemeClr>
                </a:solidFill>
              </a:rPr>
              <a:t> </a:t>
            </a:r>
            <a:r>
              <a:rPr lang="uk-UA" sz="1800" dirty="0" err="1">
                <a:solidFill>
                  <a:schemeClr val="accent2">
                    <a:lumMod val="50000"/>
                  </a:schemeClr>
                </a:solidFill>
              </a:rPr>
              <a:t>Галушкова</a:t>
            </a:r>
            <a:r>
              <a:rPr lang="uk-UA" sz="1800" dirty="0">
                <a:solidFill>
                  <a:schemeClr val="accent2">
                    <a:lumMod val="50000"/>
                  </a:schemeClr>
                </a:solidFill>
              </a:rPr>
              <a:t> А.                         </a:t>
            </a:r>
            <a:r>
              <a:rPr lang="uk-UA" sz="1800" dirty="0" err="1">
                <a:solidFill>
                  <a:schemeClr val="accent2">
                    <a:lumMod val="50000"/>
                  </a:schemeClr>
                </a:solidFill>
              </a:rPr>
              <a:t>Намєснік</a:t>
            </a:r>
            <a:r>
              <a:rPr lang="uk-UA" sz="1800" dirty="0">
                <a:solidFill>
                  <a:schemeClr val="accent2">
                    <a:lumMod val="50000"/>
                  </a:schemeClr>
                </a:solidFill>
              </a:rPr>
              <a:t> Є. </a:t>
            </a:r>
          </a:p>
          <a:p>
            <a:pPr marL="0" indent="0">
              <a:lnSpc>
                <a:spcPct val="50000"/>
              </a:lnSpc>
              <a:buNone/>
            </a:pPr>
            <a:r>
              <a:rPr lang="uk-UA" sz="1800" dirty="0">
                <a:solidFill>
                  <a:schemeClr val="accent2">
                    <a:lumMod val="50000"/>
                  </a:schemeClr>
                </a:solidFill>
              </a:rPr>
              <a:t>                                                                                        </a:t>
            </a:r>
            <a:r>
              <a:rPr lang="uk-UA" sz="1800" dirty="0" err="1">
                <a:solidFill>
                  <a:schemeClr val="accent2">
                    <a:lumMod val="50000"/>
                  </a:schemeClr>
                </a:solidFill>
              </a:rPr>
              <a:t>Біліченко</a:t>
            </a:r>
            <a:r>
              <a:rPr lang="uk-UA" sz="1800" dirty="0">
                <a:solidFill>
                  <a:schemeClr val="accent2">
                    <a:lumMod val="50000"/>
                  </a:schemeClr>
                </a:solidFill>
              </a:rPr>
              <a:t> В.  </a:t>
            </a:r>
            <a:endParaRPr lang="ru-RU" sz="1800" dirty="0">
              <a:solidFill>
                <a:schemeClr val="accent2">
                  <a:lumMod val="50000"/>
                </a:schemeClr>
              </a:solidFill>
            </a:endParaRPr>
          </a:p>
        </p:txBody>
      </p:sp>
      <p:sp>
        <p:nvSpPr>
          <p:cNvPr id="6" name="Rectangle 3">
            <a:extLst>
              <a:ext uri="{FF2B5EF4-FFF2-40B4-BE49-F238E27FC236}">
                <a16:creationId xmlns:a16="http://schemas.microsoft.com/office/drawing/2014/main" id="{83FAF56A-7B6D-4E6B-A063-E64919E937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ÐÐ°ÑÑÐ¸Ð½ÐºÐ¸ Ð¿Ð¾ Ð·Ð°Ð¿ÑÐ¾ÑÑ scrum master Ð¸ÐºÐ¾Ð½ÐºÐ°">
            <a:extLst>
              <a:ext uri="{FF2B5EF4-FFF2-40B4-BE49-F238E27FC236}">
                <a16:creationId xmlns:a16="http://schemas.microsoft.com/office/drawing/2014/main" id="{17685A93-E2D3-4BCB-880C-87046B79E1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04"/>
          <a:stretch/>
        </p:blipFill>
        <p:spPr bwMode="auto">
          <a:xfrm>
            <a:off x="1535835" y="1508648"/>
            <a:ext cx="8603942" cy="434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53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7DB12DE-4FB9-4D8C-9B20-E62A9D37422B}"/>
              </a:ext>
            </a:extLst>
          </p:cNvPr>
          <p:cNvSpPr>
            <a:spLocks noGrp="1"/>
          </p:cNvSpPr>
          <p:nvPr>
            <p:ph type="title"/>
          </p:nvPr>
        </p:nvSpPr>
        <p:spPr>
          <a:xfrm>
            <a:off x="1362722" y="396504"/>
            <a:ext cx="9601200" cy="863974"/>
          </a:xfrm>
        </p:spPr>
        <p:txBody>
          <a:bodyPr>
            <a:normAutofit/>
          </a:bodyPr>
          <a:lstStyle/>
          <a:p>
            <a:pPr algn="ctr"/>
            <a:r>
              <a:rPr lang="ru-RU" b="1" dirty="0">
                <a:solidFill>
                  <a:schemeClr val="accent2">
                    <a:lumMod val="50000"/>
                  </a:schemeClr>
                </a:solidFill>
              </a:rPr>
              <a:t>Математическая постановка</a:t>
            </a:r>
          </a:p>
        </p:txBody>
      </p:sp>
      <p:sp>
        <p:nvSpPr>
          <p:cNvPr id="3" name="Прямоугольник 2">
            <a:extLst>
              <a:ext uri="{FF2B5EF4-FFF2-40B4-BE49-F238E27FC236}">
                <a16:creationId xmlns:a16="http://schemas.microsoft.com/office/drawing/2014/main" id="{B624F109-859D-4965-99ED-3F1593228C13}"/>
              </a:ext>
            </a:extLst>
          </p:cNvPr>
          <p:cNvSpPr/>
          <p:nvPr/>
        </p:nvSpPr>
        <p:spPr>
          <a:xfrm>
            <a:off x="2571856" y="4698504"/>
            <a:ext cx="157898" cy="248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65396C47-7AF0-4DF8-B426-ECC0AF8EA83A}"/>
              </a:ext>
            </a:extLst>
          </p:cNvPr>
          <p:cNvSpPr txBox="1"/>
          <p:nvPr/>
        </p:nvSpPr>
        <p:spPr>
          <a:xfrm>
            <a:off x="2500022" y="4612748"/>
            <a:ext cx="145650" cy="400110"/>
          </a:xfrm>
          <a:prstGeom prst="rect">
            <a:avLst/>
          </a:prstGeom>
          <a:noFill/>
        </p:spPr>
        <p:txBody>
          <a:bodyPr wrap="square" rtlCol="0">
            <a:spAutoFit/>
          </a:bodyPr>
          <a:lstStyle/>
          <a:p>
            <a:r>
              <a:rPr lang="en-US" sz="2000" i="1" dirty="0">
                <a:solidFill>
                  <a:schemeClr val="bg2">
                    <a:lumMod val="10000"/>
                  </a:schemeClr>
                </a:solidFill>
                <a:latin typeface="Arial" panose="020B0604020202020204" pitchFamily="34" charset="0"/>
                <a:cs typeface="Arial" panose="020B0604020202020204" pitchFamily="34" charset="0"/>
              </a:rPr>
              <a:t>B</a:t>
            </a:r>
            <a:endParaRPr lang="ru-RU" sz="2000" i="1" dirty="0">
              <a:solidFill>
                <a:schemeClr val="bg2">
                  <a:lumMod val="10000"/>
                </a:schemeClr>
              </a:solidFill>
              <a:latin typeface="Arial" panose="020B0604020202020204" pitchFamily="34" charset="0"/>
              <a:cs typeface="Arial" panose="020B0604020202020204" pitchFamily="34" charset="0"/>
            </a:endParaRPr>
          </a:p>
        </p:txBody>
      </p:sp>
      <p:pic>
        <p:nvPicPr>
          <p:cNvPr id="10" name="Рисунок 9">
            <a:extLst>
              <a:ext uri="{FF2B5EF4-FFF2-40B4-BE49-F238E27FC236}">
                <a16:creationId xmlns:a16="http://schemas.microsoft.com/office/drawing/2014/main" id="{60F5B56D-DFF6-4873-A2E5-34872E756B4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365103" y="1557662"/>
            <a:ext cx="3194531" cy="815065"/>
          </a:xfrm>
          <a:prstGeom prst="rect">
            <a:avLst/>
          </a:prstGeom>
        </p:spPr>
      </p:pic>
      <p:pic>
        <p:nvPicPr>
          <p:cNvPr id="13" name="Рисунок 12">
            <a:extLst>
              <a:ext uri="{FF2B5EF4-FFF2-40B4-BE49-F238E27FC236}">
                <a16:creationId xmlns:a16="http://schemas.microsoft.com/office/drawing/2014/main" id="{5E55DED8-A118-437D-AC2C-A85615F6501D}"/>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2365103" y="2437722"/>
            <a:ext cx="3174991" cy="704181"/>
          </a:xfrm>
          <a:prstGeom prst="rect">
            <a:avLst/>
          </a:prstGeom>
        </p:spPr>
      </p:pic>
      <p:pic>
        <p:nvPicPr>
          <p:cNvPr id="14" name="Рисунок 13">
            <a:extLst>
              <a:ext uri="{FF2B5EF4-FFF2-40B4-BE49-F238E27FC236}">
                <a16:creationId xmlns:a16="http://schemas.microsoft.com/office/drawing/2014/main" id="{8676F402-E6C0-4936-A31F-E3D3CFE27257}"/>
              </a:ext>
            </a:extLst>
          </p:cNvPr>
          <p:cNvPicPr>
            <a:picLocks noChangeAspect="1"/>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2365102" y="3280481"/>
            <a:ext cx="3174991" cy="938265"/>
          </a:xfrm>
          <a:prstGeom prst="rect">
            <a:avLst/>
          </a:prstGeom>
        </p:spPr>
      </p:pic>
      <p:pic>
        <p:nvPicPr>
          <p:cNvPr id="15" name="Рисунок 14">
            <a:extLst>
              <a:ext uri="{FF2B5EF4-FFF2-40B4-BE49-F238E27FC236}">
                <a16:creationId xmlns:a16="http://schemas.microsoft.com/office/drawing/2014/main" id="{206A8557-FF50-48C9-AA04-0F1C1F3ECE9D}"/>
              </a:ext>
            </a:extLst>
          </p:cNvPr>
          <p:cNvPicPr>
            <a:picLocks noChangeAspect="1"/>
          </p:cNvPicPr>
          <p:nvPr/>
        </p:nvPicPr>
        <p:blipFill rotWithShape="1">
          <a:blip r:embed="rId8">
            <a:duotone>
              <a:schemeClr val="accent2">
                <a:shade val="45000"/>
                <a:satMod val="135000"/>
              </a:schemeClr>
              <a:prstClr val="white"/>
            </a:duotone>
          </a:blip>
          <a:srcRect r="89321"/>
          <a:stretch/>
        </p:blipFill>
        <p:spPr>
          <a:xfrm>
            <a:off x="2438671" y="4218746"/>
            <a:ext cx="338577" cy="884248"/>
          </a:xfrm>
          <a:prstGeom prst="rect">
            <a:avLst/>
          </a:prstGeom>
        </p:spPr>
      </p:pic>
      <p:pic>
        <p:nvPicPr>
          <p:cNvPr id="16" name="Рисунок 15">
            <a:extLst>
              <a:ext uri="{FF2B5EF4-FFF2-40B4-BE49-F238E27FC236}">
                <a16:creationId xmlns:a16="http://schemas.microsoft.com/office/drawing/2014/main" id="{F1716749-E738-4CC6-A8D1-51F9BD7CA02F}"/>
              </a:ext>
            </a:extLst>
          </p:cNvPr>
          <p:cNvPicPr>
            <a:picLocks noChangeAspect="1"/>
          </p:cNvPicPr>
          <p:nvPr/>
        </p:nvPicPr>
        <p:blipFill>
          <a:blip r:embed="rId9">
            <a:duotone>
              <a:schemeClr val="accent2">
                <a:shade val="45000"/>
                <a:satMod val="135000"/>
              </a:schemeClr>
              <a:prstClr val="white"/>
            </a:duotone>
            <a:extLst>
              <a:ext uri="{BEBA8EAE-BF5A-486C-A8C5-ECC9F3942E4B}">
                <a14:imgProps xmlns:a14="http://schemas.microsoft.com/office/drawing/2010/main">
                  <a14:imgLayer r:embed="rId10">
                    <a14:imgEffect>
                      <a14:brightnessContrast bright="20000" contrast="-40000"/>
                    </a14:imgEffect>
                  </a14:imgLayer>
                </a14:imgProps>
              </a:ext>
            </a:extLst>
          </a:blip>
          <a:stretch>
            <a:fillRect/>
          </a:stretch>
        </p:blipFill>
        <p:spPr>
          <a:xfrm>
            <a:off x="2777248" y="4259562"/>
            <a:ext cx="1270000" cy="884248"/>
          </a:xfrm>
          <a:prstGeom prst="rect">
            <a:avLst/>
          </a:prstGeom>
        </p:spPr>
      </p:pic>
      <p:pic>
        <p:nvPicPr>
          <p:cNvPr id="17" name="Рисунок 16">
            <a:extLst>
              <a:ext uri="{FF2B5EF4-FFF2-40B4-BE49-F238E27FC236}">
                <a16:creationId xmlns:a16="http://schemas.microsoft.com/office/drawing/2014/main" id="{C4C14DAC-87B5-490D-A967-FDBAF845B4FD}"/>
              </a:ext>
            </a:extLst>
          </p:cNvPr>
          <p:cNvPicPr>
            <a:picLocks noChangeAspect="1"/>
          </p:cNvPicPr>
          <p:nvPr/>
        </p:nvPicPr>
        <p:blipFill>
          <a:blip r:embed="rId11">
            <a:duotone>
              <a:schemeClr val="accent2">
                <a:shade val="45000"/>
                <a:satMod val="135000"/>
              </a:schemeClr>
              <a:prstClr val="white"/>
            </a:duotone>
            <a:extLst>
              <a:ext uri="{BEBA8EAE-BF5A-486C-A8C5-ECC9F3942E4B}">
                <a14:imgProps xmlns:a14="http://schemas.microsoft.com/office/drawing/2010/main">
                  <a14:imgLayer r:embed="rId12">
                    <a14:imgEffect>
                      <a14:brightnessContrast bright="20000" contrast="-40000"/>
                    </a14:imgEffect>
                  </a14:imgLayer>
                </a14:imgProps>
              </a:ext>
            </a:extLst>
          </a:blip>
          <a:stretch>
            <a:fillRect/>
          </a:stretch>
        </p:blipFill>
        <p:spPr>
          <a:xfrm>
            <a:off x="2365102" y="5332244"/>
            <a:ext cx="1991129" cy="897960"/>
          </a:xfrm>
          <a:prstGeom prst="rect">
            <a:avLst/>
          </a:prstGeom>
        </p:spPr>
      </p:pic>
      <p:sp>
        <p:nvSpPr>
          <p:cNvPr id="18" name="TextBox 17">
            <a:extLst>
              <a:ext uri="{FF2B5EF4-FFF2-40B4-BE49-F238E27FC236}">
                <a16:creationId xmlns:a16="http://schemas.microsoft.com/office/drawing/2014/main" id="{BE2656E5-07B1-4BF0-B514-8C0792A46C54}"/>
              </a:ext>
            </a:extLst>
          </p:cNvPr>
          <p:cNvSpPr txBox="1"/>
          <p:nvPr/>
        </p:nvSpPr>
        <p:spPr>
          <a:xfrm>
            <a:off x="5652174" y="5623415"/>
            <a:ext cx="4483100" cy="400110"/>
          </a:xfrm>
          <a:prstGeom prst="rect">
            <a:avLst/>
          </a:prstGeom>
          <a:noFill/>
        </p:spPr>
        <p:txBody>
          <a:bodyPr wrap="square" rtlCol="0">
            <a:spAutoFit/>
          </a:bodyPr>
          <a:lstStyle/>
          <a:p>
            <a:r>
              <a:rPr lang="ru-RU" sz="2000" dirty="0">
                <a:solidFill>
                  <a:schemeClr val="accent1">
                    <a:lumMod val="75000"/>
                  </a:schemeClr>
                </a:solidFill>
              </a:rPr>
              <a:t>- Удельная энтропия</a:t>
            </a:r>
          </a:p>
        </p:txBody>
      </p:sp>
      <p:sp>
        <p:nvSpPr>
          <p:cNvPr id="19" name="Прямоугольник 18">
            <a:extLst>
              <a:ext uri="{FF2B5EF4-FFF2-40B4-BE49-F238E27FC236}">
                <a16:creationId xmlns:a16="http://schemas.microsoft.com/office/drawing/2014/main" id="{0E7E56F7-90EF-4C3F-9333-88591D1CF1CA}"/>
              </a:ext>
            </a:extLst>
          </p:cNvPr>
          <p:cNvSpPr/>
          <p:nvPr/>
        </p:nvSpPr>
        <p:spPr>
          <a:xfrm>
            <a:off x="5631468" y="1714190"/>
            <a:ext cx="4190571" cy="400110"/>
          </a:xfrm>
          <a:prstGeom prst="rect">
            <a:avLst/>
          </a:prstGeom>
        </p:spPr>
        <p:txBody>
          <a:bodyPr wrap="none">
            <a:spAutoFit/>
          </a:bodyPr>
          <a:lstStyle/>
          <a:p>
            <a:r>
              <a:rPr lang="ru-RU" sz="2000" dirty="0">
                <a:solidFill>
                  <a:schemeClr val="accent1">
                    <a:lumMod val="75000"/>
                  </a:schemeClr>
                </a:solidFill>
              </a:rPr>
              <a:t>- Средняя длинна кодового слова</a:t>
            </a:r>
          </a:p>
        </p:txBody>
      </p:sp>
      <p:sp>
        <p:nvSpPr>
          <p:cNvPr id="20" name="Прямоугольник 19">
            <a:extLst>
              <a:ext uri="{FF2B5EF4-FFF2-40B4-BE49-F238E27FC236}">
                <a16:creationId xmlns:a16="http://schemas.microsoft.com/office/drawing/2014/main" id="{D9D4417A-79B3-4BFD-80F3-1DF99780134A}"/>
              </a:ext>
            </a:extLst>
          </p:cNvPr>
          <p:cNvSpPr/>
          <p:nvPr/>
        </p:nvSpPr>
        <p:spPr>
          <a:xfrm>
            <a:off x="5597403" y="2614762"/>
            <a:ext cx="2762295" cy="400110"/>
          </a:xfrm>
          <a:prstGeom prst="rect">
            <a:avLst/>
          </a:prstGeom>
        </p:spPr>
        <p:txBody>
          <a:bodyPr wrap="none">
            <a:spAutoFit/>
          </a:bodyPr>
          <a:lstStyle/>
          <a:p>
            <a:r>
              <a:rPr lang="ru-RU" sz="2000" dirty="0">
                <a:solidFill>
                  <a:schemeClr val="accent1">
                    <a:lumMod val="75000"/>
                  </a:schemeClr>
                </a:solidFill>
              </a:rPr>
              <a:t>- Энтропия источника</a:t>
            </a:r>
          </a:p>
        </p:txBody>
      </p:sp>
      <p:sp>
        <p:nvSpPr>
          <p:cNvPr id="21" name="Прямоугольник 20">
            <a:extLst>
              <a:ext uri="{FF2B5EF4-FFF2-40B4-BE49-F238E27FC236}">
                <a16:creationId xmlns:a16="http://schemas.microsoft.com/office/drawing/2014/main" id="{AB07F3F9-3904-471D-8CD6-B6FC5489131A}"/>
              </a:ext>
            </a:extLst>
          </p:cNvPr>
          <p:cNvSpPr/>
          <p:nvPr/>
        </p:nvSpPr>
        <p:spPr>
          <a:xfrm>
            <a:off x="5619082" y="3489682"/>
            <a:ext cx="3382657" cy="400110"/>
          </a:xfrm>
          <a:prstGeom prst="rect">
            <a:avLst/>
          </a:prstGeom>
        </p:spPr>
        <p:txBody>
          <a:bodyPr wrap="none">
            <a:spAutoFit/>
          </a:bodyPr>
          <a:lstStyle/>
          <a:p>
            <a:r>
              <a:rPr lang="ru-RU" sz="2000" dirty="0">
                <a:solidFill>
                  <a:schemeClr val="accent1">
                    <a:lumMod val="75000"/>
                  </a:schemeClr>
                </a:solidFill>
              </a:rPr>
              <a:t>- Избыточность  источника</a:t>
            </a:r>
          </a:p>
        </p:txBody>
      </p:sp>
      <p:sp>
        <p:nvSpPr>
          <p:cNvPr id="22" name="Прямоугольник 21">
            <a:extLst>
              <a:ext uri="{FF2B5EF4-FFF2-40B4-BE49-F238E27FC236}">
                <a16:creationId xmlns:a16="http://schemas.microsoft.com/office/drawing/2014/main" id="{5CED9266-6445-41D5-B0B2-36B5131329F5}"/>
              </a:ext>
            </a:extLst>
          </p:cNvPr>
          <p:cNvSpPr/>
          <p:nvPr/>
        </p:nvSpPr>
        <p:spPr>
          <a:xfrm>
            <a:off x="5656338" y="4546572"/>
            <a:ext cx="2715808" cy="400110"/>
          </a:xfrm>
          <a:prstGeom prst="rect">
            <a:avLst/>
          </a:prstGeom>
        </p:spPr>
        <p:txBody>
          <a:bodyPr wrap="none">
            <a:spAutoFit/>
          </a:bodyPr>
          <a:lstStyle/>
          <a:p>
            <a:r>
              <a:rPr lang="ru-RU" sz="2000" dirty="0">
                <a:solidFill>
                  <a:schemeClr val="accent1">
                    <a:lumMod val="75000"/>
                  </a:schemeClr>
                </a:solidFill>
              </a:rPr>
              <a:t>- Избыточность  кода</a:t>
            </a:r>
          </a:p>
        </p:txBody>
      </p:sp>
    </p:spTree>
    <p:extLst>
      <p:ext uri="{BB962C8B-B14F-4D97-AF65-F5344CB8AC3E}">
        <p14:creationId xmlns:p14="http://schemas.microsoft.com/office/powerpoint/2010/main" val="327752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fontScale="90000"/>
          </a:bodyPr>
          <a:lstStyle/>
          <a:p>
            <a:pPr algn="ctr"/>
            <a:r>
              <a:rPr lang="ru-RU" b="1" dirty="0">
                <a:solidFill>
                  <a:schemeClr val="accent2">
                    <a:lumMod val="50000"/>
                  </a:schemeClr>
                </a:solidFill>
              </a:rPr>
              <a:t>Алгоритм построения дерева </a:t>
            </a:r>
            <a:br>
              <a:rPr lang="ru-RU" b="1" dirty="0">
                <a:solidFill>
                  <a:schemeClr val="accent2">
                    <a:lumMod val="50000"/>
                  </a:schemeClr>
                </a:solidFill>
              </a:rPr>
            </a:br>
            <a:r>
              <a:rPr lang="ru-RU" b="1" dirty="0">
                <a:solidFill>
                  <a:schemeClr val="accent2">
                    <a:lumMod val="50000"/>
                  </a:schemeClr>
                </a:solidFill>
              </a:rPr>
              <a:t>кодирования Хаффмана</a:t>
            </a:r>
          </a:p>
        </p:txBody>
      </p:sp>
      <p:pic>
        <p:nvPicPr>
          <p:cNvPr id="7" name="Объект 3">
            <a:extLst>
              <a:ext uri="{FF2B5EF4-FFF2-40B4-BE49-F238E27FC236}">
                <a16:creationId xmlns:a16="http://schemas.microsoft.com/office/drawing/2014/main" id="{BA1343A4-6C66-49AF-BB83-0D6EE0769E83}"/>
              </a:ext>
            </a:extLst>
          </p:cNvPr>
          <p:cNvPicPr>
            <a:picLocks noGrp="1" noChangeAspect="1"/>
          </p:cNvPicPr>
          <p:nvPr>
            <p:ph idx="1"/>
          </p:nvPr>
        </p:nvPicPr>
        <p:blipFill rotWithShape="1">
          <a:blip r:embed="rId2">
            <a:duotone>
              <a:schemeClr val="accent2">
                <a:shade val="45000"/>
                <a:satMod val="135000"/>
              </a:schemeClr>
              <a:prstClr val="white"/>
            </a:duotone>
          </a:blip>
          <a:srcRect r="1462"/>
          <a:stretch/>
        </p:blipFill>
        <p:spPr>
          <a:xfrm>
            <a:off x="1940928" y="1988597"/>
            <a:ext cx="8152983" cy="3915053"/>
          </a:xfrm>
          <a:prstGeom prst="rect">
            <a:avLst/>
          </a:prstGeom>
        </p:spPr>
      </p:pic>
    </p:spTree>
    <p:extLst>
      <p:ext uri="{BB962C8B-B14F-4D97-AF65-F5344CB8AC3E}">
        <p14:creationId xmlns:p14="http://schemas.microsoft.com/office/powerpoint/2010/main" val="71209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fontScale="90000"/>
          </a:bodyPr>
          <a:lstStyle/>
          <a:p>
            <a:pPr algn="ctr"/>
            <a:r>
              <a:rPr lang="ru-RU" b="1" dirty="0">
                <a:solidFill>
                  <a:schemeClr val="accent2">
                    <a:lumMod val="50000"/>
                  </a:schemeClr>
                </a:solidFill>
              </a:rPr>
              <a:t>Пример построения дерева </a:t>
            </a:r>
            <a:br>
              <a:rPr lang="ru-RU" b="1" dirty="0">
                <a:solidFill>
                  <a:schemeClr val="accent2">
                    <a:lumMod val="50000"/>
                  </a:schemeClr>
                </a:solidFill>
              </a:rPr>
            </a:br>
            <a:r>
              <a:rPr lang="ru-RU" b="1" dirty="0">
                <a:solidFill>
                  <a:schemeClr val="accent2">
                    <a:lumMod val="50000"/>
                  </a:schemeClr>
                </a:solidFill>
              </a:rPr>
              <a:t>кодирования Хаффмана</a:t>
            </a:r>
          </a:p>
        </p:txBody>
      </p:sp>
      <p:pic>
        <p:nvPicPr>
          <p:cNvPr id="6" name="Рисунок 5">
            <a:extLst>
              <a:ext uri="{FF2B5EF4-FFF2-40B4-BE49-F238E27FC236}">
                <a16:creationId xmlns:a16="http://schemas.microsoft.com/office/drawing/2014/main" id="{04F1265A-F3AA-4AF5-8EAA-32EC362DE5E5}"/>
              </a:ext>
            </a:extLst>
          </p:cNvPr>
          <p:cNvPicPr>
            <a:picLocks noChangeAspect="1"/>
          </p:cNvPicPr>
          <p:nvPr/>
        </p:nvPicPr>
        <p:blipFill>
          <a:blip r:embed="rId2">
            <a:duotone>
              <a:schemeClr val="accent2">
                <a:shade val="45000"/>
                <a:satMod val="135000"/>
              </a:schemeClr>
              <a:prstClr val="white"/>
            </a:duotone>
          </a:blip>
          <a:stretch>
            <a:fillRect/>
          </a:stretch>
        </p:blipFill>
        <p:spPr>
          <a:xfrm>
            <a:off x="2806761" y="2050057"/>
            <a:ext cx="6578477" cy="3621601"/>
          </a:xfrm>
          <a:prstGeom prst="rect">
            <a:avLst/>
          </a:prstGeom>
        </p:spPr>
      </p:pic>
    </p:spTree>
    <p:extLst>
      <p:ext uri="{BB962C8B-B14F-4D97-AF65-F5344CB8AC3E}">
        <p14:creationId xmlns:p14="http://schemas.microsoft.com/office/powerpoint/2010/main" val="270055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fontScale="90000"/>
          </a:bodyPr>
          <a:lstStyle/>
          <a:p>
            <a:pPr algn="ctr"/>
            <a:r>
              <a:rPr lang="ru-RU" b="1" dirty="0">
                <a:solidFill>
                  <a:schemeClr val="accent2">
                    <a:lumMod val="50000"/>
                  </a:schemeClr>
                </a:solidFill>
              </a:rPr>
              <a:t>Алгоритм арифметического кодирования</a:t>
            </a:r>
          </a:p>
        </p:txBody>
      </p:sp>
      <p:pic>
        <p:nvPicPr>
          <p:cNvPr id="7" name="Объект 4">
            <a:extLst>
              <a:ext uri="{FF2B5EF4-FFF2-40B4-BE49-F238E27FC236}">
                <a16:creationId xmlns:a16="http://schemas.microsoft.com/office/drawing/2014/main" id="{CE7B36A6-57E3-4ADF-889C-5F99F32B94BF}"/>
              </a:ext>
            </a:extLst>
          </p:cNvPr>
          <p:cNvPicPr>
            <a:picLocks noGrp="1" noChangeAspect="1"/>
          </p:cNvPicPr>
          <p:nvPr>
            <p:ph idx="1"/>
          </p:nvPr>
        </p:nvPicPr>
        <p:blipFill rotWithShape="1">
          <a:blip r:embed="rId2">
            <a:duotone>
              <a:schemeClr val="accent2">
                <a:shade val="45000"/>
                <a:satMod val="135000"/>
              </a:schemeClr>
              <a:prstClr val="white"/>
            </a:duotone>
          </a:blip>
          <a:srcRect t="11124"/>
          <a:stretch/>
        </p:blipFill>
        <p:spPr>
          <a:xfrm>
            <a:off x="1639021" y="1760862"/>
            <a:ext cx="8913958" cy="4000500"/>
          </a:xfrm>
          <a:prstGeom prst="rect">
            <a:avLst/>
          </a:prstGeom>
        </p:spPr>
      </p:pic>
    </p:spTree>
    <p:extLst>
      <p:ext uri="{BB962C8B-B14F-4D97-AF65-F5344CB8AC3E}">
        <p14:creationId xmlns:p14="http://schemas.microsoft.com/office/powerpoint/2010/main" val="231388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fontScale="90000"/>
          </a:bodyPr>
          <a:lstStyle/>
          <a:p>
            <a:pPr algn="ctr"/>
            <a:r>
              <a:rPr lang="ru-RU" b="1" dirty="0">
                <a:solidFill>
                  <a:schemeClr val="accent2">
                    <a:lumMod val="50000"/>
                  </a:schemeClr>
                </a:solidFill>
              </a:rPr>
              <a:t>Пример арифметического кодирования</a:t>
            </a:r>
          </a:p>
        </p:txBody>
      </p:sp>
      <p:pic>
        <p:nvPicPr>
          <p:cNvPr id="7" name="Объект 3">
            <a:extLst>
              <a:ext uri="{FF2B5EF4-FFF2-40B4-BE49-F238E27FC236}">
                <a16:creationId xmlns:a16="http://schemas.microsoft.com/office/drawing/2014/main" id="{75798A7E-8FC9-45BB-89D9-C3E7EC9732DA}"/>
              </a:ext>
            </a:extLst>
          </p:cNvPr>
          <p:cNvPicPr>
            <a:picLocks noGrp="1" noChangeAspect="1"/>
          </p:cNvPicPr>
          <p:nvPr>
            <p:ph idx="1"/>
          </p:nvPr>
        </p:nvPicPr>
        <p:blipFill>
          <a:blip r:embed="rId2">
            <a:duotone>
              <a:schemeClr val="accent2">
                <a:shade val="45000"/>
                <a:satMod val="135000"/>
              </a:schemeClr>
              <a:prstClr val="white"/>
            </a:duotone>
          </a:blip>
          <a:stretch>
            <a:fillRect/>
          </a:stretch>
        </p:blipFill>
        <p:spPr>
          <a:xfrm>
            <a:off x="874562" y="1679524"/>
            <a:ext cx="4727247" cy="2499269"/>
          </a:xfrm>
          <a:prstGeom prst="rect">
            <a:avLst/>
          </a:prstGeom>
        </p:spPr>
      </p:pic>
      <p:pic>
        <p:nvPicPr>
          <p:cNvPr id="8" name="Рисунок 7">
            <a:extLst>
              <a:ext uri="{FF2B5EF4-FFF2-40B4-BE49-F238E27FC236}">
                <a16:creationId xmlns:a16="http://schemas.microsoft.com/office/drawing/2014/main" id="{9952A3E8-DE22-42C0-9BDA-AEDC591CFDD1}"/>
              </a:ext>
            </a:extLst>
          </p:cNvPr>
          <p:cNvPicPr>
            <a:picLocks noChangeAspect="1"/>
          </p:cNvPicPr>
          <p:nvPr/>
        </p:nvPicPr>
        <p:blipFill rotWithShape="1">
          <a:blip r:embed="rId3">
            <a:duotone>
              <a:schemeClr val="accent2">
                <a:shade val="45000"/>
                <a:satMod val="135000"/>
              </a:schemeClr>
              <a:prstClr val="white"/>
            </a:duotone>
          </a:blip>
          <a:srcRect r="3911"/>
          <a:stretch/>
        </p:blipFill>
        <p:spPr>
          <a:xfrm>
            <a:off x="5601810" y="3732536"/>
            <a:ext cx="5273336" cy="2728960"/>
          </a:xfrm>
          <a:prstGeom prst="rect">
            <a:avLst/>
          </a:prstGeom>
        </p:spPr>
      </p:pic>
    </p:spTree>
    <p:extLst>
      <p:ext uri="{BB962C8B-B14F-4D97-AF65-F5344CB8AC3E}">
        <p14:creationId xmlns:p14="http://schemas.microsoft.com/office/powerpoint/2010/main" val="219299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Объект 2">
            <a:extLst>
              <a:ext uri="{FF2B5EF4-FFF2-40B4-BE49-F238E27FC236}">
                <a16:creationId xmlns:a16="http://schemas.microsoft.com/office/drawing/2014/main" id="{A3F37562-9D4E-47EA-BA3D-DED7F50CDC19}"/>
              </a:ext>
            </a:extLst>
          </p:cNvPr>
          <p:cNvSpPr txBox="1">
            <a:spLocks/>
          </p:cNvSpPr>
          <p:nvPr/>
        </p:nvSpPr>
        <p:spPr>
          <a:xfrm>
            <a:off x="6292700" y="2697869"/>
            <a:ext cx="6081031" cy="43931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ru-RU" dirty="0">
              <a:solidFill>
                <a:schemeClr val="accent2">
                  <a:lumMod val="50000"/>
                </a:schemeClr>
              </a:solidFill>
            </a:endParaRPr>
          </a:p>
        </p:txBody>
      </p:sp>
      <p:sp>
        <p:nvSpPr>
          <p:cNvPr id="5" name="Заголовок 1">
            <a:extLst>
              <a:ext uri="{FF2B5EF4-FFF2-40B4-BE49-F238E27FC236}">
                <a16:creationId xmlns:a16="http://schemas.microsoft.com/office/drawing/2014/main" id="{391C7A93-53B3-44E2-A008-A4D35F3886A5}"/>
              </a:ext>
            </a:extLst>
          </p:cNvPr>
          <p:cNvSpPr>
            <a:spLocks noGrp="1"/>
          </p:cNvSpPr>
          <p:nvPr>
            <p:ph type="title"/>
          </p:nvPr>
        </p:nvSpPr>
        <p:spPr>
          <a:xfrm>
            <a:off x="1362722" y="396504"/>
            <a:ext cx="9601200" cy="863974"/>
          </a:xfrm>
        </p:spPr>
        <p:txBody>
          <a:bodyPr>
            <a:normAutofit fontScale="90000"/>
          </a:bodyPr>
          <a:lstStyle/>
          <a:p>
            <a:pPr algn="ctr"/>
            <a:r>
              <a:rPr lang="ru-RU" b="1" dirty="0">
                <a:solidFill>
                  <a:schemeClr val="accent2">
                    <a:lumMod val="50000"/>
                  </a:schemeClr>
                </a:solidFill>
              </a:rPr>
              <a:t>График зависимости  </a:t>
            </a:r>
            <a:r>
              <a:rPr lang="ru-RU" b="1" dirty="0" err="1">
                <a:solidFill>
                  <a:schemeClr val="accent2">
                    <a:lumMod val="50000"/>
                  </a:schemeClr>
                </a:solidFill>
              </a:rPr>
              <a:t>Hmax</a:t>
            </a:r>
            <a:r>
              <a:rPr lang="ru-RU" b="1" dirty="0">
                <a:solidFill>
                  <a:schemeClr val="accent2">
                    <a:lumMod val="50000"/>
                  </a:schemeClr>
                </a:solidFill>
              </a:rPr>
              <a:t>(S) = f(ℓ )  и  H1max (S)= f(ℓ )</a:t>
            </a:r>
          </a:p>
        </p:txBody>
      </p:sp>
      <p:pic>
        <p:nvPicPr>
          <p:cNvPr id="7" name="Объект 3">
            <a:extLst>
              <a:ext uri="{FF2B5EF4-FFF2-40B4-BE49-F238E27FC236}">
                <a16:creationId xmlns:a16="http://schemas.microsoft.com/office/drawing/2014/main" id="{A05E3870-797A-4ADA-B4F6-D480277CC8B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2981580" y="1995291"/>
            <a:ext cx="6228839" cy="3695296"/>
          </a:xfrm>
        </p:spPr>
      </p:pic>
    </p:spTree>
    <p:extLst>
      <p:ext uri="{BB962C8B-B14F-4D97-AF65-F5344CB8AC3E}">
        <p14:creationId xmlns:p14="http://schemas.microsoft.com/office/powerpoint/2010/main" val="2701398739"/>
      </p:ext>
    </p:extLst>
  </p:cSld>
  <p:clrMapOvr>
    <a:masterClrMapping/>
  </p:clrMapOvr>
</p:sld>
</file>

<file path=ppt/theme/theme1.xml><?xml version="1.0" encoding="utf-8"?>
<a:theme xmlns:a="http://schemas.openxmlformats.org/drawingml/2006/main" name="Тема1">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extLst>
    <a:ext uri="{05A4C25C-085E-4340-85A3-A5531E510DB2}">
      <thm15:themeFamily xmlns:thm15="http://schemas.microsoft.com/office/thememl/2012/main" name="Тема1" id="{D7407011-67BB-426E-AD6B-A35E842EED9D}" vid="{C52BE5AC-357F-4805-BAE3-E6E3878794CE}"/>
    </a:ext>
  </a:extLst>
</a:theme>
</file>

<file path=docProps/app.xml><?xml version="1.0" encoding="utf-8"?>
<Properties xmlns="http://schemas.openxmlformats.org/officeDocument/2006/extended-properties" xmlns:vt="http://schemas.openxmlformats.org/officeDocument/2006/docPropsVTypes">
  <Template/>
  <TotalTime>1167</TotalTime>
  <Words>321</Words>
  <Application>Microsoft Office PowerPoint</Application>
  <PresentationFormat>Широкоэкранный</PresentationFormat>
  <Paragraphs>33</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Georgia</vt:lpstr>
      <vt:lpstr>Trebuchet MS</vt:lpstr>
      <vt:lpstr>Wingdings 3</vt:lpstr>
      <vt:lpstr>Тема1</vt:lpstr>
      <vt:lpstr>Лабораторная работа №5</vt:lpstr>
      <vt:lpstr>Задание на лабораторную</vt:lpstr>
      <vt:lpstr>Распределение ролей в команде:</vt:lpstr>
      <vt:lpstr>Математическая постановка</vt:lpstr>
      <vt:lpstr>Алгоритм построения дерева  кодирования Хаффмана</vt:lpstr>
      <vt:lpstr>Пример построения дерева  кодирования Хаффмана</vt:lpstr>
      <vt:lpstr>Алгоритм арифметического кодирования</vt:lpstr>
      <vt:lpstr>Пример арифметического кодирования</vt:lpstr>
      <vt:lpstr>График зависимости  Hmax(S) = f(ℓ )  и  H1max (S)= f(ℓ )</vt:lpstr>
      <vt:lpstr>График зависимости средней длины кодового слова и средней длины на символ</vt:lpstr>
      <vt:lpstr>График зависимости избыточности источника и избыточности кода</vt:lpstr>
      <vt:lpstr>Работа программы 1</vt:lpstr>
      <vt:lpstr>Работа программы 1</vt:lpstr>
      <vt:lpstr>Работа программы 1</vt:lpstr>
      <vt:lpstr>Работа программы 2</vt:lpstr>
      <vt:lpstr>Выводы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Лабораторная работа</dc:title>
  <dc:creator>Kirill Lukyanenko</dc:creator>
  <cp:lastModifiedBy>Оганян Славик</cp:lastModifiedBy>
  <cp:revision>95</cp:revision>
  <dcterms:created xsi:type="dcterms:W3CDTF">2019-02-03T19:19:30Z</dcterms:created>
  <dcterms:modified xsi:type="dcterms:W3CDTF">2021-12-14T19:23:20Z</dcterms:modified>
</cp:coreProperties>
</file>