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65" r:id="rId4"/>
    <p:sldId id="271" r:id="rId5"/>
    <p:sldId id="273" r:id="rId6"/>
    <p:sldId id="268" r:id="rId7"/>
    <p:sldId id="270" r:id="rId8"/>
    <p:sldId id="272" r:id="rId9"/>
    <p:sldId id="274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E05DB-E948-46FB-836E-9C3FD3E0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7EA64-3A9B-4087-87AA-4FDB84E5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939B0E-967D-4F43-A115-4EC7F389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10B0-721F-4B74-BECE-B4B9B16D2B4C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B5DDD9-EE5C-4245-9C2E-93E086A0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CA84EA-5612-4D2D-85EB-12B17669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BAE1-550B-4EC7-96F6-ADF880491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42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7452" y="585926"/>
            <a:ext cx="11664037" cy="3454059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ru-RU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4</a:t>
            </a:r>
            <a:br>
              <a:rPr lang="ru-RU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«Теории информации и кодирования»</a:t>
            </a:r>
            <a:br>
              <a:rPr lang="ru-RU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«Вычисление информационных потерь при передаче сообщений по дискретному каналу связи с шумами»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8657"/>
              </p:ext>
            </p:extLst>
          </p:nvPr>
        </p:nvGraphicFramePr>
        <p:xfrm>
          <a:off x="5821679" y="4576951"/>
          <a:ext cx="6099810" cy="22536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274799038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857682161"/>
                    </a:ext>
                  </a:extLst>
                </a:gridCol>
                <a:gridCol w="1937385">
                  <a:extLst>
                    <a:ext uri="{9D8B030D-6E8A-4147-A177-3AD203B41FA5}">
                      <a16:colId xmlns:a16="http://schemas.microsoft.com/office/drawing/2014/main" val="2555430619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131546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7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1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79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1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300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1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811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1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2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Проверил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к.т.н. доцент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Колесник</a:t>
                      </a: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М.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А.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357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956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47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7376604" cy="102309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/>
        </p:blipFill>
        <p:spPr>
          <a:xfrm>
            <a:off x="372715" y="1687392"/>
            <a:ext cx="11614237" cy="37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1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622" y="499295"/>
            <a:ext cx="2862557" cy="11430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4706" y="1968549"/>
            <a:ext cx="10815962" cy="43901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лабораторной работы 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своили методику оценки вычисления информационных потерь при передаче сообщений по дискретному каналу связи с шумами.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 использован закон «Биноминального распределения» для распределения символов источника А и В.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разработаны соответствующие алгоритмы для корректного выполнения поставленной задачи.</a:t>
            </a:r>
          </a:p>
          <a:p>
            <a:endParaRPr lang="ru-RU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1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825" y="503660"/>
            <a:ext cx="6742099" cy="1143000"/>
          </a:xfrm>
        </p:spPr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работы. Задания.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6547" y="1912990"/>
            <a:ext cx="8534400" cy="3474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Освоить методику оценки вычисления информационных потерь при передаче сообщений по дискретному каналу связи с шумами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1: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проект для вычисления информационных потерь при передаче сообщений по каналам связи с шумами.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Выводить на экран результаты следующих вычислений, а именно: 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I(A,B)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H(A/B)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H(B/A)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H(A)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H(B)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2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39084" y="426007"/>
            <a:ext cx="10286260" cy="1143000"/>
          </a:xfrm>
        </p:spPr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694885"/>
            <a:ext cx="10353762" cy="45328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количество полученной информации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Общая условная энтропия</a:t>
            </a:r>
          </a:p>
          <a:p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Пропускная способность канала</a:t>
            </a:r>
          </a:p>
          <a:p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Потери в канале связи</a:t>
            </a:r>
          </a:p>
          <a:p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82" y="2149090"/>
            <a:ext cx="4471856" cy="4863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82" y="3089641"/>
            <a:ext cx="5726223" cy="7224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82" y="5692641"/>
            <a:ext cx="2152605" cy="4289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82" y="4195891"/>
            <a:ext cx="46577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0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9943"/>
            <a:ext cx="9764549" cy="1143000"/>
          </a:xfrm>
        </p:spPr>
        <p:txBody>
          <a:bodyPr/>
          <a:lstStyle/>
          <a:p>
            <a:r>
              <a:rPr lang="ru-RU" dirty="0"/>
              <a:t>Биномиальное распределение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6090"/>
            <a:ext cx="10515600" cy="4630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Биномиальным называют распределение количества «успехов» в последовательности из n независимых случайных экспериментов, таких, что вероятность «успеха» в каждом из них постоянна и равна p.</a:t>
            </a:r>
          </a:p>
          <a:p>
            <a:pPr marL="0" indent="0">
              <a:buNone/>
            </a:pPr>
            <a:r>
              <a:rPr lang="ru-RU" sz="2400" dirty="0"/>
              <a:t>Иначе говоря, пусть происходит n независимых испытаний, в каждом из которых событие может появится с одной и той же вероятностью p. Тогда случайная величина X - количество испытаний, в которых появилось событие, имеет биномиальное распределение вероятностей.</a:t>
            </a:r>
          </a:p>
          <a:p>
            <a:pPr marL="0" indent="0">
              <a:buNone/>
            </a:pPr>
            <a:r>
              <a:rPr lang="ru-RU" sz="2400" dirty="0"/>
              <a:t>Для биноминального распределения используем формулу Бернулли.</a:t>
            </a:r>
          </a:p>
          <a:p>
            <a:pPr marL="0" indent="0">
              <a:buNone/>
            </a:pPr>
            <a:r>
              <a:rPr lang="ru-RU" sz="2400" dirty="0"/>
              <a:t>Формула биноминального распределения: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61369"/>
            <a:ext cx="6981825" cy="4286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53141"/>
            <a:ext cx="1907605" cy="7074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920" y="5042306"/>
            <a:ext cx="39433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791" y="0"/>
            <a:ext cx="10353762" cy="970450"/>
          </a:xfrm>
        </p:spPr>
        <p:txBody>
          <a:bodyPr>
            <a:normAutofit/>
          </a:bodyPr>
          <a:lstStyle/>
          <a:p>
            <a:r>
              <a:rPr lang="ru-RU" dirty="0"/>
              <a:t>История проекта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7819" y="862385"/>
            <a:ext cx="3574472" cy="2329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В начале были поставлены цели:</a:t>
            </a:r>
          </a:p>
          <a:p>
            <a:r>
              <a:rPr lang="ru-RU" dirty="0">
                <a:solidFill>
                  <a:schemeClr val="tx1"/>
                </a:solidFill>
              </a:rPr>
              <a:t>- поиск необходимых формул для решения задачи;</a:t>
            </a:r>
          </a:p>
          <a:p>
            <a:r>
              <a:rPr lang="ru-RU" dirty="0">
                <a:solidFill>
                  <a:schemeClr val="tx1"/>
                </a:solidFill>
              </a:rPr>
              <a:t>- поиск алгоритмов;</a:t>
            </a:r>
          </a:p>
          <a:p>
            <a:r>
              <a:rPr lang="ru-RU" dirty="0">
                <a:solidFill>
                  <a:schemeClr val="tx1"/>
                </a:solidFill>
              </a:rPr>
              <a:t>- распределение ролей в проекте.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137267" y="970449"/>
            <a:ext cx="2543694" cy="1332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Утверждение формул и набросок методов приложения.</a:t>
            </a:r>
          </a:p>
        </p:txBody>
      </p:sp>
      <p:cxnSp>
        <p:nvCxnSpPr>
          <p:cNvPr id="11" name="Соединительная линия уступом 10"/>
          <p:cNvCxnSpPr>
            <a:stCxn id="6" idx="3"/>
            <a:endCxn id="7" idx="1"/>
          </p:cNvCxnSpPr>
          <p:nvPr/>
        </p:nvCxnSpPr>
        <p:spPr>
          <a:xfrm flipV="1">
            <a:off x="3782291" y="1636537"/>
            <a:ext cx="1354976" cy="39069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8345978" y="2660072"/>
            <a:ext cx="3377739" cy="1745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Написание алгоритмов и связывание с графическим интерфейсом.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365866" y="3873730"/>
            <a:ext cx="2086495" cy="1296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Тестирование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188603" y="4754881"/>
            <a:ext cx="2308581" cy="1238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Выполнение отчета и презентации</a:t>
            </a:r>
          </a:p>
        </p:txBody>
      </p:sp>
      <p:cxnSp>
        <p:nvCxnSpPr>
          <p:cNvPr id="20" name="Соединительная линия уступом 19"/>
          <p:cNvCxnSpPr>
            <a:stCxn id="7" idx="3"/>
            <a:endCxn id="12" idx="0"/>
          </p:cNvCxnSpPr>
          <p:nvPr/>
        </p:nvCxnSpPr>
        <p:spPr>
          <a:xfrm>
            <a:off x="7680961" y="1636537"/>
            <a:ext cx="2353887" cy="10235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1"/>
            <a:endCxn id="13" idx="0"/>
          </p:cNvCxnSpPr>
          <p:nvPr/>
        </p:nvCxnSpPr>
        <p:spPr>
          <a:xfrm rot="10800000" flipV="1">
            <a:off x="6409114" y="3532908"/>
            <a:ext cx="1936864" cy="3408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3" idx="1"/>
            <a:endCxn id="14" idx="0"/>
          </p:cNvCxnSpPr>
          <p:nvPr/>
        </p:nvCxnSpPr>
        <p:spPr>
          <a:xfrm rot="10800000" flipV="1">
            <a:off x="3342894" y="4522123"/>
            <a:ext cx="2022972" cy="23275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95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479" y="498036"/>
            <a:ext cx="3887217" cy="1143000"/>
          </a:xfrm>
        </p:spPr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22498" y="1704629"/>
            <a:ext cx="4462272" cy="639762"/>
          </a:xfrm>
        </p:spPr>
        <p:txBody>
          <a:bodyPr/>
          <a:lstStyle/>
          <a:p>
            <a:r>
              <a:rPr lang="en-US" dirty="0"/>
              <a:t>H(A) </a:t>
            </a:r>
            <a:r>
              <a:rPr lang="ru-RU" dirty="0"/>
              <a:t>и</a:t>
            </a:r>
            <a:r>
              <a:rPr lang="en-US" dirty="0"/>
              <a:t> H(B)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028507" y="1792757"/>
            <a:ext cx="4462272" cy="639762"/>
          </a:xfrm>
        </p:spPr>
        <p:txBody>
          <a:bodyPr/>
          <a:lstStyle/>
          <a:p>
            <a:r>
              <a:rPr lang="en-US" dirty="0"/>
              <a:t>H(A,B)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2471577"/>
            <a:ext cx="5079681" cy="339471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b="5559"/>
          <a:stretch/>
        </p:blipFill>
        <p:spPr>
          <a:xfrm>
            <a:off x="6795761" y="2432519"/>
            <a:ext cx="5064272" cy="34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6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560" y="575535"/>
            <a:ext cx="3737874" cy="1143000"/>
          </a:xfrm>
        </p:spPr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02058" y="1796840"/>
            <a:ext cx="4462272" cy="639762"/>
          </a:xfrm>
        </p:spPr>
        <p:txBody>
          <a:bodyPr/>
          <a:lstStyle/>
          <a:p>
            <a:r>
              <a:rPr lang="en-US" dirty="0"/>
              <a:t>P(A/B)</a:t>
            </a:r>
            <a:r>
              <a:rPr lang="ru-RU" dirty="0"/>
              <a:t> и</a:t>
            </a:r>
            <a:r>
              <a:rPr lang="en-US" dirty="0"/>
              <a:t> P(B/A)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230172" y="1796840"/>
            <a:ext cx="4462272" cy="639762"/>
          </a:xfrm>
        </p:spPr>
        <p:txBody>
          <a:bodyPr/>
          <a:lstStyle/>
          <a:p>
            <a:r>
              <a:rPr lang="en-US" dirty="0"/>
              <a:t>H(A/B) </a:t>
            </a:r>
            <a:r>
              <a:rPr lang="ru-RU" dirty="0"/>
              <a:t>и </a:t>
            </a:r>
            <a:r>
              <a:rPr lang="en-US" dirty="0"/>
              <a:t>H(B/A)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224" y="2514907"/>
            <a:ext cx="5066262" cy="3357733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913795" y="2514907"/>
            <a:ext cx="5104620" cy="3357733"/>
            <a:chOff x="913795" y="2514907"/>
            <a:chExt cx="5104620" cy="3357733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795" y="2514907"/>
              <a:ext cx="5104620" cy="2372751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795" y="4887658"/>
              <a:ext cx="5104620" cy="984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1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047" y="906700"/>
            <a:ext cx="3814065" cy="1143000"/>
          </a:xfrm>
        </p:spPr>
        <p:txBody>
          <a:bodyPr/>
          <a:lstStyle/>
          <a:p>
            <a:r>
              <a:rPr lang="ru-RU" dirty="0">
                <a:effectLst>
                  <a:reflection blurRad="6350" stA="0" endPos="45500" dir="5400000" sy="-100000" algn="bl" rotWithShape="0"/>
                </a:effectLst>
              </a:rPr>
              <a:t>Алгоритмы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29798" y="3356007"/>
            <a:ext cx="1361281" cy="639762"/>
          </a:xfrm>
        </p:spPr>
        <p:txBody>
          <a:bodyPr/>
          <a:lstStyle/>
          <a:p>
            <a:r>
              <a:rPr lang="en-US" dirty="0"/>
              <a:t>I(A, B)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2681" y="4099719"/>
            <a:ext cx="4572000" cy="495300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9087" y="2087720"/>
            <a:ext cx="774011" cy="639762"/>
          </a:xfrm>
        </p:spPr>
        <p:txBody>
          <a:bodyPr/>
          <a:lstStyle/>
          <a:p>
            <a:r>
              <a:rPr lang="en-US" dirty="0"/>
              <a:t>C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7321" y="2735500"/>
            <a:ext cx="5183188" cy="32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0585" y="404355"/>
            <a:ext cx="3263206" cy="1143000"/>
          </a:xfrm>
        </p:spPr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871" y="1835254"/>
            <a:ext cx="10183059" cy="544884"/>
          </a:xfrm>
        </p:spPr>
        <p:txBody>
          <a:bodyPr/>
          <a:lstStyle/>
          <a:p>
            <a:r>
              <a:rPr lang="ru-RU" dirty="0"/>
              <a:t>Формирование матрицы по закону биноминального распределения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52" y="2635342"/>
            <a:ext cx="8769896" cy="32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171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1076</TotalTime>
  <Words>424</Words>
  <Application>Microsoft Office PowerPoint</Application>
  <PresentationFormat>Широкоэкранный</PresentationFormat>
  <Paragraphs>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Georgia</vt:lpstr>
      <vt:lpstr>Times New Roman</vt:lpstr>
      <vt:lpstr>Trebuchet MS</vt:lpstr>
      <vt:lpstr>Wingdings</vt:lpstr>
      <vt:lpstr>Воздушный поток</vt:lpstr>
      <vt:lpstr>Лабораторная работа № 4 по курсу «Теории информации и кодирования» Тема: «Вычисление информационных потерь при передаче сообщений по дискретному каналу связи с шумами»</vt:lpstr>
      <vt:lpstr>Цель работы. Задания.</vt:lpstr>
      <vt:lpstr>Математическая поставка задачи</vt:lpstr>
      <vt:lpstr>Биномиальное распределение</vt:lpstr>
      <vt:lpstr>История проекта</vt:lpstr>
      <vt:lpstr>Алгоритмы</vt:lpstr>
      <vt:lpstr>Алгоритмы</vt:lpstr>
      <vt:lpstr>Алгоритмы</vt:lpstr>
      <vt:lpstr>Алгоритм</vt:lpstr>
      <vt:lpstr>Результаты исследования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</dc:title>
  <dc:creator>Kirill Lukyanenko</dc:creator>
  <cp:lastModifiedBy>Оганян Славик</cp:lastModifiedBy>
  <cp:revision>97</cp:revision>
  <dcterms:created xsi:type="dcterms:W3CDTF">2019-02-03T19:19:30Z</dcterms:created>
  <dcterms:modified xsi:type="dcterms:W3CDTF">2021-12-14T19:21:50Z</dcterms:modified>
</cp:coreProperties>
</file>