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70" r:id="rId9"/>
    <p:sldId id="262" r:id="rId10"/>
    <p:sldId id="269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9933"/>
    <a:srgbClr val="44B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7C1CC-AE5B-4C37-B231-55366532380D}" type="doc">
      <dgm:prSet loTypeId="urn:microsoft.com/office/officeart/2005/8/layout/hierarchy2" loCatId="hierarchy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8B5295C9-08F9-48F5-8597-8E49E0796F4F}">
      <dgm:prSet phldrT="[Text]"/>
      <dgm:spPr/>
      <dgm:t>
        <a:bodyPr/>
        <a:lstStyle/>
        <a:p>
          <a:r>
            <a:rPr lang="en-US" b="1" dirty="0" err="1" smtClean="0">
              <a:latin typeface="MS Reference Sans Serif" panose="020B0604030504040204" pitchFamily="34" charset="0"/>
            </a:rPr>
            <a:t>Entrenamiento</a:t>
          </a:r>
          <a:endParaRPr lang="es-AR" b="1" dirty="0">
            <a:latin typeface="MS Reference Sans Serif" panose="020B0604030504040204" pitchFamily="34" charset="0"/>
          </a:endParaRPr>
        </a:p>
      </dgm:t>
    </dgm:pt>
    <dgm:pt modelId="{692D95C9-0753-44DC-85C6-AD3458BBD529}" type="parTrans" cxnId="{F173AE3E-04CA-4A1C-ADF3-A2ED6A881D6C}">
      <dgm:prSet/>
      <dgm:spPr/>
      <dgm:t>
        <a:bodyPr/>
        <a:lstStyle/>
        <a:p>
          <a:endParaRPr lang="es-AR" b="1">
            <a:latin typeface="MS Reference Sans Serif" panose="020B0604030504040204" pitchFamily="34" charset="0"/>
          </a:endParaRPr>
        </a:p>
      </dgm:t>
    </dgm:pt>
    <dgm:pt modelId="{21D26EC0-C263-4FCB-80F3-86BEB8555271}" type="sibTrans" cxnId="{F173AE3E-04CA-4A1C-ADF3-A2ED6A881D6C}">
      <dgm:prSet/>
      <dgm:spPr/>
      <dgm:t>
        <a:bodyPr/>
        <a:lstStyle/>
        <a:p>
          <a:endParaRPr lang="es-AR" b="1">
            <a:latin typeface="MS Reference Sans Serif" panose="020B0604030504040204" pitchFamily="34" charset="0"/>
          </a:endParaRPr>
        </a:p>
      </dgm:t>
    </dgm:pt>
    <dgm:pt modelId="{C2707628-E99B-48F8-9815-F1ACFEC2471A}">
      <dgm:prSet phldrT="[Text]"/>
      <dgm:spPr/>
      <dgm:t>
        <a:bodyPr/>
        <a:lstStyle/>
        <a:p>
          <a:r>
            <a:rPr lang="en-US" b="1" dirty="0" err="1" smtClean="0">
              <a:latin typeface="MS Reference Sans Serif" panose="020B0604030504040204" pitchFamily="34" charset="0"/>
            </a:rPr>
            <a:t>Supervisado</a:t>
          </a:r>
          <a:endParaRPr lang="es-AR" b="1" dirty="0">
            <a:latin typeface="MS Reference Sans Serif" panose="020B0604030504040204" pitchFamily="34" charset="0"/>
          </a:endParaRPr>
        </a:p>
      </dgm:t>
    </dgm:pt>
    <dgm:pt modelId="{48C03995-3222-49DC-85B4-839E79C21A75}" type="parTrans" cxnId="{C2591609-9377-4B80-A323-18C63C57B323}">
      <dgm:prSet/>
      <dgm:spPr/>
      <dgm:t>
        <a:bodyPr/>
        <a:lstStyle/>
        <a:p>
          <a:endParaRPr lang="es-AR" b="1">
            <a:latin typeface="MS Reference Sans Serif" panose="020B0604030504040204" pitchFamily="34" charset="0"/>
          </a:endParaRPr>
        </a:p>
      </dgm:t>
    </dgm:pt>
    <dgm:pt modelId="{065C0695-C5D0-47F6-8E6B-68D8387EEB65}" type="sibTrans" cxnId="{C2591609-9377-4B80-A323-18C63C57B323}">
      <dgm:prSet/>
      <dgm:spPr/>
      <dgm:t>
        <a:bodyPr/>
        <a:lstStyle/>
        <a:p>
          <a:endParaRPr lang="es-AR" b="1">
            <a:latin typeface="MS Reference Sans Serif" panose="020B0604030504040204" pitchFamily="34" charset="0"/>
          </a:endParaRPr>
        </a:p>
      </dgm:t>
    </dgm:pt>
    <dgm:pt modelId="{069ABFAD-6BDA-4F44-87A5-405AEF8870B7}">
      <dgm:prSet phldrT="[Text]"/>
      <dgm:spPr/>
      <dgm:t>
        <a:bodyPr/>
        <a:lstStyle/>
        <a:p>
          <a:r>
            <a:rPr lang="en-US" b="1" dirty="0" err="1" smtClean="0">
              <a:latin typeface="MS Reference Sans Serif" panose="020B0604030504040204" pitchFamily="34" charset="0"/>
            </a:rPr>
            <a:t>Algoritmo</a:t>
          </a:r>
          <a:r>
            <a:rPr lang="en-US" b="1" dirty="0" smtClean="0">
              <a:latin typeface="MS Reference Sans Serif" panose="020B0604030504040204" pitchFamily="34" charset="0"/>
            </a:rPr>
            <a:t> Back Propagation</a:t>
          </a:r>
          <a:endParaRPr lang="es-AR" b="1" dirty="0">
            <a:latin typeface="MS Reference Sans Serif" panose="020B0604030504040204" pitchFamily="34" charset="0"/>
          </a:endParaRPr>
        </a:p>
      </dgm:t>
    </dgm:pt>
    <dgm:pt modelId="{EA5A7C16-DF59-4503-925D-D796B4EF197C}" type="parTrans" cxnId="{FFE1CE0D-6BBB-450D-9F5C-CE4D66460DD2}">
      <dgm:prSet/>
      <dgm:spPr/>
      <dgm:t>
        <a:bodyPr/>
        <a:lstStyle/>
        <a:p>
          <a:endParaRPr lang="es-AR" b="1">
            <a:latin typeface="MS Reference Sans Serif" panose="020B0604030504040204" pitchFamily="34" charset="0"/>
          </a:endParaRPr>
        </a:p>
      </dgm:t>
    </dgm:pt>
    <dgm:pt modelId="{E7604D75-3CA4-4BCA-A824-FBA741036A2D}" type="sibTrans" cxnId="{FFE1CE0D-6BBB-450D-9F5C-CE4D66460DD2}">
      <dgm:prSet/>
      <dgm:spPr/>
      <dgm:t>
        <a:bodyPr/>
        <a:lstStyle/>
        <a:p>
          <a:endParaRPr lang="es-AR" b="1">
            <a:latin typeface="MS Reference Sans Serif" panose="020B0604030504040204" pitchFamily="34" charset="0"/>
          </a:endParaRPr>
        </a:p>
      </dgm:t>
    </dgm:pt>
    <dgm:pt modelId="{0F1DB855-4578-4039-A342-0B4960CBA362}">
      <dgm:prSet phldrT="[Text]"/>
      <dgm:spPr/>
      <dgm:t>
        <a:bodyPr/>
        <a:lstStyle/>
        <a:p>
          <a:r>
            <a:rPr lang="en-US" b="1" dirty="0" smtClean="0">
              <a:latin typeface="MS Reference Sans Serif" panose="020B0604030504040204" pitchFamily="34" charset="0"/>
            </a:rPr>
            <a:t>No </a:t>
          </a:r>
          <a:r>
            <a:rPr lang="en-US" b="1" dirty="0" err="1" smtClean="0">
              <a:latin typeface="MS Reference Sans Serif" panose="020B0604030504040204" pitchFamily="34" charset="0"/>
            </a:rPr>
            <a:t>Supervisado</a:t>
          </a:r>
          <a:endParaRPr lang="es-AR" b="1" dirty="0">
            <a:latin typeface="MS Reference Sans Serif" panose="020B0604030504040204" pitchFamily="34" charset="0"/>
          </a:endParaRPr>
        </a:p>
      </dgm:t>
    </dgm:pt>
    <dgm:pt modelId="{92947E3B-64F5-42B8-B179-76476E245EE2}" type="parTrans" cxnId="{FD079E5F-36B9-4FDE-AA60-2266BE575D3C}">
      <dgm:prSet/>
      <dgm:spPr/>
      <dgm:t>
        <a:bodyPr/>
        <a:lstStyle/>
        <a:p>
          <a:endParaRPr lang="es-AR" b="1">
            <a:latin typeface="MS Reference Sans Serif" panose="020B0604030504040204" pitchFamily="34" charset="0"/>
          </a:endParaRPr>
        </a:p>
      </dgm:t>
    </dgm:pt>
    <dgm:pt modelId="{D2B7F023-CB86-4AF9-90A1-629688D36DD6}" type="sibTrans" cxnId="{FD079E5F-36B9-4FDE-AA60-2266BE575D3C}">
      <dgm:prSet/>
      <dgm:spPr/>
      <dgm:t>
        <a:bodyPr/>
        <a:lstStyle/>
        <a:p>
          <a:endParaRPr lang="es-AR" b="1">
            <a:latin typeface="MS Reference Sans Serif" panose="020B0604030504040204" pitchFamily="34" charset="0"/>
          </a:endParaRPr>
        </a:p>
      </dgm:t>
    </dgm:pt>
    <dgm:pt modelId="{E2E1F9AC-A6B5-4CEC-AA8A-6CDB0F47B720}" type="pres">
      <dgm:prSet presAssocID="{BA87C1CC-AE5B-4C37-B231-55366532380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C81F6E96-970E-458E-9E7C-FD58924392F2}" type="pres">
      <dgm:prSet presAssocID="{8B5295C9-08F9-48F5-8597-8E49E0796F4F}" presName="root1" presStyleCnt="0"/>
      <dgm:spPr/>
    </dgm:pt>
    <dgm:pt modelId="{F5E272B4-4B2E-427E-A455-7E416A0A6E69}" type="pres">
      <dgm:prSet presAssocID="{8B5295C9-08F9-48F5-8597-8E49E0796F4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7F85143-7553-4B03-AF70-454577B828F5}" type="pres">
      <dgm:prSet presAssocID="{8B5295C9-08F9-48F5-8597-8E49E0796F4F}" presName="level2hierChild" presStyleCnt="0"/>
      <dgm:spPr/>
    </dgm:pt>
    <dgm:pt modelId="{AD675292-8C1D-4906-8C5A-8C82B8E2EDC9}" type="pres">
      <dgm:prSet presAssocID="{48C03995-3222-49DC-85B4-839E79C21A75}" presName="conn2-1" presStyleLbl="parChTrans1D2" presStyleIdx="0" presStyleCnt="2"/>
      <dgm:spPr/>
      <dgm:t>
        <a:bodyPr/>
        <a:lstStyle/>
        <a:p>
          <a:endParaRPr lang="es-AR"/>
        </a:p>
      </dgm:t>
    </dgm:pt>
    <dgm:pt modelId="{27171085-D48D-4C29-99A1-B61C2AEF55C3}" type="pres">
      <dgm:prSet presAssocID="{48C03995-3222-49DC-85B4-839E79C21A75}" presName="connTx" presStyleLbl="parChTrans1D2" presStyleIdx="0" presStyleCnt="2"/>
      <dgm:spPr/>
      <dgm:t>
        <a:bodyPr/>
        <a:lstStyle/>
        <a:p>
          <a:endParaRPr lang="es-AR"/>
        </a:p>
      </dgm:t>
    </dgm:pt>
    <dgm:pt modelId="{3D721B09-8AB5-469D-BE25-146D4E65CAC1}" type="pres">
      <dgm:prSet presAssocID="{C2707628-E99B-48F8-9815-F1ACFEC2471A}" presName="root2" presStyleCnt="0"/>
      <dgm:spPr/>
    </dgm:pt>
    <dgm:pt modelId="{9F94C9A8-209D-4947-9368-FF1B7241E72B}" type="pres">
      <dgm:prSet presAssocID="{C2707628-E99B-48F8-9815-F1ACFEC2471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CFFA7EF-EA5C-43E1-B3B7-7F9D5A27C45A}" type="pres">
      <dgm:prSet presAssocID="{C2707628-E99B-48F8-9815-F1ACFEC2471A}" presName="level3hierChild" presStyleCnt="0"/>
      <dgm:spPr/>
    </dgm:pt>
    <dgm:pt modelId="{EA3C8583-F8AB-443E-A750-2483633A4476}" type="pres">
      <dgm:prSet presAssocID="{EA5A7C16-DF59-4503-925D-D796B4EF197C}" presName="conn2-1" presStyleLbl="parChTrans1D3" presStyleIdx="0" presStyleCnt="1"/>
      <dgm:spPr/>
      <dgm:t>
        <a:bodyPr/>
        <a:lstStyle/>
        <a:p>
          <a:endParaRPr lang="es-AR"/>
        </a:p>
      </dgm:t>
    </dgm:pt>
    <dgm:pt modelId="{330C7C9B-E56C-4DF4-8A2F-966F62EF7A62}" type="pres">
      <dgm:prSet presAssocID="{EA5A7C16-DF59-4503-925D-D796B4EF197C}" presName="connTx" presStyleLbl="parChTrans1D3" presStyleIdx="0" presStyleCnt="1"/>
      <dgm:spPr/>
      <dgm:t>
        <a:bodyPr/>
        <a:lstStyle/>
        <a:p>
          <a:endParaRPr lang="es-AR"/>
        </a:p>
      </dgm:t>
    </dgm:pt>
    <dgm:pt modelId="{646B3C54-C982-477F-A149-933E7C06C4E1}" type="pres">
      <dgm:prSet presAssocID="{069ABFAD-6BDA-4F44-87A5-405AEF8870B7}" presName="root2" presStyleCnt="0"/>
      <dgm:spPr/>
    </dgm:pt>
    <dgm:pt modelId="{7AB25C09-77C6-4D33-B6B1-1CF1B8E97977}" type="pres">
      <dgm:prSet presAssocID="{069ABFAD-6BDA-4F44-87A5-405AEF8870B7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03BA126-3127-4B53-8172-7376EAFEA978}" type="pres">
      <dgm:prSet presAssocID="{069ABFAD-6BDA-4F44-87A5-405AEF8870B7}" presName="level3hierChild" presStyleCnt="0"/>
      <dgm:spPr/>
    </dgm:pt>
    <dgm:pt modelId="{CA1F5E4C-986D-4241-8965-01CDAA28FACD}" type="pres">
      <dgm:prSet presAssocID="{92947E3B-64F5-42B8-B179-76476E245EE2}" presName="conn2-1" presStyleLbl="parChTrans1D2" presStyleIdx="1" presStyleCnt="2"/>
      <dgm:spPr/>
      <dgm:t>
        <a:bodyPr/>
        <a:lstStyle/>
        <a:p>
          <a:endParaRPr lang="es-AR"/>
        </a:p>
      </dgm:t>
    </dgm:pt>
    <dgm:pt modelId="{836C27BF-2156-4F9F-BC4F-029DC81040FA}" type="pres">
      <dgm:prSet presAssocID="{92947E3B-64F5-42B8-B179-76476E245EE2}" presName="connTx" presStyleLbl="parChTrans1D2" presStyleIdx="1" presStyleCnt="2"/>
      <dgm:spPr/>
      <dgm:t>
        <a:bodyPr/>
        <a:lstStyle/>
        <a:p>
          <a:endParaRPr lang="es-AR"/>
        </a:p>
      </dgm:t>
    </dgm:pt>
    <dgm:pt modelId="{D9BC3484-99B0-4ADF-8169-D8176406244E}" type="pres">
      <dgm:prSet presAssocID="{0F1DB855-4578-4039-A342-0B4960CBA362}" presName="root2" presStyleCnt="0"/>
      <dgm:spPr/>
    </dgm:pt>
    <dgm:pt modelId="{7D8822C9-6E23-4B63-8E32-5347CFDF3799}" type="pres">
      <dgm:prSet presAssocID="{0F1DB855-4578-4039-A342-0B4960CBA36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D3A6A45-AF5F-4E92-BF26-058014191685}" type="pres">
      <dgm:prSet presAssocID="{0F1DB855-4578-4039-A342-0B4960CBA362}" presName="level3hierChild" presStyleCnt="0"/>
      <dgm:spPr/>
    </dgm:pt>
  </dgm:ptLst>
  <dgm:cxnLst>
    <dgm:cxn modelId="{AA2F7B2B-DAE6-4C84-BF72-28C00340BF6F}" type="presOf" srcId="{EA5A7C16-DF59-4503-925D-D796B4EF197C}" destId="{EA3C8583-F8AB-443E-A750-2483633A4476}" srcOrd="0" destOrd="0" presId="urn:microsoft.com/office/officeart/2005/8/layout/hierarchy2"/>
    <dgm:cxn modelId="{86A2D57C-0652-4784-80F0-1D8923C05CD7}" type="presOf" srcId="{BA87C1CC-AE5B-4C37-B231-55366532380D}" destId="{E2E1F9AC-A6B5-4CEC-AA8A-6CDB0F47B720}" srcOrd="0" destOrd="0" presId="urn:microsoft.com/office/officeart/2005/8/layout/hierarchy2"/>
    <dgm:cxn modelId="{16F510B4-853D-4DE2-A44D-E0A7AA8ABBC8}" type="presOf" srcId="{8B5295C9-08F9-48F5-8597-8E49E0796F4F}" destId="{F5E272B4-4B2E-427E-A455-7E416A0A6E69}" srcOrd="0" destOrd="0" presId="urn:microsoft.com/office/officeart/2005/8/layout/hierarchy2"/>
    <dgm:cxn modelId="{6512F196-576D-4F7D-8F43-EF3226A39DE0}" type="presOf" srcId="{48C03995-3222-49DC-85B4-839E79C21A75}" destId="{27171085-D48D-4C29-99A1-B61C2AEF55C3}" srcOrd="1" destOrd="0" presId="urn:microsoft.com/office/officeart/2005/8/layout/hierarchy2"/>
    <dgm:cxn modelId="{F173AE3E-04CA-4A1C-ADF3-A2ED6A881D6C}" srcId="{BA87C1CC-AE5B-4C37-B231-55366532380D}" destId="{8B5295C9-08F9-48F5-8597-8E49E0796F4F}" srcOrd="0" destOrd="0" parTransId="{692D95C9-0753-44DC-85C6-AD3458BBD529}" sibTransId="{21D26EC0-C263-4FCB-80F3-86BEB8555271}"/>
    <dgm:cxn modelId="{FFE1CE0D-6BBB-450D-9F5C-CE4D66460DD2}" srcId="{C2707628-E99B-48F8-9815-F1ACFEC2471A}" destId="{069ABFAD-6BDA-4F44-87A5-405AEF8870B7}" srcOrd="0" destOrd="0" parTransId="{EA5A7C16-DF59-4503-925D-D796B4EF197C}" sibTransId="{E7604D75-3CA4-4BCA-A824-FBA741036A2D}"/>
    <dgm:cxn modelId="{37689DB5-C414-4E0C-BE19-3284F8C33A37}" type="presOf" srcId="{48C03995-3222-49DC-85B4-839E79C21A75}" destId="{AD675292-8C1D-4906-8C5A-8C82B8E2EDC9}" srcOrd="0" destOrd="0" presId="urn:microsoft.com/office/officeart/2005/8/layout/hierarchy2"/>
    <dgm:cxn modelId="{C2591609-9377-4B80-A323-18C63C57B323}" srcId="{8B5295C9-08F9-48F5-8597-8E49E0796F4F}" destId="{C2707628-E99B-48F8-9815-F1ACFEC2471A}" srcOrd="0" destOrd="0" parTransId="{48C03995-3222-49DC-85B4-839E79C21A75}" sibTransId="{065C0695-C5D0-47F6-8E6B-68D8387EEB65}"/>
    <dgm:cxn modelId="{FD079E5F-36B9-4FDE-AA60-2266BE575D3C}" srcId="{8B5295C9-08F9-48F5-8597-8E49E0796F4F}" destId="{0F1DB855-4578-4039-A342-0B4960CBA362}" srcOrd="1" destOrd="0" parTransId="{92947E3B-64F5-42B8-B179-76476E245EE2}" sibTransId="{D2B7F023-CB86-4AF9-90A1-629688D36DD6}"/>
    <dgm:cxn modelId="{9C325D38-8129-4BCE-8158-65A0C8E9E91F}" type="presOf" srcId="{92947E3B-64F5-42B8-B179-76476E245EE2}" destId="{836C27BF-2156-4F9F-BC4F-029DC81040FA}" srcOrd="1" destOrd="0" presId="urn:microsoft.com/office/officeart/2005/8/layout/hierarchy2"/>
    <dgm:cxn modelId="{830E60B9-0EC6-4911-8D55-01DDD7BD4215}" type="presOf" srcId="{92947E3B-64F5-42B8-B179-76476E245EE2}" destId="{CA1F5E4C-986D-4241-8965-01CDAA28FACD}" srcOrd="0" destOrd="0" presId="urn:microsoft.com/office/officeart/2005/8/layout/hierarchy2"/>
    <dgm:cxn modelId="{DB796C63-69B1-4DD2-8BC2-0552A23A76A7}" type="presOf" srcId="{0F1DB855-4578-4039-A342-0B4960CBA362}" destId="{7D8822C9-6E23-4B63-8E32-5347CFDF3799}" srcOrd="0" destOrd="0" presId="urn:microsoft.com/office/officeart/2005/8/layout/hierarchy2"/>
    <dgm:cxn modelId="{F68A0DE5-6084-446E-B40F-564B3324BEF3}" type="presOf" srcId="{069ABFAD-6BDA-4F44-87A5-405AEF8870B7}" destId="{7AB25C09-77C6-4D33-B6B1-1CF1B8E97977}" srcOrd="0" destOrd="0" presId="urn:microsoft.com/office/officeart/2005/8/layout/hierarchy2"/>
    <dgm:cxn modelId="{44E4B54B-68E5-4186-AA10-A8E6607E9FD1}" type="presOf" srcId="{EA5A7C16-DF59-4503-925D-D796B4EF197C}" destId="{330C7C9B-E56C-4DF4-8A2F-966F62EF7A62}" srcOrd="1" destOrd="0" presId="urn:microsoft.com/office/officeart/2005/8/layout/hierarchy2"/>
    <dgm:cxn modelId="{F5793A7E-E103-4E24-B05D-07BD131DC405}" type="presOf" srcId="{C2707628-E99B-48F8-9815-F1ACFEC2471A}" destId="{9F94C9A8-209D-4947-9368-FF1B7241E72B}" srcOrd="0" destOrd="0" presId="urn:microsoft.com/office/officeart/2005/8/layout/hierarchy2"/>
    <dgm:cxn modelId="{FE98EFE4-DE70-4BDC-9F7B-01154F08F1D6}" type="presParOf" srcId="{E2E1F9AC-A6B5-4CEC-AA8A-6CDB0F47B720}" destId="{C81F6E96-970E-458E-9E7C-FD58924392F2}" srcOrd="0" destOrd="0" presId="urn:microsoft.com/office/officeart/2005/8/layout/hierarchy2"/>
    <dgm:cxn modelId="{F992FFF6-E1E0-4E8B-BB49-93F026E69242}" type="presParOf" srcId="{C81F6E96-970E-458E-9E7C-FD58924392F2}" destId="{F5E272B4-4B2E-427E-A455-7E416A0A6E69}" srcOrd="0" destOrd="0" presId="urn:microsoft.com/office/officeart/2005/8/layout/hierarchy2"/>
    <dgm:cxn modelId="{DD50BA80-D28C-46BA-A1A1-AA8EBD3E5AFF}" type="presParOf" srcId="{C81F6E96-970E-458E-9E7C-FD58924392F2}" destId="{D7F85143-7553-4B03-AF70-454577B828F5}" srcOrd="1" destOrd="0" presId="urn:microsoft.com/office/officeart/2005/8/layout/hierarchy2"/>
    <dgm:cxn modelId="{7AE2708E-4BB9-466F-AA54-07FF00B1F3BE}" type="presParOf" srcId="{D7F85143-7553-4B03-AF70-454577B828F5}" destId="{AD675292-8C1D-4906-8C5A-8C82B8E2EDC9}" srcOrd="0" destOrd="0" presId="urn:microsoft.com/office/officeart/2005/8/layout/hierarchy2"/>
    <dgm:cxn modelId="{887EA3A8-AD04-444C-86E3-E565C7D9F51B}" type="presParOf" srcId="{AD675292-8C1D-4906-8C5A-8C82B8E2EDC9}" destId="{27171085-D48D-4C29-99A1-B61C2AEF55C3}" srcOrd="0" destOrd="0" presId="urn:microsoft.com/office/officeart/2005/8/layout/hierarchy2"/>
    <dgm:cxn modelId="{8607AA24-AB53-44F6-9549-6D5BC3EE9909}" type="presParOf" srcId="{D7F85143-7553-4B03-AF70-454577B828F5}" destId="{3D721B09-8AB5-469D-BE25-146D4E65CAC1}" srcOrd="1" destOrd="0" presId="urn:microsoft.com/office/officeart/2005/8/layout/hierarchy2"/>
    <dgm:cxn modelId="{2C8DD005-13AF-478A-8B95-2F1E657B4290}" type="presParOf" srcId="{3D721B09-8AB5-469D-BE25-146D4E65CAC1}" destId="{9F94C9A8-209D-4947-9368-FF1B7241E72B}" srcOrd="0" destOrd="0" presId="urn:microsoft.com/office/officeart/2005/8/layout/hierarchy2"/>
    <dgm:cxn modelId="{F260C26C-ECD3-429D-87E4-D55AA08232E6}" type="presParOf" srcId="{3D721B09-8AB5-469D-BE25-146D4E65CAC1}" destId="{6CFFA7EF-EA5C-43E1-B3B7-7F9D5A27C45A}" srcOrd="1" destOrd="0" presId="urn:microsoft.com/office/officeart/2005/8/layout/hierarchy2"/>
    <dgm:cxn modelId="{5A15EE19-D935-4D14-89F2-0DB5B30F9419}" type="presParOf" srcId="{6CFFA7EF-EA5C-43E1-B3B7-7F9D5A27C45A}" destId="{EA3C8583-F8AB-443E-A750-2483633A4476}" srcOrd="0" destOrd="0" presId="urn:microsoft.com/office/officeart/2005/8/layout/hierarchy2"/>
    <dgm:cxn modelId="{898DB884-FE8A-4F4D-B27C-9D2583792CAE}" type="presParOf" srcId="{EA3C8583-F8AB-443E-A750-2483633A4476}" destId="{330C7C9B-E56C-4DF4-8A2F-966F62EF7A62}" srcOrd="0" destOrd="0" presId="urn:microsoft.com/office/officeart/2005/8/layout/hierarchy2"/>
    <dgm:cxn modelId="{13C90A8F-80EB-4BED-B12E-4F18A31D9BCE}" type="presParOf" srcId="{6CFFA7EF-EA5C-43E1-B3B7-7F9D5A27C45A}" destId="{646B3C54-C982-477F-A149-933E7C06C4E1}" srcOrd="1" destOrd="0" presId="urn:microsoft.com/office/officeart/2005/8/layout/hierarchy2"/>
    <dgm:cxn modelId="{2A010540-0FC4-4CA1-9234-48340049A49F}" type="presParOf" srcId="{646B3C54-C982-477F-A149-933E7C06C4E1}" destId="{7AB25C09-77C6-4D33-B6B1-1CF1B8E97977}" srcOrd="0" destOrd="0" presId="urn:microsoft.com/office/officeart/2005/8/layout/hierarchy2"/>
    <dgm:cxn modelId="{861D90A2-EF3F-4CF4-9006-607C41A77ED8}" type="presParOf" srcId="{646B3C54-C982-477F-A149-933E7C06C4E1}" destId="{703BA126-3127-4B53-8172-7376EAFEA978}" srcOrd="1" destOrd="0" presId="urn:microsoft.com/office/officeart/2005/8/layout/hierarchy2"/>
    <dgm:cxn modelId="{E8B21F5A-6991-49D3-B1DD-3C46868813A1}" type="presParOf" srcId="{D7F85143-7553-4B03-AF70-454577B828F5}" destId="{CA1F5E4C-986D-4241-8965-01CDAA28FACD}" srcOrd="2" destOrd="0" presId="urn:microsoft.com/office/officeart/2005/8/layout/hierarchy2"/>
    <dgm:cxn modelId="{CA0049FE-C092-4426-96B2-2760A77F0D6B}" type="presParOf" srcId="{CA1F5E4C-986D-4241-8965-01CDAA28FACD}" destId="{836C27BF-2156-4F9F-BC4F-029DC81040FA}" srcOrd="0" destOrd="0" presId="urn:microsoft.com/office/officeart/2005/8/layout/hierarchy2"/>
    <dgm:cxn modelId="{57D8F190-EE11-4BEC-BD91-C8380C033976}" type="presParOf" srcId="{D7F85143-7553-4B03-AF70-454577B828F5}" destId="{D9BC3484-99B0-4ADF-8169-D8176406244E}" srcOrd="3" destOrd="0" presId="urn:microsoft.com/office/officeart/2005/8/layout/hierarchy2"/>
    <dgm:cxn modelId="{A89273B7-3213-418B-A10D-6D591E9FBE61}" type="presParOf" srcId="{D9BC3484-99B0-4ADF-8169-D8176406244E}" destId="{7D8822C9-6E23-4B63-8E32-5347CFDF3799}" srcOrd="0" destOrd="0" presId="urn:microsoft.com/office/officeart/2005/8/layout/hierarchy2"/>
    <dgm:cxn modelId="{EA7B2141-A706-4418-B5ED-1D569042A2A5}" type="presParOf" srcId="{D9BC3484-99B0-4ADF-8169-D8176406244E}" destId="{DD3A6A45-AF5F-4E92-BF26-05801419168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272B4-4B2E-427E-A455-7E416A0A6E69}">
      <dsp:nvSpPr>
        <dsp:cNvPr id="0" name=""/>
        <dsp:cNvSpPr/>
      </dsp:nvSpPr>
      <dsp:spPr>
        <a:xfrm>
          <a:off x="3343" y="691898"/>
          <a:ext cx="2076878" cy="10384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>
              <a:latin typeface="MS Reference Sans Serif" panose="020B0604030504040204" pitchFamily="34" charset="0"/>
            </a:rPr>
            <a:t>Entrenamiento</a:t>
          </a:r>
          <a:endParaRPr lang="es-AR" sz="2100" b="1" kern="1200" dirty="0">
            <a:latin typeface="MS Reference Sans Serif" panose="020B0604030504040204" pitchFamily="34" charset="0"/>
          </a:endParaRPr>
        </a:p>
      </dsp:txBody>
      <dsp:txXfrm>
        <a:off x="33758" y="722313"/>
        <a:ext cx="2016048" cy="977609"/>
      </dsp:txXfrm>
    </dsp:sp>
    <dsp:sp modelId="{AD675292-8C1D-4906-8C5A-8C82B8E2EDC9}">
      <dsp:nvSpPr>
        <dsp:cNvPr id="0" name=""/>
        <dsp:cNvSpPr/>
      </dsp:nvSpPr>
      <dsp:spPr>
        <a:xfrm rot="19457599">
          <a:off x="1984060" y="873982"/>
          <a:ext cx="1023073" cy="77167"/>
        </a:xfrm>
        <a:custGeom>
          <a:avLst/>
          <a:gdLst/>
          <a:ahLst/>
          <a:cxnLst/>
          <a:rect l="0" t="0" r="0" b="0"/>
          <a:pathLst>
            <a:path>
              <a:moveTo>
                <a:pt x="0" y="38583"/>
              </a:moveTo>
              <a:lnTo>
                <a:pt x="1023073" y="38583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b="1" kern="1200">
            <a:latin typeface="MS Reference Sans Serif" panose="020B0604030504040204" pitchFamily="34" charset="0"/>
          </a:endParaRPr>
        </a:p>
      </dsp:txBody>
      <dsp:txXfrm>
        <a:off x="2470019" y="886989"/>
        <a:ext cx="51153" cy="51153"/>
      </dsp:txXfrm>
    </dsp:sp>
    <dsp:sp modelId="{9F94C9A8-209D-4947-9368-FF1B7241E72B}">
      <dsp:nvSpPr>
        <dsp:cNvPr id="0" name=""/>
        <dsp:cNvSpPr/>
      </dsp:nvSpPr>
      <dsp:spPr>
        <a:xfrm>
          <a:off x="2910972" y="94796"/>
          <a:ext cx="2076878" cy="10384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>
              <a:latin typeface="MS Reference Sans Serif" panose="020B0604030504040204" pitchFamily="34" charset="0"/>
            </a:rPr>
            <a:t>Supervisado</a:t>
          </a:r>
          <a:endParaRPr lang="es-AR" sz="2100" b="1" kern="1200" dirty="0">
            <a:latin typeface="MS Reference Sans Serif" panose="020B0604030504040204" pitchFamily="34" charset="0"/>
          </a:endParaRPr>
        </a:p>
      </dsp:txBody>
      <dsp:txXfrm>
        <a:off x="2941387" y="125211"/>
        <a:ext cx="2016048" cy="977609"/>
      </dsp:txXfrm>
    </dsp:sp>
    <dsp:sp modelId="{EA3C8583-F8AB-443E-A750-2483633A4476}">
      <dsp:nvSpPr>
        <dsp:cNvPr id="0" name=""/>
        <dsp:cNvSpPr/>
      </dsp:nvSpPr>
      <dsp:spPr>
        <a:xfrm>
          <a:off x="4987850" y="575431"/>
          <a:ext cx="830751" cy="77167"/>
        </a:xfrm>
        <a:custGeom>
          <a:avLst/>
          <a:gdLst/>
          <a:ahLst/>
          <a:cxnLst/>
          <a:rect l="0" t="0" r="0" b="0"/>
          <a:pathLst>
            <a:path>
              <a:moveTo>
                <a:pt x="0" y="38583"/>
              </a:moveTo>
              <a:lnTo>
                <a:pt x="830751" y="3858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b="1" kern="1200">
            <a:latin typeface="MS Reference Sans Serif" panose="020B0604030504040204" pitchFamily="34" charset="0"/>
          </a:endParaRPr>
        </a:p>
      </dsp:txBody>
      <dsp:txXfrm>
        <a:off x="5382457" y="593246"/>
        <a:ext cx="41537" cy="41537"/>
      </dsp:txXfrm>
    </dsp:sp>
    <dsp:sp modelId="{7AB25C09-77C6-4D33-B6B1-1CF1B8E97977}">
      <dsp:nvSpPr>
        <dsp:cNvPr id="0" name=""/>
        <dsp:cNvSpPr/>
      </dsp:nvSpPr>
      <dsp:spPr>
        <a:xfrm>
          <a:off x="5818601" y="94796"/>
          <a:ext cx="2076878" cy="10384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>
              <a:latin typeface="MS Reference Sans Serif" panose="020B0604030504040204" pitchFamily="34" charset="0"/>
            </a:rPr>
            <a:t>Algoritmo</a:t>
          </a:r>
          <a:r>
            <a:rPr lang="en-US" sz="2100" b="1" kern="1200" dirty="0" smtClean="0">
              <a:latin typeface="MS Reference Sans Serif" panose="020B0604030504040204" pitchFamily="34" charset="0"/>
            </a:rPr>
            <a:t> Back Propagation</a:t>
          </a:r>
          <a:endParaRPr lang="es-AR" sz="2100" b="1" kern="1200" dirty="0">
            <a:latin typeface="MS Reference Sans Serif" panose="020B0604030504040204" pitchFamily="34" charset="0"/>
          </a:endParaRPr>
        </a:p>
      </dsp:txBody>
      <dsp:txXfrm>
        <a:off x="5849016" y="125211"/>
        <a:ext cx="2016048" cy="977609"/>
      </dsp:txXfrm>
    </dsp:sp>
    <dsp:sp modelId="{CA1F5E4C-986D-4241-8965-01CDAA28FACD}">
      <dsp:nvSpPr>
        <dsp:cNvPr id="0" name=""/>
        <dsp:cNvSpPr/>
      </dsp:nvSpPr>
      <dsp:spPr>
        <a:xfrm rot="2142401">
          <a:off x="1984060" y="1471085"/>
          <a:ext cx="1023073" cy="77167"/>
        </a:xfrm>
        <a:custGeom>
          <a:avLst/>
          <a:gdLst/>
          <a:ahLst/>
          <a:cxnLst/>
          <a:rect l="0" t="0" r="0" b="0"/>
          <a:pathLst>
            <a:path>
              <a:moveTo>
                <a:pt x="0" y="38583"/>
              </a:moveTo>
              <a:lnTo>
                <a:pt x="1023073" y="38583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b="1" kern="1200">
            <a:latin typeface="MS Reference Sans Serif" panose="020B0604030504040204" pitchFamily="34" charset="0"/>
          </a:endParaRPr>
        </a:p>
      </dsp:txBody>
      <dsp:txXfrm>
        <a:off x="2470019" y="1484092"/>
        <a:ext cx="51153" cy="51153"/>
      </dsp:txXfrm>
    </dsp:sp>
    <dsp:sp modelId="{7D8822C9-6E23-4B63-8E32-5347CFDF3799}">
      <dsp:nvSpPr>
        <dsp:cNvPr id="0" name=""/>
        <dsp:cNvSpPr/>
      </dsp:nvSpPr>
      <dsp:spPr>
        <a:xfrm>
          <a:off x="2910972" y="1289000"/>
          <a:ext cx="2076878" cy="10384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MS Reference Sans Serif" panose="020B0604030504040204" pitchFamily="34" charset="0"/>
            </a:rPr>
            <a:t>No </a:t>
          </a:r>
          <a:r>
            <a:rPr lang="en-US" sz="2100" b="1" kern="1200" dirty="0" err="1" smtClean="0">
              <a:latin typeface="MS Reference Sans Serif" panose="020B0604030504040204" pitchFamily="34" charset="0"/>
            </a:rPr>
            <a:t>Supervisado</a:t>
          </a:r>
          <a:endParaRPr lang="es-AR" sz="2100" b="1" kern="1200" dirty="0">
            <a:latin typeface="MS Reference Sans Serif" panose="020B0604030504040204" pitchFamily="34" charset="0"/>
          </a:endParaRPr>
        </a:p>
      </dsp:txBody>
      <dsp:txXfrm>
        <a:off x="2941387" y="1319415"/>
        <a:ext cx="2016048" cy="977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6/27/2013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29" y="1233207"/>
            <a:ext cx="5766954" cy="3661665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9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anose="02000503000000000000" pitchFamily="50" charset="0"/>
              </a:rPr>
              <a:t>Neuronas</a:t>
            </a:r>
            <a:r>
              <a:rPr lang="en-US" sz="7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anose="02000503000000000000" pitchFamily="50" charset="0"/>
              </a:rPr>
              <a:t/>
            </a:r>
            <a:br>
              <a:rPr lang="en-US" sz="7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anose="02000503000000000000" pitchFamily="50" charset="0"/>
              </a:rPr>
            </a:br>
            <a:r>
              <a:rPr lang="en-US" sz="8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anose="02000503000000000000" pitchFamily="50" charset="0"/>
              </a:rPr>
              <a:t>Pythonicas</a:t>
            </a:r>
            <a:r>
              <a:rPr lang="en-US" sz="7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anose="02000503000000000000" pitchFamily="50" charset="0"/>
              </a:rPr>
              <a:t/>
            </a:r>
            <a:br>
              <a:rPr lang="en-US" sz="7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anose="02000503000000000000" pitchFamily="50" charset="0"/>
              </a:rPr>
            </a:br>
            <a:r>
              <a:rPr lang="en-US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anose="02000503000000000000" pitchFamily="50" charset="0"/>
              </a:rPr>
              <a:t>que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anose="02000503000000000000" pitchFamily="50" charset="0"/>
              </a:rPr>
              <a:t> </a:t>
            </a:r>
            <a:r>
              <a:rPr lang="en-US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anose="02000503000000000000" pitchFamily="50" charset="0"/>
              </a:rPr>
              <a:t>Reconocen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anose="02000503000000000000" pitchFamily="50" charset="0"/>
              </a:rPr>
              <a:t> </a:t>
            </a:r>
            <a:b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anose="02000503000000000000" pitchFamily="50" charset="0"/>
              </a:rPr>
            </a:br>
            <a:r>
              <a:rPr lang="en-US" sz="8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anose="02000503000000000000" pitchFamily="50" charset="0"/>
              </a:rPr>
              <a:t>Caracteres</a:t>
            </a:r>
            <a:endParaRPr lang="es-AR" sz="8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" panose="02000503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277" y="5605929"/>
            <a:ext cx="5934560" cy="107509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</a:pPr>
            <a:r>
              <a:rPr lang="en-US" sz="3200" b="1" dirty="0" err="1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Cátedra</a:t>
            </a:r>
            <a:r>
              <a:rPr lang="en-US" sz="3200" b="1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: </a:t>
            </a:r>
            <a:r>
              <a:rPr lang="en-US" sz="3200" dirty="0" err="1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Inteligencia</a:t>
            </a:r>
            <a:r>
              <a:rPr lang="en-US" sz="3200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 Artificial</a:t>
            </a:r>
          </a:p>
          <a:p>
            <a:pPr>
              <a:lnSpc>
                <a:spcPts val="2400"/>
              </a:lnSpc>
            </a:pPr>
            <a:r>
              <a:rPr lang="en-US" sz="3200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UTN San Francisco – </a:t>
            </a:r>
            <a:r>
              <a:rPr lang="en-US" sz="3200" dirty="0" err="1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Año</a:t>
            </a:r>
            <a:r>
              <a:rPr lang="en-US" sz="3200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 2013</a:t>
            </a:r>
            <a:endParaRPr lang="es-AR" sz="3200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  <p:pic>
        <p:nvPicPr>
          <p:cNvPr id="1030" name="Picture 6" descr="http://jerryfahrni.com/wp-content/uploads/2012/11/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800" y="970388"/>
            <a:ext cx="3512239" cy="5590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9" y="5321162"/>
            <a:ext cx="1318293" cy="132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>
                <a:latin typeface="Exo" panose="02000503000000000000" pitchFamily="50" charset="0"/>
              </a:rPr>
              <a:t>Entradas</a:t>
            </a:r>
            <a:r>
              <a:rPr lang="en-US" sz="5400" dirty="0" smtClean="0">
                <a:latin typeface="Exo" panose="02000503000000000000" pitchFamily="50" charset="0"/>
              </a:rPr>
              <a:t>? </a:t>
            </a:r>
            <a:r>
              <a:rPr lang="en-US" sz="5400" dirty="0" err="1" smtClean="0">
                <a:latin typeface="Exo" panose="02000503000000000000" pitchFamily="50" charset="0"/>
              </a:rPr>
              <a:t>Salidas</a:t>
            </a:r>
            <a:r>
              <a:rPr lang="en-US" sz="5400" dirty="0" smtClean="0">
                <a:latin typeface="Exo" panose="02000503000000000000" pitchFamily="50" charset="0"/>
              </a:rPr>
              <a:t>?</a:t>
            </a:r>
            <a:endParaRPr lang="es-AR" dirty="0">
              <a:latin typeface="Exo" panose="02000503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09" y="2384425"/>
            <a:ext cx="9840190" cy="1144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800" dirty="0">
                <a:latin typeface="MS Reference Sans Serif" panose="020B0604030504040204" pitchFamily="34" charset="0"/>
              </a:rPr>
              <a:t>En el objetivo dijimos que la entrada era una imagen y la salida un carácter. Pero en realidad tanto la entrada como la salida </a:t>
            </a:r>
            <a:r>
              <a:rPr lang="es-AR" sz="2800" dirty="0" smtClean="0">
                <a:latin typeface="MS Reference Sans Serif" panose="020B0604030504040204" pitchFamily="34" charset="0"/>
              </a:rPr>
              <a:t>son números. Entonces...</a:t>
            </a:r>
            <a:endParaRPr lang="es-AR" sz="4000" b="1" dirty="0" smtClean="0">
              <a:solidFill>
                <a:schemeClr val="accent6"/>
              </a:solidFill>
              <a:latin typeface="MS Reference Sans Serif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35" y="3133725"/>
            <a:ext cx="2886075" cy="37242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082065" y="5634892"/>
            <a:ext cx="2171700" cy="943316"/>
          </a:xfrm>
          <a:prstGeom prst="roundRect">
            <a:avLst>
              <a:gd name="adj" fmla="val 89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>
            <a:off x="3204064" y="5735635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latin typeface="MS Reference Sans Serif" panose="020B0604030504040204" pitchFamily="34" charset="0"/>
              </a:rPr>
              <a:t>A = 0100 </a:t>
            </a:r>
            <a:r>
              <a:rPr lang="es-AR" dirty="0">
                <a:latin typeface="MS Reference Sans Serif" panose="020B0604030504040204" pitchFamily="34" charset="0"/>
              </a:rPr>
              <a:t>0001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3683" y="6108133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MS Reference Sans Serif" panose="020B0604030504040204" pitchFamily="34" charset="0"/>
              </a:rPr>
              <a:t>a</a:t>
            </a:r>
            <a:r>
              <a:rPr lang="es-AR" dirty="0" smtClean="0">
                <a:latin typeface="MS Reference Sans Serif" panose="020B0604030504040204" pitchFamily="34" charset="0"/>
              </a:rPr>
              <a:t> = 0110 </a:t>
            </a:r>
            <a:r>
              <a:rPr lang="es-AR" dirty="0">
                <a:latin typeface="MS Reference Sans Serif" panose="020B0604030504040204" pitchFamily="34" charset="0"/>
              </a:rPr>
              <a:t>0001</a:t>
            </a:r>
          </a:p>
        </p:txBody>
      </p:sp>
      <p:pic>
        <p:nvPicPr>
          <p:cNvPr id="1026" name="Picture 2" descr="http://www.doc.ic.ac.uk/~nd/surprise_96/journal/vol4/cs11/report.test4.jp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719" b="40227"/>
          <a:stretch/>
        </p:blipFill>
        <p:spPr bwMode="auto">
          <a:xfrm>
            <a:off x="674247" y="4427426"/>
            <a:ext cx="1353883" cy="13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121424" y="5878884"/>
            <a:ext cx="26086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400" b="1" dirty="0" err="1">
                <a:solidFill>
                  <a:schemeClr val="accent3"/>
                </a:solidFill>
                <a:latin typeface="MS Reference Sans Serif" panose="020B0604030504040204" pitchFamily="34" charset="0"/>
              </a:rPr>
              <a:t>Entradas</a:t>
            </a:r>
            <a:r>
              <a:rPr lang="en-US" sz="2400" b="1" dirty="0">
                <a:solidFill>
                  <a:schemeClr val="accent3"/>
                </a:solidFill>
                <a:latin typeface="MS Reference Sans Serif" panose="020B0604030504040204" pitchFamily="34" charset="0"/>
              </a:rPr>
              <a:t>:</a:t>
            </a:r>
            <a:r>
              <a:rPr lang="en-US" sz="2400" b="1" dirty="0">
                <a:solidFill>
                  <a:schemeClr val="accent1"/>
                </a:solidFill>
                <a:latin typeface="MS Reference Sans Serif" panose="020B0604030504040204" pitchFamily="34" charset="0"/>
              </a:rPr>
              <a:t> </a:t>
            </a:r>
            <a:r>
              <a:rPr lang="en-US" sz="2400" dirty="0">
                <a:latin typeface="MS Reference Sans Serif" panose="020B0604030504040204" pitchFamily="34" charset="0"/>
              </a:rPr>
              <a:t>pixels </a:t>
            </a:r>
            <a:r>
              <a:rPr lang="en-US" sz="2400" dirty="0" smtClean="0">
                <a:latin typeface="MS Reference Sans Serif" panose="020B0604030504040204" pitchFamily="34" charset="0"/>
              </a:rPr>
              <a:t>(B/W)</a:t>
            </a:r>
            <a:endParaRPr lang="en-US" sz="2400" dirty="0">
              <a:latin typeface="MS Reference Sans Serif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0615" y="5504802"/>
            <a:ext cx="35835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err="1">
                <a:solidFill>
                  <a:schemeClr val="accent3"/>
                </a:solidFill>
                <a:latin typeface="MS Reference Sans Serif" panose="020B0604030504040204" pitchFamily="34" charset="0"/>
              </a:rPr>
              <a:t>Salidas</a:t>
            </a:r>
            <a:r>
              <a:rPr lang="en-US" sz="2400" b="1" dirty="0">
                <a:solidFill>
                  <a:schemeClr val="accent3"/>
                </a:solidFill>
                <a:latin typeface="MS Reference Sans Serif" panose="020B0604030504040204" pitchFamily="34" charset="0"/>
              </a:rPr>
              <a:t>:</a:t>
            </a:r>
            <a:r>
              <a:rPr lang="en-US" sz="2400" dirty="0">
                <a:latin typeface="MS Reference Sans Serif" panose="020B0604030504040204" pitchFamily="34" charset="0"/>
              </a:rPr>
              <a:t> 8 </a:t>
            </a:r>
            <a:r>
              <a:rPr lang="en-US" sz="2400" dirty="0" err="1" smtClean="0">
                <a:latin typeface="MS Reference Sans Serif" panose="020B0604030504040204" pitchFamily="34" charset="0"/>
              </a:rPr>
              <a:t>binarias</a:t>
            </a:r>
            <a:r>
              <a:rPr lang="en-US" sz="2400" dirty="0" smtClean="0">
                <a:latin typeface="MS Reference Sans Serif" panose="020B0604030504040204" pitchFamily="34" charset="0"/>
              </a:rPr>
              <a:t/>
            </a:r>
            <a:br>
              <a:rPr lang="en-US" sz="2400" dirty="0" smtClean="0">
                <a:latin typeface="MS Reference Sans Serif" panose="020B0604030504040204" pitchFamily="34" charset="0"/>
              </a:rPr>
            </a:br>
            <a:r>
              <a:rPr lang="en-US" sz="2400" dirty="0" smtClean="0">
                <a:latin typeface="MS Reference Sans Serif" panose="020B0604030504040204" pitchFamily="34" charset="0"/>
              </a:rPr>
              <a:t>(</a:t>
            </a:r>
            <a:r>
              <a:rPr lang="en-US" sz="2400" dirty="0" err="1" smtClean="0">
                <a:latin typeface="MS Reference Sans Serif" panose="020B0604030504040204" pitchFamily="34" charset="0"/>
              </a:rPr>
              <a:t>código</a:t>
            </a:r>
            <a:r>
              <a:rPr lang="en-US" sz="2400" dirty="0" smtClean="0">
                <a:latin typeface="MS Reference Sans Serif" panose="020B0604030504040204" pitchFamily="34" charset="0"/>
              </a:rPr>
              <a:t> </a:t>
            </a:r>
            <a:r>
              <a:rPr lang="en-US" sz="2400" dirty="0">
                <a:latin typeface="MS Reference Sans Serif" panose="020B0604030504040204" pitchFamily="34" charset="0"/>
              </a:rPr>
              <a:t>ASCII </a:t>
            </a:r>
            <a:r>
              <a:rPr lang="en-US" sz="2400" dirty="0" smtClean="0">
                <a:latin typeface="MS Reference Sans Serif" panose="020B0604030504040204" pitchFamily="34" charset="0"/>
              </a:rPr>
              <a:t/>
            </a:r>
            <a:br>
              <a:rPr lang="en-US" sz="2400" dirty="0" smtClean="0">
                <a:latin typeface="MS Reference Sans Serif" panose="020B0604030504040204" pitchFamily="34" charset="0"/>
              </a:rPr>
            </a:br>
            <a:r>
              <a:rPr lang="en-US" sz="2400" dirty="0" smtClean="0">
                <a:latin typeface="MS Reference Sans Serif" panose="020B0604030504040204" pitchFamily="34" charset="0"/>
              </a:rPr>
              <a:t>del </a:t>
            </a:r>
            <a:r>
              <a:rPr lang="en-US" sz="2400" dirty="0" err="1">
                <a:latin typeface="MS Reference Sans Serif" panose="020B0604030504040204" pitchFamily="34" charset="0"/>
              </a:rPr>
              <a:t>caracter</a:t>
            </a:r>
            <a:r>
              <a:rPr lang="en-US" sz="2400" dirty="0">
                <a:latin typeface="MS Reference Sans Serif" panose="020B0604030504040204" pitchFamily="34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51900" y="3769354"/>
            <a:ext cx="61318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b="1" dirty="0">
                <a:solidFill>
                  <a:schemeClr val="accent1"/>
                </a:solidFill>
                <a:latin typeface="MS Reference Sans Serif" panose="020B0604030504040204" pitchFamily="34" charset="0"/>
              </a:rPr>
              <a:t>¿Cuáles son las </a:t>
            </a:r>
            <a:r>
              <a:rPr lang="es-AR" sz="36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entradas</a:t>
            </a:r>
          </a:p>
          <a:p>
            <a:r>
              <a:rPr lang="es-AR" sz="36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Y cuáles son las </a:t>
            </a:r>
            <a:r>
              <a:rPr lang="es-AR" sz="3600" b="1" dirty="0">
                <a:solidFill>
                  <a:schemeClr val="accent1"/>
                </a:solidFill>
                <a:latin typeface="MS Reference Sans Serif" panose="020B0604030504040204" pitchFamily="34" charset="0"/>
              </a:rPr>
              <a:t>salidas?</a:t>
            </a:r>
          </a:p>
        </p:txBody>
      </p:sp>
    </p:spTree>
    <p:extLst>
      <p:ext uri="{BB962C8B-B14F-4D97-AF65-F5344CB8AC3E}">
        <p14:creationId xmlns:p14="http://schemas.microsoft.com/office/powerpoint/2010/main" val="35746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38989" y="3429000"/>
            <a:ext cx="3584864" cy="3163301"/>
          </a:xfrm>
          <a:prstGeom prst="roundRect">
            <a:avLst>
              <a:gd name="adj" fmla="val 68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>
                <a:latin typeface="Exo" panose="02000503000000000000" pitchFamily="50" charset="0"/>
              </a:rPr>
              <a:t>Implementando</a:t>
            </a:r>
            <a:r>
              <a:rPr lang="en-US" sz="5400" dirty="0" smtClean="0">
                <a:latin typeface="Exo" panose="02000503000000000000" pitchFamily="50" charset="0"/>
              </a:rPr>
              <a:t> la red MLP</a:t>
            </a:r>
            <a:endParaRPr lang="es-AR" sz="5400" dirty="0">
              <a:latin typeface="Exo" panose="02000503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89" y="3813464"/>
            <a:ext cx="3584863" cy="2778837"/>
          </a:xfrm>
        </p:spPr>
        <p:txBody>
          <a:bodyPr>
            <a:normAutofit fontScale="77500" lnSpcReduction="20000"/>
          </a:bodyPr>
          <a:lstStyle/>
          <a:p>
            <a:pPr marL="57150" indent="0">
              <a:buNone/>
            </a:pPr>
            <a:r>
              <a:rPr lang="en-US" sz="3000" dirty="0" smtClean="0">
                <a:latin typeface="MS Reference Sans Serif" panose="020B0604030504040204" pitchFamily="34" charset="0"/>
              </a:rPr>
              <a:t>Matrices: W (pesos), BIAS, X (</a:t>
            </a:r>
            <a:r>
              <a:rPr lang="en-US" sz="3000" dirty="0" err="1" smtClean="0">
                <a:latin typeface="MS Reference Sans Serif" panose="020B0604030504040204" pitchFamily="34" charset="0"/>
              </a:rPr>
              <a:t>entrada</a:t>
            </a:r>
            <a:r>
              <a:rPr lang="en-US" sz="3000" dirty="0" smtClean="0">
                <a:latin typeface="MS Reference Sans Serif" panose="020B0604030504040204" pitchFamily="34" charset="0"/>
              </a:rPr>
              <a:t>)</a:t>
            </a:r>
          </a:p>
          <a:p>
            <a:pPr marL="57150" indent="0">
              <a:buNone/>
            </a:pPr>
            <a:r>
              <a:rPr lang="en-US" sz="3000" dirty="0" err="1" smtClean="0">
                <a:latin typeface="MS Reference Sans Serif" panose="020B0604030504040204" pitchFamily="34" charset="0"/>
              </a:rPr>
              <a:t>Función</a:t>
            </a:r>
            <a:r>
              <a:rPr lang="en-US" sz="3000" dirty="0" smtClean="0">
                <a:latin typeface="MS Reference Sans Serif" panose="020B0604030504040204" pitchFamily="34" charset="0"/>
              </a:rPr>
              <a:t> de </a:t>
            </a:r>
            <a:r>
              <a:rPr lang="en-US" sz="3000" dirty="0" err="1" smtClean="0">
                <a:latin typeface="MS Reference Sans Serif" panose="020B0604030504040204" pitchFamily="34" charset="0"/>
              </a:rPr>
              <a:t>activación</a:t>
            </a:r>
            <a:endParaRPr lang="en-US" sz="3000" dirty="0">
              <a:latin typeface="MS Reference Sans Serif" panose="020B0604030504040204" pitchFamily="34" charset="0"/>
            </a:endParaRPr>
          </a:p>
          <a:p>
            <a:pPr marL="57150" indent="0">
              <a:buNone/>
            </a:pPr>
            <a:r>
              <a:rPr lang="en-US" sz="3000" dirty="0" err="1" smtClean="0">
                <a:latin typeface="MS Reference Sans Serif" panose="020B0604030504040204" pitchFamily="34" charset="0"/>
              </a:rPr>
              <a:t>Derivada</a:t>
            </a:r>
            <a:r>
              <a:rPr lang="en-US" sz="3000" dirty="0" smtClean="0">
                <a:latin typeface="MS Reference Sans Serif" panose="020B0604030504040204" pitchFamily="34" charset="0"/>
              </a:rPr>
              <a:t> de la </a:t>
            </a:r>
            <a:r>
              <a:rPr lang="en-US" sz="3000" dirty="0" err="1" smtClean="0">
                <a:latin typeface="MS Reference Sans Serif" panose="020B0604030504040204" pitchFamily="34" charset="0"/>
              </a:rPr>
              <a:t>función</a:t>
            </a:r>
            <a:r>
              <a:rPr lang="en-US" sz="3000" dirty="0" smtClean="0">
                <a:latin typeface="MS Reference Sans Serif" panose="020B0604030504040204" pitchFamily="34" charset="0"/>
              </a:rPr>
              <a:t> de </a:t>
            </a:r>
            <a:r>
              <a:rPr lang="en-US" sz="3000" dirty="0" err="1" smtClean="0">
                <a:latin typeface="MS Reference Sans Serif" panose="020B0604030504040204" pitchFamily="34" charset="0"/>
              </a:rPr>
              <a:t>activación</a:t>
            </a:r>
            <a:endParaRPr lang="en-US" sz="3000" dirty="0">
              <a:latin typeface="MS Reference Sans Serif" panose="020B0604030504040204" pitchFamily="34" charset="0"/>
            </a:endParaRPr>
          </a:p>
          <a:p>
            <a:pPr marL="57150" indent="0">
              <a:buNone/>
            </a:pPr>
            <a:r>
              <a:rPr lang="es-AR" sz="3000" dirty="0" smtClean="0">
                <a:latin typeface="MS Reference Sans Serif" panose="020B0604030504040204" pitchFamily="34" charset="0"/>
              </a:rPr>
              <a:t>self.af((</a:t>
            </a:r>
            <a:r>
              <a:rPr lang="es-AR" sz="3000" dirty="0" err="1" smtClean="0">
                <a:latin typeface="MS Reference Sans Serif" panose="020B0604030504040204" pitchFamily="34" charset="0"/>
              </a:rPr>
              <a:t>self.W</a:t>
            </a:r>
            <a:r>
              <a:rPr lang="es-AR" sz="3000" dirty="0" smtClean="0">
                <a:latin typeface="MS Reference Sans Serif" panose="020B0604030504040204" pitchFamily="34" charset="0"/>
              </a:rPr>
              <a:t> </a:t>
            </a:r>
            <a:r>
              <a:rPr lang="es-AR" sz="3000" dirty="0">
                <a:latin typeface="MS Reference Sans Serif" panose="020B0604030504040204" pitchFamily="34" charset="0"/>
              </a:rPr>
              <a:t>* X) + </a:t>
            </a:r>
            <a:r>
              <a:rPr lang="es-AR" sz="3000" dirty="0" err="1" smtClean="0">
                <a:latin typeface="MS Reference Sans Serif" panose="020B0604030504040204" pitchFamily="34" charset="0"/>
              </a:rPr>
              <a:t>self.BIAS</a:t>
            </a:r>
            <a:r>
              <a:rPr lang="es-AR" sz="3000" dirty="0" smtClean="0">
                <a:latin typeface="MS Reference Sans Serif" panose="020B0604030504040204" pitchFamily="34" charset="0"/>
              </a:rPr>
              <a:t>)</a:t>
            </a:r>
            <a:endParaRPr lang="es-AR" sz="3000" dirty="0">
              <a:latin typeface="MS Reference Sans Serif" panose="020B0604030504040204" pitchFamily="34" charset="0"/>
            </a:endParaRPr>
          </a:p>
          <a:p>
            <a:endParaRPr lang="es-AR" sz="3200" dirty="0">
              <a:latin typeface="MS Reference Sans Serif" panose="020B0604030504040204" pitchFamily="34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9677397" y="1324120"/>
            <a:ext cx="2244436" cy="955963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Exo" panose="02000503000000000000" pitchFamily="50" charset="0"/>
              </a:rPr>
              <a:t>&lt;mlp.py&gt;</a:t>
            </a:r>
            <a:endParaRPr lang="es-AR" sz="3600" b="1" dirty="0">
              <a:latin typeface="Exo" panose="02000503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481" y="2484099"/>
            <a:ext cx="251825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 algn="ctr">
              <a:buNone/>
            </a:pPr>
            <a:r>
              <a:rPr lang="es-AR" sz="3200" dirty="0" err="1">
                <a:latin typeface="MS Reference Sans Serif" panose="020B0604030504040204" pitchFamily="34" charset="0"/>
              </a:rPr>
              <a:t>class</a:t>
            </a:r>
            <a:r>
              <a:rPr lang="es-AR" sz="3200" dirty="0">
                <a:latin typeface="MS Reference Sans Serif" panose="020B0604030504040204" pitchFamily="34" charset="0"/>
              </a:rPr>
              <a:t> </a:t>
            </a:r>
            <a:r>
              <a:rPr lang="es-AR" sz="3200" b="1" dirty="0" err="1" smtClean="0">
                <a:solidFill>
                  <a:schemeClr val="accent6"/>
                </a:solidFill>
                <a:latin typeface="MS Reference Sans Serif" panose="020B0604030504040204" pitchFamily="34" charset="0"/>
              </a:rPr>
              <a:t>Layer</a:t>
            </a:r>
            <a:r>
              <a:rPr lang="es-AR" sz="3200" dirty="0" smtClean="0">
                <a:latin typeface="MS Reference Sans Serif" panose="020B0604030504040204" pitchFamily="34" charset="0"/>
              </a:rPr>
              <a:t/>
            </a:r>
            <a:br>
              <a:rPr lang="es-AR" sz="3200" dirty="0" smtClean="0">
                <a:latin typeface="MS Reference Sans Serif" panose="020B0604030504040204" pitchFamily="34" charset="0"/>
              </a:rPr>
            </a:br>
            <a:r>
              <a:rPr lang="es-AR" dirty="0" smtClean="0">
                <a:latin typeface="MS Reference Sans Serif" panose="020B0604030504040204" pitchFamily="34" charset="0"/>
              </a:rPr>
              <a:t>Modela </a:t>
            </a:r>
            <a:r>
              <a:rPr lang="es-AR" dirty="0">
                <a:latin typeface="MS Reference Sans Serif" panose="020B0604030504040204" pitchFamily="34" charset="0"/>
              </a:rPr>
              <a:t>cada capa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87980" y="3429000"/>
            <a:ext cx="3584864" cy="3163301"/>
          </a:xfrm>
          <a:prstGeom prst="roundRect">
            <a:avLst>
              <a:gd name="adj" fmla="val 681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03567" y="3621231"/>
            <a:ext cx="3584863" cy="27788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None/>
            </a:pPr>
            <a:r>
              <a:rPr lang="en-US" sz="3000" dirty="0" smtClean="0">
                <a:latin typeface="MS Reference Sans Serif" panose="020B0604030504040204" pitchFamily="34" charset="0"/>
              </a:rPr>
              <a:t>for </a:t>
            </a:r>
            <a:r>
              <a:rPr lang="en-US" sz="3000" dirty="0">
                <a:latin typeface="MS Reference Sans Serif" panose="020B0604030504040204" pitchFamily="34" charset="0"/>
              </a:rPr>
              <a:t>l in </a:t>
            </a:r>
            <a:r>
              <a:rPr lang="en-US" sz="3000" dirty="0" err="1">
                <a:latin typeface="MS Reference Sans Serif" panose="020B0604030504040204" pitchFamily="34" charset="0"/>
              </a:rPr>
              <a:t>self.layers</a:t>
            </a:r>
            <a:r>
              <a:rPr lang="en-US" sz="3000" dirty="0">
                <a:latin typeface="MS Reference Sans Serif" panose="020B0604030504040204" pitchFamily="34" charset="0"/>
              </a:rPr>
              <a:t>:            </a:t>
            </a:r>
            <a:r>
              <a:rPr lang="en-US" sz="3000" dirty="0" err="1">
                <a:latin typeface="MS Reference Sans Serif" panose="020B0604030504040204" pitchFamily="34" charset="0"/>
              </a:rPr>
              <a:t>i</a:t>
            </a:r>
            <a:r>
              <a:rPr lang="en-US" sz="3000" dirty="0">
                <a:latin typeface="MS Reference Sans Serif" panose="020B0604030504040204" pitchFamily="34" charset="0"/>
              </a:rPr>
              <a:t> = </a:t>
            </a:r>
            <a:r>
              <a:rPr lang="en-US" sz="3000" dirty="0" err="1">
                <a:latin typeface="MS Reference Sans Serif" panose="020B0604030504040204" pitchFamily="34" charset="0"/>
              </a:rPr>
              <a:t>l.activate</a:t>
            </a:r>
            <a:r>
              <a:rPr lang="en-US" sz="3000" dirty="0">
                <a:latin typeface="MS Reference Sans Serif" panose="020B0604030504040204" pitchFamily="34" charset="0"/>
              </a:rPr>
              <a:t>(</a:t>
            </a:r>
            <a:r>
              <a:rPr lang="en-US" sz="3000" dirty="0" err="1">
                <a:latin typeface="MS Reference Sans Serif" panose="020B0604030504040204" pitchFamily="34" charset="0"/>
              </a:rPr>
              <a:t>i</a:t>
            </a:r>
            <a:r>
              <a:rPr lang="en-US" sz="3000" dirty="0">
                <a:latin typeface="MS Reference Sans Serif" panose="020B0604030504040204" pitchFamily="34" charset="0"/>
              </a:rPr>
              <a:t>)        return </a:t>
            </a:r>
            <a:r>
              <a:rPr lang="en-US" sz="3000" dirty="0" err="1" smtClean="0">
                <a:latin typeface="MS Reference Sans Serif" panose="020B0604030504040204" pitchFamily="34" charset="0"/>
              </a:rPr>
              <a:t>i</a:t>
            </a:r>
            <a:endParaRPr lang="en-US" sz="3000" dirty="0" smtClean="0">
              <a:latin typeface="MS Reference Sans Serif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36970" y="3429000"/>
            <a:ext cx="3584864" cy="3163301"/>
          </a:xfrm>
          <a:prstGeom prst="roundRect">
            <a:avLst>
              <a:gd name="adj" fmla="val 68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21384" y="3621231"/>
            <a:ext cx="3584863" cy="27788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Font typeface="Wingdings 2" charset="2"/>
              <a:buNone/>
            </a:pPr>
            <a:r>
              <a:rPr lang="es-AR" sz="3000" dirty="0" err="1" smtClean="0">
                <a:latin typeface="MS Reference Sans Serif" panose="020B0604030504040204" pitchFamily="34" charset="0"/>
              </a:rPr>
              <a:t>Learning</a:t>
            </a:r>
            <a:r>
              <a:rPr lang="es-AR" sz="3000" dirty="0" smtClean="0">
                <a:latin typeface="MS Reference Sans Serif" panose="020B0604030504040204" pitchFamily="34" charset="0"/>
              </a:rPr>
              <a:t> </a:t>
            </a:r>
            <a:r>
              <a:rPr lang="es-AR" sz="3000" dirty="0" err="1" smtClean="0">
                <a:latin typeface="MS Reference Sans Serif" panose="020B0604030504040204" pitchFamily="34" charset="0"/>
              </a:rPr>
              <a:t>Rate</a:t>
            </a:r>
            <a:endParaRPr lang="es-AR" sz="3000" dirty="0" smtClean="0">
              <a:latin typeface="MS Reference Sans Serif" panose="020B0604030504040204" pitchFamily="34" charset="0"/>
            </a:endParaRPr>
          </a:p>
          <a:p>
            <a:pPr marL="57150" indent="0" algn="ctr">
              <a:buNone/>
            </a:pPr>
            <a:r>
              <a:rPr lang="en-US" sz="3000" dirty="0" smtClean="0">
                <a:latin typeface="MS Reference Sans Serif" panose="020B0604030504040204" pitchFamily="34" charset="0"/>
              </a:rPr>
              <a:t>for </a:t>
            </a:r>
            <a:r>
              <a:rPr lang="en-US" sz="3000" dirty="0">
                <a:latin typeface="MS Reference Sans Serif" panose="020B0604030504040204" pitchFamily="34" charset="0"/>
              </a:rPr>
              <a:t>x, t in </a:t>
            </a:r>
            <a:r>
              <a:rPr lang="en-US" sz="3000" dirty="0" err="1">
                <a:latin typeface="MS Reference Sans Serif" panose="020B0604030504040204" pitchFamily="34" charset="0"/>
              </a:rPr>
              <a:t>training_set</a:t>
            </a:r>
            <a:r>
              <a:rPr lang="en-US" sz="3000" dirty="0" smtClean="0">
                <a:latin typeface="MS Reference Sans Serif" panose="020B0604030504040204" pitchFamily="34" charset="0"/>
              </a:rPr>
              <a:t>:</a:t>
            </a:r>
          </a:p>
          <a:p>
            <a:pPr marL="57150" indent="0" algn="ctr">
              <a:buNone/>
            </a:pPr>
            <a:r>
              <a:rPr lang="es-AR" sz="3000" dirty="0" smtClean="0">
                <a:latin typeface="MS Reference Sans Serif" panose="020B0604030504040204" pitchFamily="34" charset="0"/>
              </a:rPr>
              <a:t>y </a:t>
            </a:r>
            <a:r>
              <a:rPr lang="es-AR" sz="3000" dirty="0">
                <a:latin typeface="MS Reference Sans Serif" panose="020B0604030504040204" pitchFamily="34" charset="0"/>
              </a:rPr>
              <a:t>= </a:t>
            </a:r>
            <a:r>
              <a:rPr lang="es-AR" sz="3000" dirty="0" err="1">
                <a:latin typeface="MS Reference Sans Serif" panose="020B0604030504040204" pitchFamily="34" charset="0"/>
              </a:rPr>
              <a:t>network.activate</a:t>
            </a:r>
            <a:r>
              <a:rPr lang="es-AR" sz="3000" dirty="0">
                <a:latin typeface="MS Reference Sans Serif" panose="020B0604030504040204" pitchFamily="34" charset="0"/>
              </a:rPr>
              <a:t>(x</a:t>
            </a:r>
            <a:r>
              <a:rPr lang="es-AR" sz="3000" dirty="0" smtClean="0">
                <a:latin typeface="MS Reference Sans Serif" panose="020B0604030504040204" pitchFamily="34" charset="0"/>
              </a:rPr>
              <a:t>)</a:t>
            </a:r>
          </a:p>
          <a:p>
            <a:pPr marL="57150" indent="0" algn="ctr">
              <a:buNone/>
            </a:pPr>
            <a:r>
              <a:rPr lang="es-AR" sz="3000" dirty="0" smtClean="0">
                <a:latin typeface="MS Reference Sans Serif" panose="020B0604030504040204" pitchFamily="34" charset="0"/>
              </a:rPr>
              <a:t>e </a:t>
            </a:r>
            <a:r>
              <a:rPr lang="es-AR" sz="3000" dirty="0">
                <a:latin typeface="MS Reference Sans Serif" panose="020B0604030504040204" pitchFamily="34" charset="0"/>
              </a:rPr>
              <a:t>= t - y</a:t>
            </a:r>
            <a:endParaRPr lang="es-AR" sz="3000" dirty="0" smtClean="0">
              <a:latin typeface="MS Reference Sans Serif" panose="020B0604030504040204" pitchFamily="34" charset="0"/>
            </a:endParaRPr>
          </a:p>
          <a:p>
            <a:pPr marL="57150" indent="0" algn="ctr">
              <a:buNone/>
            </a:pPr>
            <a:r>
              <a:rPr lang="es-AR" sz="3000" dirty="0" err="1">
                <a:latin typeface="MS Reference Sans Serif" panose="020B0604030504040204" pitchFamily="34" charset="0"/>
              </a:rPr>
              <a:t>max_iter</a:t>
            </a:r>
            <a:r>
              <a:rPr lang="es-AR" sz="3000" dirty="0">
                <a:latin typeface="MS Reference Sans Serif" panose="020B0604030504040204" pitchFamily="34" charset="0"/>
              </a:rPr>
              <a:t> = </a:t>
            </a:r>
            <a:r>
              <a:rPr lang="es-AR" sz="3000" dirty="0" smtClean="0">
                <a:latin typeface="MS Reference Sans Serif" panose="020B0604030504040204" pitchFamily="34" charset="0"/>
              </a:rPr>
              <a:t>100k</a:t>
            </a:r>
          </a:p>
          <a:p>
            <a:pPr marL="57150" indent="0" algn="ctr">
              <a:buNone/>
            </a:pPr>
            <a:r>
              <a:rPr lang="es-AR" sz="3000" dirty="0" err="1" smtClean="0">
                <a:latin typeface="MS Reference Sans Serif" panose="020B0604030504040204" pitchFamily="34" charset="0"/>
              </a:rPr>
              <a:t>max_error</a:t>
            </a:r>
            <a:r>
              <a:rPr lang="es-AR" sz="3000" dirty="0" smtClean="0">
                <a:latin typeface="MS Reference Sans Serif" panose="020B0604030504040204" pitchFamily="34" charset="0"/>
              </a:rPr>
              <a:t> </a:t>
            </a:r>
            <a:r>
              <a:rPr lang="es-AR" sz="3000" dirty="0">
                <a:latin typeface="MS Reference Sans Serif" panose="020B0604030504040204" pitchFamily="34" charset="0"/>
              </a:rPr>
              <a:t>= </a:t>
            </a:r>
            <a:r>
              <a:rPr lang="es-AR" sz="3000" dirty="0" smtClean="0">
                <a:latin typeface="MS Reference Sans Serif" panose="020B0604030504040204" pitchFamily="34" charset="0"/>
              </a:rPr>
              <a:t>1e-20</a:t>
            </a:r>
            <a:endParaRPr lang="es-AR" sz="3000" dirty="0" smtClean="0">
              <a:latin typeface="MS Reference Sans Serif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06051" y="2442871"/>
            <a:ext cx="234872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 algn="ctr">
              <a:buNone/>
            </a:pPr>
            <a:r>
              <a:rPr lang="es-AR" sz="3200" dirty="0" err="1">
                <a:latin typeface="MS Reference Sans Serif" panose="020B0604030504040204" pitchFamily="34" charset="0"/>
              </a:rPr>
              <a:t>class</a:t>
            </a:r>
            <a:r>
              <a:rPr lang="es-AR" sz="3200" dirty="0">
                <a:latin typeface="MS Reference Sans Serif" panose="020B0604030504040204" pitchFamily="34" charset="0"/>
              </a:rPr>
              <a:t> </a:t>
            </a:r>
            <a:r>
              <a:rPr lang="es-AR" sz="3200" b="1" dirty="0" smtClean="0">
                <a:solidFill>
                  <a:schemeClr val="accent4"/>
                </a:solidFill>
                <a:latin typeface="MS Reference Sans Serif" panose="020B0604030504040204" pitchFamily="34" charset="0"/>
              </a:rPr>
              <a:t>MLP</a:t>
            </a:r>
            <a:r>
              <a:rPr lang="es-AR" sz="3200" dirty="0" smtClean="0">
                <a:latin typeface="MS Reference Sans Serif" panose="020B0604030504040204" pitchFamily="34" charset="0"/>
              </a:rPr>
              <a:t/>
            </a:r>
            <a:br>
              <a:rPr lang="es-AR" sz="3200" dirty="0" smtClean="0">
                <a:latin typeface="MS Reference Sans Serif" panose="020B0604030504040204" pitchFamily="34" charset="0"/>
              </a:rPr>
            </a:br>
            <a:r>
              <a:rPr lang="es-AR" dirty="0" smtClean="0">
                <a:latin typeface="MS Reference Sans Serif" panose="020B0604030504040204" pitchFamily="34" charset="0"/>
              </a:rPr>
              <a:t>Modela la red MLP</a:t>
            </a:r>
            <a:endParaRPr lang="es-AR" dirty="0">
              <a:latin typeface="MS Reference Sans Serif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75317" y="2484771"/>
            <a:ext cx="290816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 algn="ctr">
              <a:buNone/>
            </a:pPr>
            <a:r>
              <a:rPr lang="es-AR" sz="3200" dirty="0" err="1" smtClean="0">
                <a:latin typeface="MS Reference Sans Serif" panose="020B0604030504040204" pitchFamily="34" charset="0"/>
              </a:rPr>
              <a:t>class</a:t>
            </a:r>
            <a:r>
              <a:rPr lang="es-AR" sz="3200" dirty="0" smtClean="0">
                <a:latin typeface="MS Reference Sans Serif" panose="020B0604030504040204" pitchFamily="34" charset="0"/>
              </a:rPr>
              <a:t> </a:t>
            </a:r>
            <a:r>
              <a:rPr lang="es-AR" sz="3200" b="1" dirty="0" err="1" smtClean="0">
                <a:solidFill>
                  <a:schemeClr val="accent2"/>
                </a:solidFill>
                <a:latin typeface="MS Reference Sans Serif" panose="020B0604030504040204" pitchFamily="34" charset="0"/>
              </a:rPr>
              <a:t>Trainer</a:t>
            </a:r>
            <a:r>
              <a:rPr lang="es-AR" sz="3200" dirty="0" smtClean="0">
                <a:latin typeface="MS Reference Sans Serif" panose="020B0604030504040204" pitchFamily="34" charset="0"/>
              </a:rPr>
              <a:t/>
            </a:r>
            <a:br>
              <a:rPr lang="es-AR" sz="3200" dirty="0" smtClean="0">
                <a:latin typeface="MS Reference Sans Serif" panose="020B0604030504040204" pitchFamily="34" charset="0"/>
              </a:rPr>
            </a:br>
            <a:r>
              <a:rPr lang="es-AR" dirty="0" smtClean="0">
                <a:latin typeface="MS Reference Sans Serif" panose="020B0604030504040204" pitchFamily="34" charset="0"/>
              </a:rPr>
              <a:t>Modela el algoritmo BP</a:t>
            </a:r>
            <a:endParaRPr lang="es-AR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5" y="2319456"/>
            <a:ext cx="10231278" cy="243874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34" y="3538826"/>
            <a:ext cx="7382174" cy="1633590"/>
          </a:xfrm>
          <a:prstGeom prst="rect">
            <a:avLst/>
          </a:prstGeom>
          <a:ln w="184150">
            <a:solidFill>
              <a:schemeClr val="accent2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10000" y="447188"/>
            <a:ext cx="10571998" cy="136083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latin typeface="Exo" panose="02000503000000000000" pitchFamily="50" charset="0"/>
              </a:rPr>
              <a:t>Image Processing: </a:t>
            </a:r>
            <a:r>
              <a:rPr lang="en-US" sz="5400" dirty="0" err="1" smtClean="0">
                <a:latin typeface="Exo" panose="02000503000000000000" pitchFamily="50" charset="0"/>
              </a:rPr>
              <a:t>Identificando</a:t>
            </a:r>
            <a:r>
              <a:rPr lang="en-US" sz="5400" dirty="0" smtClean="0">
                <a:latin typeface="Exo" panose="02000503000000000000" pitchFamily="50" charset="0"/>
              </a:rPr>
              <a:t> </a:t>
            </a:r>
            <a:r>
              <a:rPr lang="en-US" sz="5400" dirty="0" err="1" smtClean="0">
                <a:latin typeface="Exo" panose="02000503000000000000" pitchFamily="50" charset="0"/>
              </a:rPr>
              <a:t>líneas</a:t>
            </a:r>
            <a:r>
              <a:rPr lang="en-US" sz="5400" dirty="0" smtClean="0">
                <a:latin typeface="Exo" panose="02000503000000000000" pitchFamily="50" charset="0"/>
              </a:rPr>
              <a:t>, </a:t>
            </a:r>
            <a:r>
              <a:rPr lang="en-US" sz="5400" dirty="0" err="1" smtClean="0">
                <a:latin typeface="Exo" panose="02000503000000000000" pitchFamily="50" charset="0"/>
              </a:rPr>
              <a:t>palabras</a:t>
            </a:r>
            <a:r>
              <a:rPr lang="en-US" sz="5400" dirty="0" smtClean="0">
                <a:latin typeface="Exo" panose="02000503000000000000" pitchFamily="50" charset="0"/>
              </a:rPr>
              <a:t> y </a:t>
            </a:r>
            <a:r>
              <a:rPr lang="en-US" sz="5400" dirty="0" err="1" smtClean="0">
                <a:latin typeface="Exo" panose="02000503000000000000" pitchFamily="50" charset="0"/>
              </a:rPr>
              <a:t>caracteres</a:t>
            </a:r>
            <a:endParaRPr lang="es-AR" sz="5400" dirty="0">
              <a:latin typeface="Exo" panose="02000503000000000000" pitchFamily="50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176646" y="5711036"/>
            <a:ext cx="5559136" cy="955963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Exo" panose="02000503000000000000" pitchFamily="50" charset="0"/>
              </a:rPr>
              <a:t>&lt;image_processing.py&gt;</a:t>
            </a:r>
            <a:endParaRPr lang="es-AR" sz="3600" b="1" dirty="0">
              <a:latin typeface="Ex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>
                <a:latin typeface="Exo" panose="02000503000000000000" pitchFamily="50" charset="0"/>
              </a:rPr>
              <a:t>Filtros</a:t>
            </a:r>
            <a:endParaRPr lang="es-AR" sz="5400" dirty="0">
              <a:latin typeface="Exo" panose="02000503000000000000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42" y="207818"/>
            <a:ext cx="7606758" cy="6451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21672" y="2504580"/>
            <a:ext cx="39762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1)</a:t>
            </a:r>
            <a:r>
              <a:rPr lang="es-AR" sz="2400" b="1" dirty="0" smtClean="0">
                <a:latin typeface="MS Reference Sans Serif" panose="020B0604030504040204" pitchFamily="34" charset="0"/>
              </a:rPr>
              <a:t> </a:t>
            </a:r>
            <a:r>
              <a:rPr lang="es-AR" sz="2400" dirty="0" smtClean="0">
                <a:latin typeface="MS Reference Sans Serif" panose="020B0604030504040204" pitchFamily="34" charset="0"/>
              </a:rPr>
              <a:t>Abrir </a:t>
            </a:r>
            <a:r>
              <a:rPr lang="es-AR" sz="2400" dirty="0">
                <a:latin typeface="MS Reference Sans Serif" panose="020B0604030504040204" pitchFamily="34" charset="0"/>
              </a:rPr>
              <a:t>la imagen y convertir cada pixel a blanco y </a:t>
            </a:r>
            <a:r>
              <a:rPr lang="es-AR" sz="2400" dirty="0" smtClean="0">
                <a:latin typeface="MS Reference Sans Serif" panose="020B0604030504040204" pitchFamily="34" charset="0"/>
              </a:rPr>
              <a:t>negro</a:t>
            </a:r>
            <a:br>
              <a:rPr lang="es-AR" sz="2400" dirty="0" smtClean="0">
                <a:latin typeface="MS Reference Sans Serif" panose="020B0604030504040204" pitchFamily="34" charset="0"/>
              </a:rPr>
            </a:br>
            <a:endParaRPr lang="es-AR" sz="2400" dirty="0">
              <a:latin typeface="MS Reference Sans Serif" panose="020B0604030504040204" pitchFamily="34" charset="0"/>
            </a:endParaRPr>
          </a:p>
          <a:p>
            <a:r>
              <a:rPr lang="es-AR" sz="2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2) </a:t>
            </a:r>
            <a:r>
              <a:rPr lang="es-AR" sz="2400" dirty="0" smtClean="0">
                <a:latin typeface="MS Reference Sans Serif" panose="020B0604030504040204" pitchFamily="34" charset="0"/>
              </a:rPr>
              <a:t>Filtrar </a:t>
            </a:r>
            <a:r>
              <a:rPr lang="es-AR" sz="2400" dirty="0">
                <a:latin typeface="MS Reference Sans Serif" panose="020B0604030504040204" pitchFamily="34" charset="0"/>
              </a:rPr>
              <a:t>un poco la imagen para eliminar ruidos (si la calidad no es del todo buena y falta algún </a:t>
            </a:r>
            <a:r>
              <a:rPr lang="es-AR" sz="2400" dirty="0" smtClean="0">
                <a:latin typeface="MS Reference Sans Serif" panose="020B0604030504040204" pitchFamily="34" charset="0"/>
              </a:rPr>
              <a:t>pixel</a:t>
            </a:r>
            <a:r>
              <a:rPr lang="es-AR" sz="2400" dirty="0">
                <a:latin typeface="MS Reference Sans Serif" panose="020B0604030504040204" pitchFamily="34" charset="0"/>
              </a:rPr>
              <a:t>, consideremos como si estuviera ahí)</a:t>
            </a:r>
          </a:p>
        </p:txBody>
      </p:sp>
    </p:spTree>
    <p:extLst>
      <p:ext uri="{BB962C8B-B14F-4D97-AF65-F5344CB8AC3E}">
        <p14:creationId xmlns:p14="http://schemas.microsoft.com/office/powerpoint/2010/main" val="8415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>
                <a:latin typeface="Exo" panose="02000503000000000000" pitchFamily="50" charset="0"/>
              </a:rPr>
              <a:t>Aislando</a:t>
            </a:r>
            <a:r>
              <a:rPr lang="en-US" sz="5400" dirty="0" smtClean="0">
                <a:latin typeface="Exo" panose="02000503000000000000" pitchFamily="50" charset="0"/>
              </a:rPr>
              <a:t> </a:t>
            </a:r>
            <a:r>
              <a:rPr lang="en-US" sz="5400" dirty="0" err="1" smtClean="0">
                <a:latin typeface="Exo" panose="02000503000000000000" pitchFamily="50" charset="0"/>
              </a:rPr>
              <a:t>Caracteres</a:t>
            </a:r>
            <a:endParaRPr lang="es-AR" sz="5400" dirty="0">
              <a:latin typeface="Exo" panose="02000503000000000000" pitchFamily="50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t="30711" r="7903" b="28203"/>
          <a:stretch/>
        </p:blipFill>
        <p:spPr>
          <a:xfrm>
            <a:off x="3596608" y="2492909"/>
            <a:ext cx="8268456" cy="2394383"/>
          </a:xfrm>
        </p:spPr>
      </p:pic>
      <p:sp>
        <p:nvSpPr>
          <p:cNvPr id="6" name="Rectangle 5"/>
          <p:cNvSpPr/>
          <p:nvPr/>
        </p:nvSpPr>
        <p:spPr>
          <a:xfrm>
            <a:off x="3522518" y="5257028"/>
            <a:ext cx="8416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4)</a:t>
            </a:r>
            <a:r>
              <a:rPr lang="es-AR" sz="2400" dirty="0" smtClean="0">
                <a:latin typeface="MS Reference Sans Serif" panose="020B0604030504040204" pitchFamily="34" charset="0"/>
              </a:rPr>
              <a:t> Buscar </a:t>
            </a:r>
            <a:r>
              <a:rPr lang="es-AR" sz="2400" dirty="0">
                <a:latin typeface="MS Reference Sans Serif" panose="020B0604030504040204" pitchFamily="34" charset="0"/>
              </a:rPr>
              <a:t>los </a:t>
            </a:r>
            <a:r>
              <a:rPr lang="es-AR" sz="2400" dirty="0" err="1">
                <a:latin typeface="MS Reference Sans Serif" panose="020B0604030504040204" pitchFamily="34" charset="0"/>
              </a:rPr>
              <a:t>slices</a:t>
            </a:r>
            <a:r>
              <a:rPr lang="es-AR" sz="2400" dirty="0">
                <a:latin typeface="MS Reference Sans Serif" panose="020B0604030504040204" pitchFamily="34" charset="0"/>
              </a:rPr>
              <a:t> que encierran a estos grupos, es decir, desde </a:t>
            </a:r>
            <a:r>
              <a:rPr lang="es-AR" sz="2400" dirty="0" smtClean="0">
                <a:latin typeface="MS Reference Sans Serif" panose="020B0604030504040204" pitchFamily="34" charset="0"/>
              </a:rPr>
              <a:t>qué </a:t>
            </a:r>
            <a:r>
              <a:rPr lang="es-AR" sz="2400" dirty="0">
                <a:latin typeface="MS Reference Sans Serif" panose="020B0604030504040204" pitchFamily="34" charset="0"/>
              </a:rPr>
              <a:t>posición de la imagen hasta </a:t>
            </a:r>
            <a:r>
              <a:rPr lang="es-AR" sz="2400" dirty="0" smtClean="0">
                <a:latin typeface="MS Reference Sans Serif" panose="020B0604030504040204" pitchFamily="34" charset="0"/>
              </a:rPr>
              <a:t>qué </a:t>
            </a:r>
            <a:r>
              <a:rPr lang="es-AR" sz="2400" dirty="0">
                <a:latin typeface="MS Reference Sans Serif" panose="020B0604030504040204" pitchFamily="34" charset="0"/>
              </a:rPr>
              <a:t>otra posición </a:t>
            </a:r>
            <a:r>
              <a:rPr lang="es-AR" sz="2400" dirty="0" smtClean="0">
                <a:latin typeface="MS Reference Sans Serif" panose="020B0604030504040204" pitchFamily="34" charset="0"/>
              </a:rPr>
              <a:t>está </a:t>
            </a:r>
            <a:r>
              <a:rPr lang="es-AR" sz="2400" dirty="0">
                <a:latin typeface="MS Reference Sans Serif" panose="020B0604030504040204" pitchFamily="34" charset="0"/>
              </a:rPr>
              <a:t>ese objeto que acabo de enumerar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130" y="2492909"/>
            <a:ext cx="32021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chemeClr val="accent1"/>
                </a:solidFill>
                <a:latin typeface="MS Reference Sans Serif" panose="020B0604030504040204" pitchFamily="34" charset="0"/>
              </a:rPr>
              <a:t>3) </a:t>
            </a:r>
            <a:r>
              <a:rPr lang="es-AR" sz="2400" dirty="0">
                <a:latin typeface="MS Reference Sans Serif" panose="020B0604030504040204" pitchFamily="34" charset="0"/>
              </a:rPr>
              <a:t>Enumerar los grupos de pixeles que están juntos para tratar de identificar porciones de la imagen que contengan “algo” (una línea, una palabra, un carácter</a:t>
            </a:r>
            <a:r>
              <a:rPr lang="es-AR" sz="2400" dirty="0" smtClean="0">
                <a:latin typeface="MS Reference Sans Serif" panose="020B0604030504040204" pitchFamily="34" charset="0"/>
              </a:rPr>
              <a:t>)</a:t>
            </a:r>
            <a:endParaRPr lang="es-AR" sz="24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>
                <a:latin typeface="Exo" panose="02000503000000000000" pitchFamily="50" charset="0"/>
              </a:rPr>
              <a:t>Objetivos</a:t>
            </a:r>
            <a:endParaRPr lang="es-AR" dirty="0">
              <a:latin typeface="Exo" panose="02000503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55" y="2222287"/>
            <a:ext cx="11263745" cy="4542195"/>
          </a:xfrm>
        </p:spPr>
        <p:txBody>
          <a:bodyPr>
            <a:noAutofit/>
          </a:bodyPr>
          <a:lstStyle/>
          <a:p>
            <a:r>
              <a:rPr lang="es-AR" sz="2600" b="1" u="sng" dirty="0" smtClean="0">
                <a:latin typeface="MS Reference Sans Serif" panose="020B0604030504040204" pitchFamily="34" charset="0"/>
              </a:rPr>
              <a:t>Qué queremos hacer</a:t>
            </a:r>
            <a:r>
              <a:rPr lang="es-AR" sz="2600" b="1" dirty="0" smtClean="0">
                <a:latin typeface="MS Reference Sans Serif" panose="020B0604030504040204" pitchFamily="34" charset="0"/>
              </a:rPr>
              <a:t>?</a:t>
            </a:r>
            <a:r>
              <a:rPr lang="es-AR" sz="2600" dirty="0" smtClean="0">
                <a:latin typeface="MS Reference Sans Serif" panose="020B0604030504040204" pitchFamily="34" charset="0"/>
              </a:rPr>
              <a:t> Si </a:t>
            </a:r>
            <a:r>
              <a:rPr lang="es-AR" sz="2600" dirty="0">
                <a:latin typeface="MS Reference Sans Serif" panose="020B0604030504040204" pitchFamily="34" charset="0"/>
              </a:rPr>
              <a:t>tengo una imagen que tiene texto adentro, ¿cómo tengo que hacer para que eso se convierta en un archivo de texto? Básicamente queremos crear un Mini OCR</a:t>
            </a:r>
            <a:r>
              <a:rPr lang="es-AR" sz="2600" dirty="0" smtClean="0">
                <a:latin typeface="MS Reference Sans Serif" panose="020B0604030504040204" pitchFamily="34" charset="0"/>
              </a:rPr>
              <a:t>.</a:t>
            </a:r>
            <a:br>
              <a:rPr lang="es-AR" sz="2600" dirty="0" smtClean="0">
                <a:latin typeface="MS Reference Sans Serif" panose="020B0604030504040204" pitchFamily="34" charset="0"/>
              </a:rPr>
            </a:br>
            <a:endParaRPr lang="es-AR" dirty="0" smtClean="0">
              <a:latin typeface="MS Reference Sans Serif" panose="020B0604030504040204" pitchFamily="34" charset="0"/>
            </a:endParaRPr>
          </a:p>
          <a:p>
            <a:r>
              <a:rPr lang="en-US" sz="2600" b="1" u="sng" dirty="0" err="1" smtClean="0">
                <a:latin typeface="MS Reference Sans Serif" panose="020B0604030504040204" pitchFamily="34" charset="0"/>
              </a:rPr>
              <a:t>Qué</a:t>
            </a:r>
            <a:r>
              <a:rPr lang="en-US" sz="2600" b="1" u="sng" dirty="0" smtClean="0">
                <a:latin typeface="MS Reference Sans Serif" panose="020B0604030504040204" pitchFamily="34" charset="0"/>
              </a:rPr>
              <a:t> </a:t>
            </a:r>
            <a:r>
              <a:rPr lang="en-US" sz="2600" b="1" u="sng" dirty="0" err="1" smtClean="0">
                <a:latin typeface="MS Reference Sans Serif" panose="020B0604030504040204" pitchFamily="34" charset="0"/>
              </a:rPr>
              <a:t>vamos</a:t>
            </a:r>
            <a:r>
              <a:rPr lang="en-US" sz="2600" b="1" u="sng" dirty="0" smtClean="0">
                <a:latin typeface="MS Reference Sans Serif" panose="020B0604030504040204" pitchFamily="34" charset="0"/>
              </a:rPr>
              <a:t> a </a:t>
            </a:r>
            <a:r>
              <a:rPr lang="en-US" sz="2600" b="1" u="sng" dirty="0" err="1" smtClean="0">
                <a:latin typeface="MS Reference Sans Serif" panose="020B0604030504040204" pitchFamily="34" charset="0"/>
              </a:rPr>
              <a:t>usar</a:t>
            </a:r>
            <a:r>
              <a:rPr lang="en-US" sz="2600" b="1" dirty="0" smtClean="0">
                <a:latin typeface="MS Reference Sans Serif" panose="020B0604030504040204" pitchFamily="34" charset="0"/>
              </a:rPr>
              <a:t>? </a:t>
            </a:r>
            <a:r>
              <a:rPr lang="en-US" sz="2600" dirty="0" smtClean="0">
                <a:latin typeface="MS Reference Sans Serif" panose="020B0604030504040204" pitchFamily="34" charset="0"/>
              </a:rPr>
              <a:t>Python y </a:t>
            </a:r>
            <a:r>
              <a:rPr lang="en-US" sz="2600" dirty="0" err="1" smtClean="0">
                <a:latin typeface="MS Reference Sans Serif" panose="020B0604030504040204" pitchFamily="34" charset="0"/>
              </a:rPr>
              <a:t>SciPy</a:t>
            </a:r>
            <a:r>
              <a:rPr lang="en-US" sz="2600" dirty="0" smtClean="0">
                <a:latin typeface="MS Reference Sans Serif" panose="020B0604030504040204" pitchFamily="34" charset="0"/>
              </a:rPr>
              <a:t>.</a:t>
            </a:r>
            <a:br>
              <a:rPr lang="en-US" sz="2600" dirty="0" smtClean="0">
                <a:latin typeface="MS Reference Sans Serif" panose="020B0604030504040204" pitchFamily="34" charset="0"/>
              </a:rPr>
            </a:br>
            <a:endParaRPr lang="en-US" dirty="0" smtClean="0">
              <a:latin typeface="MS Reference Sans Serif" panose="020B0604030504040204" pitchFamily="34" charset="0"/>
            </a:endParaRPr>
          </a:p>
          <a:p>
            <a:r>
              <a:rPr lang="en-US" sz="2600" b="1" u="sng" dirty="0" err="1" smtClean="0">
                <a:latin typeface="MS Reference Sans Serif" panose="020B0604030504040204" pitchFamily="34" charset="0"/>
              </a:rPr>
              <a:t>Cómo</a:t>
            </a:r>
            <a:r>
              <a:rPr lang="en-US" sz="2600" b="1" u="sng" dirty="0" smtClean="0">
                <a:latin typeface="MS Reference Sans Serif" panose="020B0604030504040204" pitchFamily="34" charset="0"/>
              </a:rPr>
              <a:t> lo </a:t>
            </a:r>
            <a:r>
              <a:rPr lang="en-US" sz="2600" b="1" u="sng" dirty="0" err="1" smtClean="0">
                <a:latin typeface="MS Reference Sans Serif" panose="020B0604030504040204" pitchFamily="34" charset="0"/>
              </a:rPr>
              <a:t>vamos</a:t>
            </a:r>
            <a:r>
              <a:rPr lang="en-US" sz="2600" b="1" u="sng" dirty="0" smtClean="0">
                <a:latin typeface="MS Reference Sans Serif" panose="020B0604030504040204" pitchFamily="34" charset="0"/>
              </a:rPr>
              <a:t> a </a:t>
            </a:r>
            <a:r>
              <a:rPr lang="en-US" sz="2600" b="1" u="sng" dirty="0" err="1" smtClean="0">
                <a:latin typeface="MS Reference Sans Serif" panose="020B0604030504040204" pitchFamily="34" charset="0"/>
              </a:rPr>
              <a:t>hacer</a:t>
            </a:r>
            <a:r>
              <a:rPr lang="en-US" sz="2600" b="1" dirty="0" smtClean="0">
                <a:latin typeface="MS Reference Sans Serif" panose="020B0604030504040204" pitchFamily="34" charset="0"/>
              </a:rPr>
              <a:t>?</a:t>
            </a:r>
            <a:r>
              <a:rPr lang="en-US" sz="2600" dirty="0" smtClean="0">
                <a:latin typeface="MS Reference Sans Serif" panose="020B0604030504040204" pitchFamily="34" charset="0"/>
              </a:rPr>
              <a:t> </a:t>
            </a:r>
            <a:r>
              <a:rPr lang="en-US" sz="2600" dirty="0" err="1" smtClean="0">
                <a:latin typeface="MS Reference Sans Serif" panose="020B0604030504040204" pitchFamily="34" charset="0"/>
              </a:rPr>
              <a:t>Vamos</a:t>
            </a:r>
            <a:r>
              <a:rPr lang="en-US" sz="2600" dirty="0" smtClean="0">
                <a:latin typeface="MS Reference Sans Serif" panose="020B0604030504040204" pitchFamily="34" charset="0"/>
              </a:rPr>
              <a:t> </a:t>
            </a:r>
            <a:r>
              <a:rPr lang="en-US" sz="2600" dirty="0">
                <a:latin typeface="MS Reference Sans Serif" panose="020B0604030504040204" pitchFamily="34" charset="0"/>
              </a:rPr>
              <a:t>a </a:t>
            </a:r>
            <a:r>
              <a:rPr lang="en-US" sz="2600" dirty="0" err="1">
                <a:latin typeface="MS Reference Sans Serif" panose="020B0604030504040204" pitchFamily="34" charset="0"/>
              </a:rPr>
              <a:t>crear</a:t>
            </a:r>
            <a:r>
              <a:rPr lang="en-US" sz="2600" dirty="0">
                <a:latin typeface="MS Reference Sans Serif" panose="020B0604030504040204" pitchFamily="34" charset="0"/>
              </a:rPr>
              <a:t> y </a:t>
            </a:r>
            <a:r>
              <a:rPr lang="en-US" sz="2600" dirty="0" err="1">
                <a:latin typeface="MS Reference Sans Serif" panose="020B0604030504040204" pitchFamily="34" charset="0"/>
              </a:rPr>
              <a:t>entrenar</a:t>
            </a:r>
            <a:r>
              <a:rPr lang="en-US" sz="2600" dirty="0">
                <a:latin typeface="MS Reference Sans Serif" panose="020B0604030504040204" pitchFamily="34" charset="0"/>
              </a:rPr>
              <a:t> </a:t>
            </a:r>
            <a:r>
              <a:rPr lang="en-US" sz="2600" dirty="0" err="1">
                <a:latin typeface="MS Reference Sans Serif" panose="020B0604030504040204" pitchFamily="34" charset="0"/>
              </a:rPr>
              <a:t>una</a:t>
            </a:r>
            <a:r>
              <a:rPr lang="en-US" sz="2600" dirty="0">
                <a:latin typeface="MS Reference Sans Serif" panose="020B0604030504040204" pitchFamily="34" charset="0"/>
              </a:rPr>
              <a:t> red neuronal de </a:t>
            </a:r>
            <a:r>
              <a:rPr lang="en-US" sz="2600" dirty="0" err="1">
                <a:latin typeface="MS Reference Sans Serif" panose="020B0604030504040204" pitchFamily="34" charset="0"/>
              </a:rPr>
              <a:t>tipo</a:t>
            </a:r>
            <a:r>
              <a:rPr lang="en-US" sz="2600" dirty="0">
                <a:latin typeface="MS Reference Sans Serif" panose="020B0604030504040204" pitchFamily="34" charset="0"/>
              </a:rPr>
              <a:t> MLP (</a:t>
            </a:r>
            <a:r>
              <a:rPr lang="en-US" sz="2600" dirty="0" smtClean="0">
                <a:latin typeface="MS Reference Sans Serif" panose="020B0604030504040204" pitchFamily="34" charset="0"/>
              </a:rPr>
              <a:t>multilayer </a:t>
            </a:r>
            <a:r>
              <a:rPr lang="en-US" sz="2600" dirty="0">
                <a:latin typeface="MS Reference Sans Serif" panose="020B0604030504040204" pitchFamily="34" charset="0"/>
              </a:rPr>
              <a:t>perceptron</a:t>
            </a:r>
            <a:r>
              <a:rPr lang="en-US" sz="2600" dirty="0" smtClean="0">
                <a:latin typeface="MS Reference Sans Serif" panose="020B0604030504040204" pitchFamily="34" charset="0"/>
              </a:rPr>
              <a:t>) </a:t>
            </a:r>
            <a:r>
              <a:rPr lang="en-US" sz="2600" dirty="0" err="1" smtClean="0">
                <a:latin typeface="MS Reference Sans Serif" panose="020B0604030504040204" pitchFamily="34" charset="0"/>
              </a:rPr>
              <a:t>que</a:t>
            </a:r>
            <a:r>
              <a:rPr lang="en-US" sz="2600" dirty="0" smtClean="0">
                <a:latin typeface="MS Reference Sans Serif" panose="020B0604030504040204" pitchFamily="34" charset="0"/>
              </a:rPr>
              <a:t> </a:t>
            </a:r>
            <a:r>
              <a:rPr lang="en-US" sz="2600" dirty="0" err="1" smtClean="0">
                <a:latin typeface="MS Reference Sans Serif" panose="020B0604030504040204" pitchFamily="34" charset="0"/>
              </a:rPr>
              <a:t>va</a:t>
            </a:r>
            <a:r>
              <a:rPr lang="en-US" sz="2600" dirty="0" smtClean="0">
                <a:latin typeface="MS Reference Sans Serif" panose="020B0604030504040204" pitchFamily="34" charset="0"/>
              </a:rPr>
              <a:t> a </a:t>
            </a:r>
            <a:r>
              <a:rPr lang="en-US" sz="2600" dirty="0" err="1" smtClean="0">
                <a:latin typeface="MS Reference Sans Serif" panose="020B0604030504040204" pitchFamily="34" charset="0"/>
              </a:rPr>
              <a:t>ser</a:t>
            </a:r>
            <a:r>
              <a:rPr lang="en-US" sz="2600" dirty="0" smtClean="0">
                <a:latin typeface="MS Reference Sans Serif" panose="020B0604030504040204" pitchFamily="34" charset="0"/>
              </a:rPr>
              <a:t> la </a:t>
            </a:r>
            <a:r>
              <a:rPr lang="en-US" sz="2600" dirty="0" err="1" smtClean="0">
                <a:latin typeface="MS Reference Sans Serif" panose="020B0604030504040204" pitchFamily="34" charset="0"/>
              </a:rPr>
              <a:t>encargada</a:t>
            </a:r>
            <a:r>
              <a:rPr lang="en-US" sz="2600" dirty="0" smtClean="0">
                <a:latin typeface="MS Reference Sans Serif" panose="020B0604030504040204" pitchFamily="34" charset="0"/>
              </a:rPr>
              <a:t> de </a:t>
            </a:r>
            <a:r>
              <a:rPr lang="en-US" sz="2600" dirty="0" err="1" smtClean="0">
                <a:latin typeface="MS Reference Sans Serif" panose="020B0604030504040204" pitchFamily="34" charset="0"/>
              </a:rPr>
              <a:t>aprender</a:t>
            </a:r>
            <a:r>
              <a:rPr lang="en-US" sz="2600" dirty="0" smtClean="0">
                <a:latin typeface="MS Reference Sans Serif" panose="020B0604030504040204" pitchFamily="34" charset="0"/>
              </a:rPr>
              <a:t> a </a:t>
            </a:r>
            <a:r>
              <a:rPr lang="en-US" sz="2600" dirty="0" err="1" smtClean="0">
                <a:latin typeface="MS Reference Sans Serif" panose="020B0604030504040204" pitchFamily="34" charset="0"/>
              </a:rPr>
              <a:t>identificar</a:t>
            </a:r>
            <a:r>
              <a:rPr lang="en-US" sz="2600" dirty="0" smtClean="0">
                <a:latin typeface="MS Reference Sans Serif" panose="020B0604030504040204" pitchFamily="34" charset="0"/>
              </a:rPr>
              <a:t> </a:t>
            </a:r>
            <a:r>
              <a:rPr lang="en-US" sz="2600" dirty="0" err="1" smtClean="0">
                <a:latin typeface="MS Reference Sans Serif" panose="020B0604030504040204" pitchFamily="34" charset="0"/>
              </a:rPr>
              <a:t>caracteres</a:t>
            </a:r>
            <a:r>
              <a:rPr lang="en-US" sz="2600" dirty="0" smtClean="0">
                <a:latin typeface="MS Reference Sans Serif" panose="020B0604030504040204" pitchFamily="34" charset="0"/>
              </a:rPr>
              <a:t> en </a:t>
            </a:r>
            <a:r>
              <a:rPr lang="en-US" sz="2600" dirty="0" err="1" smtClean="0">
                <a:latin typeface="MS Reference Sans Serif" panose="020B0604030504040204" pitchFamily="34" charset="0"/>
              </a:rPr>
              <a:t>imágenes</a:t>
            </a:r>
            <a:r>
              <a:rPr lang="en-US" sz="2600" dirty="0" smtClean="0">
                <a:latin typeface="MS Reference Sans Serif" panose="020B0604030504040204" pitchFamily="34" charset="0"/>
              </a:rPr>
              <a:t>.</a:t>
            </a:r>
            <a:endParaRPr lang="es-AR" sz="26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>
                <a:latin typeface="Exo" panose="02000503000000000000" pitchFamily="50" charset="0"/>
              </a:rPr>
              <a:t>Redes</a:t>
            </a:r>
            <a:r>
              <a:rPr lang="en-US" sz="5400" dirty="0" smtClean="0">
                <a:latin typeface="Exo" panose="02000503000000000000" pitchFamily="50" charset="0"/>
              </a:rPr>
              <a:t> </a:t>
            </a:r>
            <a:r>
              <a:rPr lang="en-US" sz="5400" dirty="0" err="1" smtClean="0">
                <a:latin typeface="Exo" panose="02000503000000000000" pitchFamily="50" charset="0"/>
              </a:rPr>
              <a:t>Neuronales</a:t>
            </a:r>
            <a:endParaRPr lang="es-AR" sz="5400" dirty="0">
              <a:latin typeface="Exo" panose="02000503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55" y="2222287"/>
            <a:ext cx="5538354" cy="4344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200" dirty="0" smtClean="0">
                <a:latin typeface="MS Reference Sans Serif" panose="020B0604030504040204" pitchFamily="34" charset="0"/>
              </a:rPr>
              <a:t>Conjunto de </a:t>
            </a:r>
            <a:r>
              <a:rPr lang="es-AR" sz="2200" dirty="0">
                <a:latin typeface="MS Reference Sans Serif" panose="020B0604030504040204" pitchFamily="34" charset="0"/>
              </a:rPr>
              <a:t>unidades simples de </a:t>
            </a:r>
            <a:r>
              <a:rPr lang="es-AR" sz="2200" dirty="0" smtClean="0">
                <a:latin typeface="MS Reference Sans Serif" panose="020B0604030504040204" pitchFamily="34" charset="0"/>
              </a:rPr>
              <a:t>cómputo interconectadas </a:t>
            </a:r>
            <a:r>
              <a:rPr lang="es-AR" sz="2200" dirty="0">
                <a:latin typeface="MS Reference Sans Serif" panose="020B0604030504040204" pitchFamily="34" charset="0"/>
              </a:rPr>
              <a:t>entre si, que tratan de asemejarse al cerebro en dos </a:t>
            </a:r>
            <a:r>
              <a:rPr lang="es-AR" sz="2200" dirty="0" smtClean="0">
                <a:latin typeface="MS Reference Sans Serif" panose="020B0604030504040204" pitchFamily="34" charset="0"/>
              </a:rPr>
              <a:t>aspectos:</a:t>
            </a:r>
          </a:p>
          <a:p>
            <a:r>
              <a:rPr lang="es-AR" sz="2200" dirty="0" smtClean="0">
                <a:latin typeface="MS Reference Sans Serif" panose="020B0604030504040204" pitchFamily="34" charset="0"/>
              </a:rPr>
              <a:t>El </a:t>
            </a:r>
            <a:r>
              <a:rPr lang="es-AR" sz="2200" dirty="0">
                <a:latin typeface="MS Reference Sans Serif" panose="020B0604030504040204" pitchFamily="34" charset="0"/>
              </a:rPr>
              <a:t>conocimiento es adquirido por la red desde el ambiente a </a:t>
            </a:r>
            <a:r>
              <a:rPr lang="es-AR" sz="2200" dirty="0" smtClean="0">
                <a:latin typeface="MS Reference Sans Serif" panose="020B0604030504040204" pitchFamily="34" charset="0"/>
              </a:rPr>
              <a:t>través </a:t>
            </a:r>
            <a:r>
              <a:rPr lang="es-AR" sz="2200" dirty="0">
                <a:latin typeface="MS Reference Sans Serif" panose="020B0604030504040204" pitchFamily="34" charset="0"/>
              </a:rPr>
              <a:t>de un </a:t>
            </a:r>
            <a:r>
              <a:rPr lang="es-AR" sz="2200" b="1" u="sng" dirty="0" smtClean="0">
                <a:latin typeface="MS Reference Sans Serif" panose="020B0604030504040204" pitchFamily="34" charset="0"/>
              </a:rPr>
              <a:t>proceso de aprendizaje</a:t>
            </a:r>
          </a:p>
          <a:p>
            <a:r>
              <a:rPr lang="es-AR" sz="2200" dirty="0" smtClean="0">
                <a:latin typeface="MS Reference Sans Serif" panose="020B0604030504040204" pitchFamily="34" charset="0"/>
              </a:rPr>
              <a:t>El </a:t>
            </a:r>
            <a:r>
              <a:rPr lang="es-AR" sz="2200" dirty="0">
                <a:latin typeface="MS Reference Sans Serif" panose="020B0604030504040204" pitchFamily="34" charset="0"/>
              </a:rPr>
              <a:t>conocimiento adquirido es almacenado en las </a:t>
            </a:r>
            <a:r>
              <a:rPr lang="es-AR" sz="2200" b="1" u="sng" dirty="0" smtClean="0">
                <a:latin typeface="MS Reference Sans Serif" panose="020B0604030504040204" pitchFamily="34" charset="0"/>
              </a:rPr>
              <a:t>conexiones</a:t>
            </a:r>
            <a:r>
              <a:rPr lang="es-AR" sz="2200" dirty="0" smtClean="0">
                <a:latin typeface="MS Reference Sans Serif" panose="020B0604030504040204" pitchFamily="34" charset="0"/>
              </a:rPr>
              <a:t> </a:t>
            </a:r>
            <a:r>
              <a:rPr lang="es-AR" sz="2200" dirty="0">
                <a:latin typeface="MS Reference Sans Serif" panose="020B0604030504040204" pitchFamily="34" charset="0"/>
              </a:rPr>
              <a:t>entre neuronas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949" y="2477678"/>
            <a:ext cx="5929843" cy="4089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0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469628" y="3139491"/>
            <a:ext cx="4188971" cy="3022318"/>
          </a:xfrm>
          <a:prstGeom prst="roundRect">
            <a:avLst>
              <a:gd name="adj" fmla="val 530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ounded Rectangle 5"/>
          <p:cNvSpPr/>
          <p:nvPr/>
        </p:nvSpPr>
        <p:spPr>
          <a:xfrm>
            <a:off x="197427" y="2473036"/>
            <a:ext cx="6057900" cy="4208319"/>
          </a:xfrm>
          <a:prstGeom prst="roundRect">
            <a:avLst>
              <a:gd name="adj" fmla="val 530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214" y="447188"/>
            <a:ext cx="10866783" cy="970450"/>
          </a:xfrm>
        </p:spPr>
        <p:txBody>
          <a:bodyPr/>
          <a:lstStyle/>
          <a:p>
            <a:r>
              <a:rPr lang="en-US" sz="5400" dirty="0" smtClean="0">
                <a:latin typeface="Exo" panose="02000503000000000000" pitchFamily="50" charset="0"/>
              </a:rPr>
              <a:t>Perceptron: </a:t>
            </a:r>
            <a:r>
              <a:rPr lang="en-US" sz="5400" dirty="0" err="1" smtClean="0">
                <a:latin typeface="Exo" panose="02000503000000000000" pitchFamily="50" charset="0"/>
              </a:rPr>
              <a:t>Modelado</a:t>
            </a:r>
            <a:r>
              <a:rPr lang="en-US" sz="5400" dirty="0" smtClean="0">
                <a:latin typeface="Exo" panose="02000503000000000000" pitchFamily="50" charset="0"/>
              </a:rPr>
              <a:t> </a:t>
            </a:r>
            <a:r>
              <a:rPr lang="en-US" sz="5400" dirty="0" err="1" smtClean="0">
                <a:latin typeface="Exo" panose="02000503000000000000" pitchFamily="50" charset="0"/>
              </a:rPr>
              <a:t>Matemático</a:t>
            </a:r>
            <a:endParaRPr lang="es-AR" sz="5400" dirty="0">
              <a:latin typeface="Exo" panose="02000503000000000000" pitchFamily="50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" t="2175" r="1432" b="1863"/>
          <a:stretch/>
        </p:blipFill>
        <p:spPr bwMode="auto">
          <a:xfrm>
            <a:off x="314324" y="2584890"/>
            <a:ext cx="5781675" cy="39746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0" r="13343"/>
          <a:stretch/>
        </p:blipFill>
        <p:spPr bwMode="auto">
          <a:xfrm>
            <a:off x="7768935" y="3244197"/>
            <a:ext cx="3477511" cy="28129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Notched Right Arrow 6"/>
          <p:cNvSpPr/>
          <p:nvPr/>
        </p:nvSpPr>
        <p:spPr>
          <a:xfrm>
            <a:off x="6095999" y="3945297"/>
            <a:ext cx="1672936" cy="1253834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37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048991" y="4046438"/>
            <a:ext cx="7595755" cy="2679461"/>
          </a:xfrm>
          <a:prstGeom prst="roundRect">
            <a:avLst>
              <a:gd name="adj" fmla="val 619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347989"/>
          </a:xfrm>
        </p:spPr>
        <p:txBody>
          <a:bodyPr/>
          <a:lstStyle/>
          <a:p>
            <a:r>
              <a:rPr lang="en-US" sz="5400" dirty="0" smtClean="0">
                <a:latin typeface="Exo" panose="02000503000000000000" pitchFamily="50" charset="0"/>
              </a:rPr>
              <a:t>Multilayer</a:t>
            </a:r>
            <a:br>
              <a:rPr lang="en-US" sz="5400" dirty="0" smtClean="0">
                <a:latin typeface="Exo" panose="02000503000000000000" pitchFamily="50" charset="0"/>
              </a:rPr>
            </a:br>
            <a:r>
              <a:rPr lang="en-US" sz="5400" dirty="0" smtClean="0">
                <a:latin typeface="Exo" panose="02000503000000000000" pitchFamily="50" charset="0"/>
              </a:rPr>
              <a:t>Perceptron</a:t>
            </a:r>
            <a:endParaRPr lang="es-AR" sz="5400" dirty="0">
              <a:latin typeface="Exo" panose="02000503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97" y="4929805"/>
            <a:ext cx="1127850" cy="9127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AR" b="1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475" y="127765"/>
            <a:ext cx="6118545" cy="35848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86" y="4224117"/>
            <a:ext cx="742950" cy="23241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3" b="6187"/>
          <a:stretch/>
        </p:blipFill>
        <p:spPr bwMode="auto">
          <a:xfrm>
            <a:off x="1184073" y="4182024"/>
            <a:ext cx="6028435" cy="23795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Bent Arrow 9"/>
          <p:cNvSpPr/>
          <p:nvPr/>
        </p:nvSpPr>
        <p:spPr>
          <a:xfrm rot="16200000" flipH="1">
            <a:off x="4592131" y="2669440"/>
            <a:ext cx="1187132" cy="1205345"/>
          </a:xfrm>
          <a:prstGeom prst="bentArrow">
            <a:avLst>
              <a:gd name="adj1" fmla="val 25000"/>
              <a:gd name="adj2" fmla="val 2535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693" y="2407820"/>
            <a:ext cx="48109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dirty="0" err="1" smtClean="0">
                <a:latin typeface="MS Reference Sans Serif" panose="020B0604030504040204" pitchFamily="34" charset="0"/>
              </a:rPr>
              <a:t>Is</a:t>
            </a:r>
            <a:r>
              <a:rPr lang="es-AR" sz="2200" dirty="0" smtClean="0">
                <a:latin typeface="MS Reference Sans Serif" panose="020B0604030504040204" pitchFamily="34" charset="0"/>
              </a:rPr>
              <a:t> a </a:t>
            </a:r>
            <a:r>
              <a:rPr lang="es-AR" sz="2200" b="1" dirty="0" err="1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feedforward</a:t>
            </a:r>
            <a:r>
              <a:rPr lang="es-AR" sz="2200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 </a:t>
            </a:r>
            <a:r>
              <a:rPr lang="es-AR" sz="2200" dirty="0">
                <a:latin typeface="MS Reference Sans Serif" panose="020B0604030504040204" pitchFamily="34" charset="0"/>
              </a:rPr>
              <a:t>artificial neural </a:t>
            </a:r>
            <a:r>
              <a:rPr lang="es-AR" sz="2200" dirty="0" err="1">
                <a:latin typeface="MS Reference Sans Serif" panose="020B0604030504040204" pitchFamily="34" charset="0"/>
              </a:rPr>
              <a:t>network</a:t>
            </a:r>
            <a:r>
              <a:rPr lang="es-AR" sz="2200" dirty="0">
                <a:latin typeface="MS Reference Sans Serif" panose="020B0604030504040204" pitchFamily="34" charset="0"/>
              </a:rPr>
              <a:t> </a:t>
            </a:r>
            <a:r>
              <a:rPr lang="es-AR" sz="2200" dirty="0" err="1" smtClean="0">
                <a:latin typeface="MS Reference Sans Serif" panose="020B0604030504040204" pitchFamily="34" charset="0"/>
              </a:rPr>
              <a:t>model</a:t>
            </a:r>
            <a:r>
              <a:rPr lang="es-AR" sz="2200" dirty="0" smtClean="0">
                <a:latin typeface="MS Reference Sans Serif" panose="020B0604030504040204" pitchFamily="34" charset="0"/>
              </a:rPr>
              <a:t> </a:t>
            </a:r>
            <a:r>
              <a:rPr lang="es-AR" sz="2200" dirty="0" err="1" smtClean="0">
                <a:latin typeface="MS Reference Sans Serif" panose="020B0604030504040204" pitchFamily="34" charset="0"/>
              </a:rPr>
              <a:t>that</a:t>
            </a:r>
            <a:r>
              <a:rPr lang="es-AR" sz="2200" dirty="0" smtClean="0">
                <a:latin typeface="MS Reference Sans Serif" panose="020B0604030504040204" pitchFamily="34" charset="0"/>
              </a:rPr>
              <a:t> </a:t>
            </a:r>
            <a:r>
              <a:rPr lang="es-AR" sz="2200" dirty="0" err="1" smtClean="0">
                <a:latin typeface="MS Reference Sans Serif" panose="020B0604030504040204" pitchFamily="34" charset="0"/>
              </a:rPr>
              <a:t>maps</a:t>
            </a:r>
            <a:r>
              <a:rPr lang="es-AR" sz="2200" dirty="0" smtClean="0">
                <a:latin typeface="MS Reference Sans Serif" panose="020B0604030504040204" pitchFamily="34" charset="0"/>
              </a:rPr>
              <a:t> sets</a:t>
            </a:r>
            <a:br>
              <a:rPr lang="es-AR" sz="2200" dirty="0" smtClean="0">
                <a:latin typeface="MS Reference Sans Serif" panose="020B0604030504040204" pitchFamily="34" charset="0"/>
              </a:rPr>
            </a:br>
            <a:r>
              <a:rPr lang="es-AR" sz="2200" dirty="0" smtClean="0">
                <a:latin typeface="MS Reference Sans Serif" panose="020B0604030504040204" pitchFamily="34" charset="0"/>
              </a:rPr>
              <a:t>of </a:t>
            </a:r>
            <a:r>
              <a:rPr lang="es-AR" sz="2200" dirty="0">
                <a:latin typeface="MS Reference Sans Serif" panose="020B0604030504040204" pitchFamily="34" charset="0"/>
              </a:rPr>
              <a:t>input data </a:t>
            </a:r>
            <a:r>
              <a:rPr lang="es-AR" sz="2200" dirty="0" err="1">
                <a:latin typeface="MS Reference Sans Serif" panose="020B0604030504040204" pitchFamily="34" charset="0"/>
              </a:rPr>
              <a:t>onto</a:t>
            </a:r>
            <a:r>
              <a:rPr lang="es-AR" sz="2200" dirty="0">
                <a:latin typeface="MS Reference Sans Serif" panose="020B0604030504040204" pitchFamily="34" charset="0"/>
              </a:rPr>
              <a:t> a set of </a:t>
            </a:r>
            <a:r>
              <a:rPr lang="es-AR" sz="2200" dirty="0" smtClean="0">
                <a:latin typeface="MS Reference Sans Serif" panose="020B0604030504040204" pitchFamily="34" charset="0"/>
              </a:rPr>
              <a:t/>
            </a:r>
            <a:br>
              <a:rPr lang="es-AR" sz="2200" dirty="0" smtClean="0">
                <a:latin typeface="MS Reference Sans Serif" panose="020B0604030504040204" pitchFamily="34" charset="0"/>
              </a:rPr>
            </a:br>
            <a:r>
              <a:rPr lang="es-AR" sz="2200" dirty="0" err="1" smtClean="0">
                <a:latin typeface="MS Reference Sans Serif" panose="020B0604030504040204" pitchFamily="34" charset="0"/>
              </a:rPr>
              <a:t>appropriate</a:t>
            </a:r>
            <a:r>
              <a:rPr lang="es-AR" sz="2200" dirty="0" smtClean="0">
                <a:latin typeface="MS Reference Sans Serif" panose="020B0604030504040204" pitchFamily="34" charset="0"/>
              </a:rPr>
              <a:t> outputs.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955" y="4046436"/>
            <a:ext cx="861774" cy="26794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 err="1" smtClean="0">
                <a:solidFill>
                  <a:schemeClr val="accent2"/>
                </a:solidFill>
                <a:latin typeface="MS Reference Sans Serif" panose="020B0604030504040204" pitchFamily="34" charset="0"/>
              </a:rPr>
              <a:t>Salida</a:t>
            </a:r>
            <a:r>
              <a:rPr lang="en-US" sz="2200" b="1" dirty="0" smtClean="0">
                <a:solidFill>
                  <a:schemeClr val="accent2"/>
                </a:solidFill>
                <a:latin typeface="MS Reference Sans Serif" panose="020B0604030504040204" pitchFamily="34" charset="0"/>
              </a:rPr>
              <a:t> para </a:t>
            </a:r>
            <a:r>
              <a:rPr lang="en-US" sz="2200" b="1" dirty="0" err="1" smtClean="0">
                <a:solidFill>
                  <a:schemeClr val="accent2"/>
                </a:solidFill>
                <a:latin typeface="MS Reference Sans Serif" panose="020B0604030504040204" pitchFamily="34" charset="0"/>
              </a:rPr>
              <a:t>una</a:t>
            </a:r>
            <a:r>
              <a:rPr lang="en-US" sz="2200" b="1" dirty="0" smtClean="0">
                <a:solidFill>
                  <a:schemeClr val="accent2"/>
                </a:solidFill>
                <a:latin typeface="MS Reference Sans Serif" panose="020B0604030504040204" pitchFamily="34" charset="0"/>
              </a:rPr>
              <a:t> </a:t>
            </a:r>
            <a:br>
              <a:rPr lang="en-US" sz="2200" b="1" dirty="0" smtClean="0">
                <a:solidFill>
                  <a:schemeClr val="accent2"/>
                </a:solidFill>
                <a:latin typeface="MS Reference Sans Serif" panose="020B0604030504040204" pitchFamily="34" charset="0"/>
              </a:rPr>
            </a:br>
            <a:r>
              <a:rPr lang="en-US" sz="2200" b="1" dirty="0" err="1" smtClean="0">
                <a:solidFill>
                  <a:schemeClr val="accent2"/>
                </a:solidFill>
                <a:latin typeface="MS Reference Sans Serif" panose="020B0604030504040204" pitchFamily="34" charset="0"/>
              </a:rPr>
              <a:t>capa</a:t>
            </a:r>
            <a:r>
              <a:rPr lang="en-US" sz="2200" b="1" dirty="0" smtClean="0">
                <a:solidFill>
                  <a:schemeClr val="accent2"/>
                </a:solidFill>
                <a:latin typeface="MS Reference Sans Serif" panose="020B0604030504040204" pitchFamily="34" charset="0"/>
              </a:rPr>
              <a:t> </a:t>
            </a:r>
            <a:r>
              <a:rPr lang="en-US" sz="2200" b="1" dirty="0" err="1" smtClean="0">
                <a:solidFill>
                  <a:schemeClr val="accent2"/>
                </a:solidFill>
                <a:latin typeface="MS Reference Sans Serif" panose="020B0604030504040204" pitchFamily="34" charset="0"/>
              </a:rPr>
              <a:t>determinada</a:t>
            </a:r>
            <a:endParaRPr lang="es-AR" sz="2200" b="1" dirty="0">
              <a:solidFill>
                <a:schemeClr val="accent2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13" name="Notched Right Arrow 12"/>
          <p:cNvSpPr/>
          <p:nvPr/>
        </p:nvSpPr>
        <p:spPr>
          <a:xfrm>
            <a:off x="8539146" y="4929805"/>
            <a:ext cx="1283692" cy="81049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750102" y="4539967"/>
                <a:ext cx="25574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s-AR" sz="8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102" y="4539967"/>
                <a:ext cx="2557495" cy="12003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2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>
                <a:latin typeface="Exo" panose="02000503000000000000" pitchFamily="50" charset="0"/>
              </a:rPr>
              <a:t>Ejemplos</a:t>
            </a:r>
            <a:r>
              <a:rPr lang="en-US" sz="5400" dirty="0" smtClean="0">
                <a:latin typeface="Exo" panose="02000503000000000000" pitchFamily="50" charset="0"/>
              </a:rPr>
              <a:t> de </a:t>
            </a:r>
            <a:r>
              <a:rPr lang="en-US" sz="5400" dirty="0" err="1" smtClean="0">
                <a:latin typeface="Exo" panose="02000503000000000000" pitchFamily="50" charset="0"/>
              </a:rPr>
              <a:t>Redes</a:t>
            </a:r>
            <a:r>
              <a:rPr lang="en-US" sz="5400" dirty="0" smtClean="0">
                <a:latin typeface="Exo" panose="02000503000000000000" pitchFamily="50" charset="0"/>
              </a:rPr>
              <a:t> </a:t>
            </a:r>
            <a:r>
              <a:rPr lang="en-US" sz="5400" dirty="0" err="1" smtClean="0">
                <a:latin typeface="Exo" panose="02000503000000000000" pitchFamily="50" charset="0"/>
              </a:rPr>
              <a:t>Neuronales</a:t>
            </a:r>
            <a:endParaRPr lang="es-AR" sz="5400" dirty="0">
              <a:latin typeface="Exo" panose="02000503000000000000" pitchFamily="50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794415" y="2139160"/>
            <a:ext cx="7181868" cy="4323986"/>
            <a:chOff x="4794415" y="2139160"/>
            <a:chExt cx="7181868" cy="4323986"/>
          </a:xfrm>
        </p:grpSpPr>
        <p:sp>
          <p:nvSpPr>
            <p:cNvPr id="33" name="TextBox 32"/>
            <p:cNvSpPr txBox="1"/>
            <p:nvPr/>
          </p:nvSpPr>
          <p:spPr>
            <a:xfrm>
              <a:off x="4794415" y="4633451"/>
              <a:ext cx="180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MS Reference Sans Serif" panose="020B0604030504040204" pitchFamily="34" charset="0"/>
                </a:rPr>
                <a:t>Carbohidratos</a:t>
              </a:r>
              <a:endParaRPr lang="es-AR" b="1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70123" y="2786924"/>
              <a:ext cx="1172835" cy="36762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200"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00353" y="2786924"/>
              <a:ext cx="1172835" cy="36762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200">
                <a:latin typeface="MS Reference Sans Serif" panose="020B060403050404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230582" y="2786924"/>
              <a:ext cx="1172835" cy="36762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200">
                <a:latin typeface="MS Reference Sans Serif" panose="020B060403050404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726247" y="2857215"/>
              <a:ext cx="860587" cy="8153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200">
                <a:latin typeface="MS Reference Sans Serif" panose="020B060403050404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726246" y="3742882"/>
              <a:ext cx="860587" cy="8153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200">
                <a:latin typeface="MS Reference Sans Serif" panose="020B060403050404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26246" y="4628550"/>
              <a:ext cx="860587" cy="8153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200">
                <a:latin typeface="MS Reference Sans Serif" panose="020B060403050404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726246" y="5514217"/>
              <a:ext cx="860587" cy="8153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200">
                <a:latin typeface="MS Reference Sans Serif" panose="020B060403050404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386706" y="3264903"/>
              <a:ext cx="860587" cy="8153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200">
                <a:latin typeface="MS Reference Sans Serif" panose="020B060403050404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386706" y="4227891"/>
              <a:ext cx="860587" cy="8153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200">
                <a:latin typeface="MS Reference Sans Serif" panose="020B060403050404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386706" y="5162762"/>
              <a:ext cx="860587" cy="8153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200">
                <a:latin typeface="MS Reference Sans Serif" panose="020B0604030504040204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404904" y="3264903"/>
              <a:ext cx="1248993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404904" y="4148227"/>
              <a:ext cx="1248993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404904" y="5043267"/>
              <a:ext cx="1248993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404904" y="5954708"/>
              <a:ext cx="1248993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314565" y="3672591"/>
              <a:ext cx="1248993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0314565" y="4628550"/>
              <a:ext cx="1248993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0314565" y="5617310"/>
              <a:ext cx="1248993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649031" y="3264903"/>
              <a:ext cx="558493" cy="0"/>
            </a:xfrm>
            <a:prstGeom prst="straightConnector1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643954" y="4148227"/>
              <a:ext cx="558493" cy="0"/>
            </a:xfrm>
            <a:prstGeom prst="straightConnector1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649031" y="5043267"/>
              <a:ext cx="558493" cy="0"/>
            </a:xfrm>
            <a:prstGeom prst="straightConnector1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643954" y="5982824"/>
              <a:ext cx="558493" cy="0"/>
            </a:xfrm>
            <a:prstGeom prst="straightConnector1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828213" y="3726481"/>
              <a:ext cx="558493" cy="0"/>
            </a:xfrm>
            <a:prstGeom prst="straightConnector1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828213" y="4633236"/>
              <a:ext cx="558493" cy="0"/>
            </a:xfrm>
            <a:prstGeom prst="straightConnector1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824405" y="5617310"/>
              <a:ext cx="558493" cy="0"/>
            </a:xfrm>
            <a:prstGeom prst="straightConnector1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89638" y="2890180"/>
              <a:ext cx="111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MS Reference Sans Serif" panose="020B0604030504040204" pitchFamily="34" charset="0"/>
                </a:rPr>
                <a:t>Calorías</a:t>
              </a:r>
              <a:endParaRPr lang="es-AR" b="1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38359" y="3764437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MS Reference Sans Serif" panose="020B0604030504040204" pitchFamily="34" charset="0"/>
                </a:rPr>
                <a:t>Proteínas</a:t>
              </a:r>
              <a:endParaRPr lang="es-AR" b="1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13916" y="5577642"/>
              <a:ext cx="978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MS Reference Sans Serif" panose="020B0604030504040204" pitchFamily="34" charset="0"/>
                </a:rPr>
                <a:t>Grasas</a:t>
              </a:r>
              <a:endParaRPr lang="es-AR" b="1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14112" y="3672591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S Reference Sans Serif" panose="020B0604030504040204" pitchFamily="34" charset="0"/>
                </a:rPr>
                <a:t>Comer </a:t>
              </a:r>
              <a:r>
                <a:rPr lang="en-US" b="1" dirty="0" err="1" smtClean="0">
                  <a:latin typeface="MS Reference Sans Serif" panose="020B0604030504040204" pitchFamily="34" charset="0"/>
                </a:rPr>
                <a:t>todo</a:t>
              </a:r>
              <a:endParaRPr lang="es-AR" b="1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403417" y="4644951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S Reference Sans Serif" panose="020B0604030504040204" pitchFamily="34" charset="0"/>
                </a:rPr>
                <a:t>Comer </a:t>
              </a:r>
              <a:r>
                <a:rPr lang="en-US" b="1" dirty="0" err="1" smtClean="0">
                  <a:latin typeface="MS Reference Sans Serif" panose="020B0604030504040204" pitchFamily="34" charset="0"/>
                </a:rPr>
                <a:t>poco</a:t>
              </a:r>
              <a:endParaRPr lang="es-AR" b="1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429384" y="5686287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MS Reference Sans Serif" panose="020B0604030504040204" pitchFamily="34" charset="0"/>
                </a:rPr>
                <a:t>Abstenerse</a:t>
              </a:r>
              <a:endParaRPr lang="es-AR" b="1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202904" y="2141502"/>
              <a:ext cx="12586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1"/>
                  </a:solidFill>
                  <a:latin typeface="MS Reference Sans Serif" panose="020B0604030504040204" pitchFamily="34" charset="0"/>
                </a:rPr>
                <a:t>Capa</a:t>
              </a:r>
              <a:r>
                <a:rPr lang="en-US" b="1" dirty="0" smtClean="0">
                  <a:solidFill>
                    <a:schemeClr val="accent1"/>
                  </a:solidFill>
                  <a:latin typeface="MS Reference Sans Serif" panose="020B0604030504040204" pitchFamily="34" charset="0"/>
                </a:rPr>
                <a:t/>
              </a:r>
              <a:br>
                <a:rPr lang="en-US" b="1" dirty="0" smtClean="0">
                  <a:solidFill>
                    <a:schemeClr val="accent1"/>
                  </a:solidFill>
                  <a:latin typeface="MS Reference Sans Serif" panose="020B0604030504040204" pitchFamily="34" charset="0"/>
                </a:rPr>
              </a:br>
              <a:r>
                <a:rPr lang="en-US" b="1" dirty="0" smtClean="0">
                  <a:solidFill>
                    <a:schemeClr val="accent1"/>
                  </a:solidFill>
                  <a:latin typeface="MS Reference Sans Serif" panose="020B0604030504040204" pitchFamily="34" charset="0"/>
                </a:rPr>
                <a:t>de </a:t>
              </a:r>
              <a:r>
                <a:rPr lang="en-US" b="1" dirty="0" err="1" smtClean="0">
                  <a:solidFill>
                    <a:schemeClr val="accent1"/>
                  </a:solidFill>
                  <a:latin typeface="MS Reference Sans Serif" panose="020B0604030504040204" pitchFamily="34" charset="0"/>
                </a:rPr>
                <a:t>Salida</a:t>
              </a:r>
              <a:endParaRPr lang="es-AR" b="1" dirty="0">
                <a:solidFill>
                  <a:schemeClr val="accent1"/>
                </a:solidFill>
                <a:latin typeface="MS Reference Sans Serif" panose="020B060403050404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8563" y="2139160"/>
              <a:ext cx="926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1"/>
                  </a:solidFill>
                  <a:latin typeface="MS Reference Sans Serif" panose="020B0604030504040204" pitchFamily="34" charset="0"/>
                </a:rPr>
                <a:t>Capa</a:t>
              </a:r>
              <a:r>
                <a:rPr lang="en-US" b="1" dirty="0" smtClean="0">
                  <a:solidFill>
                    <a:schemeClr val="accent1"/>
                  </a:solidFill>
                  <a:latin typeface="MS Reference Sans Serif" panose="020B0604030504040204" pitchFamily="34" charset="0"/>
                </a:rPr>
                <a:t/>
              </a:r>
              <a:br>
                <a:rPr lang="en-US" b="1" dirty="0" smtClean="0">
                  <a:solidFill>
                    <a:schemeClr val="accent1"/>
                  </a:solidFill>
                  <a:latin typeface="MS Reference Sans Serif" panose="020B0604030504040204" pitchFamily="34" charset="0"/>
                </a:rPr>
              </a:br>
              <a:r>
                <a:rPr lang="en-US" b="1" dirty="0" err="1" smtClean="0">
                  <a:solidFill>
                    <a:schemeClr val="accent1"/>
                  </a:solidFill>
                  <a:latin typeface="MS Reference Sans Serif" panose="020B0604030504040204" pitchFamily="34" charset="0"/>
                </a:rPr>
                <a:t>Oculta</a:t>
              </a:r>
              <a:endParaRPr lang="es-AR" b="1" dirty="0">
                <a:solidFill>
                  <a:schemeClr val="accent1"/>
                </a:solidFill>
                <a:latin typeface="MS Reference Sans Serif" panose="020B060403050404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02790" y="2139160"/>
              <a:ext cx="14502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1"/>
                  </a:solidFill>
                  <a:latin typeface="MS Reference Sans Serif" panose="020B0604030504040204" pitchFamily="34" charset="0"/>
                </a:rPr>
                <a:t>Capa</a:t>
              </a:r>
              <a:r>
                <a:rPr lang="en-US" b="1" dirty="0" smtClean="0">
                  <a:solidFill>
                    <a:schemeClr val="accent1"/>
                  </a:solidFill>
                  <a:latin typeface="MS Reference Sans Serif" panose="020B0604030504040204" pitchFamily="34" charset="0"/>
                </a:rPr>
                <a:t/>
              </a:r>
              <a:br>
                <a:rPr lang="en-US" b="1" dirty="0" smtClean="0">
                  <a:solidFill>
                    <a:schemeClr val="accent1"/>
                  </a:solidFill>
                  <a:latin typeface="MS Reference Sans Serif" panose="020B0604030504040204" pitchFamily="34" charset="0"/>
                </a:rPr>
              </a:br>
              <a:r>
                <a:rPr lang="en-US" b="1" dirty="0" smtClean="0">
                  <a:solidFill>
                    <a:schemeClr val="accent1"/>
                  </a:solidFill>
                  <a:latin typeface="MS Reference Sans Serif" panose="020B0604030504040204" pitchFamily="34" charset="0"/>
                </a:rPr>
                <a:t>de </a:t>
              </a:r>
              <a:r>
                <a:rPr lang="en-US" b="1" dirty="0" err="1" smtClean="0">
                  <a:solidFill>
                    <a:schemeClr val="accent1"/>
                  </a:solidFill>
                  <a:latin typeface="MS Reference Sans Serif" panose="020B0604030504040204" pitchFamily="34" charset="0"/>
                </a:rPr>
                <a:t>Entrada</a:t>
              </a:r>
              <a:endParaRPr lang="es-AR" b="1" dirty="0">
                <a:solidFill>
                  <a:schemeClr val="accent1"/>
                </a:solidFill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117614" y="2401461"/>
            <a:ext cx="4606681" cy="4313595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MS Reference Sans Serif" panose="020B0604030504040204" pitchFamily="34" charset="0"/>
              </a:rPr>
              <a:t>Decidir</a:t>
            </a:r>
            <a:r>
              <a:rPr lang="en-US" dirty="0" smtClean="0">
                <a:latin typeface="MS Reference Sans Serif" panose="020B0604030504040204" pitchFamily="34" charset="0"/>
              </a:rPr>
              <a:t> </a:t>
            </a:r>
            <a:r>
              <a:rPr lang="en-US" dirty="0" err="1" smtClean="0">
                <a:latin typeface="MS Reference Sans Serif" panose="020B0604030504040204" pitchFamily="34" charset="0"/>
              </a:rPr>
              <a:t>si</a:t>
            </a:r>
            <a:r>
              <a:rPr lang="en-US" dirty="0" smtClean="0">
                <a:latin typeface="MS Reference Sans Serif" panose="020B0604030504040204" pitchFamily="34" charset="0"/>
              </a:rPr>
              <a:t> </a:t>
            </a:r>
            <a:r>
              <a:rPr lang="en-US" dirty="0" err="1" smtClean="0">
                <a:latin typeface="MS Reference Sans Serif" panose="020B0604030504040204" pitchFamily="34" charset="0"/>
              </a:rPr>
              <a:t>podemos</a:t>
            </a:r>
            <a:r>
              <a:rPr lang="en-US" dirty="0" smtClean="0">
                <a:latin typeface="MS Reference Sans Serif" panose="020B0604030504040204" pitchFamily="34" charset="0"/>
              </a:rPr>
              <a:t> comer un </a:t>
            </a:r>
            <a:r>
              <a:rPr lang="en-US" dirty="0" err="1" smtClean="0">
                <a:latin typeface="MS Reference Sans Serif" panose="020B0604030504040204" pitchFamily="34" charset="0"/>
              </a:rPr>
              <a:t>alimento</a:t>
            </a:r>
            <a:r>
              <a:rPr lang="en-US" dirty="0" smtClean="0">
                <a:latin typeface="MS Reference Sans Serif" panose="020B0604030504040204" pitchFamily="34" charset="0"/>
              </a:rPr>
              <a:t> en </a:t>
            </a:r>
            <a:r>
              <a:rPr lang="en-US" dirty="0" err="1" smtClean="0">
                <a:latin typeface="MS Reference Sans Serif" panose="020B0604030504040204" pitchFamily="34" charset="0"/>
              </a:rPr>
              <a:t>función</a:t>
            </a:r>
            <a:r>
              <a:rPr lang="en-US" dirty="0" smtClean="0">
                <a:latin typeface="MS Reference Sans Serif" panose="020B0604030504040204" pitchFamily="34" charset="0"/>
              </a:rPr>
              <a:t> de </a:t>
            </a:r>
            <a:r>
              <a:rPr lang="en-US" dirty="0" err="1" smtClean="0">
                <a:latin typeface="MS Reference Sans Serif" panose="020B0604030504040204" pitchFamily="34" charset="0"/>
              </a:rPr>
              <a:t>sus</a:t>
            </a:r>
            <a:r>
              <a:rPr lang="en-US" dirty="0" smtClean="0">
                <a:latin typeface="MS Reference Sans Serif" panose="020B0604030504040204" pitchFamily="34" charset="0"/>
              </a:rPr>
              <a:t> </a:t>
            </a:r>
            <a:r>
              <a:rPr lang="en-US" dirty="0" err="1" smtClean="0">
                <a:latin typeface="MS Reference Sans Serif" panose="020B0604030504040204" pitchFamily="34" charset="0"/>
              </a:rPr>
              <a:t>características</a:t>
            </a:r>
            <a:r>
              <a:rPr lang="en-US" dirty="0" smtClean="0">
                <a:latin typeface="MS Reference Sans Serif" panose="020B0604030504040204" pitchFamily="34" charset="0"/>
              </a:rPr>
              <a:t> </a:t>
            </a:r>
            <a:r>
              <a:rPr lang="en-US" dirty="0" err="1" smtClean="0">
                <a:latin typeface="MS Reference Sans Serif" panose="020B0604030504040204" pitchFamily="34" charset="0"/>
              </a:rPr>
              <a:t>nutricionales</a:t>
            </a:r>
            <a:r>
              <a:rPr lang="en-US" dirty="0" smtClean="0">
                <a:latin typeface="MS Reference Sans Serif" panose="020B0604030504040204" pitchFamily="34" charset="0"/>
              </a:rPr>
              <a:t>.</a:t>
            </a:r>
          </a:p>
          <a:p>
            <a:r>
              <a:rPr lang="en-US" dirty="0" err="1" smtClean="0">
                <a:latin typeface="MS Reference Sans Serif" panose="020B0604030504040204" pitchFamily="34" charset="0"/>
              </a:rPr>
              <a:t>Cuántos</a:t>
            </a:r>
            <a:r>
              <a:rPr lang="en-US" dirty="0" smtClean="0">
                <a:latin typeface="MS Reference Sans Serif" panose="020B0604030504040204" pitchFamily="34" charset="0"/>
              </a:rPr>
              <a:t> </a:t>
            </a:r>
            <a:r>
              <a:rPr lang="en-US" dirty="0" err="1" smtClean="0">
                <a:latin typeface="MS Reference Sans Serif" panose="020B0604030504040204" pitchFamily="34" charset="0"/>
              </a:rPr>
              <a:t>datos</a:t>
            </a:r>
            <a:r>
              <a:rPr lang="en-US" dirty="0" smtClean="0">
                <a:latin typeface="MS Reference Sans Serif" panose="020B0604030504040204" pitchFamily="34" charset="0"/>
              </a:rPr>
              <a:t> de I/O?</a:t>
            </a:r>
          </a:p>
          <a:p>
            <a:r>
              <a:rPr lang="en-US" dirty="0" smtClean="0">
                <a:latin typeface="MS Reference Sans Serif" panose="020B0604030504040204" pitchFamily="34" charset="0"/>
              </a:rPr>
              <a:t>La </a:t>
            </a:r>
            <a:r>
              <a:rPr lang="en-US" dirty="0" err="1" smtClean="0">
                <a:latin typeface="MS Reference Sans Serif" panose="020B0604030504040204" pitchFamily="34" charset="0"/>
              </a:rPr>
              <a:t>neurona</a:t>
            </a:r>
            <a:r>
              <a:rPr lang="en-US" dirty="0" smtClean="0">
                <a:latin typeface="MS Reference Sans Serif" panose="020B0604030504040204" pitchFamily="34" charset="0"/>
              </a:rPr>
              <a:t> de </a:t>
            </a:r>
            <a:r>
              <a:rPr lang="en-US" dirty="0" err="1" smtClean="0">
                <a:latin typeface="MS Reference Sans Serif" panose="020B0604030504040204" pitchFamily="34" charset="0"/>
              </a:rPr>
              <a:t>salida</a:t>
            </a:r>
            <a:r>
              <a:rPr lang="en-US" dirty="0" smtClean="0">
                <a:latin typeface="MS Reference Sans Serif" panose="020B0604030504040204" pitchFamily="34" charset="0"/>
              </a:rPr>
              <a:t> </a:t>
            </a:r>
            <a:r>
              <a:rPr lang="en-US" dirty="0" err="1" smtClean="0">
                <a:latin typeface="MS Reference Sans Serif" panose="020B0604030504040204" pitchFamily="34" charset="0"/>
              </a:rPr>
              <a:t>que</a:t>
            </a:r>
            <a:r>
              <a:rPr lang="en-US" dirty="0" smtClean="0">
                <a:latin typeface="MS Reference Sans Serif" panose="020B0604030504040204" pitchFamily="34" charset="0"/>
              </a:rPr>
              <a:t> </a:t>
            </a:r>
            <a:r>
              <a:rPr lang="en-US" dirty="0" err="1" smtClean="0">
                <a:latin typeface="MS Reference Sans Serif" panose="020B0604030504040204" pitchFamily="34" charset="0"/>
              </a:rPr>
              <a:t>arroje</a:t>
            </a:r>
            <a:r>
              <a:rPr lang="en-US" dirty="0" smtClean="0">
                <a:latin typeface="MS Reference Sans Serif" panose="020B0604030504040204" pitchFamily="34" charset="0"/>
              </a:rPr>
              <a:t> el valor </a:t>
            </a:r>
            <a:r>
              <a:rPr lang="en-US" dirty="0" err="1" smtClean="0">
                <a:latin typeface="MS Reference Sans Serif" panose="020B0604030504040204" pitchFamily="34" charset="0"/>
              </a:rPr>
              <a:t>más</a:t>
            </a:r>
            <a:r>
              <a:rPr lang="en-US" dirty="0" smtClean="0">
                <a:latin typeface="MS Reference Sans Serif" panose="020B0604030504040204" pitchFamily="34" charset="0"/>
              </a:rPr>
              <a:t> alto </a:t>
            </a:r>
            <a:r>
              <a:rPr lang="en-US" dirty="0" err="1" smtClean="0">
                <a:latin typeface="MS Reference Sans Serif" panose="020B0604030504040204" pitchFamily="34" charset="0"/>
              </a:rPr>
              <a:t>será</a:t>
            </a:r>
            <a:r>
              <a:rPr lang="en-US" dirty="0" smtClean="0">
                <a:latin typeface="MS Reference Sans Serif" panose="020B0604030504040204" pitchFamily="34" charset="0"/>
              </a:rPr>
              <a:t> la </a:t>
            </a:r>
            <a:r>
              <a:rPr lang="en-US" dirty="0" err="1" smtClean="0">
                <a:latin typeface="MS Reference Sans Serif" panose="020B0604030504040204" pitchFamily="34" charset="0"/>
              </a:rPr>
              <a:t>decisión</a:t>
            </a:r>
            <a:r>
              <a:rPr lang="en-US" dirty="0" smtClean="0">
                <a:latin typeface="MS Reference Sans Serif" panose="020B0604030504040204" pitchFamily="34" charset="0"/>
              </a:rPr>
              <a:t> de la red neuronal.</a:t>
            </a:r>
          </a:p>
          <a:p>
            <a:r>
              <a:rPr lang="en-US" dirty="0" err="1">
                <a:latin typeface="MS Reference Sans Serif" panose="020B0604030504040204" pitchFamily="34" charset="0"/>
              </a:rPr>
              <a:t>Todas</a:t>
            </a:r>
            <a:r>
              <a:rPr lang="en-US" dirty="0">
                <a:latin typeface="MS Reference Sans Serif" panose="020B0604030504040204" pitchFamily="34" charset="0"/>
              </a:rPr>
              <a:t> </a:t>
            </a:r>
            <a:r>
              <a:rPr lang="en-US" dirty="0" err="1">
                <a:latin typeface="MS Reference Sans Serif" panose="020B0604030504040204" pitchFamily="34" charset="0"/>
              </a:rPr>
              <a:t>las</a:t>
            </a:r>
            <a:r>
              <a:rPr lang="en-US" dirty="0">
                <a:latin typeface="MS Reference Sans Serif" panose="020B0604030504040204" pitchFamily="34" charset="0"/>
              </a:rPr>
              <a:t> </a:t>
            </a:r>
            <a:r>
              <a:rPr lang="en-US" dirty="0" err="1">
                <a:latin typeface="MS Reference Sans Serif" panose="020B0604030504040204" pitchFamily="34" charset="0"/>
              </a:rPr>
              <a:t>neuronas</a:t>
            </a:r>
            <a:r>
              <a:rPr lang="en-US" dirty="0">
                <a:latin typeface="MS Reference Sans Serif" panose="020B0604030504040204" pitchFamily="34" charset="0"/>
              </a:rPr>
              <a:t> de </a:t>
            </a:r>
            <a:r>
              <a:rPr lang="en-US" dirty="0" err="1">
                <a:latin typeface="MS Reference Sans Serif" panose="020B0604030504040204" pitchFamily="34" charset="0"/>
              </a:rPr>
              <a:t>una</a:t>
            </a:r>
            <a:r>
              <a:rPr lang="en-US" dirty="0">
                <a:latin typeface="MS Reference Sans Serif" panose="020B0604030504040204" pitchFamily="34" charset="0"/>
              </a:rPr>
              <a:t> </a:t>
            </a:r>
            <a:r>
              <a:rPr lang="en-US" dirty="0" err="1">
                <a:latin typeface="MS Reference Sans Serif" panose="020B0604030504040204" pitchFamily="34" charset="0"/>
              </a:rPr>
              <a:t>capa</a:t>
            </a:r>
            <a:r>
              <a:rPr lang="en-US" dirty="0">
                <a:latin typeface="MS Reference Sans Serif" panose="020B0604030504040204" pitchFamily="34" charset="0"/>
              </a:rPr>
              <a:t> se </a:t>
            </a:r>
            <a:r>
              <a:rPr lang="en-US" dirty="0" err="1">
                <a:latin typeface="MS Reference Sans Serif" panose="020B0604030504040204" pitchFamily="34" charset="0"/>
              </a:rPr>
              <a:t>conectan</a:t>
            </a:r>
            <a:r>
              <a:rPr lang="en-US" dirty="0">
                <a:latin typeface="MS Reference Sans Serif" panose="020B0604030504040204" pitchFamily="34" charset="0"/>
              </a:rPr>
              <a:t> con </a:t>
            </a:r>
            <a:r>
              <a:rPr lang="en-US" dirty="0" err="1">
                <a:latin typeface="MS Reference Sans Serif" panose="020B0604030504040204" pitchFamily="34" charset="0"/>
              </a:rPr>
              <a:t>todas</a:t>
            </a:r>
            <a:r>
              <a:rPr lang="en-US" dirty="0">
                <a:latin typeface="MS Reference Sans Serif" panose="020B0604030504040204" pitchFamily="34" charset="0"/>
              </a:rPr>
              <a:t> </a:t>
            </a:r>
            <a:r>
              <a:rPr lang="en-US" dirty="0" err="1">
                <a:latin typeface="MS Reference Sans Serif" panose="020B0604030504040204" pitchFamily="34" charset="0"/>
              </a:rPr>
              <a:t>las</a:t>
            </a:r>
            <a:r>
              <a:rPr lang="en-US" dirty="0">
                <a:latin typeface="MS Reference Sans Serif" panose="020B0604030504040204" pitchFamily="34" charset="0"/>
              </a:rPr>
              <a:t> </a:t>
            </a:r>
            <a:r>
              <a:rPr lang="en-US" dirty="0" err="1">
                <a:latin typeface="MS Reference Sans Serif" panose="020B0604030504040204" pitchFamily="34" charset="0"/>
              </a:rPr>
              <a:t>neuronas</a:t>
            </a:r>
            <a:r>
              <a:rPr lang="en-US" dirty="0">
                <a:latin typeface="MS Reference Sans Serif" panose="020B0604030504040204" pitchFamily="34" charset="0"/>
              </a:rPr>
              <a:t> de la </a:t>
            </a:r>
            <a:r>
              <a:rPr lang="en-US" dirty="0" err="1">
                <a:latin typeface="MS Reference Sans Serif" panose="020B0604030504040204" pitchFamily="34" charset="0"/>
              </a:rPr>
              <a:t>proxima</a:t>
            </a:r>
            <a:r>
              <a:rPr lang="en-US" dirty="0">
                <a:latin typeface="MS Reference Sans Serif" panose="020B0604030504040204" pitchFamily="34" charset="0"/>
              </a:rPr>
              <a:t> </a:t>
            </a:r>
            <a:r>
              <a:rPr lang="en-US" dirty="0" err="1">
                <a:latin typeface="MS Reference Sans Serif" panose="020B0604030504040204" pitchFamily="34" charset="0"/>
              </a:rPr>
              <a:t>capa</a:t>
            </a:r>
            <a:r>
              <a:rPr lang="en-US" dirty="0">
                <a:latin typeface="MS Reference Sans Serif" panose="020B0604030504040204" pitchFamily="34" charset="0"/>
              </a:rPr>
              <a:t>.</a:t>
            </a:r>
          </a:p>
          <a:p>
            <a:r>
              <a:rPr lang="en-US" dirty="0" smtClean="0">
                <a:latin typeface="MS Reference Sans Serif" panose="020B0604030504040204" pitchFamily="34" charset="0"/>
              </a:rPr>
              <a:t>A </a:t>
            </a:r>
            <a:r>
              <a:rPr lang="en-US" dirty="0" smtClean="0">
                <a:latin typeface="MS Reference Sans Serif" panose="020B0604030504040204" pitchFamily="34" charset="0"/>
              </a:rPr>
              <a:t>mayor </a:t>
            </a:r>
            <a:r>
              <a:rPr lang="en-US" dirty="0" err="1" smtClean="0">
                <a:latin typeface="MS Reference Sans Serif" panose="020B0604030504040204" pitchFamily="34" charset="0"/>
              </a:rPr>
              <a:t>cantidad</a:t>
            </a:r>
            <a:r>
              <a:rPr lang="en-US" dirty="0" smtClean="0">
                <a:latin typeface="MS Reference Sans Serif" panose="020B0604030504040204" pitchFamily="34" charset="0"/>
              </a:rPr>
              <a:t> de </a:t>
            </a:r>
            <a:r>
              <a:rPr lang="en-US" dirty="0" err="1" smtClean="0">
                <a:latin typeface="MS Reference Sans Serif" panose="020B0604030504040204" pitchFamily="34" charset="0"/>
              </a:rPr>
              <a:t>neuronas</a:t>
            </a:r>
            <a:r>
              <a:rPr lang="en-US" dirty="0" smtClean="0">
                <a:latin typeface="MS Reference Sans Serif" panose="020B0604030504040204" pitchFamily="34" charset="0"/>
              </a:rPr>
              <a:t>, </a:t>
            </a:r>
            <a:r>
              <a:rPr lang="en-US" dirty="0" err="1" smtClean="0">
                <a:latin typeface="MS Reference Sans Serif" panose="020B0604030504040204" pitchFamily="34" charset="0"/>
              </a:rPr>
              <a:t>más</a:t>
            </a:r>
            <a:r>
              <a:rPr lang="en-US" dirty="0" smtClean="0">
                <a:latin typeface="MS Reference Sans Serif" panose="020B0604030504040204" pitchFamily="34" charset="0"/>
              </a:rPr>
              <a:t> </a:t>
            </a:r>
            <a:r>
              <a:rPr lang="en-US" dirty="0" err="1" smtClean="0">
                <a:latin typeface="MS Reference Sans Serif" panose="020B0604030504040204" pitchFamily="34" charset="0"/>
              </a:rPr>
              <a:t>tiempo</a:t>
            </a:r>
            <a:r>
              <a:rPr lang="en-US" dirty="0" smtClean="0">
                <a:latin typeface="MS Reference Sans Serif" panose="020B0604030504040204" pitchFamily="34" charset="0"/>
              </a:rPr>
              <a:t> le </a:t>
            </a:r>
            <a:r>
              <a:rPr lang="en-US" dirty="0" err="1" smtClean="0">
                <a:latin typeface="MS Reference Sans Serif" panose="020B0604030504040204" pitchFamily="34" charset="0"/>
              </a:rPr>
              <a:t>toma</a:t>
            </a:r>
            <a:r>
              <a:rPr lang="en-US" dirty="0" smtClean="0">
                <a:latin typeface="MS Reference Sans Serif" panose="020B0604030504040204" pitchFamily="34" charset="0"/>
              </a:rPr>
              <a:t> a la red </a:t>
            </a:r>
            <a:r>
              <a:rPr lang="en-US" dirty="0" err="1" smtClean="0">
                <a:latin typeface="MS Reference Sans Serif" panose="020B0604030504040204" pitchFamily="34" charset="0"/>
              </a:rPr>
              <a:t>procesar</a:t>
            </a:r>
            <a:r>
              <a:rPr lang="en-US" dirty="0" smtClean="0">
                <a:latin typeface="MS Reference Sans Serif" panose="020B0604030504040204" pitchFamily="34" charset="0"/>
              </a:rPr>
              <a:t> la </a:t>
            </a:r>
            <a:r>
              <a:rPr lang="en-US" dirty="0" err="1" smtClean="0">
                <a:latin typeface="MS Reference Sans Serif" panose="020B0604030504040204" pitchFamily="34" charset="0"/>
              </a:rPr>
              <a:t>información</a:t>
            </a:r>
            <a:r>
              <a:rPr lang="en-US" dirty="0" smtClean="0">
                <a:latin typeface="MS Reference Sans Serif" panose="020B0604030504040204" pitchFamily="34" charset="0"/>
              </a:rPr>
              <a:t> y </a:t>
            </a:r>
            <a:r>
              <a:rPr lang="en-US" dirty="0" err="1" smtClean="0">
                <a:latin typeface="MS Reference Sans Serif" panose="020B0604030504040204" pitchFamily="34" charset="0"/>
              </a:rPr>
              <a:t>aprender</a:t>
            </a:r>
            <a:r>
              <a:rPr lang="en-US" dirty="0" smtClean="0">
                <a:latin typeface="MS Reference Sans Serif" panose="020B0604030504040204" pitchFamily="34" charset="0"/>
              </a:rPr>
              <a:t>.</a:t>
            </a:r>
            <a:endParaRPr lang="es-AR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>
                <a:latin typeface="Exo" panose="02000503000000000000" pitchFamily="50" charset="0"/>
              </a:rPr>
              <a:t>Entrenando</a:t>
            </a:r>
            <a:r>
              <a:rPr lang="en-US" sz="5400" dirty="0" smtClean="0">
                <a:latin typeface="Exo" panose="02000503000000000000" pitchFamily="50" charset="0"/>
              </a:rPr>
              <a:t> a la Red Neuronal</a:t>
            </a:r>
            <a:endParaRPr lang="es-AR" sz="5400" dirty="0">
              <a:latin typeface="Exo" panose="02000503000000000000" pitchFamily="50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840735"/>
              </p:ext>
            </p:extLst>
          </p:nvPr>
        </p:nvGraphicFramePr>
        <p:xfrm>
          <a:off x="810000" y="2232893"/>
          <a:ext cx="7898823" cy="2422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573" y="4893842"/>
            <a:ext cx="5251506" cy="13429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501" y="4579858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800" b="1" dirty="0" smtClean="0">
                <a:latin typeface="MS Reference Sans Serif" panose="020B0604030504040204" pitchFamily="34" charset="0"/>
              </a:rPr>
              <a:t>Tengo </a:t>
            </a:r>
            <a:r>
              <a:rPr lang="es-AR" sz="2800" b="1" dirty="0" smtClean="0">
                <a:solidFill>
                  <a:schemeClr val="accent6"/>
                </a:solidFill>
                <a:latin typeface="MS Reference Sans Serif" panose="020B0604030504040204" pitchFamily="34" charset="0"/>
              </a:rPr>
              <a:t>patrones de</a:t>
            </a:r>
            <a:br>
              <a:rPr lang="es-AR" sz="2800" b="1" dirty="0" smtClean="0">
                <a:solidFill>
                  <a:schemeClr val="accent6"/>
                </a:solidFill>
                <a:latin typeface="MS Reference Sans Serif" panose="020B0604030504040204" pitchFamily="34" charset="0"/>
              </a:rPr>
            </a:br>
            <a:r>
              <a:rPr lang="es-AR" sz="2800" b="1" dirty="0" smtClean="0">
                <a:solidFill>
                  <a:schemeClr val="accent6"/>
                </a:solidFill>
                <a:latin typeface="MS Reference Sans Serif" panose="020B0604030504040204" pitchFamily="34" charset="0"/>
              </a:rPr>
              <a:t>entrada</a:t>
            </a:r>
            <a:r>
              <a:rPr lang="es-AR" sz="2800" b="1" dirty="0" smtClean="0">
                <a:latin typeface="MS Reference Sans Serif" panose="020B0604030504040204" pitchFamily="34" charset="0"/>
              </a:rPr>
              <a:t> y </a:t>
            </a:r>
            <a:r>
              <a:rPr lang="es-AR" sz="28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salidas esperadas</a:t>
            </a:r>
            <a:r>
              <a:rPr lang="es-AR" sz="2800" b="1" dirty="0" smtClean="0">
                <a:solidFill>
                  <a:schemeClr val="accent6"/>
                </a:solidFill>
                <a:latin typeface="MS Reference Sans Serif" panose="020B0604030504040204" pitchFamily="34" charset="0"/>
              </a:rPr>
              <a:t>.</a:t>
            </a:r>
          </a:p>
          <a:p>
            <a:r>
              <a:rPr lang="es-AR" dirty="0" smtClean="0">
                <a:latin typeface="MS Reference Sans Serif" panose="020B0604030504040204" pitchFamily="34" charset="0"/>
              </a:rPr>
              <a:t>Calculo </a:t>
            </a:r>
            <a:r>
              <a:rPr lang="es-AR" dirty="0">
                <a:latin typeface="MS Reference Sans Serif" panose="020B0604030504040204" pitchFamily="34" charset="0"/>
              </a:rPr>
              <a:t>la salida, y como conozco la salida que esperaba obtener, puedo calcular el error. Este error se </a:t>
            </a:r>
            <a:r>
              <a:rPr lang="es-AR" dirty="0" err="1">
                <a:latin typeface="MS Reference Sans Serif" panose="020B0604030504040204" pitchFamily="34" charset="0"/>
              </a:rPr>
              <a:t>retropropaga</a:t>
            </a:r>
            <a:r>
              <a:rPr lang="es-AR" dirty="0">
                <a:latin typeface="MS Reference Sans Serif" panose="020B0604030504040204" pitchFamily="34" charset="0"/>
              </a:rPr>
              <a:t>, afectando solamente los pesos que van a hacer que </a:t>
            </a:r>
            <a:r>
              <a:rPr lang="es-AR" dirty="0" smtClean="0">
                <a:latin typeface="MS Reference Sans Serif" panose="020B0604030504040204" pitchFamily="34" charset="0"/>
              </a:rPr>
              <a:t>pueda </a:t>
            </a:r>
            <a:r>
              <a:rPr lang="es-AR" dirty="0">
                <a:latin typeface="MS Reference Sans Serif" panose="020B0604030504040204" pitchFamily="34" charset="0"/>
              </a:rPr>
              <a:t>achicar mi error.</a:t>
            </a:r>
          </a:p>
        </p:txBody>
      </p:sp>
      <p:sp>
        <p:nvSpPr>
          <p:cNvPr id="7" name="Rectangle 6"/>
          <p:cNvSpPr/>
          <p:nvPr/>
        </p:nvSpPr>
        <p:spPr>
          <a:xfrm>
            <a:off x="6660573" y="4405748"/>
            <a:ext cx="52515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200" b="1" dirty="0" smtClean="0">
                <a:solidFill>
                  <a:schemeClr val="accent2"/>
                </a:solidFill>
                <a:latin typeface="MS Reference Sans Serif" panose="020B0604030504040204" pitchFamily="34" charset="0"/>
              </a:rPr>
              <a:t>Descenso por el gradiente del error</a:t>
            </a:r>
            <a:endParaRPr lang="es-AR" sz="2200" b="1" dirty="0">
              <a:solidFill>
                <a:schemeClr val="accent2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8" name="Bent Arrow 7"/>
          <p:cNvSpPr/>
          <p:nvPr/>
        </p:nvSpPr>
        <p:spPr>
          <a:xfrm rot="5400000">
            <a:off x="8529652" y="3152303"/>
            <a:ext cx="1187132" cy="1205345"/>
          </a:xfrm>
          <a:prstGeom prst="bentArrow">
            <a:avLst>
              <a:gd name="adj1" fmla="val 25000"/>
              <a:gd name="adj2" fmla="val 25350"/>
              <a:gd name="adj3" fmla="val 25000"/>
              <a:gd name="adj4" fmla="val 5775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60573" y="6236803"/>
            <a:ext cx="5251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η</a:t>
            </a:r>
            <a:r>
              <a:rPr lang="en-US" sz="1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 = Learning Rate = Factor para el </a:t>
            </a:r>
            <a:r>
              <a:rPr lang="en-US" sz="1400" b="1" dirty="0" err="1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cambio</a:t>
            </a:r>
            <a:r>
              <a:rPr lang="en-US" sz="1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 del peso, </a:t>
            </a:r>
            <a:r>
              <a:rPr lang="en-US" sz="1400" b="1" dirty="0" err="1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cuanto</a:t>
            </a:r>
            <a:r>
              <a:rPr lang="en-US" sz="1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más</a:t>
            </a:r>
            <a:r>
              <a:rPr lang="en-US" sz="1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grande</a:t>
            </a:r>
            <a:r>
              <a:rPr lang="en-US" sz="1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 sea mayor </a:t>
            </a:r>
            <a:r>
              <a:rPr lang="en-US" sz="1400" b="1" dirty="0" err="1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será</a:t>
            </a:r>
            <a:r>
              <a:rPr lang="en-US" sz="1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 el </a:t>
            </a:r>
            <a:r>
              <a:rPr lang="en-US" sz="1400" b="1" dirty="0" err="1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ajuste</a:t>
            </a:r>
            <a:r>
              <a:rPr lang="en-US" sz="1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 del peso.</a:t>
            </a:r>
            <a:endParaRPr lang="es-AR" sz="1400" b="1" dirty="0">
              <a:solidFill>
                <a:schemeClr val="accent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80" y="29735"/>
            <a:ext cx="7556760" cy="1771770"/>
          </a:xfrm>
        </p:spPr>
        <p:txBody>
          <a:bodyPr/>
          <a:lstStyle/>
          <a:p>
            <a:r>
              <a:rPr lang="en-US" sz="5400" dirty="0" err="1" smtClean="0">
                <a:latin typeface="Exo" panose="02000503000000000000" pitchFamily="50" charset="0"/>
              </a:rPr>
              <a:t>Definiendo</a:t>
            </a:r>
            <a:r>
              <a:rPr lang="en-US" sz="5400" dirty="0" smtClean="0">
                <a:latin typeface="Exo" panose="02000503000000000000" pitchFamily="50" charset="0"/>
              </a:rPr>
              <a:t> </a:t>
            </a:r>
            <a:r>
              <a:rPr lang="en-US" sz="5400" dirty="0" err="1" smtClean="0">
                <a:latin typeface="Exo" panose="02000503000000000000" pitchFamily="50" charset="0"/>
              </a:rPr>
              <a:t>Conjuntos</a:t>
            </a:r>
            <a:r>
              <a:rPr lang="en-US" sz="5400" dirty="0" smtClean="0">
                <a:latin typeface="Exo" panose="02000503000000000000" pitchFamily="50" charset="0"/>
              </a:rPr>
              <a:t/>
            </a:r>
            <a:br>
              <a:rPr lang="en-US" sz="5400" dirty="0" smtClean="0">
                <a:latin typeface="Exo" panose="02000503000000000000" pitchFamily="50" charset="0"/>
              </a:rPr>
            </a:br>
            <a:r>
              <a:rPr lang="en-US" sz="5400" dirty="0" smtClean="0">
                <a:latin typeface="Exo" panose="02000503000000000000" pitchFamily="50" charset="0"/>
              </a:rPr>
              <a:t>de </a:t>
            </a:r>
            <a:r>
              <a:rPr lang="en-US" sz="5400" dirty="0" err="1" smtClean="0">
                <a:latin typeface="Exo" panose="02000503000000000000" pitchFamily="50" charset="0"/>
              </a:rPr>
              <a:t>Entrenamiento</a:t>
            </a:r>
            <a:endParaRPr lang="es-AR" dirty="0">
              <a:latin typeface="Exo" panose="02000503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81" y="632592"/>
            <a:ext cx="5725303" cy="44702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52110" y="5543707"/>
            <a:ext cx="6588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A mayor </a:t>
            </a:r>
            <a:r>
              <a:rPr lang="en-US" sz="2400" b="1" dirty="0" err="1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cantidad</a:t>
            </a:r>
            <a:r>
              <a:rPr lang="en-US" sz="2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 de </a:t>
            </a:r>
            <a:r>
              <a:rPr lang="en-US" sz="2400" b="1" dirty="0" err="1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conjuntos</a:t>
            </a:r>
            <a:r>
              <a:rPr lang="en-US" sz="2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 de </a:t>
            </a:r>
            <a:r>
              <a:rPr lang="en-US" sz="2400" b="1" dirty="0" err="1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entrenamiento</a:t>
            </a:r>
            <a:r>
              <a:rPr lang="en-US" sz="2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, </a:t>
            </a:r>
            <a:r>
              <a:rPr lang="en-US" sz="2400" b="1" dirty="0" err="1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más</a:t>
            </a:r>
            <a:r>
              <a:rPr lang="en-US" sz="2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aprende</a:t>
            </a:r>
            <a:r>
              <a:rPr lang="en-US" sz="2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 la </a:t>
            </a:r>
            <a:r>
              <a:rPr lang="en-US" sz="2400" b="1" dirty="0" err="1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neurona</a:t>
            </a:r>
            <a:r>
              <a:rPr lang="en-US" sz="2400" b="1" dirty="0" smtClean="0">
                <a:solidFill>
                  <a:schemeClr val="accent1"/>
                </a:solidFill>
                <a:latin typeface="MS Reference Sans Serif" panose="020B0604030504040204" pitchFamily="34" charset="0"/>
              </a:rPr>
              <a:t>.</a:t>
            </a:r>
            <a:endParaRPr lang="en-US" sz="2400" b="1" dirty="0">
              <a:solidFill>
                <a:schemeClr val="accent1"/>
              </a:solidFill>
              <a:latin typeface="MS Reference Sans Serif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1" y="2367915"/>
            <a:ext cx="4438650" cy="1514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1" y="4631680"/>
            <a:ext cx="4705350" cy="1514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1" y="4136431"/>
            <a:ext cx="1857375" cy="26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1" y="6374704"/>
            <a:ext cx="47053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40048"/>
          </a:xfrm>
        </p:spPr>
        <p:txBody>
          <a:bodyPr/>
          <a:lstStyle/>
          <a:p>
            <a:r>
              <a:rPr lang="en-US" sz="5400" dirty="0" err="1" smtClean="0">
                <a:latin typeface="Exo" panose="02000503000000000000" pitchFamily="50" charset="0"/>
              </a:rPr>
              <a:t>Todo</a:t>
            </a:r>
            <a:r>
              <a:rPr lang="en-US" sz="5400" dirty="0" smtClean="0">
                <a:latin typeface="Exo" panose="02000503000000000000" pitchFamily="50" charset="0"/>
              </a:rPr>
              <a:t> </a:t>
            </a:r>
            <a:r>
              <a:rPr lang="en-US" sz="5400" dirty="0" err="1" smtClean="0">
                <a:latin typeface="Exo" panose="02000503000000000000" pitchFamily="50" charset="0"/>
              </a:rPr>
              <a:t>bien</a:t>
            </a:r>
            <a:r>
              <a:rPr lang="en-US" sz="5400" dirty="0" smtClean="0">
                <a:latin typeface="Exo" panose="02000503000000000000" pitchFamily="50" charset="0"/>
              </a:rPr>
              <a:t>, </a:t>
            </a:r>
            <a:r>
              <a:rPr lang="en-US" sz="5400" dirty="0" err="1" smtClean="0">
                <a:latin typeface="Exo" panose="02000503000000000000" pitchFamily="50" charset="0"/>
              </a:rPr>
              <a:t>pero</a:t>
            </a:r>
            <a:r>
              <a:rPr lang="en-US" sz="5400" dirty="0" smtClean="0">
                <a:latin typeface="Exo" panose="02000503000000000000" pitchFamily="50" charset="0"/>
              </a:rPr>
              <a:t> </a:t>
            </a:r>
            <a:r>
              <a:rPr lang="en-US" sz="5400" dirty="0" err="1" smtClean="0">
                <a:latin typeface="Exo" panose="02000503000000000000" pitchFamily="50" charset="0"/>
              </a:rPr>
              <a:t>cómo</a:t>
            </a:r>
            <a:r>
              <a:rPr lang="en-US" sz="5400" dirty="0" smtClean="0">
                <a:latin typeface="Exo" panose="02000503000000000000" pitchFamily="50" charset="0"/>
              </a:rPr>
              <a:t/>
            </a:r>
            <a:br>
              <a:rPr lang="en-US" sz="5400" dirty="0" smtClean="0">
                <a:latin typeface="Exo" panose="02000503000000000000" pitchFamily="50" charset="0"/>
              </a:rPr>
            </a:br>
            <a:r>
              <a:rPr lang="en-US" sz="5400" dirty="0" err="1" smtClean="0">
                <a:latin typeface="Exo" panose="02000503000000000000" pitchFamily="50" charset="0"/>
              </a:rPr>
              <a:t>usamos</a:t>
            </a:r>
            <a:r>
              <a:rPr lang="en-US" sz="5400" dirty="0" smtClean="0">
                <a:latin typeface="Exo" panose="02000503000000000000" pitchFamily="50" charset="0"/>
              </a:rPr>
              <a:t> </a:t>
            </a:r>
            <a:r>
              <a:rPr lang="en-US" sz="5400" dirty="0" err="1" smtClean="0">
                <a:latin typeface="Exo" panose="02000503000000000000" pitchFamily="50" charset="0"/>
              </a:rPr>
              <a:t>todo</a:t>
            </a:r>
            <a:r>
              <a:rPr lang="en-US" sz="5400" dirty="0" smtClean="0">
                <a:latin typeface="Exo" panose="02000503000000000000" pitchFamily="50" charset="0"/>
              </a:rPr>
              <a:t> </a:t>
            </a:r>
            <a:r>
              <a:rPr lang="en-US" sz="5400" dirty="0" err="1" smtClean="0">
                <a:latin typeface="Exo" panose="02000503000000000000" pitchFamily="50" charset="0"/>
              </a:rPr>
              <a:t>esto</a:t>
            </a:r>
            <a:r>
              <a:rPr lang="en-US" sz="5400" dirty="0" smtClean="0">
                <a:latin typeface="Exo" panose="02000503000000000000" pitchFamily="50" charset="0"/>
              </a:rPr>
              <a:t>?</a:t>
            </a:r>
            <a:endParaRPr lang="es-AR" sz="5400" dirty="0">
              <a:latin typeface="Exo" panose="02000503000000000000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782" y="198438"/>
            <a:ext cx="2930236" cy="293023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002733" y="3065318"/>
            <a:ext cx="4092286" cy="36056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900" dirty="0" smtClean="0">
                <a:latin typeface="MS Reference Sans Serif" panose="020B0604030504040204" pitchFamily="34" charset="0"/>
              </a:rPr>
              <a:t>La idea </a:t>
            </a:r>
            <a:r>
              <a:rPr lang="en-US" sz="2900" dirty="0" err="1" smtClean="0">
                <a:latin typeface="MS Reference Sans Serif" panose="020B0604030504040204" pitchFamily="34" charset="0"/>
              </a:rPr>
              <a:t>es</a:t>
            </a:r>
            <a:r>
              <a:rPr lang="en-US" sz="2900" dirty="0" smtClean="0">
                <a:latin typeface="MS Reference Sans Serif" panose="020B0604030504040204" pitchFamily="34" charset="0"/>
              </a:rPr>
              <a:t> </a:t>
            </a:r>
            <a:r>
              <a:rPr lang="en-US" sz="2900" dirty="0" err="1" smtClean="0">
                <a:latin typeface="MS Reference Sans Serif" panose="020B0604030504040204" pitchFamily="34" charset="0"/>
              </a:rPr>
              <a:t>entrenar</a:t>
            </a:r>
            <a:r>
              <a:rPr lang="en-US" sz="2900" dirty="0" smtClean="0">
                <a:latin typeface="MS Reference Sans Serif" panose="020B0604030504040204" pitchFamily="34" charset="0"/>
              </a:rPr>
              <a:t> </a:t>
            </a:r>
            <a:r>
              <a:rPr lang="en-US" sz="2900" dirty="0" err="1" smtClean="0">
                <a:latin typeface="MS Reference Sans Serif" panose="020B0604030504040204" pitchFamily="34" charset="0"/>
              </a:rPr>
              <a:t>una</a:t>
            </a:r>
            <a:r>
              <a:rPr lang="en-US" sz="2900" dirty="0" smtClean="0">
                <a:latin typeface="MS Reference Sans Serif" panose="020B0604030504040204" pitchFamily="34" charset="0"/>
              </a:rPr>
              <a:t> red neuronal para </a:t>
            </a:r>
            <a:r>
              <a:rPr lang="en-US" sz="2900" dirty="0" err="1" smtClean="0">
                <a:latin typeface="MS Reference Sans Serif" panose="020B0604030504040204" pitchFamily="34" charset="0"/>
              </a:rPr>
              <a:t>que</a:t>
            </a:r>
            <a:r>
              <a:rPr lang="en-US" sz="2900" dirty="0" smtClean="0">
                <a:latin typeface="MS Reference Sans Serif" panose="020B0604030504040204" pitchFamily="34" charset="0"/>
              </a:rPr>
              <a:t> </a:t>
            </a:r>
            <a:r>
              <a:rPr lang="en-US" sz="2900" dirty="0" err="1" smtClean="0">
                <a:latin typeface="MS Reference Sans Serif" panose="020B0604030504040204" pitchFamily="34" charset="0"/>
              </a:rPr>
              <a:t>cuando</a:t>
            </a:r>
            <a:r>
              <a:rPr lang="en-US" sz="2900" dirty="0" smtClean="0">
                <a:latin typeface="MS Reference Sans Serif" panose="020B0604030504040204" pitchFamily="34" charset="0"/>
              </a:rPr>
              <a:t> le </a:t>
            </a:r>
            <a:r>
              <a:rPr lang="en-US" sz="2900" dirty="0" err="1" smtClean="0">
                <a:latin typeface="MS Reference Sans Serif" panose="020B0604030504040204" pitchFamily="34" charset="0"/>
              </a:rPr>
              <a:t>pasemos</a:t>
            </a:r>
            <a:r>
              <a:rPr lang="en-US" sz="2900" dirty="0" smtClean="0">
                <a:latin typeface="MS Reference Sans Serif" panose="020B0604030504040204" pitchFamily="34" charset="0"/>
              </a:rPr>
              <a:t> la </a:t>
            </a:r>
            <a:r>
              <a:rPr lang="en-US" sz="2900" dirty="0" err="1" smtClean="0">
                <a:latin typeface="MS Reference Sans Serif" panose="020B0604030504040204" pitchFamily="34" charset="0"/>
              </a:rPr>
              <a:t>imagen</a:t>
            </a:r>
            <a:r>
              <a:rPr lang="en-US" sz="2900" dirty="0" smtClean="0">
                <a:latin typeface="MS Reference Sans Serif" panose="020B0604030504040204" pitchFamily="34" charset="0"/>
              </a:rPr>
              <a:t> de un </a:t>
            </a:r>
            <a:r>
              <a:rPr lang="en-US" sz="2900" dirty="0" err="1" smtClean="0">
                <a:latin typeface="MS Reference Sans Serif" panose="020B0604030504040204" pitchFamily="34" charset="0"/>
              </a:rPr>
              <a:t>caracter</a:t>
            </a:r>
            <a:r>
              <a:rPr lang="en-US" sz="2900" dirty="0" smtClean="0">
                <a:latin typeface="MS Reference Sans Serif" panose="020B0604030504040204" pitchFamily="34" charset="0"/>
              </a:rPr>
              <a:t>, </a:t>
            </a:r>
            <a:r>
              <a:rPr lang="en-US" sz="2900" dirty="0" err="1" smtClean="0">
                <a:latin typeface="MS Reference Sans Serif" panose="020B0604030504040204" pitchFamily="34" charset="0"/>
              </a:rPr>
              <a:t>nos</a:t>
            </a:r>
            <a:r>
              <a:rPr lang="en-US" sz="2900" dirty="0" smtClean="0">
                <a:latin typeface="MS Reference Sans Serif" panose="020B0604030504040204" pitchFamily="34" charset="0"/>
              </a:rPr>
              <a:t> </a:t>
            </a:r>
            <a:r>
              <a:rPr lang="en-US" sz="2900" dirty="0" err="1" smtClean="0">
                <a:latin typeface="MS Reference Sans Serif" panose="020B0604030504040204" pitchFamily="34" charset="0"/>
              </a:rPr>
              <a:t>devuelva</a:t>
            </a:r>
            <a:r>
              <a:rPr lang="en-US" sz="2900" dirty="0" smtClean="0">
                <a:latin typeface="MS Reference Sans Serif" panose="020B0604030504040204" pitchFamily="34" charset="0"/>
              </a:rPr>
              <a:t> </a:t>
            </a:r>
            <a:r>
              <a:rPr lang="en-US" sz="2900" dirty="0" err="1" smtClean="0">
                <a:latin typeface="MS Reference Sans Serif" panose="020B0604030504040204" pitchFamily="34" charset="0"/>
              </a:rPr>
              <a:t>ese</a:t>
            </a:r>
            <a:r>
              <a:rPr lang="en-US" sz="2900" dirty="0" smtClean="0">
                <a:latin typeface="MS Reference Sans Serif" panose="020B0604030504040204" pitchFamily="34" charset="0"/>
              </a:rPr>
              <a:t> </a:t>
            </a:r>
            <a:r>
              <a:rPr lang="en-US" sz="2900" dirty="0" err="1" smtClean="0">
                <a:latin typeface="MS Reference Sans Serif" panose="020B0604030504040204" pitchFamily="34" charset="0"/>
              </a:rPr>
              <a:t>caracter</a:t>
            </a:r>
            <a:r>
              <a:rPr lang="en-US" sz="2900" dirty="0" smtClean="0">
                <a:latin typeface="MS Reference Sans Serif" panose="020B0604030504040204" pitchFamily="34" charset="0"/>
              </a:rPr>
              <a:t>.</a:t>
            </a:r>
            <a:endParaRPr lang="es-AR" sz="2900" dirty="0">
              <a:latin typeface="MS Reference Sans Serif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57" y="2413721"/>
            <a:ext cx="7758975" cy="42572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53591" y="4998026"/>
            <a:ext cx="4343400" cy="374073"/>
          </a:xfrm>
          <a:prstGeom prst="rect">
            <a:avLst/>
          </a:prstGeom>
          <a:solidFill>
            <a:srgbClr val="E19933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ound Diagonal Corner Rectangle 2"/>
          <p:cNvSpPr/>
          <p:nvPr/>
        </p:nvSpPr>
        <p:spPr>
          <a:xfrm>
            <a:off x="6089073" y="2109355"/>
            <a:ext cx="2244436" cy="955963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Exo" panose="02000503000000000000" pitchFamily="50" charset="0"/>
              </a:rPr>
              <a:t>&lt;ocr.py&gt;</a:t>
            </a:r>
            <a:endParaRPr lang="es-AR" sz="3600" b="1" dirty="0">
              <a:latin typeface="Ex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526</TotalTime>
  <Words>527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Cambria Math</vt:lpstr>
      <vt:lpstr>Century Gothic</vt:lpstr>
      <vt:lpstr>Champagne &amp; Limousines</vt:lpstr>
      <vt:lpstr>Exo</vt:lpstr>
      <vt:lpstr>MS Reference Sans Serif</vt:lpstr>
      <vt:lpstr>Times New Roman</vt:lpstr>
      <vt:lpstr>Wingdings 2</vt:lpstr>
      <vt:lpstr>Quotable</vt:lpstr>
      <vt:lpstr>Neuronas Pythonicas que Reconocen  Caracteres</vt:lpstr>
      <vt:lpstr>Objetivos</vt:lpstr>
      <vt:lpstr>Redes Neuronales</vt:lpstr>
      <vt:lpstr>Perceptron: Modelado Matemático</vt:lpstr>
      <vt:lpstr>Multilayer Perceptron</vt:lpstr>
      <vt:lpstr>Ejemplos de Redes Neuronales</vt:lpstr>
      <vt:lpstr>Entrenando a la Red Neuronal</vt:lpstr>
      <vt:lpstr>Definiendo Conjuntos de Entrenamiento</vt:lpstr>
      <vt:lpstr>Todo bien, pero cómo usamos todo esto?</vt:lpstr>
      <vt:lpstr>Entradas? Salidas?</vt:lpstr>
      <vt:lpstr>Implementando la red MLP</vt:lpstr>
      <vt:lpstr>PowerPoint Presentation</vt:lpstr>
      <vt:lpstr>Filtros</vt:lpstr>
      <vt:lpstr>Aislando Caracteres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</dc:creator>
  <cp:lastModifiedBy>fede</cp:lastModifiedBy>
  <cp:revision>42</cp:revision>
  <dcterms:created xsi:type="dcterms:W3CDTF">2013-06-25T17:47:01Z</dcterms:created>
  <dcterms:modified xsi:type="dcterms:W3CDTF">2013-06-27T13:53:28Z</dcterms:modified>
</cp:coreProperties>
</file>