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822333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822333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822333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960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1219200" y="0"/>
                </a:lnTo>
                <a:lnTo>
                  <a:pt x="1219200" y="228600"/>
                </a:lnTo>
                <a:lnTo>
                  <a:pt x="0" y="228600"/>
                </a:lnTo>
                <a:lnTo>
                  <a:pt x="0" y="762000"/>
                </a:lnTo>
                <a:lnTo>
                  <a:pt x="1219200" y="762000"/>
                </a:lnTo>
                <a:lnTo>
                  <a:pt x="9144000" y="7620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22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917" y="418338"/>
            <a:ext cx="20161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822333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1407" y="1406397"/>
            <a:ext cx="4267834" cy="191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98194" y="6109684"/>
            <a:ext cx="2668904" cy="35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4015" y="6188323"/>
            <a:ext cx="685164" cy="183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85607" y="6188323"/>
            <a:ext cx="631825" cy="183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Relationship Id="rId6" Type="http://schemas.openxmlformats.org/officeDocument/2006/relationships/image" Target="../media/image3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0.jpg"/><Relationship Id="rId6" Type="http://schemas.openxmlformats.org/officeDocument/2006/relationships/image" Target="../media/image41.jpg"/><Relationship Id="rId7" Type="http://schemas.openxmlformats.org/officeDocument/2006/relationships/image" Target="../media/image4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3.jpg"/><Relationship Id="rId6" Type="http://schemas.openxmlformats.org/officeDocument/2006/relationships/image" Target="../media/image4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2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3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733" y="288797"/>
            <a:ext cx="5632450" cy="163258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00600"/>
              </a:lnSpc>
              <a:spcBef>
                <a:spcPts val="75"/>
              </a:spcBef>
              <a:tabLst>
                <a:tab pos="1890395" algn="l"/>
              </a:tabLst>
            </a:pPr>
            <a:r>
              <a:rPr dirty="0" sz="3500" spc="10">
                <a:solidFill>
                  <a:srgbClr val="FFFFFF"/>
                </a:solidFill>
              </a:rPr>
              <a:t>Image</a:t>
            </a:r>
            <a:r>
              <a:rPr dirty="0" sz="3500" spc="-5">
                <a:solidFill>
                  <a:srgbClr val="FFFFFF"/>
                </a:solidFill>
              </a:rPr>
              <a:t> </a:t>
            </a:r>
            <a:r>
              <a:rPr dirty="0" sz="3500">
                <a:solidFill>
                  <a:srgbClr val="FFFFFF"/>
                </a:solidFill>
              </a:rPr>
              <a:t>of	</a:t>
            </a:r>
            <a:r>
              <a:rPr dirty="0" sz="3500" spc="-5">
                <a:solidFill>
                  <a:srgbClr val="FFFFFF"/>
                </a:solidFill>
              </a:rPr>
              <a:t>Brain </a:t>
            </a:r>
            <a:r>
              <a:rPr dirty="0" sz="3500" spc="-10">
                <a:solidFill>
                  <a:srgbClr val="FFFFFF"/>
                </a:solidFill>
              </a:rPr>
              <a:t>Stroke </a:t>
            </a:r>
            <a:r>
              <a:rPr dirty="0" sz="3500" spc="-5">
                <a:solidFill>
                  <a:srgbClr val="FFFFFF"/>
                </a:solidFill>
              </a:rPr>
              <a:t>Lesion </a:t>
            </a:r>
            <a:r>
              <a:rPr dirty="0" sz="3500" spc="-860">
                <a:solidFill>
                  <a:srgbClr val="FFFFFF"/>
                </a:solidFill>
              </a:rPr>
              <a:t> </a:t>
            </a:r>
            <a:r>
              <a:rPr dirty="0" sz="3500">
                <a:solidFill>
                  <a:srgbClr val="FFFFFF"/>
                </a:solidFill>
              </a:rPr>
              <a:t>segmented </a:t>
            </a:r>
            <a:r>
              <a:rPr dirty="0" sz="3500" spc="-5">
                <a:solidFill>
                  <a:srgbClr val="FFFFFF"/>
                </a:solidFill>
              </a:rPr>
              <a:t>with </a:t>
            </a:r>
            <a:r>
              <a:rPr dirty="0" sz="3500">
                <a:solidFill>
                  <a:srgbClr val="FFFFFF"/>
                </a:solidFill>
              </a:rPr>
              <a:t>X-Net and </a:t>
            </a:r>
            <a:r>
              <a:rPr dirty="0" sz="3500" spc="5">
                <a:solidFill>
                  <a:srgbClr val="FFFFFF"/>
                </a:solidFill>
              </a:rPr>
              <a:t> </a:t>
            </a:r>
            <a:r>
              <a:rPr dirty="0" sz="3500" spc="10">
                <a:solidFill>
                  <a:srgbClr val="FFFFFF"/>
                </a:solidFill>
              </a:rPr>
              <a:t>Quaternion</a:t>
            </a:r>
            <a:r>
              <a:rPr dirty="0" sz="3500">
                <a:solidFill>
                  <a:srgbClr val="FFFFFF"/>
                </a:solidFill>
              </a:rPr>
              <a:t> </a:t>
            </a:r>
            <a:r>
              <a:rPr dirty="0" sz="3500" spc="-5">
                <a:solidFill>
                  <a:srgbClr val="FFFFFF"/>
                </a:solidFill>
              </a:rPr>
              <a:t>Neural </a:t>
            </a:r>
            <a:r>
              <a:rPr dirty="0" sz="3500" spc="-10">
                <a:solidFill>
                  <a:srgbClr val="FFFFFF"/>
                </a:solidFill>
              </a:rPr>
              <a:t>Network</a:t>
            </a:r>
            <a:endParaRPr sz="3500"/>
          </a:p>
        </p:txBody>
      </p:sp>
      <p:grpSp>
        <p:nvGrpSpPr>
          <p:cNvPr id="4" name="object 4"/>
          <p:cNvGrpSpPr/>
          <p:nvPr/>
        </p:nvGrpSpPr>
        <p:grpSpPr>
          <a:xfrm>
            <a:off x="0" y="2758439"/>
            <a:ext cx="9144000" cy="4099560"/>
            <a:chOff x="0" y="2758439"/>
            <a:chExt cx="9144000" cy="4099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25951"/>
              <a:ext cx="9143999" cy="34320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8999"/>
              <a:ext cx="9143999" cy="1146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403" y="2758439"/>
              <a:ext cx="7054596" cy="6705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95696" y="4665726"/>
            <a:ext cx="33191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2366645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5" b="1">
                <a:solidFill>
                  <a:srgbClr val="FFFFFF"/>
                </a:solidFill>
                <a:latin typeface="Garamond"/>
                <a:cs typeface="Garamond"/>
              </a:rPr>
              <a:t>ut</a:t>
            </a:r>
            <a:r>
              <a:rPr dirty="0" sz="2000" spc="-10" b="1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000" spc="25" b="1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s: 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Denise Landini -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1938388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Alessandro</a:t>
            </a:r>
            <a:r>
              <a:rPr dirty="0" sz="2000" spc="-3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Garamond"/>
                <a:cs typeface="Garamond"/>
              </a:rPr>
              <a:t>Lambertini</a:t>
            </a:r>
            <a:r>
              <a:rPr dirty="0" sz="2000" spc="-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2000" spc="-1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1938390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1016" y="5885179"/>
            <a:ext cx="26612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Academic</a:t>
            </a:r>
            <a:r>
              <a:rPr dirty="0" sz="2000" spc="-6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Garamond"/>
                <a:cs typeface="Garamond"/>
              </a:rPr>
              <a:t>Year:</a:t>
            </a:r>
            <a:r>
              <a:rPr dirty="0" sz="2000" spc="-4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2020-2021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6870" y="5581903"/>
            <a:ext cx="26803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Course:</a:t>
            </a:r>
            <a:r>
              <a:rPr dirty="0" sz="2000" spc="-3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Neural</a:t>
            </a:r>
            <a:r>
              <a:rPr dirty="0" sz="2000" spc="-4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Garamond"/>
                <a:cs typeface="Garamond"/>
              </a:rPr>
              <a:t>Network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Professor:</a:t>
            </a:r>
            <a:r>
              <a:rPr dirty="0" sz="2000" spc="459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Aurelio</a:t>
            </a:r>
            <a:r>
              <a:rPr dirty="0" sz="2000" spc="-3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Uncini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8582" y="2832862"/>
            <a:ext cx="52971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Garamond"/>
                <a:cs typeface="Garamond"/>
              </a:rPr>
              <a:t>Master’s</a:t>
            </a:r>
            <a:r>
              <a:rPr dirty="0" sz="2000" spc="-3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Garamond"/>
                <a:cs typeface="Garamond"/>
              </a:rPr>
              <a:t>degree</a:t>
            </a:r>
            <a:r>
              <a:rPr dirty="0" sz="2000" spc="-2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 spc="1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Garamond"/>
                <a:cs typeface="Garamond"/>
              </a:rPr>
              <a:t>Artificial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Garamond"/>
                <a:cs typeface="Garamond"/>
              </a:rPr>
              <a:t>Intelligence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Garamond"/>
                <a:cs typeface="Garamond"/>
              </a:rPr>
              <a:t>Robotics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70984"/>
            <a:ext cx="9144000" cy="2787015"/>
            <a:chOff x="0" y="4070984"/>
            <a:chExt cx="9144000" cy="2787015"/>
          </a:xfrm>
        </p:grpSpPr>
        <p:sp>
          <p:nvSpPr>
            <p:cNvPr id="3" name="object 3"/>
            <p:cNvSpPr/>
            <p:nvPr/>
          </p:nvSpPr>
          <p:spPr>
            <a:xfrm>
              <a:off x="108965" y="4080509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965" y="4080509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4370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 </a:t>
            </a:r>
            <a:r>
              <a:rPr dirty="0"/>
              <a:t>2: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 spc="-5"/>
              <a:t>with</a:t>
            </a:r>
            <a:r>
              <a:rPr dirty="0" spc="-15"/>
              <a:t> </a:t>
            </a:r>
            <a:r>
              <a:rPr dirty="0"/>
              <a:t>Quaternions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917" y="788288"/>
            <a:ext cx="7166609" cy="2804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Implementation</a:t>
            </a:r>
            <a:endParaRPr sz="20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685"/>
              </a:spcBef>
            </a:pPr>
            <a:r>
              <a:rPr dirty="0" sz="1300" spc="-5" b="1">
                <a:latin typeface="Garamond"/>
                <a:cs typeface="Garamond"/>
              </a:rPr>
              <a:t>Pre-progessing</a:t>
            </a:r>
            <a:r>
              <a:rPr dirty="0" sz="1300" spc="-15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step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10"/>
              </a:spcBef>
            </a:pPr>
            <a:r>
              <a:rPr dirty="0" sz="1300">
                <a:latin typeface="Garamond"/>
                <a:cs typeface="Garamond"/>
              </a:rPr>
              <a:t>The </a:t>
            </a:r>
            <a:r>
              <a:rPr dirty="0" sz="1300" spc="-10">
                <a:latin typeface="Garamond"/>
                <a:cs typeface="Garamond"/>
              </a:rPr>
              <a:t>black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white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image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were </a:t>
            </a:r>
            <a:r>
              <a:rPr dirty="0" sz="1300" spc="-5">
                <a:latin typeface="Garamond"/>
                <a:cs typeface="Garamond"/>
              </a:rPr>
              <a:t>represented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quaternion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domain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three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complex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channels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which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15">
                <a:latin typeface="Garamond"/>
                <a:cs typeface="Garamond"/>
              </a:rPr>
              <a:t> have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replicated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gray </a:t>
            </a:r>
            <a:r>
              <a:rPr dirty="0" sz="1300" spc="-5">
                <a:latin typeface="Garamond"/>
                <a:cs typeface="Garamond"/>
              </a:rPr>
              <a:t>image,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and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real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channel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was</a:t>
            </a:r>
            <a:r>
              <a:rPr dirty="0" sz="1300" spc="-5">
                <a:latin typeface="Garamond"/>
                <a:cs typeface="Garamond"/>
              </a:rPr>
              <a:t> set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zero.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10"/>
              </a:spcBef>
            </a:pPr>
            <a:r>
              <a:rPr dirty="0" sz="1300" spc="-60">
                <a:latin typeface="Garamond"/>
                <a:cs typeface="Garamond"/>
              </a:rPr>
              <a:t>We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done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choice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because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images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black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white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</a:t>
            </a:r>
            <a:r>
              <a:rPr dirty="0" sz="1300" spc="-5">
                <a:latin typeface="Garamond"/>
                <a:cs typeface="Garamond"/>
              </a:rPr>
              <a:t> with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colors.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dirty="0" sz="1300" spc="-5">
                <a:latin typeface="Garamond"/>
                <a:cs typeface="Garamond"/>
              </a:rPr>
              <a:t>If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had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color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images,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would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set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primary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color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component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for</a:t>
            </a:r>
            <a:r>
              <a:rPr dirty="0" sz="1300" spc="3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each channel.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710"/>
              </a:spcBef>
            </a:pPr>
            <a:r>
              <a:rPr dirty="0" sz="1300" spc="-10" b="1">
                <a:latin typeface="Garamond"/>
                <a:cs typeface="Garamond"/>
              </a:rPr>
              <a:t>Split</a:t>
            </a:r>
            <a:r>
              <a:rPr dirty="0" sz="1300" spc="-35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step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data are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splitted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80%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train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set</a:t>
            </a:r>
            <a:r>
              <a:rPr dirty="0" sz="1300" spc="-10">
                <a:latin typeface="Garamond"/>
                <a:cs typeface="Garamond"/>
              </a:rPr>
              <a:t> and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20% test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set.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710"/>
              </a:spcBef>
            </a:pPr>
            <a:r>
              <a:rPr dirty="0" sz="1300" spc="-5" b="1">
                <a:latin typeface="Garamond"/>
                <a:cs typeface="Garamond"/>
              </a:rPr>
              <a:t>Architecture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10"/>
              </a:spcBef>
            </a:pPr>
            <a:r>
              <a:rPr dirty="0" sz="130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implementation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X-Net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same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done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for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first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model.</a:t>
            </a:r>
            <a:endParaRPr sz="13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10"/>
              </a:spcBef>
            </a:pPr>
            <a:r>
              <a:rPr dirty="0" sz="1300" spc="-25">
                <a:latin typeface="Garamond"/>
                <a:cs typeface="Garamond"/>
              </a:rPr>
              <a:t>So,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15">
                <a:latin typeface="Garamond"/>
                <a:cs typeface="Garamond"/>
              </a:rPr>
              <a:t> have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same</a:t>
            </a:r>
            <a:r>
              <a:rPr dirty="0" sz="1300" b="1">
                <a:latin typeface="Garamond"/>
                <a:cs typeface="Garamond"/>
              </a:rPr>
              <a:t> structure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of: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3643020"/>
            <a:ext cx="909319" cy="8731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latin typeface="Garamond"/>
                <a:cs typeface="Garamond"/>
              </a:rPr>
              <a:t>X-block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latin typeface="Garamond"/>
                <a:cs typeface="Garamond"/>
              </a:rPr>
              <a:t>Encoder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latin typeface="Garamond"/>
                <a:cs typeface="Garamond"/>
              </a:rPr>
              <a:t>FSM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latin typeface="Garamond"/>
                <a:cs typeface="Garamond"/>
              </a:rPr>
              <a:t>Decoder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4718430"/>
            <a:ext cx="21634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b="1">
                <a:latin typeface="Garamond"/>
                <a:cs typeface="Garamond"/>
              </a:rPr>
              <a:t>crucial</a:t>
            </a:r>
            <a:r>
              <a:rPr dirty="0" sz="1300" spc="-15" b="1">
                <a:latin typeface="Garamond"/>
                <a:cs typeface="Garamond"/>
              </a:rPr>
              <a:t> </a:t>
            </a:r>
            <a:r>
              <a:rPr dirty="0" sz="1300" b="1">
                <a:latin typeface="Garamond"/>
                <a:cs typeface="Garamond"/>
              </a:rPr>
              <a:t>differences</a:t>
            </a:r>
            <a:r>
              <a:rPr dirty="0" sz="1300" spc="-5" b="1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are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4992141"/>
            <a:ext cx="704977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72440" indent="-287020">
              <a:lnSpc>
                <a:spcPct val="1069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adapted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Depthwise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Separable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class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order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work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quaternions.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particular,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 </a:t>
            </a:r>
            <a:r>
              <a:rPr dirty="0" sz="1300" spc="-5">
                <a:latin typeface="Garamond"/>
                <a:cs typeface="Garamond"/>
              </a:rPr>
              <a:t>substitute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-5">
                <a:latin typeface="Garamond"/>
                <a:cs typeface="Garamond"/>
              </a:rPr>
              <a:t> with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quaternions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convolutions.</a:t>
            </a:r>
            <a:endParaRPr sz="1300">
              <a:latin typeface="Garamond"/>
              <a:cs typeface="Garamond"/>
            </a:endParaRPr>
          </a:p>
          <a:p>
            <a:pPr marL="299085" marR="5080" indent="-287020">
              <a:lnSpc>
                <a:spcPct val="1069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all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implementation</a:t>
            </a:r>
            <a:r>
              <a:rPr dirty="0" sz="1300" spc="3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added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forward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function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modified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dimension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all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element in the </a:t>
            </a:r>
            <a:r>
              <a:rPr dirty="0" sz="1300" spc="-15">
                <a:latin typeface="Garamond"/>
                <a:cs typeface="Garamond"/>
              </a:rPr>
              <a:t>network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fit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quaternion.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Pre-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proc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200" spc="-10">
                <a:solidFill>
                  <a:srgbClr val="FFFFFF"/>
                </a:solidFill>
                <a:latin typeface="Garamond"/>
                <a:cs typeface="Garamond"/>
              </a:rPr>
              <a:t>ss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70984"/>
            <a:ext cx="9144000" cy="2787015"/>
            <a:chOff x="0" y="4070984"/>
            <a:chExt cx="9144000" cy="2787015"/>
          </a:xfrm>
        </p:grpSpPr>
        <p:sp>
          <p:nvSpPr>
            <p:cNvPr id="3" name="object 3"/>
            <p:cNvSpPr/>
            <p:nvPr/>
          </p:nvSpPr>
          <p:spPr>
            <a:xfrm>
              <a:off x="108965" y="4080509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4492751"/>
              <a:ext cx="175259" cy="1447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965" y="466267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5074919"/>
              <a:ext cx="175259" cy="1463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965" y="5246369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1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1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1"/>
                  </a:lnTo>
                  <a:close/>
                </a:path>
              </a:pathLst>
            </a:custGeom>
            <a:ln w="19050">
              <a:solidFill>
                <a:srgbClr val="611B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31629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Evaluation</a:t>
            </a:r>
            <a:r>
              <a:rPr dirty="0" spc="-20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5"/>
              <a:t>Model</a:t>
            </a:r>
            <a:r>
              <a:rPr dirty="0" spc="-2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1620" y="4070095"/>
            <a:ext cx="649605" cy="14516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700" marR="5080" indent="63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  <a:p>
            <a:pPr algn="ctr" marL="169545" marR="160655">
              <a:lnSpc>
                <a:spcPts val="4590"/>
              </a:lnSpc>
            </a:pPr>
            <a:r>
              <a:rPr dirty="0" sz="1200">
                <a:latin typeface="Garamond"/>
                <a:cs typeface="Garamond"/>
              </a:rPr>
              <a:t>Split </a:t>
            </a:r>
            <a:r>
              <a:rPr dirty="0" sz="1200" spc="-285">
                <a:latin typeface="Garamond"/>
                <a:cs typeface="Garamond"/>
              </a:rPr>
              <a:t> </a:t>
            </a:r>
            <a:r>
              <a:rPr dirty="0" sz="1200" spc="-65">
                <a:latin typeface="Garamond"/>
                <a:cs typeface="Garamond"/>
              </a:rPr>
              <a:t>T</a:t>
            </a:r>
            <a:r>
              <a:rPr dirty="0" sz="1200" spc="-5">
                <a:latin typeface="Garamond"/>
                <a:cs typeface="Garamond"/>
              </a:rPr>
              <a:t>r</a:t>
            </a:r>
            <a:r>
              <a:rPr dirty="0" sz="1200">
                <a:latin typeface="Garamond"/>
                <a:cs typeface="Garamond"/>
              </a:rPr>
              <a:t>ain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8204" y="3375659"/>
            <a:ext cx="8526780" cy="2840990"/>
            <a:chOff x="108204" y="3375659"/>
            <a:chExt cx="8526780" cy="28409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204" y="5827775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200" y="3407549"/>
              <a:ext cx="2081783" cy="24674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4704" y="3375659"/>
              <a:ext cx="4003548" cy="250088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94917" y="788288"/>
            <a:ext cx="4634865" cy="744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Garamond"/>
                <a:cs typeface="Garamond"/>
              </a:rPr>
              <a:t>X-Net:</a:t>
            </a:r>
            <a:r>
              <a:rPr dirty="0" sz="2000" spc="-2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metrics</a:t>
            </a:r>
            <a:r>
              <a:rPr dirty="0" sz="2000" b="1">
                <a:latin typeface="Garamond"/>
                <a:cs typeface="Garamond"/>
              </a:rPr>
              <a:t> and</a:t>
            </a:r>
            <a:r>
              <a:rPr dirty="0" sz="2000" spc="-20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experiments</a:t>
            </a:r>
            <a:endParaRPr sz="2000">
              <a:latin typeface="Garamond"/>
              <a:cs typeface="Garamond"/>
            </a:endParaRPr>
          </a:p>
          <a:p>
            <a:pPr marL="115570">
              <a:lnSpc>
                <a:spcPct val="100000"/>
              </a:lnSpc>
              <a:spcBef>
                <a:spcPts val="1695"/>
              </a:spcBef>
              <a:tabLst>
                <a:tab pos="3324860" algn="l"/>
              </a:tabLst>
            </a:pPr>
            <a:r>
              <a:rPr dirty="0" sz="1300" spc="-10">
                <a:latin typeface="Garamond"/>
                <a:cs typeface="Garamond"/>
              </a:rPr>
              <a:t>Metrics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used:	</a:t>
            </a:r>
            <a:r>
              <a:rPr dirty="0" sz="1300" spc="-5" b="1">
                <a:latin typeface="Garamond"/>
                <a:cs typeface="Garamond"/>
              </a:rPr>
              <a:t>Experiments</a:t>
            </a:r>
            <a:r>
              <a:rPr dirty="0" sz="1300" spc="-30" b="1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done: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48611" y="2133092"/>
            <a:ext cx="1361440" cy="9525"/>
          </a:xfrm>
          <a:custGeom>
            <a:avLst/>
            <a:gdLst/>
            <a:ahLst/>
            <a:cxnLst/>
            <a:rect l="l" t="t" r="r" b="b"/>
            <a:pathLst>
              <a:path w="1361439" h="9525">
                <a:moveTo>
                  <a:pt x="1360932" y="0"/>
                </a:moveTo>
                <a:lnTo>
                  <a:pt x="0" y="0"/>
                </a:lnTo>
                <a:lnTo>
                  <a:pt x="0" y="9144"/>
                </a:lnTo>
                <a:lnTo>
                  <a:pt x="1360932" y="9144"/>
                </a:lnTo>
                <a:lnTo>
                  <a:pt x="1360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98194" y="2058879"/>
            <a:ext cx="2604770" cy="70548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Cambria Math"/>
                <a:cs typeface="Cambria Math"/>
              </a:rPr>
              <a:t>𝑡𝑜𝑡𝑎𝑙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𝑝𝑖𝑥𝑒𝑙𝑠</a:t>
            </a:r>
            <a:r>
              <a:rPr dirty="0" sz="1100" spc="1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𝑐𝑜𝑚𝑏𝑖𝑛𝑒𝑑</a:t>
            </a:r>
            <a:endParaRPr sz="11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300" spc="-5" b="1">
                <a:latin typeface="Garamond"/>
                <a:cs typeface="Garamond"/>
              </a:rPr>
              <a:t>Loss</a:t>
            </a:r>
            <a:r>
              <a:rPr dirty="0" sz="1300" spc="-35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function:</a:t>
            </a:r>
            <a:endParaRPr sz="1300">
              <a:latin typeface="Garamond"/>
              <a:cs typeface="Garamond"/>
            </a:endParaRPr>
          </a:p>
          <a:p>
            <a:pPr marL="4699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Cambria Math"/>
                <a:cs typeface="Cambria Math"/>
              </a:rPr>
              <a:t>𝐵𝑖𝑛𝑎𝑟𝑦𝐶𝑟𝑜𝑠𝑠𝐸𝑛𝑡𝑟𝑜𝑝𝑦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+</a:t>
            </a:r>
            <a:r>
              <a:rPr dirty="0" sz="1100" spc="-5">
                <a:latin typeface="Cambria Math"/>
                <a:cs typeface="Cambria Math"/>
              </a:rPr>
              <a:t> (1 </a:t>
            </a:r>
            <a:r>
              <a:rPr dirty="0" sz="1100">
                <a:latin typeface="Cambria Math"/>
                <a:cs typeface="Cambria Math"/>
              </a:rPr>
              <a:t>−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𝐷𝑖𝑐𝑒)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8382" y="5880170"/>
            <a:ext cx="1203960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>
                <a:latin typeface="Garamond"/>
                <a:cs typeface="Garamond"/>
              </a:rPr>
              <a:t>:</a:t>
            </a:r>
            <a:r>
              <a:rPr dirty="0" sz="1100" spc="-7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Comparisons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660" y="5917516"/>
            <a:ext cx="77216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Evaluation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796276" y="6188323"/>
            <a:ext cx="621665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5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fld id="{81D60167-4931-47E6-BA6A-407CBD079E47}" type="slidenum"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11</a:t>
            </a:fld>
            <a:endParaRPr sz="11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194" y="1597228"/>
            <a:ext cx="3292475" cy="5149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354965" algn="l"/>
                <a:tab pos="355600" algn="l"/>
                <a:tab pos="3221355" algn="l"/>
              </a:tabLst>
            </a:pPr>
            <a:r>
              <a:rPr dirty="0" sz="1300" spc="-15" b="1">
                <a:latin typeface="Garamond"/>
                <a:cs typeface="Garamond"/>
              </a:rPr>
              <a:t>Di</a:t>
            </a:r>
            <a:r>
              <a:rPr dirty="0" sz="1300" spc="-5" b="1">
                <a:latin typeface="Garamond"/>
                <a:cs typeface="Garamond"/>
              </a:rPr>
              <a:t>ce</a:t>
            </a:r>
            <a:r>
              <a:rPr dirty="0" sz="1300" spc="15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sco</a:t>
            </a:r>
            <a:r>
              <a:rPr dirty="0" sz="1300" b="1">
                <a:latin typeface="Garamond"/>
                <a:cs typeface="Garamond"/>
              </a:rPr>
              <a:t>re</a:t>
            </a:r>
            <a:r>
              <a:rPr dirty="0" sz="1300" spc="-5">
                <a:latin typeface="Garamond"/>
                <a:cs typeface="Garamond"/>
              </a:rPr>
              <a:t>:</a:t>
            </a:r>
            <a:r>
              <a:rPr dirty="0" sz="1300">
                <a:latin typeface="Garamond"/>
                <a:cs typeface="Garamond"/>
              </a:rPr>
              <a:t>	</a:t>
            </a:r>
            <a:r>
              <a:rPr dirty="0" sz="1300" spc="-5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  <a:spcBef>
                <a:spcPts val="975"/>
              </a:spcBef>
            </a:pPr>
            <a:r>
              <a:rPr dirty="0" sz="1100">
                <a:latin typeface="Cambria Math"/>
                <a:cs typeface="Cambria Math"/>
              </a:rPr>
              <a:t>2 ⋅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𝐴𝑟𝑒𝑎</a:t>
            </a:r>
            <a:r>
              <a:rPr dirty="0" sz="1100" spc="1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𝑜𝑓</a:t>
            </a:r>
            <a:r>
              <a:rPr dirty="0" sz="1100" spc="2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𝑂𝑣𝑒𝑟𝑙𝑎𝑝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7484" y="1581683"/>
            <a:ext cx="2460625" cy="116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147955">
              <a:lnSpc>
                <a:spcPct val="107700"/>
              </a:lnSpc>
              <a:spcBef>
                <a:spcPts val="100"/>
              </a:spcBef>
            </a:pPr>
            <a:r>
              <a:rPr dirty="0" sz="1300" spc="-20">
                <a:latin typeface="Garamond"/>
                <a:cs typeface="Garamond"/>
              </a:rPr>
              <a:t>Train</a:t>
            </a:r>
            <a:r>
              <a:rPr dirty="0" sz="1300" spc="-5">
                <a:latin typeface="Garamond"/>
                <a:cs typeface="Garamond"/>
              </a:rPr>
              <a:t> of</a:t>
            </a:r>
            <a:r>
              <a:rPr dirty="0" sz="1300" spc="16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X-Net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-5">
                <a:latin typeface="Garamond"/>
                <a:cs typeface="Garamond"/>
              </a:rPr>
              <a:t> without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Early Stopping</a:t>
            </a:r>
            <a:endParaRPr sz="1300">
              <a:latin typeface="Garamond"/>
              <a:cs typeface="Garamond"/>
            </a:endParaRPr>
          </a:p>
          <a:p>
            <a:pPr marL="184785" marR="5080" indent="-172720">
              <a:lnSpc>
                <a:spcPct val="107000"/>
              </a:lnSpc>
              <a:spcBef>
                <a:spcPts val="6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300" spc="-20">
                <a:latin typeface="Garamond"/>
                <a:cs typeface="Garamond"/>
              </a:rPr>
              <a:t>Train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6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X-net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Early </a:t>
            </a:r>
            <a:r>
              <a:rPr dirty="0" sz="1300" spc="-10">
                <a:latin typeface="Garamond"/>
                <a:cs typeface="Garamond"/>
              </a:rPr>
              <a:t>Stopping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considering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FSM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-5">
                <a:latin typeface="Garamond"/>
                <a:cs typeface="Garamond"/>
              </a:rPr>
              <a:t> without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considering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FSM.</a:t>
            </a:r>
            <a:endParaRPr sz="1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31629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Evaluation</a:t>
            </a:r>
            <a:r>
              <a:rPr dirty="0" spc="-20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5"/>
              <a:t>Model</a:t>
            </a:r>
            <a:r>
              <a:rPr dirty="0" spc="-2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917" y="788288"/>
            <a:ext cx="4894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Garamond"/>
                <a:cs typeface="Garamond"/>
              </a:rPr>
              <a:t>X-Net:</a:t>
            </a:r>
            <a:r>
              <a:rPr dirty="0" sz="2000" spc="-2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the</a:t>
            </a:r>
            <a:r>
              <a:rPr dirty="0" sz="2000" spc="-1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importance</a:t>
            </a:r>
            <a:r>
              <a:rPr dirty="0" sz="2000" spc="-2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of</a:t>
            </a:r>
            <a:r>
              <a:rPr dirty="0" sz="2000" spc="29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FSM</a:t>
            </a:r>
            <a:r>
              <a:rPr dirty="0" sz="2000" spc="-10" b="1">
                <a:latin typeface="Garamond"/>
                <a:cs typeface="Garamond"/>
              </a:rPr>
              <a:t> </a:t>
            </a:r>
            <a:r>
              <a:rPr dirty="0" sz="2000" spc="5" b="1">
                <a:latin typeface="Garamond"/>
                <a:cs typeface="Garamond"/>
              </a:rPr>
              <a:t>for</a:t>
            </a:r>
            <a:r>
              <a:rPr dirty="0" sz="2000" spc="-2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the</a:t>
            </a:r>
            <a:r>
              <a:rPr dirty="0" sz="2000" spc="-15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output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440" y="5074920"/>
            <a:ext cx="976630" cy="569595"/>
            <a:chOff x="99440" y="5074920"/>
            <a:chExt cx="976630" cy="5695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965" y="5246370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1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1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1"/>
                  </a:lnTo>
                  <a:close/>
                </a:path>
              </a:pathLst>
            </a:custGeom>
            <a:ln w="19050">
              <a:solidFill>
                <a:srgbClr val="611B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8591" y="5313426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latin typeface="Garamond"/>
                <a:cs typeface="Garamond"/>
              </a:rPr>
              <a:t>T</a:t>
            </a:r>
            <a:r>
              <a:rPr dirty="0" sz="1200" spc="-5">
                <a:latin typeface="Garamond"/>
                <a:cs typeface="Garamond"/>
              </a:rPr>
              <a:t>r</a:t>
            </a:r>
            <a:r>
              <a:rPr dirty="0" sz="1200">
                <a:latin typeface="Garamond"/>
                <a:cs typeface="Garamond"/>
              </a:rPr>
              <a:t>ain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204" y="2494026"/>
            <a:ext cx="8425180" cy="3722370"/>
            <a:chOff x="108204" y="2494026"/>
            <a:chExt cx="8425180" cy="372237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204" y="5827776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869" y="2709672"/>
              <a:ext cx="3552312" cy="18668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5775" y="2740152"/>
              <a:ext cx="3467100" cy="18318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4349" y="2494026"/>
              <a:ext cx="76200" cy="2043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89906" y="2887334"/>
              <a:ext cx="520700" cy="1609725"/>
            </a:xfrm>
            <a:custGeom>
              <a:avLst/>
              <a:gdLst/>
              <a:ahLst/>
              <a:cxnLst/>
              <a:rect l="l" t="t" r="r" b="b"/>
              <a:pathLst>
                <a:path w="520700" h="1609725">
                  <a:moveTo>
                    <a:pt x="250717" y="180858"/>
                  </a:moveTo>
                  <a:lnTo>
                    <a:pt x="244419" y="136225"/>
                  </a:lnTo>
                  <a:lnTo>
                    <a:pt x="251812" y="93543"/>
                  </a:lnTo>
                  <a:lnTo>
                    <a:pt x="271410" y="55676"/>
                  </a:lnTo>
                  <a:lnTo>
                    <a:pt x="301724" y="25491"/>
                  </a:lnTo>
                  <a:lnTo>
                    <a:pt x="341268" y="5852"/>
                  </a:lnTo>
                  <a:lnTo>
                    <a:pt x="385081" y="0"/>
                  </a:lnTo>
                  <a:lnTo>
                    <a:pt x="427144" y="8077"/>
                  </a:lnTo>
                  <a:lnTo>
                    <a:pt x="464611" y="28529"/>
                  </a:lnTo>
                  <a:lnTo>
                    <a:pt x="494635" y="59801"/>
                  </a:lnTo>
                  <a:lnTo>
                    <a:pt x="514369" y="100340"/>
                  </a:lnTo>
                  <a:lnTo>
                    <a:pt x="520654" y="144923"/>
                  </a:lnTo>
                  <a:lnTo>
                    <a:pt x="513229" y="187592"/>
                  </a:lnTo>
                  <a:lnTo>
                    <a:pt x="493594" y="225457"/>
                  </a:lnTo>
                  <a:lnTo>
                    <a:pt x="463248" y="255629"/>
                  </a:lnTo>
                  <a:lnTo>
                    <a:pt x="423691" y="275219"/>
                  </a:lnTo>
                  <a:lnTo>
                    <a:pt x="379891" y="281133"/>
                  </a:lnTo>
                  <a:lnTo>
                    <a:pt x="337859" y="273093"/>
                  </a:lnTo>
                  <a:lnTo>
                    <a:pt x="300430" y="252660"/>
                  </a:lnTo>
                  <a:lnTo>
                    <a:pt x="270437" y="221395"/>
                  </a:lnTo>
                  <a:lnTo>
                    <a:pt x="250717" y="180858"/>
                  </a:lnTo>
                  <a:close/>
                </a:path>
                <a:path w="520700" h="1609725">
                  <a:moveTo>
                    <a:pt x="28213" y="1350909"/>
                  </a:moveTo>
                  <a:lnTo>
                    <a:pt x="12593" y="1290311"/>
                  </a:lnTo>
                  <a:lnTo>
                    <a:pt x="3245" y="1232291"/>
                  </a:lnTo>
                  <a:lnTo>
                    <a:pt x="0" y="1178200"/>
                  </a:lnTo>
                  <a:lnTo>
                    <a:pt x="2686" y="1129389"/>
                  </a:lnTo>
                  <a:lnTo>
                    <a:pt x="11135" y="1087210"/>
                  </a:lnTo>
                  <a:lnTo>
                    <a:pt x="44642" y="1028153"/>
                  </a:lnTo>
                  <a:lnTo>
                    <a:pt x="97757" y="1011895"/>
                  </a:lnTo>
                  <a:lnTo>
                    <a:pt x="127773" y="1021625"/>
                  </a:lnTo>
                  <a:lnTo>
                    <a:pt x="189090" y="1072398"/>
                  </a:lnTo>
                  <a:lnTo>
                    <a:pt x="218606" y="1111373"/>
                  </a:lnTo>
                  <a:lnTo>
                    <a:pt x="246169" y="1158031"/>
                  </a:lnTo>
                  <a:lnTo>
                    <a:pt x="270886" y="1211339"/>
                  </a:lnTo>
                  <a:lnTo>
                    <a:pt x="291865" y="1270264"/>
                  </a:lnTo>
                  <a:lnTo>
                    <a:pt x="307448" y="1330867"/>
                  </a:lnTo>
                  <a:lnTo>
                    <a:pt x="316779" y="1388900"/>
                  </a:lnTo>
                  <a:lnTo>
                    <a:pt x="320022" y="1443006"/>
                  </a:lnTo>
                  <a:lnTo>
                    <a:pt x="317344" y="1491831"/>
                  </a:lnTo>
                  <a:lnTo>
                    <a:pt x="308909" y="1534018"/>
                  </a:lnTo>
                  <a:lnTo>
                    <a:pt x="275431" y="1593056"/>
                  </a:lnTo>
                  <a:lnTo>
                    <a:pt x="222279" y="1609283"/>
                  </a:lnTo>
                  <a:lnTo>
                    <a:pt x="192233" y="1599565"/>
                  </a:lnTo>
                  <a:lnTo>
                    <a:pt x="130892" y="1548822"/>
                  </a:lnTo>
                  <a:lnTo>
                    <a:pt x="101383" y="1509855"/>
                  </a:lnTo>
                  <a:lnTo>
                    <a:pt x="73838" y="1463195"/>
                  </a:lnTo>
                  <a:lnTo>
                    <a:pt x="49150" y="1409870"/>
                  </a:lnTo>
                  <a:lnTo>
                    <a:pt x="28213" y="1350909"/>
                  </a:lnTo>
                  <a:close/>
                </a:path>
              </a:pathLst>
            </a:custGeom>
            <a:ln w="28575">
              <a:solidFill>
                <a:srgbClr val="3B8B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61026" y="1350391"/>
            <a:ext cx="3559810" cy="1134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1300" spc="-10">
                <a:latin typeface="Garamond"/>
                <a:cs typeface="Garamond"/>
              </a:rPr>
              <a:t>Even </a:t>
            </a:r>
            <a:r>
              <a:rPr dirty="0" sz="1300" spc="-5">
                <a:latin typeface="Garamond"/>
                <a:cs typeface="Garamond"/>
              </a:rPr>
              <a:t>if</a:t>
            </a:r>
            <a:r>
              <a:rPr dirty="0" sz="1300" spc="3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5">
                <a:latin typeface="Garamond"/>
                <a:cs typeface="Garamond"/>
              </a:rPr>
              <a:t>cut </a:t>
            </a:r>
            <a:r>
              <a:rPr dirty="0" sz="1300" spc="-10">
                <a:latin typeface="Garamond"/>
                <a:cs typeface="Garamond"/>
              </a:rPr>
              <a:t>the bone </a:t>
            </a:r>
            <a:r>
              <a:rPr dirty="0" sz="1300" spc="-5">
                <a:latin typeface="Garamond"/>
                <a:cs typeface="Garamond"/>
              </a:rPr>
              <a:t>from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end image,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5">
                <a:latin typeface="Garamond"/>
                <a:cs typeface="Garamond"/>
              </a:rPr>
              <a:t>will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5">
                <a:latin typeface="Garamond"/>
                <a:cs typeface="Garamond"/>
              </a:rPr>
              <a:t> a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perfectly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segmentation</a:t>
            </a:r>
            <a:r>
              <a:rPr dirty="0" sz="1300" spc="3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9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lesion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because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problem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big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area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are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marked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10">
                <a:latin typeface="Garamond"/>
                <a:cs typeface="Garamond"/>
              </a:rPr>
              <a:t>our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output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 only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those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bones</a:t>
            </a:r>
            <a:endParaRPr sz="1300">
              <a:latin typeface="Garamond"/>
              <a:cs typeface="Garamond"/>
            </a:endParaRPr>
          </a:p>
          <a:p>
            <a:pPr algn="r" marR="284480">
              <a:lnSpc>
                <a:spcPct val="100000"/>
              </a:lnSpc>
              <a:spcBef>
                <a:spcPts val="919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Problems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660" y="5917516"/>
            <a:ext cx="77216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Evaluation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12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5556884" y="4688840"/>
            <a:ext cx="2648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 spc="-35" b="1">
                <a:latin typeface="Garamond"/>
                <a:cs typeface="Garamond"/>
              </a:rPr>
              <a:t> </a:t>
            </a:r>
            <a:r>
              <a:rPr dirty="0" sz="1100" spc="-5" b="1">
                <a:latin typeface="Garamond"/>
                <a:cs typeface="Garamond"/>
              </a:rPr>
              <a:t>2</a:t>
            </a:r>
            <a:r>
              <a:rPr dirty="0" sz="1100" spc="-5">
                <a:latin typeface="Garamond"/>
                <a:cs typeface="Garamond"/>
              </a:rPr>
              <a:t>: Random</a:t>
            </a:r>
            <a:r>
              <a:rPr dirty="0" sz="1100" spc="-1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samples</a:t>
            </a:r>
            <a:r>
              <a:rPr dirty="0" sz="1100" spc="-1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X-Net</a:t>
            </a:r>
            <a:r>
              <a:rPr dirty="0" sz="1100" spc="-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without</a:t>
            </a:r>
            <a:r>
              <a:rPr dirty="0" sz="1100" spc="-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FSM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9014" y="5003113"/>
            <a:ext cx="7118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10" b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BETTER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9750" y="4697984"/>
            <a:ext cx="2458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 spc="-35" b="1">
                <a:latin typeface="Garamond"/>
                <a:cs typeface="Garamond"/>
              </a:rPr>
              <a:t> </a:t>
            </a:r>
            <a:r>
              <a:rPr dirty="0" sz="1100" spc="-5" b="1">
                <a:latin typeface="Garamond"/>
                <a:cs typeface="Garamond"/>
              </a:rPr>
              <a:t>1</a:t>
            </a:r>
            <a:r>
              <a:rPr dirty="0" sz="1100" spc="-5">
                <a:latin typeface="Garamond"/>
                <a:cs typeface="Garamond"/>
              </a:rPr>
              <a:t>: Random</a:t>
            </a:r>
            <a:r>
              <a:rPr dirty="0" sz="1100" spc="-1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samples X-Net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with</a:t>
            </a:r>
            <a:r>
              <a:rPr dirty="0" sz="1100" spc="-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FSM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6007" y="1342161"/>
            <a:ext cx="3543935" cy="874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200">
              <a:lnSpc>
                <a:spcPct val="106900"/>
              </a:lnSpc>
              <a:spcBef>
                <a:spcPts val="100"/>
              </a:spcBef>
            </a:pPr>
            <a:r>
              <a:rPr dirty="0" sz="1300" spc="-5">
                <a:latin typeface="Garamond"/>
                <a:cs typeface="Garamond"/>
              </a:rPr>
              <a:t>If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5">
                <a:latin typeface="Garamond"/>
                <a:cs typeface="Garamond"/>
              </a:rPr>
              <a:t>cut </a:t>
            </a:r>
            <a:r>
              <a:rPr dirty="0" sz="1300" spc="-10">
                <a:latin typeface="Garamond"/>
                <a:cs typeface="Garamond"/>
              </a:rPr>
              <a:t>the bone </a:t>
            </a:r>
            <a:r>
              <a:rPr dirty="0" sz="1300" spc="-5">
                <a:latin typeface="Garamond"/>
                <a:cs typeface="Garamond"/>
              </a:rPr>
              <a:t>from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end image,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5">
                <a:latin typeface="Garamond"/>
                <a:cs typeface="Garamond"/>
              </a:rPr>
              <a:t>will </a:t>
            </a:r>
            <a:r>
              <a:rPr dirty="0" sz="1300" spc="-15">
                <a:latin typeface="Garamond"/>
                <a:cs typeface="Garamond"/>
              </a:rPr>
              <a:t>have </a:t>
            </a:r>
            <a:r>
              <a:rPr dirty="0" sz="1300" spc="-5">
                <a:latin typeface="Garamond"/>
                <a:cs typeface="Garamond"/>
              </a:rPr>
              <a:t>a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perfectly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segmentation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lesion.</a:t>
            </a:r>
            <a:endParaRPr sz="13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60">
                <a:latin typeface="Garamond"/>
                <a:cs typeface="Garamond"/>
              </a:rPr>
              <a:t>We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can </a:t>
            </a:r>
            <a:r>
              <a:rPr dirty="0" sz="1300">
                <a:latin typeface="Garamond"/>
                <a:cs typeface="Garamond"/>
              </a:rPr>
              <a:t>cut</a:t>
            </a:r>
            <a:r>
              <a:rPr dirty="0" sz="1300" spc="-10">
                <a:latin typeface="Garamond"/>
                <a:cs typeface="Garamond"/>
              </a:rPr>
              <a:t> 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bone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because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15">
                <a:latin typeface="Garamond"/>
                <a:cs typeface="Garamond"/>
              </a:rPr>
              <a:t> have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folder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which</a:t>
            </a:r>
            <a:endParaRPr sz="13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">
                <a:latin typeface="Garamond"/>
                <a:cs typeface="Garamond"/>
              </a:rPr>
              <a:t>are</a:t>
            </a:r>
            <a:r>
              <a:rPr dirty="0" sz="1300" spc="-10">
                <a:latin typeface="Garamond"/>
                <a:cs typeface="Garamond"/>
              </a:rPr>
              <a:t> store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images.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2860" y="5465165"/>
            <a:ext cx="50330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work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FSM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very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important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order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avoid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problem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Figure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2.</a:t>
            </a:r>
            <a:endParaRPr sz="1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40" y="5074920"/>
            <a:ext cx="976630" cy="569595"/>
            <a:chOff x="99440" y="5074920"/>
            <a:chExt cx="976630" cy="5695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965" y="5246370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1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1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1"/>
                  </a:lnTo>
                  <a:close/>
                </a:path>
              </a:pathLst>
            </a:custGeom>
            <a:ln w="19050">
              <a:solidFill>
                <a:srgbClr val="611B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18591" y="5313426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latin typeface="Garamond"/>
                <a:cs typeface="Garamond"/>
              </a:rPr>
              <a:t>T</a:t>
            </a:r>
            <a:r>
              <a:rPr dirty="0" sz="1200" spc="-5">
                <a:latin typeface="Garamond"/>
                <a:cs typeface="Garamond"/>
              </a:rPr>
              <a:t>r</a:t>
            </a:r>
            <a:r>
              <a:rPr dirty="0" sz="1200">
                <a:latin typeface="Garamond"/>
                <a:cs typeface="Garamond"/>
              </a:rPr>
              <a:t>ain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204" y="5658611"/>
            <a:ext cx="957580" cy="558165"/>
            <a:chOff x="108204" y="5658611"/>
            <a:chExt cx="957580" cy="5581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204" y="5827775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5422265" cy="701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Evaluation</a:t>
            </a:r>
            <a:r>
              <a:rPr dirty="0" spc="-15"/>
              <a:t> </a:t>
            </a:r>
            <a:r>
              <a:rPr dirty="0" spc="-5"/>
              <a:t>with</a:t>
            </a:r>
            <a:r>
              <a:rPr dirty="0" spc="-15"/>
              <a:t> </a:t>
            </a:r>
            <a:r>
              <a:rPr dirty="0" spc="-5"/>
              <a:t>Model</a:t>
            </a:r>
            <a:r>
              <a:rPr dirty="0" spc="-15"/>
              <a:t> </a:t>
            </a:r>
            <a:r>
              <a:rPr dirty="0"/>
              <a:t>2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000">
                <a:solidFill>
                  <a:srgbClr val="000000"/>
                </a:solidFill>
              </a:rPr>
              <a:t>X-Net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with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 spc="5">
                <a:solidFill>
                  <a:srgbClr val="000000"/>
                </a:solidFill>
              </a:rPr>
              <a:t>Quaternions:</a:t>
            </a:r>
            <a:r>
              <a:rPr dirty="0" sz="2000" spc="-5">
                <a:solidFill>
                  <a:srgbClr val="000000"/>
                </a:solidFill>
              </a:rPr>
              <a:t> metrics </a:t>
            </a:r>
            <a:r>
              <a:rPr dirty="0" sz="2000">
                <a:solidFill>
                  <a:srgbClr val="000000"/>
                </a:solidFill>
              </a:rPr>
              <a:t>and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experiments</a:t>
            </a:r>
            <a:endParaRPr sz="2000"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9336" y="1368733"/>
            <a:ext cx="2330920" cy="262233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975352" y="3996214"/>
            <a:ext cx="3094990" cy="4787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 spc="-30" b="1">
                <a:latin typeface="Garamond"/>
                <a:cs typeface="Garamond"/>
              </a:rPr>
              <a:t> </a:t>
            </a:r>
            <a:r>
              <a:rPr dirty="0" sz="1100" b="1">
                <a:latin typeface="Garamond"/>
                <a:cs typeface="Garamond"/>
              </a:rPr>
              <a:t>2</a:t>
            </a:r>
            <a:r>
              <a:rPr dirty="0" sz="1100">
                <a:latin typeface="Garamond"/>
                <a:cs typeface="Garamond"/>
              </a:rPr>
              <a:t>: </a:t>
            </a:r>
            <a:r>
              <a:rPr dirty="0" sz="1100" spc="-5">
                <a:latin typeface="Garamond"/>
                <a:cs typeface="Garamond"/>
              </a:rPr>
              <a:t>Dice and</a:t>
            </a:r>
            <a:r>
              <a:rPr dirty="0" sz="1100">
                <a:latin typeface="Garamond"/>
                <a:cs typeface="Garamond"/>
              </a:rPr>
              <a:t> loss</a:t>
            </a:r>
            <a:r>
              <a:rPr dirty="0" sz="1100" spc="-15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for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X-Net using</a:t>
            </a:r>
            <a:r>
              <a:rPr dirty="0" sz="1100" spc="-3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Loss</a:t>
            </a:r>
            <a:r>
              <a:rPr dirty="0" sz="1100" spc="-2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function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2</a:t>
            </a:r>
            <a:endParaRPr sz="1100">
              <a:latin typeface="Garamond"/>
              <a:cs typeface="Garamond"/>
            </a:endParaRPr>
          </a:p>
          <a:p>
            <a:pPr marL="775335">
              <a:lnSpc>
                <a:spcPct val="100000"/>
              </a:lnSpc>
              <a:spcBef>
                <a:spcPts val="420"/>
              </a:spcBef>
            </a:pPr>
            <a:r>
              <a:rPr dirty="0" sz="1200" spc="-5">
                <a:latin typeface="Cambria Math"/>
                <a:cs typeface="Cambria Math"/>
              </a:rPr>
              <a:t>𝐿𝑜𝑠𝑠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𝑓𝑢𝑛𝑐𝑡𝑖𝑜𝑛</a:t>
            </a:r>
            <a:r>
              <a:rPr dirty="0" sz="1200" spc="2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2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𝐷𝑖𝑐𝑒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5222" y="3956235"/>
            <a:ext cx="3646170" cy="5492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 spc="-30" b="1">
                <a:latin typeface="Garamond"/>
                <a:cs typeface="Garamond"/>
              </a:rPr>
              <a:t> </a:t>
            </a:r>
            <a:r>
              <a:rPr dirty="0" sz="1100" b="1">
                <a:latin typeface="Garamond"/>
                <a:cs typeface="Garamond"/>
              </a:rPr>
              <a:t>1:</a:t>
            </a:r>
            <a:r>
              <a:rPr dirty="0" sz="1100" spc="5" b="1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Dice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and</a:t>
            </a:r>
            <a:r>
              <a:rPr dirty="0" sz="1100">
                <a:latin typeface="Garamond"/>
                <a:cs typeface="Garamond"/>
              </a:rPr>
              <a:t> loss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for</a:t>
            </a:r>
            <a:r>
              <a:rPr dirty="0" sz="1100" spc="-2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X-Net using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Loss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function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1</a:t>
            </a:r>
            <a:endParaRPr sz="110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Cambria Math"/>
                <a:cs typeface="Cambria Math"/>
              </a:rPr>
              <a:t>𝐿𝑜𝑠𝑠</a:t>
            </a:r>
            <a:r>
              <a:rPr dirty="0" sz="1200" spc="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𝑓𝑢𝑛𝑐𝑡𝑖𝑜𝑛</a:t>
            </a:r>
            <a:r>
              <a:rPr dirty="0" sz="1200" spc="1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3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𝐵𝑖𝑛𝑎𝑟𝑦𝐶𝑟𝑜𝑠𝑠𝐸𝑛𝑡𝑟𝑜𝑝𝑦</a:t>
            </a:r>
            <a:r>
              <a:rPr dirty="0" sz="1200" spc="3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(1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𝐷𝑖𝑐𝑒)</a:t>
            </a:r>
            <a:endParaRPr sz="1200">
              <a:latin typeface="Cambria Math"/>
              <a:cs typeface="Cambria Math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4479" y="1330452"/>
            <a:ext cx="2345374" cy="263798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74411" y="4656582"/>
            <a:ext cx="3486785" cy="810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>
                <a:latin typeface="Garamond"/>
                <a:cs typeface="Garamond"/>
              </a:rPr>
              <a:t>The</a:t>
            </a:r>
            <a:r>
              <a:rPr dirty="0" sz="1200" spc="-5">
                <a:latin typeface="Garamond"/>
                <a:cs typeface="Garamond"/>
              </a:rPr>
              <a:t> results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is</a:t>
            </a:r>
            <a:r>
              <a:rPr dirty="0" sz="1200" spc="-2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not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so</a:t>
            </a:r>
            <a:r>
              <a:rPr dirty="0" sz="1200">
                <a:latin typeface="Garamond"/>
                <a:cs typeface="Garamond"/>
              </a:rPr>
              <a:t> good.</a:t>
            </a:r>
            <a:endParaRPr sz="1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20">
                <a:latin typeface="Garamond"/>
                <a:cs typeface="Garamond"/>
              </a:rPr>
              <a:t>Train</a:t>
            </a:r>
            <a:r>
              <a:rPr dirty="0" sz="1200" spc="-5">
                <a:latin typeface="Garamond"/>
                <a:cs typeface="Garamond"/>
              </a:rPr>
              <a:t> set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increasing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dice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and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decreasing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loss.</a:t>
            </a:r>
            <a:endParaRPr sz="1200">
              <a:latin typeface="Garamond"/>
              <a:cs typeface="Garamond"/>
            </a:endParaRPr>
          </a:p>
          <a:p>
            <a:pPr marL="299085" marR="5080" indent="-287020">
              <a:lnSpc>
                <a:spcPts val="1550"/>
              </a:lnSpc>
              <a:spcBef>
                <a:spcPts val="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20">
                <a:latin typeface="Garamond"/>
                <a:cs typeface="Garamond"/>
              </a:rPr>
              <a:t>Test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set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has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same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behaviour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1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5">
                <a:latin typeface="Garamond"/>
                <a:cs typeface="Garamond"/>
              </a:rPr>
              <a:t>train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set,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but </a:t>
            </a:r>
            <a:r>
              <a:rPr dirty="0" sz="1200">
                <a:latin typeface="Garamond"/>
                <a:cs typeface="Garamond"/>
              </a:rPr>
              <a:t>it </a:t>
            </a:r>
            <a:r>
              <a:rPr dirty="0" sz="1200" spc="-28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presents</a:t>
            </a:r>
            <a:r>
              <a:rPr dirty="0" sz="1200">
                <a:latin typeface="Garamond"/>
                <a:cs typeface="Garamond"/>
              </a:rPr>
              <a:t> a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lot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peaks.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4015" y="5866615"/>
            <a:ext cx="933450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2715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better</a:t>
            </a:r>
            <a:r>
              <a:rPr dirty="0" sz="1200" spc="-6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results.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17/03/2021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660" y="5917516"/>
            <a:ext cx="77216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Evaluation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85607" y="6188323"/>
            <a:ext cx="593725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1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Garamond"/>
                <a:cs typeface="Garamond"/>
              </a:rPr>
              <a:t>13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4411" y="5648350"/>
            <a:ext cx="3226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Conclusion</a:t>
            </a:r>
            <a:r>
              <a:rPr dirty="0" sz="1200" spc="-5">
                <a:latin typeface="Garamond"/>
                <a:cs typeface="Garamond"/>
              </a:rPr>
              <a:t>:</a:t>
            </a:r>
            <a:r>
              <a:rPr dirty="0" sz="1200" spc="-2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if</a:t>
            </a:r>
            <a:r>
              <a:rPr dirty="0" sz="1200" spc="1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we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train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more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15">
                <a:latin typeface="Garamond"/>
                <a:cs typeface="Garamond"/>
              </a:rPr>
              <a:t>QNN,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we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can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obtain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4" y="4711446"/>
            <a:ext cx="3420110" cy="92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75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20">
                <a:latin typeface="Garamond"/>
                <a:cs typeface="Garamond"/>
              </a:rPr>
              <a:t>For </a:t>
            </a:r>
            <a:r>
              <a:rPr dirty="0" sz="1200">
                <a:latin typeface="Garamond"/>
                <a:cs typeface="Garamond"/>
              </a:rPr>
              <a:t>dice </a:t>
            </a:r>
            <a:r>
              <a:rPr dirty="0" sz="1200" spc="-5">
                <a:latin typeface="Garamond"/>
                <a:cs typeface="Garamond"/>
              </a:rPr>
              <a:t>we </a:t>
            </a:r>
            <a:r>
              <a:rPr dirty="0" sz="1200" spc="-10">
                <a:latin typeface="Garamond"/>
                <a:cs typeface="Garamond"/>
              </a:rPr>
              <a:t>have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5">
                <a:latin typeface="Garamond"/>
                <a:cs typeface="Garamond"/>
              </a:rPr>
              <a:t>same behaviour </a:t>
            </a:r>
            <a:r>
              <a:rPr dirty="0" sz="1200">
                <a:latin typeface="Garamond"/>
                <a:cs typeface="Garamond"/>
              </a:rPr>
              <a:t>that </a:t>
            </a:r>
            <a:r>
              <a:rPr dirty="0" sz="1200" spc="-5">
                <a:latin typeface="Garamond"/>
                <a:cs typeface="Garamond"/>
              </a:rPr>
              <a:t>we </a:t>
            </a:r>
            <a:r>
              <a:rPr dirty="0" sz="1200" spc="-10">
                <a:latin typeface="Garamond"/>
                <a:cs typeface="Garamond"/>
              </a:rPr>
              <a:t>have </a:t>
            </a:r>
            <a:r>
              <a:rPr dirty="0" sz="1200">
                <a:latin typeface="Garamond"/>
                <a:cs typeface="Garamond"/>
              </a:rPr>
              <a:t>in </a:t>
            </a:r>
            <a:r>
              <a:rPr dirty="0" sz="1200" spc="-28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Figure </a:t>
            </a:r>
            <a:r>
              <a:rPr dirty="0" sz="1200"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latin typeface="Garamond"/>
                <a:cs typeface="Garamond"/>
              </a:rPr>
              <a:t>Better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result </a:t>
            </a:r>
            <a:r>
              <a:rPr dirty="0" sz="1200">
                <a:latin typeface="Garamond"/>
                <a:cs typeface="Garamond"/>
              </a:rPr>
              <a:t>for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loss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function</a:t>
            </a:r>
            <a:endParaRPr sz="1200">
              <a:latin typeface="Garamond"/>
              <a:cs typeface="Garamond"/>
            </a:endParaRPr>
          </a:p>
          <a:p>
            <a:pPr algn="ctr" marR="244475">
              <a:lnSpc>
                <a:spcPct val="100000"/>
              </a:lnSpc>
              <a:spcBef>
                <a:spcPts val="880"/>
              </a:spcBef>
            </a:pPr>
            <a:r>
              <a:rPr dirty="0" u="sng" sz="1300" spc="-10" b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BETTER</a:t>
            </a:r>
            <a:endParaRPr sz="1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3185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Evaluation</a:t>
            </a:r>
            <a:r>
              <a:rPr dirty="0" spc="-20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5"/>
              <a:t>Model</a:t>
            </a:r>
            <a:r>
              <a:rPr dirty="0" spc="-2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917" y="788288"/>
            <a:ext cx="4492625" cy="753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Garamond"/>
                <a:cs typeface="Garamond"/>
              </a:rPr>
              <a:t>X-Net</a:t>
            </a:r>
            <a:r>
              <a:rPr dirty="0" sz="2000" spc="-40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with</a:t>
            </a:r>
            <a:r>
              <a:rPr dirty="0" sz="2000" spc="-25" b="1">
                <a:latin typeface="Garamond"/>
                <a:cs typeface="Garamond"/>
              </a:rPr>
              <a:t> </a:t>
            </a:r>
            <a:r>
              <a:rPr dirty="0" sz="2000" spc="5" b="1">
                <a:latin typeface="Garamond"/>
                <a:cs typeface="Garamond"/>
              </a:rPr>
              <a:t>Quaternions:</a:t>
            </a:r>
            <a:r>
              <a:rPr dirty="0" sz="2000" spc="-10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output</a:t>
            </a:r>
            <a:r>
              <a:rPr dirty="0" sz="2000" spc="-4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obtained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1300" spc="-10" b="1">
                <a:latin typeface="Garamond"/>
                <a:cs typeface="Garamond"/>
              </a:rPr>
              <a:t>Motivation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of</a:t>
            </a:r>
            <a:r>
              <a:rPr dirty="0" sz="1300" spc="175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results obtianed: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440" y="5074920"/>
            <a:ext cx="976630" cy="569595"/>
            <a:chOff x="99440" y="5074920"/>
            <a:chExt cx="976630" cy="5695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965" y="5246370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1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1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1"/>
                  </a:lnTo>
                  <a:close/>
                </a:path>
              </a:pathLst>
            </a:custGeom>
            <a:ln w="19050">
              <a:solidFill>
                <a:srgbClr val="611B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8591" y="5313426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latin typeface="Garamond"/>
                <a:cs typeface="Garamond"/>
              </a:rPr>
              <a:t>T</a:t>
            </a:r>
            <a:r>
              <a:rPr dirty="0" sz="1200" spc="-5">
                <a:latin typeface="Garamond"/>
                <a:cs typeface="Garamond"/>
              </a:rPr>
              <a:t>r</a:t>
            </a:r>
            <a:r>
              <a:rPr dirty="0" sz="1200">
                <a:latin typeface="Garamond"/>
                <a:cs typeface="Garamond"/>
              </a:rPr>
              <a:t>ain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204" y="2008758"/>
            <a:ext cx="8755380" cy="4208145"/>
            <a:chOff x="108204" y="2008758"/>
            <a:chExt cx="8755380" cy="42081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658612"/>
              <a:ext cx="175259" cy="1447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204" y="5827775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439995"/>
              <a:ext cx="4303776" cy="227215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57794" y="3035045"/>
              <a:ext cx="276225" cy="288290"/>
            </a:xfrm>
            <a:custGeom>
              <a:avLst/>
              <a:gdLst/>
              <a:ahLst/>
              <a:cxnLst/>
              <a:rect l="l" t="t" r="r" b="b"/>
              <a:pathLst>
                <a:path w="276225" h="288289">
                  <a:moveTo>
                    <a:pt x="0" y="144017"/>
                  </a:moveTo>
                  <a:lnTo>
                    <a:pt x="7028" y="98511"/>
                  </a:lnTo>
                  <a:lnTo>
                    <a:pt x="26602" y="58978"/>
                  </a:lnTo>
                  <a:lnTo>
                    <a:pt x="56455" y="27797"/>
                  </a:lnTo>
                  <a:lnTo>
                    <a:pt x="94317" y="7345"/>
                  </a:lnTo>
                  <a:lnTo>
                    <a:pt x="137922" y="0"/>
                  </a:lnTo>
                  <a:lnTo>
                    <a:pt x="181526" y="7345"/>
                  </a:lnTo>
                  <a:lnTo>
                    <a:pt x="219388" y="27797"/>
                  </a:lnTo>
                  <a:lnTo>
                    <a:pt x="249241" y="58978"/>
                  </a:lnTo>
                  <a:lnTo>
                    <a:pt x="268815" y="98511"/>
                  </a:lnTo>
                  <a:lnTo>
                    <a:pt x="275844" y="144017"/>
                  </a:lnTo>
                  <a:lnTo>
                    <a:pt x="268815" y="189524"/>
                  </a:lnTo>
                  <a:lnTo>
                    <a:pt x="249241" y="229057"/>
                  </a:lnTo>
                  <a:lnTo>
                    <a:pt x="219388" y="260238"/>
                  </a:lnTo>
                  <a:lnTo>
                    <a:pt x="181526" y="280690"/>
                  </a:lnTo>
                  <a:lnTo>
                    <a:pt x="137922" y="288036"/>
                  </a:lnTo>
                  <a:lnTo>
                    <a:pt x="94317" y="280690"/>
                  </a:lnTo>
                  <a:lnTo>
                    <a:pt x="56455" y="260238"/>
                  </a:lnTo>
                  <a:lnTo>
                    <a:pt x="26602" y="229057"/>
                  </a:lnTo>
                  <a:lnTo>
                    <a:pt x="7028" y="189524"/>
                  </a:lnTo>
                  <a:lnTo>
                    <a:pt x="0" y="144017"/>
                  </a:lnTo>
                  <a:close/>
                </a:path>
              </a:pathLst>
            </a:custGeom>
            <a:ln w="28575">
              <a:solidFill>
                <a:srgbClr val="D25D6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48271" y="2008758"/>
              <a:ext cx="1010285" cy="1026794"/>
            </a:xfrm>
            <a:custGeom>
              <a:avLst/>
              <a:gdLst/>
              <a:ahLst/>
              <a:cxnLst/>
              <a:rect l="l" t="t" r="r" b="b"/>
              <a:pathLst>
                <a:path w="1010284" h="1026794">
                  <a:moveTo>
                    <a:pt x="949502" y="978817"/>
                  </a:moveTo>
                  <a:lnTo>
                    <a:pt x="929131" y="998854"/>
                  </a:lnTo>
                  <a:lnTo>
                    <a:pt x="1009776" y="1026413"/>
                  </a:lnTo>
                  <a:lnTo>
                    <a:pt x="997291" y="987932"/>
                  </a:lnTo>
                  <a:lnTo>
                    <a:pt x="958469" y="987932"/>
                  </a:lnTo>
                  <a:lnTo>
                    <a:pt x="949502" y="978817"/>
                  </a:lnTo>
                  <a:close/>
                </a:path>
                <a:path w="1010284" h="1026794">
                  <a:moveTo>
                    <a:pt x="963138" y="965404"/>
                  </a:moveTo>
                  <a:lnTo>
                    <a:pt x="949502" y="978817"/>
                  </a:lnTo>
                  <a:lnTo>
                    <a:pt x="958469" y="987932"/>
                  </a:lnTo>
                  <a:lnTo>
                    <a:pt x="972057" y="974470"/>
                  </a:lnTo>
                  <a:lnTo>
                    <a:pt x="963138" y="965404"/>
                  </a:lnTo>
                  <a:close/>
                </a:path>
                <a:path w="1010284" h="1026794">
                  <a:moveTo>
                    <a:pt x="983487" y="945388"/>
                  </a:moveTo>
                  <a:lnTo>
                    <a:pt x="963138" y="965404"/>
                  </a:lnTo>
                  <a:lnTo>
                    <a:pt x="972057" y="974470"/>
                  </a:lnTo>
                  <a:lnTo>
                    <a:pt x="958469" y="987932"/>
                  </a:lnTo>
                  <a:lnTo>
                    <a:pt x="997291" y="987932"/>
                  </a:lnTo>
                  <a:lnTo>
                    <a:pt x="983487" y="945388"/>
                  </a:lnTo>
                  <a:close/>
                </a:path>
                <a:path w="1010284" h="1026794">
                  <a:moveTo>
                    <a:pt x="13461" y="0"/>
                  </a:moveTo>
                  <a:lnTo>
                    <a:pt x="0" y="13462"/>
                  </a:lnTo>
                  <a:lnTo>
                    <a:pt x="949502" y="978817"/>
                  </a:lnTo>
                  <a:lnTo>
                    <a:pt x="963138" y="965404"/>
                  </a:lnTo>
                  <a:lnTo>
                    <a:pt x="13461" y="0"/>
                  </a:lnTo>
                  <a:close/>
                </a:path>
              </a:pathLst>
            </a:custGeom>
            <a:solidFill>
              <a:srgbClr val="D25D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587746" y="1729816"/>
            <a:ext cx="27425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Problem</a:t>
            </a:r>
            <a:r>
              <a:rPr dirty="0" sz="1300" spc="-5">
                <a:latin typeface="Garamond"/>
                <a:cs typeface="Garamond"/>
              </a:rPr>
              <a:t>: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 white point </a:t>
            </a:r>
            <a:r>
              <a:rPr dirty="0" sz="1300" spc="-10">
                <a:latin typeface="Garamond"/>
                <a:cs typeface="Garamond"/>
              </a:rPr>
              <a:t>so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marked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660" y="5917516"/>
            <a:ext cx="77216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Evaluation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785607" y="6188323"/>
            <a:ext cx="593725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1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Garamond"/>
                <a:cs typeface="Garamond"/>
              </a:rPr>
              <a:t>14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8530" y="4751959"/>
            <a:ext cx="27425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>
                <a:latin typeface="Garamond"/>
                <a:cs typeface="Garamond"/>
              </a:rPr>
              <a:t>: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Random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samples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X-Net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with</a:t>
            </a:r>
            <a:r>
              <a:rPr dirty="0" sz="1100" spc="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quaternions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4" y="4098797"/>
            <a:ext cx="8255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Garamond"/>
                <a:cs typeface="Garamond"/>
              </a:rPr>
              <a:t>C</a:t>
            </a:r>
            <a:r>
              <a:rPr dirty="0" sz="1300" spc="-15" b="1">
                <a:latin typeface="Garamond"/>
                <a:cs typeface="Garamond"/>
              </a:rPr>
              <a:t>o</a:t>
            </a:r>
            <a:r>
              <a:rPr dirty="0" sz="1300" spc="-5" b="1">
                <a:latin typeface="Garamond"/>
                <a:cs typeface="Garamond"/>
              </a:rPr>
              <a:t>mments</a:t>
            </a:r>
            <a:r>
              <a:rPr dirty="0" sz="1300" spc="-5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8194" y="4398670"/>
            <a:ext cx="3143885" cy="118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97155" indent="-287020">
              <a:lnSpc>
                <a:spcPct val="1069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latin typeface="Garamond"/>
                <a:cs typeface="Garamond"/>
              </a:rPr>
              <a:t>image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 </a:t>
            </a:r>
            <a:r>
              <a:rPr dirty="0" sz="1300" spc="-5">
                <a:latin typeface="Garamond"/>
                <a:cs typeface="Garamond"/>
              </a:rPr>
              <a:t>has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 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broke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lesion,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 result 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</a:t>
            </a:r>
            <a:r>
              <a:rPr dirty="0" sz="1300">
                <a:latin typeface="Garamond"/>
                <a:cs typeface="Garamond"/>
              </a:rPr>
              <a:t> good,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because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15">
                <a:latin typeface="Garamond"/>
                <a:cs typeface="Garamond"/>
              </a:rPr>
              <a:t> have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 white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point</a:t>
            </a:r>
            <a:r>
              <a:rPr dirty="0" sz="1300" spc="-5">
                <a:latin typeface="Garamond"/>
                <a:cs typeface="Garamond"/>
              </a:rPr>
              <a:t> so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marked</a:t>
            </a:r>
            <a:endParaRPr sz="1300">
              <a:latin typeface="Garamond"/>
              <a:cs typeface="Garamond"/>
            </a:endParaRPr>
          </a:p>
          <a:p>
            <a:pPr marL="299085" marR="5080" indent="-287020">
              <a:lnSpc>
                <a:spcPct val="1069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latin typeface="Garamond"/>
                <a:cs typeface="Garamond"/>
              </a:rPr>
              <a:t>image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 </a:t>
            </a:r>
            <a:r>
              <a:rPr dirty="0" sz="1300" spc="-5">
                <a:latin typeface="Garamond"/>
                <a:cs typeface="Garamond"/>
              </a:rPr>
              <a:t>has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broke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lesion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good,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because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highlights</a:t>
            </a:r>
            <a:r>
              <a:rPr dirty="0" sz="1300" spc="4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problem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patient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has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4917" y="1618894"/>
            <a:ext cx="3219450" cy="223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7145" indent="-287020">
              <a:lnSpc>
                <a:spcPct val="1069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number of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epochs that we </a:t>
            </a:r>
            <a:r>
              <a:rPr dirty="0" sz="1300" spc="-15">
                <a:latin typeface="Garamond"/>
                <a:cs typeface="Garamond"/>
              </a:rPr>
              <a:t>have </a:t>
            </a:r>
            <a:r>
              <a:rPr dirty="0" sz="1300" spc="-10">
                <a:latin typeface="Garamond"/>
                <a:cs typeface="Garamond"/>
              </a:rPr>
              <a:t>chosen </a:t>
            </a:r>
            <a:r>
              <a:rPr dirty="0" sz="1300" spc="-5">
                <a:latin typeface="Garamond"/>
                <a:cs typeface="Garamond"/>
              </a:rPr>
              <a:t>is </a:t>
            </a:r>
            <a:r>
              <a:rPr dirty="0" sz="1300" spc="-3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sufficient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for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quaternion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network</a:t>
            </a:r>
            <a:endParaRPr sz="1300">
              <a:latin typeface="Garamond"/>
              <a:cs typeface="Garamond"/>
            </a:endParaRPr>
          </a:p>
          <a:p>
            <a:pPr marL="299085" marR="419734" indent="-287020">
              <a:lnSpc>
                <a:spcPct val="1069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latin typeface="Garamond"/>
                <a:cs typeface="Garamond"/>
              </a:rPr>
              <a:t>it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probably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our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dataset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big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enough</a:t>
            </a:r>
            <a:endParaRPr sz="1300">
              <a:latin typeface="Garamond"/>
              <a:cs typeface="Garamond"/>
            </a:endParaRPr>
          </a:p>
          <a:p>
            <a:pPr algn="just" marL="299085" indent="-28702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structure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6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network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might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not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adapt</a:t>
            </a:r>
            <a:endParaRPr sz="1300">
              <a:latin typeface="Garamond"/>
              <a:cs typeface="Garamond"/>
            </a:endParaRPr>
          </a:p>
          <a:p>
            <a:pPr algn="just" marL="299085">
              <a:lnSpc>
                <a:spcPct val="100000"/>
              </a:lnSpc>
              <a:spcBef>
                <a:spcPts val="110"/>
              </a:spcBef>
            </a:pP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-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quaternions</a:t>
            </a:r>
            <a:endParaRPr sz="1300">
              <a:latin typeface="Garamond"/>
              <a:cs typeface="Garamond"/>
            </a:endParaRPr>
          </a:p>
          <a:p>
            <a:pPr algn="just" marL="299085" marR="173990" indent="-287020">
              <a:lnSpc>
                <a:spcPct val="1069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the choices that we </a:t>
            </a:r>
            <a:r>
              <a:rPr dirty="0" sz="1300" spc="-15">
                <a:latin typeface="Garamond"/>
                <a:cs typeface="Garamond"/>
              </a:rPr>
              <a:t>have </a:t>
            </a:r>
            <a:r>
              <a:rPr dirty="0" sz="1300" spc="-5">
                <a:latin typeface="Garamond"/>
                <a:cs typeface="Garamond"/>
              </a:rPr>
              <a:t>done </a:t>
            </a:r>
            <a:r>
              <a:rPr dirty="0" sz="1300" spc="-10">
                <a:latin typeface="Garamond"/>
                <a:cs typeface="Garamond"/>
              </a:rPr>
              <a:t>to </a:t>
            </a:r>
            <a:r>
              <a:rPr dirty="0" sz="1300" spc="-5">
                <a:latin typeface="Garamond"/>
                <a:cs typeface="Garamond"/>
              </a:rPr>
              <a:t>represent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>
                <a:latin typeface="Garamond"/>
                <a:cs typeface="Garamond"/>
              </a:rPr>
              <a:t>images </a:t>
            </a: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quaternion domain is </a:t>
            </a:r>
            <a:r>
              <a:rPr dirty="0" sz="1300" spc="-10">
                <a:latin typeface="Garamond"/>
                <a:cs typeface="Garamond"/>
              </a:rPr>
              <a:t>not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adapt.</a:t>
            </a:r>
            <a:endParaRPr sz="1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4243070" cy="701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Comparisons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365"/>
              <a:t> </a:t>
            </a:r>
            <a:r>
              <a:rPr dirty="0"/>
              <a:t>results</a:t>
            </a:r>
            <a:r>
              <a:rPr dirty="0" spc="-10"/>
              <a:t> </a:t>
            </a:r>
            <a:r>
              <a:rPr dirty="0" spc="-5"/>
              <a:t>obtained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000" spc="-5">
                <a:solidFill>
                  <a:srgbClr val="000000"/>
                </a:solidFill>
              </a:rPr>
              <a:t>Conclusion</a:t>
            </a:r>
            <a:endParaRPr sz="2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1407" y="1406397"/>
          <a:ext cx="4267834" cy="191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/>
                <a:gridCol w="1364615"/>
                <a:gridCol w="1416050"/>
              </a:tblGrid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Model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1D2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739"/>
                        </a:lnSpc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Dice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1D2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739"/>
                        </a:lnSpc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#Parameters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1D2A"/>
                    </a:solidFill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ctr" marL="1270">
                        <a:lnSpc>
                          <a:spcPts val="1745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X-Net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1D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dirty="0" sz="1500">
                          <a:latin typeface="Garamond"/>
                          <a:cs typeface="Garamond"/>
                        </a:rPr>
                        <a:t>0.2188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745"/>
                        </a:lnSpc>
                      </a:pPr>
                      <a:r>
                        <a:rPr dirty="0" sz="1500">
                          <a:latin typeface="Garamond"/>
                          <a:cs typeface="Garamond"/>
                        </a:rPr>
                        <a:t>15.1M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7E8"/>
                    </a:solidFill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X-Net</a:t>
                      </a:r>
                      <a:r>
                        <a:rPr dirty="0" sz="1500" spc="-35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(paper)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1D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dirty="0" sz="1500">
                          <a:latin typeface="Garamond"/>
                          <a:cs typeface="Garamond"/>
                        </a:rPr>
                        <a:t>0.4867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745"/>
                        </a:lnSpc>
                      </a:pPr>
                      <a:r>
                        <a:rPr dirty="0" sz="1500">
                          <a:latin typeface="Garamond"/>
                          <a:cs typeface="Garamond"/>
                        </a:rPr>
                        <a:t>15.1M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7E8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ctr" marL="1270">
                        <a:lnSpc>
                          <a:spcPts val="1745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X-Net</a:t>
                      </a:r>
                      <a:endParaRPr sz="15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quaternion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1D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dirty="0" sz="1500">
                          <a:latin typeface="Garamond"/>
                          <a:cs typeface="Garamond"/>
                        </a:rPr>
                        <a:t>0.0230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745"/>
                        </a:lnSpc>
                      </a:pPr>
                      <a:r>
                        <a:rPr dirty="0" sz="1500">
                          <a:latin typeface="Garamond"/>
                          <a:cs typeface="Garamond"/>
                        </a:rPr>
                        <a:t>26.5M</a:t>
                      </a:r>
                      <a:endParaRPr sz="15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440" y="5074920"/>
            <a:ext cx="976630" cy="569595"/>
            <a:chOff x="99440" y="5074920"/>
            <a:chExt cx="976630" cy="5695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965" y="5246370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1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1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1"/>
                  </a:lnTo>
                  <a:close/>
                </a:path>
              </a:pathLst>
            </a:custGeom>
            <a:ln w="19050">
              <a:solidFill>
                <a:srgbClr val="611B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8591" y="5313426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latin typeface="Garamond"/>
                <a:cs typeface="Garamond"/>
              </a:rPr>
              <a:t>T</a:t>
            </a:r>
            <a:r>
              <a:rPr dirty="0" sz="1200" spc="-5">
                <a:latin typeface="Garamond"/>
                <a:cs typeface="Garamond"/>
              </a:rPr>
              <a:t>r</a:t>
            </a:r>
            <a:r>
              <a:rPr dirty="0" sz="1200">
                <a:latin typeface="Garamond"/>
                <a:cs typeface="Garamond"/>
              </a:rPr>
              <a:t>ain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204" y="5658611"/>
            <a:ext cx="957580" cy="558165"/>
            <a:chOff x="108204" y="5658611"/>
            <a:chExt cx="957580" cy="5581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204" y="5827775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47597" y="3817442"/>
            <a:ext cx="64503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60">
                <a:latin typeface="Garamond"/>
                <a:cs typeface="Garamond"/>
              </a:rPr>
              <a:t>We</a:t>
            </a:r>
            <a:r>
              <a:rPr dirty="0" sz="1400">
                <a:latin typeface="Garamond"/>
                <a:cs typeface="Garamond"/>
              </a:rPr>
              <a:t> </a:t>
            </a:r>
            <a:r>
              <a:rPr dirty="0" sz="1400" spc="-10">
                <a:latin typeface="Garamond"/>
                <a:cs typeface="Garamond"/>
              </a:rPr>
              <a:t>have</a:t>
            </a:r>
            <a:r>
              <a:rPr dirty="0" sz="1400">
                <a:latin typeface="Garamond"/>
                <a:cs typeface="Garamond"/>
              </a:rPr>
              <a:t> only</a:t>
            </a:r>
            <a:r>
              <a:rPr dirty="0" sz="1400" spc="-2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the 6%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of</a:t>
            </a:r>
            <a:r>
              <a:rPr dirty="0" sz="1400" spc="16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data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with</a:t>
            </a:r>
            <a:r>
              <a:rPr dirty="0" sz="1400" spc="-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respect</a:t>
            </a:r>
            <a:r>
              <a:rPr dirty="0" sz="1400" spc="-1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to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 spc="-15">
                <a:latin typeface="Garamond"/>
                <a:cs typeface="Garamond"/>
              </a:rPr>
              <a:t>ATLAS</a:t>
            </a:r>
            <a:r>
              <a:rPr dirty="0" sz="1400" spc="-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(dataset</a:t>
            </a:r>
            <a:r>
              <a:rPr dirty="0" sz="1400" spc="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used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in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paper).</a:t>
            </a:r>
            <a:r>
              <a:rPr dirty="0" sz="1400" spc="-25">
                <a:latin typeface="Garamond"/>
                <a:cs typeface="Garamond"/>
              </a:rPr>
              <a:t> </a:t>
            </a:r>
            <a:r>
              <a:rPr dirty="0" sz="1400" spc="-20">
                <a:latin typeface="Garamond"/>
                <a:cs typeface="Garamond"/>
              </a:rPr>
              <a:t>So,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 spc="-15">
                <a:latin typeface="Garamond"/>
                <a:cs typeface="Garamond"/>
              </a:rPr>
              <a:t>we</a:t>
            </a:r>
            <a:r>
              <a:rPr dirty="0" sz="1400" spc="15">
                <a:latin typeface="Garamond"/>
                <a:cs typeface="Garamond"/>
              </a:rPr>
              <a:t> </a:t>
            </a:r>
            <a:r>
              <a:rPr dirty="0" sz="1400" spc="-10">
                <a:latin typeface="Garamond"/>
                <a:cs typeface="Garamond"/>
              </a:rPr>
              <a:t>have</a:t>
            </a:r>
            <a:endParaRPr sz="1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Garamond"/>
                <a:cs typeface="Garamond"/>
              </a:rPr>
              <a:t>obtained</a:t>
            </a:r>
            <a:r>
              <a:rPr dirty="0" sz="1400" spc="-2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the final</a:t>
            </a:r>
            <a:r>
              <a:rPr dirty="0" sz="1400" spc="-1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dice</a:t>
            </a:r>
            <a:r>
              <a:rPr dirty="0" sz="1400" spc="-1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=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0.2188</a:t>
            </a:r>
            <a:r>
              <a:rPr dirty="0" sz="1400" spc="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that is</a:t>
            </a:r>
            <a:r>
              <a:rPr dirty="0" sz="1400" spc="5">
                <a:latin typeface="Garamond"/>
                <a:cs typeface="Garamond"/>
              </a:rPr>
              <a:t> good</a:t>
            </a:r>
            <a:r>
              <a:rPr dirty="0" sz="1400" spc="-2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compared</a:t>
            </a:r>
            <a:r>
              <a:rPr dirty="0" sz="1400" spc="-2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to 0.4867</a:t>
            </a:r>
            <a:r>
              <a:rPr dirty="0" sz="1400" spc="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(paper)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000" y="5917516"/>
            <a:ext cx="664845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785607" y="6188323"/>
            <a:ext cx="593725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1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Garamond"/>
                <a:cs typeface="Garamond"/>
              </a:rPr>
              <a:t>15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7597" y="4458080"/>
            <a:ext cx="68319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Garamond"/>
                <a:cs typeface="Garamond"/>
              </a:rPr>
              <a:t>X-Net has a </a:t>
            </a:r>
            <a:r>
              <a:rPr dirty="0" sz="1400" spc="-5">
                <a:latin typeface="Garamond"/>
                <a:cs typeface="Garamond"/>
              </a:rPr>
              <a:t>better </a:t>
            </a:r>
            <a:r>
              <a:rPr dirty="0" sz="1400">
                <a:latin typeface="Garamond"/>
                <a:cs typeface="Garamond"/>
              </a:rPr>
              <a:t>Dice </a:t>
            </a:r>
            <a:r>
              <a:rPr dirty="0" sz="1400" spc="-5">
                <a:latin typeface="Garamond"/>
                <a:cs typeface="Garamond"/>
              </a:rPr>
              <a:t>value </a:t>
            </a:r>
            <a:r>
              <a:rPr dirty="0" sz="1400">
                <a:latin typeface="Garamond"/>
                <a:cs typeface="Garamond"/>
              </a:rPr>
              <a:t>with respect to </a:t>
            </a:r>
            <a:r>
              <a:rPr dirty="0" sz="1400" spc="5">
                <a:latin typeface="Garamond"/>
                <a:cs typeface="Garamond"/>
              </a:rPr>
              <a:t>X-Net </a:t>
            </a:r>
            <a:r>
              <a:rPr dirty="0" sz="1400">
                <a:latin typeface="Garamond"/>
                <a:cs typeface="Garamond"/>
              </a:rPr>
              <a:t>with quaternions, but </a:t>
            </a:r>
            <a:r>
              <a:rPr dirty="0" sz="1400" spc="-5">
                <a:latin typeface="Garamond"/>
                <a:cs typeface="Garamond"/>
              </a:rPr>
              <a:t>maybe </a:t>
            </a:r>
            <a:r>
              <a:rPr dirty="0" sz="1400">
                <a:latin typeface="Garamond"/>
                <a:cs typeface="Garamond"/>
              </a:rPr>
              <a:t>is not </a:t>
            </a:r>
            <a:r>
              <a:rPr dirty="0" sz="1400" spc="10">
                <a:latin typeface="Garamond"/>
                <a:cs typeface="Garamond"/>
              </a:rPr>
              <a:t>true </a:t>
            </a:r>
            <a:r>
              <a:rPr dirty="0" sz="1400">
                <a:latin typeface="Garamond"/>
                <a:cs typeface="Garamond"/>
              </a:rPr>
              <a:t>if </a:t>
            </a:r>
            <a:r>
              <a:rPr dirty="0" sz="1400" spc="-335">
                <a:latin typeface="Garamond"/>
                <a:cs typeface="Garamond"/>
              </a:rPr>
              <a:t> </a:t>
            </a:r>
            <a:r>
              <a:rPr dirty="0" sz="1400" spc="-15">
                <a:latin typeface="Garamond"/>
                <a:cs typeface="Garamond"/>
              </a:rPr>
              <a:t>we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will train </a:t>
            </a:r>
            <a:r>
              <a:rPr dirty="0" sz="1400" spc="5">
                <a:latin typeface="Garamond"/>
                <a:cs typeface="Garamond"/>
              </a:rPr>
              <a:t>again </a:t>
            </a:r>
            <a:r>
              <a:rPr dirty="0" sz="1400">
                <a:latin typeface="Garamond"/>
                <a:cs typeface="Garamond"/>
              </a:rPr>
              <a:t>X-Net</a:t>
            </a:r>
            <a:r>
              <a:rPr dirty="0" sz="1400" spc="-3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with</a:t>
            </a:r>
            <a:r>
              <a:rPr dirty="0" sz="1400" spc="10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quaternions.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7597" y="5097856"/>
            <a:ext cx="6950075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Garamond"/>
                <a:cs typeface="Garamond"/>
              </a:rPr>
              <a:t>X-Net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with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quaternions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has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the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 spc="-10">
                <a:latin typeface="Garamond"/>
                <a:cs typeface="Garamond"/>
              </a:rPr>
              <a:t>number</a:t>
            </a:r>
            <a:r>
              <a:rPr dirty="0" sz="1400" spc="-1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of</a:t>
            </a:r>
            <a:r>
              <a:rPr dirty="0" sz="1400" spc="17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parameters</a:t>
            </a:r>
            <a:r>
              <a:rPr dirty="0" sz="1400" spc="-2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that is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almost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double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respect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to</a:t>
            </a:r>
            <a:r>
              <a:rPr dirty="0" sz="1400" spc="5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which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of</a:t>
            </a:r>
            <a:endParaRPr sz="1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Garamond"/>
                <a:cs typeface="Garamond"/>
              </a:rPr>
              <a:t>the</a:t>
            </a:r>
            <a:r>
              <a:rPr dirty="0" sz="1400" spc="-3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X-Net.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61561" y="3376040"/>
            <a:ext cx="20669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Garamond"/>
                <a:cs typeface="Garamond"/>
              </a:rPr>
              <a:t>Table</a:t>
            </a:r>
            <a:r>
              <a:rPr dirty="0" sz="1100">
                <a:latin typeface="Garamond"/>
                <a:cs typeface="Garamond"/>
              </a:rPr>
              <a:t>: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Comparisons</a:t>
            </a:r>
            <a:r>
              <a:rPr dirty="0" sz="1100" spc="-45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between</a:t>
            </a:r>
            <a:r>
              <a:rPr dirty="0" sz="1100" spc="1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models</a:t>
            </a:r>
            <a:endParaRPr sz="1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1198" y="1395729"/>
            <a:ext cx="5381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FFFF"/>
                </a:solidFill>
              </a:rPr>
              <a:t>Thanks</a:t>
            </a:r>
            <a:r>
              <a:rPr dirty="0" sz="4000" spc="-15">
                <a:solidFill>
                  <a:srgbClr val="FFFFFF"/>
                </a:solidFill>
              </a:rPr>
              <a:t> </a:t>
            </a:r>
            <a:r>
              <a:rPr dirty="0" sz="4000" spc="10">
                <a:solidFill>
                  <a:srgbClr val="FFFFFF"/>
                </a:solidFill>
              </a:rPr>
              <a:t>for</a:t>
            </a:r>
            <a:r>
              <a:rPr dirty="0" sz="4000" spc="-1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the</a:t>
            </a:r>
            <a:r>
              <a:rPr dirty="0" sz="4000" spc="-1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attention!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2758439"/>
            <a:ext cx="9144000" cy="4099560"/>
            <a:chOff x="0" y="2758439"/>
            <a:chExt cx="9144000" cy="4099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25951"/>
              <a:ext cx="9143999" cy="34320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8999"/>
              <a:ext cx="9143999" cy="1146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403" y="2758439"/>
              <a:ext cx="7054596" cy="6705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16648" y="5602325"/>
            <a:ext cx="22777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485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Denise</a:t>
            </a:r>
            <a:r>
              <a:rPr dirty="0" sz="2000" spc="-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Landini </a:t>
            </a:r>
            <a:r>
              <a:rPr dirty="0" sz="2000" spc="-484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aramond"/>
                <a:cs typeface="Garamond"/>
              </a:rPr>
              <a:t>Alessandro</a:t>
            </a:r>
            <a:r>
              <a:rPr dirty="0" sz="2000" spc="-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Garamond"/>
                <a:cs typeface="Garamond"/>
              </a:rPr>
              <a:t>Lambertini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917" y="413765"/>
            <a:ext cx="2254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Pipeline</a:t>
            </a:r>
            <a:r>
              <a:rPr dirty="0" spc="-55"/>
              <a:t> </a:t>
            </a:r>
            <a:r>
              <a:rPr dirty="0" spc="-5"/>
              <a:t>followed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9680" y="1339596"/>
            <a:ext cx="1994535" cy="1061720"/>
            <a:chOff x="1249680" y="1339596"/>
            <a:chExt cx="1994535" cy="1061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9680" y="1339596"/>
              <a:ext cx="1994154" cy="7429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736" y="2122906"/>
              <a:ext cx="331586" cy="278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680" y="2446007"/>
            <a:ext cx="1994154" cy="7444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60424" y="1470101"/>
            <a:ext cx="1773555" cy="149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aramond"/>
                <a:cs typeface="Garamond"/>
              </a:rPr>
              <a:t>Pre-processing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00">
              <a:latin typeface="Garamond"/>
              <a:cs typeface="Garamond"/>
            </a:endParaRPr>
          </a:p>
          <a:p>
            <a:pPr algn="ctr" marL="190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Split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8735" y="3230841"/>
            <a:ext cx="331586" cy="2767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680" y="3553955"/>
            <a:ext cx="1994154" cy="7429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99335" y="3685108"/>
            <a:ext cx="895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aramond"/>
                <a:cs typeface="Garamond"/>
              </a:rPr>
              <a:t>Models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8735" y="4337278"/>
            <a:ext cx="331586" cy="278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9680" y="4660379"/>
            <a:ext cx="1994154" cy="74448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98167" y="4793107"/>
            <a:ext cx="1297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400" spc="-50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dirty="0" sz="2400" spc="-5">
                <a:solidFill>
                  <a:srgbClr val="FFFFFF"/>
                </a:solidFill>
                <a:latin typeface="Garamond"/>
                <a:cs typeface="Garamond"/>
              </a:rPr>
              <a:t>alua</a:t>
            </a:r>
            <a:r>
              <a:rPr dirty="0" sz="2400" spc="-1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76064" y="771639"/>
            <a:ext cx="1364308" cy="14733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85488" y="3037319"/>
            <a:ext cx="1994154" cy="74296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93360" y="3043173"/>
            <a:ext cx="981710" cy="6623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</a:pP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2200" spc="-9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1: </a:t>
            </a:r>
            <a:r>
              <a:rPr dirty="0" sz="2200" spc="-53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X-Net</a:t>
            </a:r>
            <a:endParaRPr sz="2200">
              <a:latin typeface="Garamond"/>
              <a:cs typeface="Garamond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97679" y="4066032"/>
            <a:ext cx="1994153" cy="109194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646803" y="4096003"/>
            <a:ext cx="1299210" cy="9639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 indent="158115">
              <a:lnSpc>
                <a:spcPts val="2380"/>
              </a:lnSpc>
              <a:spcBef>
                <a:spcPts val="390"/>
              </a:spcBef>
            </a:pP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Model 2: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X-Net with </a:t>
            </a:r>
            <a:r>
              <a:rPr dirty="0" sz="2200" spc="-53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q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dirty="0" sz="2200" spc="-1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200" spc="35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200" spc="-10">
                <a:solidFill>
                  <a:srgbClr val="FFFFFF"/>
                </a:solidFill>
                <a:latin typeface="Garamond"/>
                <a:cs typeface="Garamond"/>
              </a:rPr>
              <a:t>ni</a:t>
            </a:r>
            <a:r>
              <a:rPr dirty="0" sz="2200" spc="-15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200" spc="-10">
                <a:solidFill>
                  <a:srgbClr val="FFFFFF"/>
                </a:solidFill>
                <a:latin typeface="Garamond"/>
                <a:cs typeface="Garamond"/>
              </a:rPr>
              <a:t>ns</a:t>
            </a:r>
            <a:endParaRPr sz="2200">
              <a:latin typeface="Garamond"/>
              <a:cs typeface="Garamond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1388" y="3360084"/>
            <a:ext cx="918449" cy="3840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39029" y="4109785"/>
            <a:ext cx="919896" cy="3840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84847" y="4111752"/>
            <a:ext cx="1673352" cy="162610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40471" y="6188323"/>
            <a:ext cx="577850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5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fld id="{81D60167-4931-47E6-BA6A-407CBD079E47}" type="slidenum"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2</a:t>
            </a:fld>
            <a:endParaRPr sz="1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918210" y="0"/>
                </a:moveTo>
                <a:lnTo>
                  <a:pt x="38862" y="0"/>
                </a:ln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2"/>
                </a:lnTo>
                <a:lnTo>
                  <a:pt x="0" y="349757"/>
                </a:lnTo>
                <a:lnTo>
                  <a:pt x="3053" y="364884"/>
                </a:lnTo>
                <a:lnTo>
                  <a:pt x="11382" y="377237"/>
                </a:lnTo>
                <a:lnTo>
                  <a:pt x="23735" y="385566"/>
                </a:lnTo>
                <a:lnTo>
                  <a:pt x="38862" y="388619"/>
                </a:lnTo>
                <a:lnTo>
                  <a:pt x="918210" y="388619"/>
                </a:lnTo>
                <a:lnTo>
                  <a:pt x="933336" y="385566"/>
                </a:lnTo>
                <a:lnTo>
                  <a:pt x="945689" y="377237"/>
                </a:lnTo>
                <a:lnTo>
                  <a:pt x="954018" y="364884"/>
                </a:lnTo>
                <a:lnTo>
                  <a:pt x="957072" y="349757"/>
                </a:lnTo>
                <a:lnTo>
                  <a:pt x="957072" y="38862"/>
                </a:lnTo>
                <a:lnTo>
                  <a:pt x="954018" y="23735"/>
                </a:lnTo>
                <a:lnTo>
                  <a:pt x="945689" y="11382"/>
                </a:lnTo>
                <a:lnTo>
                  <a:pt x="933336" y="3053"/>
                </a:lnTo>
                <a:lnTo>
                  <a:pt x="918210" y="0"/>
                </a:lnTo>
                <a:close/>
              </a:path>
            </a:pathLst>
          </a:custGeom>
          <a:solidFill>
            <a:srgbClr val="852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13765"/>
            <a:ext cx="70211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Dataset: </a:t>
            </a:r>
            <a:r>
              <a:rPr dirty="0" sz="1900" spc="-10"/>
              <a:t>Brain</a:t>
            </a:r>
            <a:r>
              <a:rPr dirty="0" sz="1900" spc="15"/>
              <a:t> </a:t>
            </a:r>
            <a:r>
              <a:rPr dirty="0" sz="1900" spc="-10"/>
              <a:t>CT</a:t>
            </a:r>
            <a:r>
              <a:rPr dirty="0" sz="1900" spc="20"/>
              <a:t> </a:t>
            </a:r>
            <a:r>
              <a:rPr dirty="0" sz="1900"/>
              <a:t>images</a:t>
            </a:r>
            <a:r>
              <a:rPr dirty="0" sz="1900" spc="5"/>
              <a:t> </a:t>
            </a:r>
            <a:r>
              <a:rPr dirty="0" sz="1900" spc="-10"/>
              <a:t>with</a:t>
            </a:r>
            <a:r>
              <a:rPr dirty="0" sz="1900" spc="60"/>
              <a:t> </a:t>
            </a:r>
            <a:r>
              <a:rPr dirty="0" sz="1900" spc="-5"/>
              <a:t>Interacranial</a:t>
            </a:r>
            <a:r>
              <a:rPr dirty="0" sz="1900" spc="45"/>
              <a:t> </a:t>
            </a:r>
            <a:r>
              <a:rPr dirty="0" sz="1900"/>
              <a:t>Haemorrhage</a:t>
            </a:r>
            <a:r>
              <a:rPr dirty="0" sz="1900" spc="25"/>
              <a:t> </a:t>
            </a:r>
            <a:r>
              <a:rPr dirty="0" sz="1900" spc="-5"/>
              <a:t>Masks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194917" y="788288"/>
            <a:ext cx="4934585" cy="1677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Garamond"/>
                <a:cs typeface="Garamond"/>
              </a:rPr>
              <a:t>Pre-processing</a:t>
            </a:r>
            <a:r>
              <a:rPr dirty="0" sz="2000" spc="-45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and</a:t>
            </a:r>
            <a:r>
              <a:rPr dirty="0" sz="2000" spc="-5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split steps</a:t>
            </a:r>
            <a:endParaRPr sz="2000">
              <a:latin typeface="Garamond"/>
              <a:cs typeface="Garamond"/>
            </a:endParaRPr>
          </a:p>
          <a:p>
            <a:pPr marL="29845">
              <a:lnSpc>
                <a:spcPct val="100000"/>
              </a:lnSpc>
              <a:spcBef>
                <a:spcPts val="1325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dataset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organized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as follow:</a:t>
            </a:r>
            <a:endParaRPr sz="1300">
              <a:latin typeface="Garamond"/>
              <a:cs typeface="Garamond"/>
            </a:endParaRPr>
          </a:p>
          <a:p>
            <a:pPr marL="316865" indent="-287655">
              <a:lnSpc>
                <a:spcPct val="100000"/>
              </a:lnSpc>
              <a:buFont typeface="Arial"/>
              <a:buChar char="•"/>
              <a:tabLst>
                <a:tab pos="316230" algn="l"/>
                <a:tab pos="317500" algn="l"/>
              </a:tabLst>
            </a:pPr>
            <a:r>
              <a:rPr dirty="0" sz="1300" spc="-10">
                <a:latin typeface="Garamond"/>
                <a:cs typeface="Garamond"/>
              </a:rPr>
              <a:t>Number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6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patients: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82</a:t>
            </a:r>
            <a:endParaRPr sz="1300">
              <a:latin typeface="Garamond"/>
              <a:cs typeface="Garamond"/>
            </a:endParaRPr>
          </a:p>
          <a:p>
            <a:pPr marL="316865" marR="1835785" indent="-287020">
              <a:lnSpc>
                <a:spcPct val="100000"/>
              </a:lnSpc>
              <a:buFont typeface="Arial"/>
              <a:buChar char="•"/>
              <a:tabLst>
                <a:tab pos="316230" algn="l"/>
                <a:tab pos="317500" algn="l"/>
              </a:tabLst>
            </a:pPr>
            <a:r>
              <a:rPr dirty="0" sz="1300" spc="-20">
                <a:latin typeface="Garamond"/>
                <a:cs typeface="Garamond"/>
              </a:rPr>
              <a:t>For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each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patient </a:t>
            </a:r>
            <a:r>
              <a:rPr dirty="0" sz="1300" spc="-10">
                <a:latin typeface="Garamond"/>
                <a:cs typeface="Garamond"/>
              </a:rPr>
              <a:t>there</a:t>
            </a:r>
            <a:r>
              <a:rPr dirty="0" sz="1300" spc="-5">
                <a:latin typeface="Garamond"/>
                <a:cs typeface="Garamond"/>
              </a:rPr>
              <a:t> are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few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images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are </a:t>
            </a:r>
            <a:r>
              <a:rPr dirty="0" sz="1300" spc="-10">
                <a:latin typeface="Garamond"/>
                <a:cs typeface="Garamond"/>
              </a:rPr>
              <a:t>related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different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parts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brain.</a:t>
            </a:r>
            <a:endParaRPr sz="1300">
              <a:latin typeface="Garamond"/>
              <a:cs typeface="Garamond"/>
            </a:endParaRPr>
          </a:p>
          <a:p>
            <a:pPr marL="316865" indent="-287655">
              <a:lnSpc>
                <a:spcPts val="1515"/>
              </a:lnSpc>
              <a:buFont typeface="Arial"/>
              <a:buChar char="•"/>
              <a:tabLst>
                <a:tab pos="316230" algn="l"/>
                <a:tab pos="317500" algn="l"/>
              </a:tabLst>
            </a:pPr>
            <a:r>
              <a:rPr dirty="0" sz="1300" spc="-30">
                <a:latin typeface="Garamond"/>
                <a:cs typeface="Garamond"/>
              </a:rPr>
              <a:t>Total</a:t>
            </a:r>
            <a:r>
              <a:rPr dirty="0" sz="1300" spc="-5">
                <a:latin typeface="Garamond"/>
                <a:cs typeface="Garamond"/>
              </a:rPr>
              <a:t> images: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2501</a:t>
            </a:r>
            <a:endParaRPr sz="1300">
              <a:latin typeface="Garamond"/>
              <a:cs typeface="Garamond"/>
            </a:endParaRPr>
          </a:p>
          <a:p>
            <a:pPr marL="2637155">
              <a:lnSpc>
                <a:spcPts val="1515"/>
              </a:lnSpc>
            </a:pP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pre-processing</a:t>
            </a:r>
            <a:r>
              <a:rPr dirty="0" sz="1300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step</a:t>
            </a:r>
            <a:r>
              <a:rPr dirty="0" sz="1300" spc="-5">
                <a:latin typeface="Garamond"/>
                <a:cs typeface="Garamond"/>
              </a:rPr>
              <a:t>,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obtain:</a:t>
            </a:r>
            <a:endParaRPr sz="1300">
              <a:latin typeface="Garamond"/>
              <a:cs typeface="Garamon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18716" y="3683495"/>
            <a:ext cx="1005205" cy="1236980"/>
            <a:chOff x="1918716" y="3683495"/>
            <a:chExt cx="1005205" cy="1236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8716" y="3683495"/>
              <a:ext cx="1005090" cy="10050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776" y="4687798"/>
              <a:ext cx="825258" cy="2324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4889" y="4706873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Garamond"/>
                <a:cs typeface="Garamond"/>
              </a:rPr>
              <a:t>np</a:t>
            </a:r>
            <a:r>
              <a:rPr dirty="0" sz="900">
                <a:solidFill>
                  <a:srgbClr val="FFFFFF"/>
                </a:solidFill>
                <a:latin typeface="Garamond"/>
                <a:cs typeface="Garamond"/>
              </a:rPr>
              <a:t>ut</a:t>
            </a:r>
            <a:endParaRPr sz="900">
              <a:latin typeface="Garamond"/>
              <a:cs typeface="Garamond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5453" y="4069122"/>
            <a:ext cx="160760" cy="23998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363443" y="3688043"/>
            <a:ext cx="996315" cy="1232535"/>
            <a:chOff x="3363443" y="3688043"/>
            <a:chExt cx="996315" cy="12325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3443" y="3688043"/>
              <a:ext cx="995994" cy="99599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956" y="4687798"/>
              <a:ext cx="825258" cy="2324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696080" y="4706873"/>
            <a:ext cx="353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Garamond"/>
                <a:cs typeface="Garamond"/>
              </a:rPr>
              <a:t>Output</a:t>
            </a:r>
            <a:endParaRPr sz="90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5147" y="3683495"/>
            <a:ext cx="1005205" cy="1236980"/>
            <a:chOff x="5375147" y="3683495"/>
            <a:chExt cx="1005205" cy="12369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147" y="3683495"/>
              <a:ext cx="1005090" cy="10050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4207" y="4687798"/>
              <a:ext cx="825258" cy="23243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751957" y="4706873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Garamond"/>
                <a:cs typeface="Garamond"/>
              </a:rPr>
              <a:t>np</a:t>
            </a:r>
            <a:r>
              <a:rPr dirty="0" sz="900">
                <a:solidFill>
                  <a:srgbClr val="FFFFFF"/>
                </a:solidFill>
                <a:latin typeface="Garamond"/>
                <a:cs typeface="Garamond"/>
              </a:rPr>
              <a:t>ut</a:t>
            </a:r>
            <a:endParaRPr sz="900">
              <a:latin typeface="Garamond"/>
              <a:cs typeface="Garamond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1885" y="4069122"/>
            <a:ext cx="160760" cy="23998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819875" y="3688043"/>
            <a:ext cx="996315" cy="1232535"/>
            <a:chOff x="6819875" y="3688043"/>
            <a:chExt cx="996315" cy="12325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9875" y="3688043"/>
              <a:ext cx="995994" cy="9959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4388" y="4687798"/>
              <a:ext cx="825258" cy="23243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153147" y="4706873"/>
            <a:ext cx="353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Garamond"/>
                <a:cs typeface="Garamond"/>
              </a:rPr>
              <a:t>Output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3123" y="2830448"/>
            <a:ext cx="255143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Garamond"/>
                <a:cs typeface="Garamond"/>
              </a:rPr>
              <a:t>If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image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part</a:t>
            </a:r>
            <a:r>
              <a:rPr dirty="0" sz="1300" spc="-5">
                <a:latin typeface="Garamond"/>
                <a:cs typeface="Garamond"/>
              </a:rPr>
              <a:t> of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brain</a:t>
            </a:r>
            <a:endParaRPr sz="1300">
              <a:latin typeface="Garamond"/>
              <a:cs typeface="Garamond"/>
            </a:endParaRPr>
          </a:p>
          <a:p>
            <a:pPr algn="ctr" marL="635">
              <a:lnSpc>
                <a:spcPct val="100000"/>
              </a:lnSpc>
            </a:pPr>
            <a:r>
              <a:rPr dirty="0" sz="1300" spc="-5">
                <a:latin typeface="Garamond"/>
                <a:cs typeface="Garamond"/>
              </a:rPr>
              <a:t>where a</a:t>
            </a:r>
            <a:r>
              <a:rPr dirty="0" sz="1300" spc="-10">
                <a:latin typeface="Garamond"/>
                <a:cs typeface="Garamond"/>
              </a:rPr>
              <a:t> stroke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lesion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wasn’t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found</a:t>
            </a:r>
            <a:endParaRPr sz="13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obtain</a:t>
            </a:r>
            <a:r>
              <a:rPr dirty="0" sz="1300" spc="-5">
                <a:latin typeface="Garamond"/>
                <a:cs typeface="Garamond"/>
              </a:rPr>
              <a:t> a</a:t>
            </a:r>
            <a:r>
              <a:rPr dirty="0" sz="1300" spc="-10">
                <a:latin typeface="Garamond"/>
                <a:cs typeface="Garamond"/>
              </a:rPr>
              <a:t> black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image.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2071" y="2774442"/>
            <a:ext cx="255143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Garamond"/>
                <a:cs typeface="Garamond"/>
              </a:rPr>
              <a:t>If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image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part</a:t>
            </a:r>
            <a:r>
              <a:rPr dirty="0" sz="1300" spc="-5">
                <a:latin typeface="Garamond"/>
                <a:cs typeface="Garamond"/>
              </a:rPr>
              <a:t> of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brain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where a </a:t>
            </a:r>
            <a:r>
              <a:rPr dirty="0" sz="1300" spc="-10">
                <a:latin typeface="Garamond"/>
                <a:cs typeface="Garamond"/>
              </a:rPr>
              <a:t>stroke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lesion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was</a:t>
            </a:r>
            <a:r>
              <a:rPr dirty="0" sz="1300" spc="-5">
                <a:latin typeface="Garamond"/>
                <a:cs typeface="Garamond"/>
              </a:rPr>
              <a:t> found</a:t>
            </a:r>
            <a:endParaRPr sz="1300">
              <a:latin typeface="Garamond"/>
              <a:cs typeface="Garamond"/>
            </a:endParaRPr>
          </a:p>
          <a:p>
            <a:pPr algn="ctr" marL="137160" marR="128905">
              <a:lnSpc>
                <a:spcPct val="100000"/>
              </a:lnSpc>
            </a:pPr>
            <a:r>
              <a:rPr dirty="0" sz="1300" spc="-10">
                <a:latin typeface="Garamond"/>
                <a:cs typeface="Garamond"/>
              </a:rPr>
              <a:t>we obtain </a:t>
            </a:r>
            <a:r>
              <a:rPr dirty="0" sz="1300" spc="-5">
                <a:latin typeface="Garamond"/>
                <a:cs typeface="Garamond"/>
              </a:rPr>
              <a:t>an </a:t>
            </a:r>
            <a:r>
              <a:rPr dirty="0" sz="1300">
                <a:latin typeface="Garamond"/>
                <a:cs typeface="Garamond"/>
              </a:rPr>
              <a:t>image </a:t>
            </a:r>
            <a:r>
              <a:rPr dirty="0" sz="1300" spc="-5">
                <a:latin typeface="Garamond"/>
                <a:cs typeface="Garamond"/>
              </a:rPr>
              <a:t>in which will </a:t>
            </a:r>
            <a:r>
              <a:rPr dirty="0" sz="1300" spc="-10">
                <a:latin typeface="Garamond"/>
                <a:cs typeface="Garamond"/>
              </a:rPr>
              <a:t>be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represented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stroke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lesion.</a:t>
            </a:r>
            <a:endParaRPr sz="1300">
              <a:latin typeface="Garamond"/>
              <a:cs typeface="Garamond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41776" y="2366772"/>
            <a:ext cx="237744" cy="4145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05728" y="2356104"/>
            <a:ext cx="237744" cy="38404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669794" y="5286247"/>
            <a:ext cx="5170170" cy="62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split</a:t>
            </a:r>
            <a:r>
              <a:rPr dirty="0" sz="1300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step</a:t>
            </a:r>
            <a:r>
              <a:rPr dirty="0" sz="1300" b="1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consider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not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correct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-5">
                <a:latin typeface="Garamond"/>
                <a:cs typeface="Garamond"/>
              </a:rPr>
              <a:t> separate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completely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randomly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images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15">
                <a:latin typeface="Garamond"/>
                <a:cs typeface="Garamond"/>
              </a:rPr>
              <a:t> have.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25">
                <a:latin typeface="Garamond"/>
                <a:cs typeface="Garamond"/>
              </a:rPr>
              <a:t>So,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</a:t>
            </a:r>
            <a:r>
              <a:rPr dirty="0" sz="1300" spc="-15">
                <a:latin typeface="Garamond"/>
                <a:cs typeface="Garamond"/>
              </a:rPr>
              <a:t> have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splitted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82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patients.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randomly.</a:t>
            </a:r>
            <a:endParaRPr sz="13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data are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splitted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80%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train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set</a:t>
            </a:r>
            <a:r>
              <a:rPr dirty="0" sz="1300" spc="-10">
                <a:latin typeface="Garamond"/>
                <a:cs typeface="Garamond"/>
              </a:rPr>
              <a:t> and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20% test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set.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Pre-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proc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200" spc="-10">
                <a:solidFill>
                  <a:srgbClr val="FFFFFF"/>
                </a:solidFill>
                <a:latin typeface="Garamond"/>
                <a:cs typeface="Garamond"/>
              </a:rPr>
              <a:t>ss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965" y="4492752"/>
            <a:ext cx="957580" cy="558800"/>
            <a:chOff x="108965" y="4492752"/>
            <a:chExt cx="957580" cy="55880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349758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20"/>
                  </a:lnTo>
                  <a:lnTo>
                    <a:pt x="918210" y="388620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8"/>
                  </a:lnTo>
                  <a:lnTo>
                    <a:pt x="957072" y="38862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9440" y="5074920"/>
            <a:ext cx="976630" cy="569595"/>
            <a:chOff x="99440" y="5074920"/>
            <a:chExt cx="976630" cy="56959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8965" y="5246370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1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1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1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56108" y="5313426"/>
            <a:ext cx="460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Garamond"/>
                <a:cs typeface="Garamond"/>
              </a:rPr>
              <a:t>Mode</a:t>
            </a:r>
            <a:r>
              <a:rPr dirty="0" sz="1200">
                <a:latin typeface="Garamond"/>
                <a:cs typeface="Garamond"/>
              </a:rPr>
              <a:t>ls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840471" y="6188323"/>
            <a:ext cx="577850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5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fld id="{81D60167-4931-47E6-BA6A-407CBD079E47}" type="slidenum"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3</a:t>
            </a:fld>
            <a:endParaRPr sz="1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40"/>
              <a:t> </a:t>
            </a:r>
            <a:r>
              <a:rPr dirty="0"/>
              <a:t>1:</a:t>
            </a:r>
            <a:r>
              <a:rPr dirty="0" spc="-40"/>
              <a:t> </a:t>
            </a:r>
            <a:r>
              <a:rPr dirty="0"/>
              <a:t>X-Net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917" y="788288"/>
            <a:ext cx="5415915" cy="3331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Complete</a:t>
            </a:r>
            <a:r>
              <a:rPr dirty="0" sz="2000" spc="-1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architecture</a:t>
            </a:r>
            <a:r>
              <a:rPr dirty="0" sz="2000" spc="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implemented</a:t>
            </a:r>
            <a:endParaRPr sz="2000">
              <a:latin typeface="Garamond"/>
              <a:cs typeface="Garamond"/>
            </a:endParaRPr>
          </a:p>
          <a:p>
            <a:pPr marL="20955">
              <a:lnSpc>
                <a:spcPct val="100000"/>
              </a:lnSpc>
              <a:spcBef>
                <a:spcPts val="1685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architecture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 </a:t>
            </a:r>
            <a:r>
              <a:rPr dirty="0" sz="1300" spc="-10">
                <a:latin typeface="Garamond"/>
                <a:cs typeface="Garamond"/>
              </a:rPr>
              <a:t>composed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by:</a:t>
            </a:r>
            <a:endParaRPr sz="1300">
              <a:latin typeface="Garamond"/>
              <a:cs typeface="Garamond"/>
            </a:endParaRPr>
          </a:p>
          <a:p>
            <a:pPr marL="307975" indent="-28765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dirty="0" sz="1300" spc="-5" b="1">
                <a:latin typeface="Garamond"/>
                <a:cs typeface="Garamond"/>
              </a:rPr>
              <a:t>Encoder</a:t>
            </a:r>
            <a:r>
              <a:rPr dirty="0" sz="1300" spc="-5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  <a:p>
            <a:pPr lvl="1" marL="765175" indent="-28765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65175" algn="l"/>
                <a:tab pos="765810" algn="l"/>
              </a:tabLst>
            </a:pPr>
            <a:r>
              <a:rPr dirty="0" sz="1300" spc="-10">
                <a:latin typeface="Garamond"/>
                <a:cs typeface="Garamond"/>
              </a:rPr>
              <a:t>X-blocks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number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filters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vary </a:t>
            </a:r>
            <a:r>
              <a:rPr dirty="0" sz="1300" spc="-5">
                <a:latin typeface="Garamond"/>
                <a:cs typeface="Garamond"/>
              </a:rPr>
              <a:t>at </a:t>
            </a:r>
            <a:r>
              <a:rPr dirty="0" sz="1300" spc="-10">
                <a:latin typeface="Garamond"/>
                <a:cs typeface="Garamond"/>
              </a:rPr>
              <a:t>each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step: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64,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128,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256,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512.</a:t>
            </a:r>
            <a:endParaRPr sz="1300">
              <a:latin typeface="Garamond"/>
              <a:cs typeface="Garamond"/>
            </a:endParaRPr>
          </a:p>
          <a:p>
            <a:pPr lvl="1" marL="765175" indent="-28765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765175" algn="l"/>
                <a:tab pos="765810" algn="l"/>
              </a:tabLst>
            </a:pPr>
            <a:r>
              <a:rPr dirty="0" sz="1300" spc="-10">
                <a:latin typeface="Garamond"/>
                <a:cs typeface="Garamond"/>
              </a:rPr>
              <a:t>Maxpooling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between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X-blocks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always </a:t>
            </a:r>
            <a:r>
              <a:rPr dirty="0" sz="1200">
                <a:latin typeface="Cambria Math"/>
                <a:cs typeface="Cambria Math"/>
              </a:rPr>
              <a:t>2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2</a:t>
            </a:r>
            <a:r>
              <a:rPr dirty="0" sz="1200">
                <a:latin typeface="Garamond"/>
                <a:cs typeface="Garamond"/>
              </a:rPr>
              <a:t>.</a:t>
            </a:r>
            <a:endParaRPr sz="1200">
              <a:latin typeface="Garamond"/>
              <a:cs typeface="Garamond"/>
            </a:endParaRPr>
          </a:p>
          <a:p>
            <a:pPr lvl="1" marL="765175" indent="-28765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765175" algn="l"/>
                <a:tab pos="765810" algn="l"/>
              </a:tabLst>
            </a:pPr>
            <a:r>
              <a:rPr dirty="0" sz="1200" spc="-5">
                <a:latin typeface="Garamond"/>
                <a:cs typeface="Garamond"/>
              </a:rPr>
              <a:t>X-blocks</a:t>
            </a:r>
            <a:r>
              <a:rPr dirty="0" sz="1200" spc="-4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1024</a:t>
            </a:r>
            <a:endParaRPr sz="1200">
              <a:latin typeface="Garamond"/>
              <a:cs typeface="Garamond"/>
            </a:endParaRPr>
          </a:p>
          <a:p>
            <a:pPr marL="478155">
              <a:lnSpc>
                <a:spcPct val="100000"/>
              </a:lnSpc>
              <a:spcBef>
                <a:spcPts val="90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300" spc="-5">
                <a:latin typeface="Garamond"/>
                <a:cs typeface="Garamond"/>
              </a:rPr>
              <a:t>: </a:t>
            </a:r>
            <a:r>
              <a:rPr dirty="0" sz="1300" spc="-10">
                <a:latin typeface="Garamond"/>
                <a:cs typeface="Garamond"/>
              </a:rPr>
              <a:t>produce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high-dimensions</a:t>
            </a:r>
            <a:r>
              <a:rPr dirty="0" sz="1300" spc="4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feature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maps</a:t>
            </a:r>
            <a:r>
              <a:rPr dirty="0" sz="1200" spc="-5">
                <a:latin typeface="Garamond"/>
                <a:cs typeface="Garamond"/>
              </a:rPr>
              <a:t>.</a:t>
            </a:r>
            <a:endParaRPr sz="12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0">
              <a:latin typeface="Garamond"/>
              <a:cs typeface="Garamond"/>
            </a:endParaRPr>
          </a:p>
          <a:p>
            <a:pPr marL="307975" indent="-287655">
              <a:lnSpc>
                <a:spcPct val="100000"/>
              </a:lnSpc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dirty="0" sz="1300" spc="-10" b="1">
                <a:latin typeface="Garamond"/>
                <a:cs typeface="Garamond"/>
              </a:rPr>
              <a:t>FSM</a:t>
            </a:r>
            <a:r>
              <a:rPr dirty="0" sz="1300" spc="5" b="1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(Feature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Similarity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Module):</a:t>
            </a:r>
            <a:endParaRPr sz="1300">
              <a:latin typeface="Garamond"/>
              <a:cs typeface="Garamond"/>
            </a:endParaRPr>
          </a:p>
          <a:p>
            <a:pPr lvl="1" marL="765175" indent="-287655">
              <a:lnSpc>
                <a:spcPct val="100000"/>
              </a:lnSpc>
              <a:buFont typeface="Arial"/>
              <a:buChar char="•"/>
              <a:tabLst>
                <a:tab pos="765175" algn="l"/>
                <a:tab pos="765810" algn="l"/>
              </a:tabLst>
            </a:pPr>
            <a:r>
              <a:rPr dirty="0" sz="1300" spc="-5">
                <a:latin typeface="Garamond"/>
                <a:cs typeface="Garamond"/>
              </a:rPr>
              <a:t>Non-local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operation</a:t>
            </a:r>
            <a:endParaRPr sz="1300">
              <a:latin typeface="Garamond"/>
              <a:cs typeface="Garamond"/>
            </a:endParaRPr>
          </a:p>
          <a:p>
            <a:pPr lvl="1" marL="765175" indent="-287655">
              <a:lnSpc>
                <a:spcPct val="100000"/>
              </a:lnSpc>
              <a:buFont typeface="Arial"/>
              <a:buChar char="•"/>
              <a:tabLst>
                <a:tab pos="765175" algn="l"/>
                <a:tab pos="765810" algn="l"/>
              </a:tabLst>
            </a:pPr>
            <a:r>
              <a:rPr dirty="0" sz="1300" spc="-10">
                <a:latin typeface="Garamond"/>
                <a:cs typeface="Garamond"/>
              </a:rPr>
              <a:t>Connects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Encoder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Decoder</a:t>
            </a:r>
            <a:endParaRPr sz="1300">
              <a:latin typeface="Garamond"/>
              <a:cs typeface="Garamond"/>
            </a:endParaRPr>
          </a:p>
          <a:p>
            <a:pPr marL="478155">
              <a:lnSpc>
                <a:spcPct val="100000"/>
              </a:lnSpc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300" spc="-5">
                <a:latin typeface="Garamond"/>
                <a:cs typeface="Garamond"/>
              </a:rPr>
              <a:t>: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capture long-range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spatial </a:t>
            </a:r>
            <a:r>
              <a:rPr dirty="0" sz="1300">
                <a:latin typeface="Garamond"/>
                <a:cs typeface="Garamond"/>
              </a:rPr>
              <a:t>information</a:t>
            </a:r>
            <a:endParaRPr sz="1300">
              <a:latin typeface="Garamond"/>
              <a:cs typeface="Garamond"/>
            </a:endParaRPr>
          </a:p>
          <a:p>
            <a:pPr marL="307975" indent="-28765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dirty="0" sz="1300" spc="-5" b="1">
                <a:latin typeface="Garamond"/>
                <a:cs typeface="Garamond"/>
              </a:rPr>
              <a:t>Decoder</a:t>
            </a:r>
            <a:r>
              <a:rPr dirty="0" sz="1300" spc="-5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4096633"/>
            <a:ext cx="4914900" cy="6756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Upsampling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2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2</a:t>
            </a:r>
            <a:r>
              <a:rPr dirty="0" sz="1200" spc="35">
                <a:latin typeface="Cambria Math"/>
                <a:cs typeface="Cambria Math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-65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3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 3</a:t>
            </a:r>
            <a:endParaRPr sz="1200">
              <a:latin typeface="Cambria Math"/>
              <a:cs typeface="Cambria Math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Garamond"/>
                <a:cs typeface="Garamond"/>
              </a:rPr>
              <a:t>Concatenate</a:t>
            </a:r>
            <a:r>
              <a:rPr dirty="0" sz="1400" spc="-2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the</a:t>
            </a:r>
            <a:r>
              <a:rPr dirty="0" sz="1400" spc="-10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previous</a:t>
            </a:r>
            <a:r>
              <a:rPr dirty="0" sz="1400" spc="-35">
                <a:latin typeface="Garamond"/>
                <a:cs typeface="Garamond"/>
              </a:rPr>
              <a:t> </a:t>
            </a:r>
            <a:r>
              <a:rPr dirty="0" sz="1400" spc="-5">
                <a:latin typeface="Garamond"/>
                <a:cs typeface="Garamond"/>
              </a:rPr>
              <a:t>block </a:t>
            </a:r>
            <a:r>
              <a:rPr dirty="0" sz="1400">
                <a:latin typeface="Garamond"/>
                <a:cs typeface="Garamond"/>
              </a:rPr>
              <a:t>in </a:t>
            </a:r>
            <a:r>
              <a:rPr dirty="0" sz="1400" spc="-5">
                <a:latin typeface="Garamond"/>
                <a:cs typeface="Garamond"/>
              </a:rPr>
              <a:t>the</a:t>
            </a:r>
            <a:r>
              <a:rPr dirty="0" sz="1400" spc="-15">
                <a:latin typeface="Garamond"/>
                <a:cs typeface="Garamond"/>
              </a:rPr>
              <a:t> </a:t>
            </a:r>
            <a:r>
              <a:rPr dirty="0" sz="1400">
                <a:latin typeface="Garamond"/>
                <a:cs typeface="Garamond"/>
              </a:rPr>
              <a:t>Encoder</a:t>
            </a:r>
            <a:endParaRPr sz="14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X-blocks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10">
                <a:latin typeface="Garamond"/>
                <a:cs typeface="Garamond"/>
              </a:rPr>
              <a:t> number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filters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-5">
                <a:latin typeface="Garamond"/>
                <a:cs typeface="Garamond"/>
              </a:rPr>
              <a:t> vary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at each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step: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512,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256,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128,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64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905" y="4972939"/>
            <a:ext cx="39865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1</a:t>
            </a:r>
            <a:r>
              <a:rPr dirty="0" sz="1300" spc="2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× 1</a:t>
            </a:r>
            <a:r>
              <a:rPr dirty="0" sz="1300" spc="45">
                <a:latin typeface="Cambria Math"/>
                <a:cs typeface="Cambria Math"/>
              </a:rPr>
              <a:t> </a:t>
            </a:r>
            <a:r>
              <a:rPr dirty="0" sz="1300" spc="-5">
                <a:latin typeface="Garamond"/>
                <a:cs typeface="Garamond"/>
              </a:rPr>
              <a:t>with </a:t>
            </a:r>
            <a:r>
              <a:rPr dirty="0" sz="1300" spc="-10">
                <a:latin typeface="Garamond"/>
                <a:cs typeface="Garamond"/>
              </a:rPr>
              <a:t>“sigmoid”</a:t>
            </a:r>
            <a:r>
              <a:rPr dirty="0" sz="1300" spc="5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activation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function.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905" y="5184775"/>
            <a:ext cx="22504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300" spc="-5">
                <a:latin typeface="Garamond"/>
                <a:cs typeface="Garamond"/>
              </a:rPr>
              <a:t>:</a:t>
            </a:r>
            <a:r>
              <a:rPr dirty="0" sz="1300" spc="-10">
                <a:latin typeface="Garamond"/>
                <a:cs typeface="Garamond"/>
              </a:rPr>
              <a:t> recover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spatial</a:t>
            </a:r>
            <a:r>
              <a:rPr dirty="0" sz="1300" spc="-10">
                <a:latin typeface="Garamond"/>
                <a:cs typeface="Garamond"/>
              </a:rPr>
              <a:t> resolution.</a:t>
            </a:r>
            <a:endParaRPr sz="1300">
              <a:latin typeface="Garamond"/>
              <a:cs typeface="Garamond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0466" y="1391298"/>
            <a:ext cx="1855659" cy="34543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40471" y="6188323"/>
            <a:ext cx="577850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5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fld id="{81D60167-4931-47E6-BA6A-407CBD079E47}" type="slidenum"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3</a:t>
            </a:fld>
            <a:endParaRPr sz="1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384" y="2748501"/>
            <a:ext cx="6019202" cy="2939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40"/>
              <a:t> </a:t>
            </a:r>
            <a:r>
              <a:rPr dirty="0"/>
              <a:t>1:</a:t>
            </a:r>
            <a:r>
              <a:rPr dirty="0" spc="-40"/>
              <a:t> </a:t>
            </a:r>
            <a:r>
              <a:rPr dirty="0"/>
              <a:t>X-Net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917" y="788288"/>
            <a:ext cx="30670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Garamond"/>
                <a:cs typeface="Garamond"/>
              </a:rPr>
              <a:t>Motivation</a:t>
            </a:r>
            <a:r>
              <a:rPr dirty="0" sz="2000" spc="-50" b="1">
                <a:latin typeface="Garamond"/>
                <a:cs typeface="Garamond"/>
              </a:rPr>
              <a:t> </a:t>
            </a:r>
            <a:r>
              <a:rPr dirty="0" sz="2000" b="1">
                <a:latin typeface="Garamond"/>
                <a:cs typeface="Garamond"/>
              </a:rPr>
              <a:t>of</a:t>
            </a:r>
            <a:r>
              <a:rPr dirty="0" sz="2000" spc="280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methods</a:t>
            </a:r>
            <a:r>
              <a:rPr dirty="0" sz="2000" spc="-10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used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561" y="4666869"/>
            <a:ext cx="49403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Garamond"/>
                <a:cs typeface="Garamond"/>
              </a:rPr>
              <a:t>O</a:t>
            </a:r>
            <a:r>
              <a:rPr dirty="0" sz="1300" spc="-5">
                <a:latin typeface="Garamond"/>
                <a:cs typeface="Garamond"/>
              </a:rPr>
              <a:t>u</a:t>
            </a:r>
            <a:r>
              <a:rPr dirty="0" sz="1300" spc="-10">
                <a:latin typeface="Garamond"/>
                <a:cs typeface="Garamond"/>
              </a:rPr>
              <a:t>tput  </a:t>
            </a:r>
            <a:r>
              <a:rPr dirty="0" sz="1300" spc="-5">
                <a:latin typeface="Garamond"/>
                <a:cs typeface="Garamond"/>
              </a:rPr>
              <a:t>Image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38199" y="3067557"/>
            <a:ext cx="968375" cy="408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-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Image:</a:t>
            </a:r>
            <a:endParaRPr sz="13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Cambria Math"/>
                <a:cs typeface="Cambria Math"/>
              </a:rPr>
              <a:t>224</a:t>
            </a:r>
            <a:r>
              <a:rPr dirty="0" sz="1200" spc="-2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192</a:t>
            </a:r>
            <a:r>
              <a:rPr dirty="0" sz="1200" spc="-3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2089" y="5822258"/>
            <a:ext cx="1504315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>
                <a:latin typeface="Garamond"/>
                <a:cs typeface="Garamond"/>
              </a:rPr>
              <a:t>:</a:t>
            </a:r>
            <a:r>
              <a:rPr dirty="0" sz="1100" spc="-45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X-Net</a:t>
            </a:r>
            <a:r>
              <a:rPr dirty="0" sz="1100" spc="-25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architecture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840471" y="6188323"/>
            <a:ext cx="577850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Pagina</a:t>
            </a:r>
            <a:r>
              <a:rPr dirty="0" sz="1100" spc="-55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fld id="{81D60167-4931-47E6-BA6A-407CBD079E47}" type="slidenum">
              <a:rPr dirty="0" sz="1100" b="1">
                <a:solidFill>
                  <a:srgbClr val="FFFFFF"/>
                </a:solidFill>
                <a:latin typeface="Garamond"/>
                <a:cs typeface="Garamond"/>
              </a:rPr>
              <a:t>5</a:t>
            </a:fld>
            <a:endParaRPr sz="11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3756" y="1294028"/>
            <a:ext cx="7227570" cy="1086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73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60">
                <a:latin typeface="Garamond"/>
                <a:cs typeface="Garamond"/>
              </a:rPr>
              <a:t>We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Maxpooling</a:t>
            </a:r>
            <a:r>
              <a:rPr dirty="0" sz="1300" spc="5" b="1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because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method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reducing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size 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an</a:t>
            </a:r>
            <a:r>
              <a:rPr dirty="0" sz="1300">
                <a:latin typeface="Garamond"/>
                <a:cs typeface="Garamond"/>
              </a:rPr>
              <a:t> image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splitting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blocks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 </a:t>
            </a:r>
            <a:r>
              <a:rPr dirty="0" sz="1300" spc="-5">
                <a:latin typeface="Garamond"/>
                <a:cs typeface="Garamond"/>
              </a:rPr>
              <a:t> keeps </a:t>
            </a:r>
            <a:r>
              <a:rPr dirty="0" sz="1300" spc="-10">
                <a:latin typeface="Garamond"/>
                <a:cs typeface="Garamond"/>
              </a:rPr>
              <a:t>only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one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highest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value.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Doing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reduce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problem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overfitting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only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area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grater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activation</a:t>
            </a:r>
            <a:r>
              <a:rPr dirty="0" sz="1300" spc="-5">
                <a:latin typeface="Garamond"/>
                <a:cs typeface="Garamond"/>
              </a:rPr>
              <a:t> are </a:t>
            </a:r>
            <a:r>
              <a:rPr dirty="0" sz="1300" spc="-10">
                <a:latin typeface="Garamond"/>
                <a:cs typeface="Garamond"/>
              </a:rPr>
              <a:t>maintained.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60">
                <a:latin typeface="Garamond"/>
                <a:cs typeface="Garamond"/>
              </a:rPr>
              <a:t>We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UpSampling</a:t>
            </a:r>
            <a:r>
              <a:rPr dirty="0" sz="1300" spc="5" b="1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-5">
                <a:latin typeface="Garamond"/>
                <a:cs typeface="Garamond"/>
              </a:rPr>
              <a:t> double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dimensions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input.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C</a:t>
            </a:r>
            <a:r>
              <a:rPr dirty="0" sz="1300" spc="-5" b="1">
                <a:latin typeface="Garamond"/>
                <a:cs typeface="Garamond"/>
              </a:rPr>
              <a:t>oncatenation</a:t>
            </a:r>
            <a:r>
              <a:rPr dirty="0" sz="1300" spc="5" b="1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improve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segmenting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performance.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23484" y="3067557"/>
            <a:ext cx="969010" cy="408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-4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FSM:</a:t>
            </a:r>
            <a:endParaRPr sz="1300">
              <a:latin typeface="Garamond"/>
              <a:cs typeface="Garamond"/>
            </a:endParaRPr>
          </a:p>
          <a:p>
            <a:pPr marL="1397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Cambria Math"/>
                <a:cs typeface="Cambria Math"/>
              </a:rPr>
              <a:t>14</a:t>
            </a:r>
            <a:r>
              <a:rPr dirty="0" sz="1200" spc="-3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12</a:t>
            </a:r>
            <a:r>
              <a:rPr dirty="0" sz="1200" spc="-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128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1707" y="4425086"/>
            <a:ext cx="1045844" cy="47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12900"/>
              </a:lnSpc>
              <a:spcBef>
                <a:spcPts val="100"/>
              </a:spcBef>
            </a:pPr>
            <a:r>
              <a:rPr dirty="0" sz="1300" spc="-10">
                <a:latin typeface="Garamond"/>
                <a:cs typeface="Garamond"/>
              </a:rPr>
              <a:t>Output</a:t>
            </a:r>
            <a:r>
              <a:rPr dirty="0" sz="1300" spc="-2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4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FSM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-3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Decoder</a:t>
            </a:r>
            <a:endParaRPr sz="1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70984"/>
            <a:ext cx="9144000" cy="2787015"/>
            <a:chOff x="0" y="4070984"/>
            <a:chExt cx="9144000" cy="2787015"/>
          </a:xfrm>
        </p:grpSpPr>
        <p:sp>
          <p:nvSpPr>
            <p:cNvPr id="3" name="object 3"/>
            <p:cNvSpPr/>
            <p:nvPr/>
          </p:nvSpPr>
          <p:spPr>
            <a:xfrm>
              <a:off x="108965" y="4080509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7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19"/>
                  </a:lnTo>
                  <a:lnTo>
                    <a:pt x="38862" y="388619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7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4492751"/>
              <a:ext cx="175259" cy="1447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965" y="466267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5980" y="4230091"/>
            <a:ext cx="4050920" cy="14412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7821" y="5725769"/>
            <a:ext cx="14395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44536A"/>
                </a:solidFill>
                <a:latin typeface="Garamond"/>
                <a:cs typeface="Garamond"/>
              </a:rPr>
              <a:t>Figure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:</a:t>
            </a:r>
            <a:r>
              <a:rPr dirty="0" sz="1100" spc="-45">
                <a:solidFill>
                  <a:srgbClr val="44536A"/>
                </a:solidFill>
                <a:latin typeface="Garamond"/>
                <a:cs typeface="Garamond"/>
              </a:rPr>
              <a:t> </a:t>
            </a:r>
            <a:r>
              <a:rPr dirty="0" sz="1100" spc="-5">
                <a:solidFill>
                  <a:srgbClr val="44536A"/>
                </a:solidFill>
                <a:latin typeface="Garamond"/>
                <a:cs typeface="Garamond"/>
              </a:rPr>
              <a:t>X-block</a:t>
            </a:r>
            <a:r>
              <a:rPr dirty="0" sz="1100" spc="-40">
                <a:solidFill>
                  <a:srgbClr val="44536A"/>
                </a:solidFill>
                <a:latin typeface="Garamond"/>
                <a:cs typeface="Garamond"/>
              </a:rPr>
              <a:t> 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structure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094" y="4874514"/>
            <a:ext cx="1732280" cy="591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350"/>
              </a:lnSpc>
              <a:spcBef>
                <a:spcPts val="95"/>
              </a:spcBef>
            </a:pP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feature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map:</a:t>
            </a:r>
            <a:endParaRPr sz="1300">
              <a:latin typeface="Garamond"/>
              <a:cs typeface="Garamond"/>
            </a:endParaRPr>
          </a:p>
          <a:p>
            <a:pPr algn="ctr" marR="635">
              <a:lnSpc>
                <a:spcPts val="1230"/>
              </a:lnSpc>
            </a:pPr>
            <a:r>
              <a:rPr dirty="0" baseline="-20833" sz="1800">
                <a:latin typeface="Cambria Math"/>
                <a:cs typeface="Cambria Math"/>
              </a:rPr>
              <a:t>𝐼</a:t>
            </a:r>
            <a:r>
              <a:rPr dirty="0" baseline="-20833" sz="1800" spc="120">
                <a:latin typeface="Cambria Math"/>
                <a:cs typeface="Cambria Math"/>
              </a:rPr>
              <a:t> </a:t>
            </a:r>
            <a:r>
              <a:rPr dirty="0" baseline="-20833" sz="1800">
                <a:latin typeface="Cambria Math"/>
                <a:cs typeface="Cambria Math"/>
              </a:rPr>
              <a:t>∈</a:t>
            </a:r>
            <a:r>
              <a:rPr dirty="0" baseline="-20833" sz="1800" spc="67">
                <a:latin typeface="Cambria Math"/>
                <a:cs typeface="Cambria Math"/>
              </a:rPr>
              <a:t> </a:t>
            </a:r>
            <a:r>
              <a:rPr dirty="0" baseline="-20833" sz="1800" spc="44">
                <a:latin typeface="Cambria Math"/>
                <a:cs typeface="Cambria Math"/>
              </a:rPr>
              <a:t>𝑅</a:t>
            </a:r>
            <a:r>
              <a:rPr dirty="0" sz="850" spc="30">
                <a:latin typeface="Cambria Math"/>
                <a:cs typeface="Cambria Math"/>
              </a:rPr>
              <a:t>𝐻×𝑊×𝐶</a:t>
            </a:r>
            <a:r>
              <a:rPr dirty="0" baseline="-15873" sz="1050" spc="44">
                <a:latin typeface="Cambria Math"/>
                <a:cs typeface="Cambria Math"/>
              </a:rPr>
              <a:t>𝑖</a:t>
            </a:r>
            <a:endParaRPr baseline="-15873" sz="10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sz="1200" spc="-20">
                <a:latin typeface="Cambria Math"/>
                <a:cs typeface="Cambria Math"/>
              </a:rPr>
              <a:t>𝐶</a:t>
            </a:r>
            <a:r>
              <a:rPr dirty="0" baseline="-16339" sz="1275" spc="-30">
                <a:latin typeface="Cambria Math"/>
                <a:cs typeface="Cambria Math"/>
              </a:rPr>
              <a:t>𝑖</a:t>
            </a:r>
            <a:r>
              <a:rPr dirty="0" baseline="-16339" sz="1275" spc="15">
                <a:latin typeface="Cambria Math"/>
                <a:cs typeface="Cambria Math"/>
              </a:rPr>
              <a:t> </a:t>
            </a:r>
            <a:r>
              <a:rPr dirty="0" sz="1200" spc="-5">
                <a:latin typeface="Garamond"/>
                <a:cs typeface="Garamond"/>
              </a:rPr>
              <a:t>number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13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input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channel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1547" y="4874514"/>
            <a:ext cx="1855470" cy="591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1350"/>
              </a:lnSpc>
              <a:spcBef>
                <a:spcPts val="95"/>
              </a:spcBef>
            </a:pPr>
            <a:r>
              <a:rPr dirty="0" sz="1300" spc="-10">
                <a:latin typeface="Garamond"/>
                <a:cs typeface="Garamond"/>
              </a:rPr>
              <a:t>Output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feature map:</a:t>
            </a:r>
            <a:endParaRPr sz="1300">
              <a:latin typeface="Garamond"/>
              <a:cs typeface="Garamond"/>
            </a:endParaRPr>
          </a:p>
          <a:p>
            <a:pPr algn="ctr" marR="635">
              <a:lnSpc>
                <a:spcPts val="1230"/>
              </a:lnSpc>
            </a:pPr>
            <a:r>
              <a:rPr dirty="0" baseline="-20833" sz="1800">
                <a:latin typeface="Cambria Math"/>
                <a:cs typeface="Cambria Math"/>
              </a:rPr>
              <a:t>O</a:t>
            </a:r>
            <a:r>
              <a:rPr dirty="0" baseline="-20833" sz="1800" spc="60">
                <a:latin typeface="Cambria Math"/>
                <a:cs typeface="Cambria Math"/>
              </a:rPr>
              <a:t> </a:t>
            </a:r>
            <a:r>
              <a:rPr dirty="0" baseline="-20833" sz="1800">
                <a:latin typeface="Cambria Math"/>
                <a:cs typeface="Cambria Math"/>
              </a:rPr>
              <a:t>∈</a:t>
            </a:r>
            <a:r>
              <a:rPr dirty="0" baseline="-20833" sz="1800" spc="75">
                <a:latin typeface="Cambria Math"/>
                <a:cs typeface="Cambria Math"/>
              </a:rPr>
              <a:t> </a:t>
            </a:r>
            <a:r>
              <a:rPr dirty="0" baseline="-20833" sz="1800" spc="52">
                <a:latin typeface="Cambria Math"/>
                <a:cs typeface="Cambria Math"/>
              </a:rPr>
              <a:t>𝑅</a:t>
            </a:r>
            <a:r>
              <a:rPr dirty="0" sz="850" spc="35">
                <a:latin typeface="Cambria Math"/>
                <a:cs typeface="Cambria Math"/>
              </a:rPr>
              <a:t>𝐻×𝑊×𝐶</a:t>
            </a:r>
            <a:r>
              <a:rPr dirty="0" baseline="-15873" sz="1050" spc="52">
                <a:latin typeface="Cambria Math"/>
                <a:cs typeface="Cambria Math"/>
              </a:rPr>
              <a:t>𝑂</a:t>
            </a:r>
            <a:endParaRPr baseline="-15873" sz="10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sz="1200" spc="-20">
                <a:latin typeface="Cambria Math"/>
                <a:cs typeface="Cambria Math"/>
              </a:rPr>
              <a:t>𝐶</a:t>
            </a:r>
            <a:r>
              <a:rPr dirty="0" baseline="-16339" sz="1275" spc="-30">
                <a:latin typeface="Cambria Math"/>
                <a:cs typeface="Cambria Math"/>
              </a:rPr>
              <a:t>𝑂</a:t>
            </a:r>
            <a:r>
              <a:rPr dirty="0" baseline="-16339" sz="1275" spc="7">
                <a:latin typeface="Cambria Math"/>
                <a:cs typeface="Cambria Math"/>
              </a:rPr>
              <a:t> </a:t>
            </a:r>
            <a:r>
              <a:rPr dirty="0" sz="1200" spc="-5">
                <a:latin typeface="Garamond"/>
                <a:cs typeface="Garamond"/>
              </a:rPr>
              <a:t>number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13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output channel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40"/>
              <a:t> </a:t>
            </a:r>
            <a:r>
              <a:rPr dirty="0"/>
              <a:t>1:</a:t>
            </a:r>
            <a:r>
              <a:rPr dirty="0" spc="-40"/>
              <a:t> </a:t>
            </a:r>
            <a:r>
              <a:rPr dirty="0"/>
              <a:t>X-Net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6220" y="788288"/>
            <a:ext cx="8722360" cy="415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7091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Garamond"/>
                <a:cs typeface="Garamond"/>
              </a:rPr>
              <a:t>X-block</a:t>
            </a:r>
            <a:r>
              <a:rPr dirty="0" sz="2000" spc="-40" b="1">
                <a:latin typeface="Garamond"/>
                <a:cs typeface="Garamond"/>
              </a:rPr>
              <a:t> </a:t>
            </a:r>
            <a:r>
              <a:rPr dirty="0" sz="2000" spc="5" b="1">
                <a:latin typeface="Garamond"/>
                <a:cs typeface="Garamond"/>
              </a:rPr>
              <a:t>structure</a:t>
            </a:r>
            <a:endParaRPr sz="2000">
              <a:latin typeface="Garamond"/>
              <a:cs typeface="Garamond"/>
            </a:endParaRPr>
          </a:p>
          <a:p>
            <a:pPr marL="969010">
              <a:lnSpc>
                <a:spcPct val="100000"/>
              </a:lnSpc>
              <a:spcBef>
                <a:spcPts val="1635"/>
              </a:spcBef>
            </a:pPr>
            <a:r>
              <a:rPr dirty="0" sz="1300" spc="-20">
                <a:latin typeface="Garamond"/>
                <a:cs typeface="Garamond"/>
              </a:rPr>
              <a:t>For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each convolutional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layer,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both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encoder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decoder,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5">
                <a:latin typeface="Garamond"/>
                <a:cs typeface="Garamond"/>
              </a:rPr>
              <a:t>use:</a:t>
            </a:r>
            <a:endParaRPr sz="1300">
              <a:latin typeface="Garamond"/>
              <a:cs typeface="Garamond"/>
            </a:endParaRPr>
          </a:p>
          <a:p>
            <a:pPr marL="1255395" marR="55880" indent="-287020">
              <a:lnSpc>
                <a:spcPct val="107700"/>
              </a:lnSpc>
              <a:spcBef>
                <a:spcPts val="585"/>
              </a:spcBef>
              <a:buFont typeface="Arial"/>
              <a:buChar char="•"/>
              <a:tabLst>
                <a:tab pos="1255395" algn="l"/>
                <a:tab pos="1256030" algn="l"/>
              </a:tabLst>
            </a:pPr>
            <a:r>
              <a:rPr dirty="0" sz="1300" spc="-5" b="1">
                <a:latin typeface="Garamond"/>
                <a:cs typeface="Garamond"/>
              </a:rPr>
              <a:t>Batch</a:t>
            </a:r>
            <a:r>
              <a:rPr dirty="0" sz="1300" spc="50" b="1">
                <a:latin typeface="Garamond"/>
                <a:cs typeface="Garamond"/>
              </a:rPr>
              <a:t> </a:t>
            </a:r>
            <a:r>
              <a:rPr dirty="0" sz="1300" b="1">
                <a:latin typeface="Garamond"/>
                <a:cs typeface="Garamond"/>
              </a:rPr>
              <a:t>Normalization</a:t>
            </a:r>
            <a:r>
              <a:rPr dirty="0" sz="1300" spc="50" b="1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4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4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technique</a:t>
            </a:r>
            <a:r>
              <a:rPr dirty="0" sz="1300" spc="5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allow</a:t>
            </a:r>
            <a:r>
              <a:rPr dirty="0" sz="1300" spc="4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4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improve</a:t>
            </a:r>
            <a:r>
              <a:rPr dirty="0" sz="1300" spc="4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35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velocity,</a:t>
            </a:r>
            <a:r>
              <a:rPr dirty="0" sz="1300" spc="4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performance</a:t>
            </a:r>
            <a:r>
              <a:rPr dirty="0" sz="1300" spc="4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4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stability</a:t>
            </a:r>
            <a:r>
              <a:rPr dirty="0" sz="1300" spc="45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of</a:t>
            </a:r>
            <a:r>
              <a:rPr dirty="0" sz="1300" spc="2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</a:t>
            </a:r>
            <a:r>
              <a:rPr dirty="0" sz="1300" spc="4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Neural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Network.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60">
                <a:latin typeface="Garamond"/>
                <a:cs typeface="Garamond"/>
              </a:rPr>
              <a:t>We</a:t>
            </a:r>
            <a:r>
              <a:rPr dirty="0" sz="1300" spc="-5">
                <a:latin typeface="Garamond"/>
                <a:cs typeface="Garamond"/>
              </a:rPr>
              <a:t> use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10">
                <a:latin typeface="Garamond"/>
                <a:cs typeface="Garamond"/>
              </a:rPr>
              <a:t>order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normalize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input.</a:t>
            </a:r>
            <a:endParaRPr sz="1300">
              <a:latin typeface="Garamond"/>
              <a:cs typeface="Garamond"/>
            </a:endParaRPr>
          </a:p>
          <a:p>
            <a:pPr marL="1255395" indent="-2870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255395" algn="l"/>
                <a:tab pos="1256030" algn="l"/>
              </a:tabLst>
            </a:pPr>
            <a:r>
              <a:rPr dirty="0" sz="1300" spc="-10" b="1">
                <a:latin typeface="Garamond"/>
                <a:cs typeface="Garamond"/>
              </a:rPr>
              <a:t>Activation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function:</a:t>
            </a:r>
            <a:r>
              <a:rPr dirty="0" sz="1300" spc="-10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ReLU</a:t>
            </a:r>
            <a:r>
              <a:rPr dirty="0" sz="1300" spc="-5">
                <a:latin typeface="Garamond"/>
                <a:cs typeface="Garamond"/>
              </a:rPr>
              <a:t>.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5">
                <a:latin typeface="Garamond"/>
                <a:cs typeface="Garamond"/>
              </a:rPr>
              <a:t>We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introduce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non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linearity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network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and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also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because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endParaRPr sz="1300">
              <a:latin typeface="Garamond"/>
              <a:cs typeface="Garamond"/>
            </a:endParaRPr>
          </a:p>
          <a:p>
            <a:pPr marL="1255395">
              <a:lnSpc>
                <a:spcPct val="100000"/>
              </a:lnSpc>
              <a:spcBef>
                <a:spcPts val="110"/>
              </a:spcBef>
            </a:pPr>
            <a:r>
              <a:rPr dirty="0" sz="1300" spc="-10">
                <a:latin typeface="Garamond"/>
                <a:cs typeface="Garamond"/>
              </a:rPr>
              <a:t>computation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derivative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fast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its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value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zero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only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input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less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zero.</a:t>
            </a:r>
            <a:endParaRPr sz="13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0">
              <a:latin typeface="Garamond"/>
              <a:cs typeface="Garamond"/>
            </a:endParaRPr>
          </a:p>
          <a:p>
            <a:pPr marL="969010">
              <a:lnSpc>
                <a:spcPct val="100000"/>
              </a:lnSpc>
            </a:pP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5" b="1">
                <a:latin typeface="Garamond"/>
                <a:cs typeface="Garamond"/>
              </a:rPr>
              <a:t>X-block</a:t>
            </a:r>
            <a:r>
              <a:rPr dirty="0" sz="1300" b="1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</a:t>
            </a:r>
            <a:r>
              <a:rPr dirty="0" sz="1300" spc="-15">
                <a:latin typeface="Garamond"/>
                <a:cs typeface="Garamond"/>
              </a:rPr>
              <a:t>have</a:t>
            </a:r>
            <a:r>
              <a:rPr dirty="0" sz="1300" spc="-25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two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paths:</a:t>
            </a:r>
            <a:endParaRPr sz="1300">
              <a:latin typeface="Garamond"/>
              <a:cs typeface="Garamond"/>
            </a:endParaRPr>
          </a:p>
          <a:p>
            <a:pPr marL="1311910" marR="127635" indent="-342900">
              <a:lnSpc>
                <a:spcPct val="106900"/>
              </a:lnSpc>
              <a:buAutoNum type="arabicPeriod"/>
              <a:tabLst>
                <a:tab pos="1311910" algn="l"/>
                <a:tab pos="1312545" algn="l"/>
              </a:tabLst>
            </a:pPr>
            <a:r>
              <a:rPr dirty="0" sz="1300" b="1">
                <a:latin typeface="Garamond"/>
                <a:cs typeface="Garamond"/>
              </a:rPr>
              <a:t>First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b="1">
                <a:latin typeface="Garamond"/>
                <a:cs typeface="Garamond"/>
              </a:rPr>
              <a:t>path</a:t>
            </a:r>
            <a:r>
              <a:rPr dirty="0" sz="1300">
                <a:latin typeface="Garamond"/>
                <a:cs typeface="Garamond"/>
              </a:rPr>
              <a:t>: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residual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connection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consist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25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1 ×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70">
                <a:latin typeface="Cambria Math"/>
                <a:cs typeface="Cambria Math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layer</a:t>
            </a:r>
            <a:r>
              <a:rPr dirty="0" sz="1300" spc="-10">
                <a:latin typeface="Garamond"/>
                <a:cs typeface="Garamond"/>
              </a:rPr>
              <a:t> to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guarantee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number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channels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output</a:t>
            </a:r>
            <a:r>
              <a:rPr dirty="0" sz="1300" spc="-5">
                <a:latin typeface="Garamond"/>
                <a:cs typeface="Garamond"/>
              </a:rPr>
              <a:t> is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equal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5">
                <a:latin typeface="Cambria Math"/>
                <a:cs typeface="Cambria Math"/>
              </a:rPr>
              <a:t>𝐶</a:t>
            </a:r>
            <a:r>
              <a:rPr dirty="0" baseline="-14619" sz="1425" spc="7">
                <a:latin typeface="Cambria Math"/>
                <a:cs typeface="Cambria Math"/>
              </a:rPr>
              <a:t>𝑂</a:t>
            </a:r>
            <a:r>
              <a:rPr dirty="0" sz="1300" spc="5">
                <a:latin typeface="Garamond"/>
                <a:cs typeface="Garamond"/>
              </a:rPr>
              <a:t>.</a:t>
            </a:r>
            <a:endParaRPr sz="1300">
              <a:latin typeface="Garamond"/>
              <a:cs typeface="Garamond"/>
            </a:endParaRPr>
          </a:p>
          <a:p>
            <a:pPr marL="1311910" indent="-343535">
              <a:lnSpc>
                <a:spcPct val="100000"/>
              </a:lnSpc>
              <a:buAutoNum type="arabicPeriod"/>
              <a:tabLst>
                <a:tab pos="1311910" algn="l"/>
                <a:tab pos="1312545" algn="l"/>
              </a:tabLst>
            </a:pPr>
            <a:r>
              <a:rPr dirty="0" sz="1300" spc="-5" b="1">
                <a:latin typeface="Garamond"/>
                <a:cs typeface="Garamond"/>
              </a:rPr>
              <a:t>Second</a:t>
            </a:r>
            <a:r>
              <a:rPr dirty="0" sz="1300" spc="-50" b="1">
                <a:latin typeface="Garamond"/>
                <a:cs typeface="Garamond"/>
              </a:rPr>
              <a:t> </a:t>
            </a:r>
            <a:r>
              <a:rPr dirty="0" sz="1300" b="1">
                <a:latin typeface="Garamond"/>
                <a:cs typeface="Garamond"/>
              </a:rPr>
              <a:t>path</a:t>
            </a:r>
            <a:r>
              <a:rPr dirty="0" sz="1300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  <a:p>
            <a:pPr lvl="1" marL="1769110" indent="-343535">
              <a:lnSpc>
                <a:spcPct val="100000"/>
              </a:lnSpc>
              <a:buFont typeface="Arial"/>
              <a:buChar char="•"/>
              <a:tabLst>
                <a:tab pos="1769110" algn="l"/>
                <a:tab pos="1769745" algn="l"/>
              </a:tabLst>
            </a:pPr>
            <a:r>
              <a:rPr dirty="0" sz="1300" spc="-5">
                <a:latin typeface="Garamond"/>
                <a:cs typeface="Garamond"/>
              </a:rPr>
              <a:t>Three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depthwise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separable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layers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cascade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kernel size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3</a:t>
            </a:r>
            <a:r>
              <a:rPr dirty="0" sz="1300" spc="5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×</a:t>
            </a:r>
            <a:r>
              <a:rPr dirty="0" sz="130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  <a:p>
            <a:pPr lvl="1" marL="1769110" indent="-343535">
              <a:lnSpc>
                <a:spcPct val="100000"/>
              </a:lnSpc>
              <a:buFont typeface="Arial"/>
              <a:buChar char="•"/>
              <a:tabLst>
                <a:tab pos="1769110" algn="l"/>
                <a:tab pos="1769745" algn="l"/>
              </a:tabLst>
            </a:pP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-5">
                <a:latin typeface="Garamond"/>
                <a:cs typeface="Garamond"/>
              </a:rPr>
              <a:t> of</a:t>
            </a:r>
            <a:r>
              <a:rPr dirty="0" sz="1300" spc="16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size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1 ×</a:t>
            </a:r>
            <a:r>
              <a:rPr dirty="0" sz="130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algn="ctr" marL="38100" marR="8052434" indent="635">
              <a:lnSpc>
                <a:spcPts val="1210"/>
              </a:lnSpc>
              <a:spcBef>
                <a:spcPts val="835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0">
              <a:latin typeface="Garamond"/>
              <a:cs typeface="Garamond"/>
            </a:endParaRPr>
          </a:p>
          <a:p>
            <a:pPr algn="ctr" marR="8013065">
              <a:lnSpc>
                <a:spcPct val="100000"/>
              </a:lnSpc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13765"/>
            <a:ext cx="54025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Depthwise</a:t>
            </a:r>
            <a:r>
              <a:rPr dirty="0" spc="-20"/>
              <a:t> </a:t>
            </a:r>
            <a:r>
              <a:rPr dirty="0" spc="-10"/>
              <a:t>Separable</a:t>
            </a:r>
            <a:r>
              <a:rPr dirty="0" spc="-15"/>
              <a:t> Convolutions</a:t>
            </a:r>
            <a:r>
              <a:rPr dirty="0"/>
              <a:t> (DSC)</a:t>
            </a:r>
          </a:p>
        </p:txBody>
      </p:sp>
      <p:sp>
        <p:nvSpPr>
          <p:cNvPr id="4" name="object 4"/>
          <p:cNvSpPr/>
          <p:nvPr/>
        </p:nvSpPr>
        <p:spPr>
          <a:xfrm>
            <a:off x="1248155" y="1845564"/>
            <a:ext cx="3785870" cy="2807335"/>
          </a:xfrm>
          <a:custGeom>
            <a:avLst/>
            <a:gdLst/>
            <a:ahLst/>
            <a:cxnLst/>
            <a:rect l="l" t="t" r="r" b="b"/>
            <a:pathLst>
              <a:path w="3785870" h="2807335">
                <a:moveTo>
                  <a:pt x="0" y="162051"/>
                </a:moveTo>
                <a:lnTo>
                  <a:pt x="5786" y="118959"/>
                </a:lnTo>
                <a:lnTo>
                  <a:pt x="22116" y="80245"/>
                </a:lnTo>
                <a:lnTo>
                  <a:pt x="47450" y="47450"/>
                </a:lnTo>
                <a:lnTo>
                  <a:pt x="80245" y="22116"/>
                </a:lnTo>
                <a:lnTo>
                  <a:pt x="118959" y="5786"/>
                </a:lnTo>
                <a:lnTo>
                  <a:pt x="162052" y="0"/>
                </a:lnTo>
                <a:lnTo>
                  <a:pt x="3623564" y="0"/>
                </a:lnTo>
                <a:lnTo>
                  <a:pt x="3666656" y="5786"/>
                </a:lnTo>
                <a:lnTo>
                  <a:pt x="3705370" y="22116"/>
                </a:lnTo>
                <a:lnTo>
                  <a:pt x="3738165" y="47450"/>
                </a:lnTo>
                <a:lnTo>
                  <a:pt x="3763499" y="80245"/>
                </a:lnTo>
                <a:lnTo>
                  <a:pt x="3779829" y="118959"/>
                </a:lnTo>
                <a:lnTo>
                  <a:pt x="3785616" y="162051"/>
                </a:lnTo>
                <a:lnTo>
                  <a:pt x="3785616" y="810260"/>
                </a:lnTo>
                <a:lnTo>
                  <a:pt x="3779829" y="853352"/>
                </a:lnTo>
                <a:lnTo>
                  <a:pt x="3763499" y="892066"/>
                </a:lnTo>
                <a:lnTo>
                  <a:pt x="3738165" y="924861"/>
                </a:lnTo>
                <a:lnTo>
                  <a:pt x="3705370" y="950195"/>
                </a:lnTo>
                <a:lnTo>
                  <a:pt x="3666656" y="966525"/>
                </a:lnTo>
                <a:lnTo>
                  <a:pt x="3623564" y="972312"/>
                </a:lnTo>
                <a:lnTo>
                  <a:pt x="162052" y="972312"/>
                </a:lnTo>
                <a:lnTo>
                  <a:pt x="118959" y="966525"/>
                </a:lnTo>
                <a:lnTo>
                  <a:pt x="80245" y="950195"/>
                </a:lnTo>
                <a:lnTo>
                  <a:pt x="47450" y="924861"/>
                </a:lnTo>
                <a:lnTo>
                  <a:pt x="22116" y="892066"/>
                </a:lnTo>
                <a:lnTo>
                  <a:pt x="5786" y="853352"/>
                </a:lnTo>
                <a:lnTo>
                  <a:pt x="0" y="810260"/>
                </a:lnTo>
                <a:lnTo>
                  <a:pt x="0" y="162051"/>
                </a:lnTo>
                <a:close/>
              </a:path>
              <a:path w="3785870" h="2807335">
                <a:moveTo>
                  <a:pt x="0" y="1847088"/>
                </a:moveTo>
                <a:lnTo>
                  <a:pt x="5071" y="1803060"/>
                </a:lnTo>
                <a:lnTo>
                  <a:pt x="19518" y="1762643"/>
                </a:lnTo>
                <a:lnTo>
                  <a:pt x="42187" y="1726989"/>
                </a:lnTo>
                <a:lnTo>
                  <a:pt x="71925" y="1697251"/>
                </a:lnTo>
                <a:lnTo>
                  <a:pt x="107579" y="1674582"/>
                </a:lnTo>
                <a:lnTo>
                  <a:pt x="147996" y="1660135"/>
                </a:lnTo>
                <a:lnTo>
                  <a:pt x="192024" y="1655064"/>
                </a:lnTo>
                <a:lnTo>
                  <a:pt x="3593592" y="1655064"/>
                </a:lnTo>
                <a:lnTo>
                  <a:pt x="3637619" y="1660135"/>
                </a:lnTo>
                <a:lnTo>
                  <a:pt x="3678036" y="1674582"/>
                </a:lnTo>
                <a:lnTo>
                  <a:pt x="3713690" y="1697251"/>
                </a:lnTo>
                <a:lnTo>
                  <a:pt x="3743428" y="1726989"/>
                </a:lnTo>
                <a:lnTo>
                  <a:pt x="3766097" y="1762643"/>
                </a:lnTo>
                <a:lnTo>
                  <a:pt x="3780544" y="1803060"/>
                </a:lnTo>
                <a:lnTo>
                  <a:pt x="3785616" y="1847088"/>
                </a:lnTo>
                <a:lnTo>
                  <a:pt x="3785616" y="2615184"/>
                </a:lnTo>
                <a:lnTo>
                  <a:pt x="3780544" y="2659211"/>
                </a:lnTo>
                <a:lnTo>
                  <a:pt x="3766097" y="2699628"/>
                </a:lnTo>
                <a:lnTo>
                  <a:pt x="3743428" y="2735282"/>
                </a:lnTo>
                <a:lnTo>
                  <a:pt x="3713690" y="2765020"/>
                </a:lnTo>
                <a:lnTo>
                  <a:pt x="3678036" y="2787689"/>
                </a:lnTo>
                <a:lnTo>
                  <a:pt x="3637619" y="2802136"/>
                </a:lnTo>
                <a:lnTo>
                  <a:pt x="3593592" y="2807208"/>
                </a:lnTo>
                <a:lnTo>
                  <a:pt x="192024" y="2807208"/>
                </a:lnTo>
                <a:lnTo>
                  <a:pt x="147996" y="2802136"/>
                </a:lnTo>
                <a:lnTo>
                  <a:pt x="107579" y="2787689"/>
                </a:lnTo>
                <a:lnTo>
                  <a:pt x="71925" y="2765020"/>
                </a:lnTo>
                <a:lnTo>
                  <a:pt x="42187" y="2735282"/>
                </a:lnTo>
                <a:lnTo>
                  <a:pt x="19518" y="2699628"/>
                </a:lnTo>
                <a:lnTo>
                  <a:pt x="5071" y="2659211"/>
                </a:lnTo>
                <a:lnTo>
                  <a:pt x="0" y="2615184"/>
                </a:lnTo>
                <a:lnTo>
                  <a:pt x="0" y="1847088"/>
                </a:lnTo>
                <a:close/>
              </a:path>
            </a:pathLst>
          </a:custGeom>
          <a:ln w="1270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3985" y="3578428"/>
            <a:ext cx="3476625" cy="1029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Garamond"/>
                <a:cs typeface="Garamond"/>
              </a:rPr>
              <a:t>2.</a:t>
            </a:r>
            <a:r>
              <a:rPr dirty="0" sz="1300" spc="-15" b="1">
                <a:latin typeface="Garamond"/>
                <a:cs typeface="Garamond"/>
              </a:rPr>
              <a:t> </a:t>
            </a:r>
            <a:r>
              <a:rPr dirty="0" sz="1300" spc="-10" b="1">
                <a:latin typeface="Garamond"/>
                <a:cs typeface="Garamond"/>
              </a:rPr>
              <a:t>Pointwise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spc="-10" b="1">
                <a:latin typeface="Garamond"/>
                <a:cs typeface="Garamond"/>
              </a:rPr>
              <a:t>convolutions</a:t>
            </a:r>
            <a:r>
              <a:rPr dirty="0" sz="1300" spc="-10">
                <a:latin typeface="Garamond"/>
                <a:cs typeface="Garamond"/>
              </a:rPr>
              <a:t>: </a:t>
            </a:r>
            <a:r>
              <a:rPr dirty="0" sz="1300" spc="-5" b="1">
                <a:latin typeface="Garamond"/>
                <a:cs typeface="Garamond"/>
              </a:rPr>
              <a:t>Combination</a:t>
            </a:r>
            <a:r>
              <a:rPr dirty="0" sz="1300" spc="-10" b="1">
                <a:latin typeface="Garamond"/>
                <a:cs typeface="Garamond"/>
              </a:rPr>
              <a:t> </a:t>
            </a:r>
            <a:r>
              <a:rPr dirty="0" sz="1300" b="1">
                <a:latin typeface="Garamond"/>
                <a:cs typeface="Garamond"/>
              </a:rPr>
              <a:t>Stage</a:t>
            </a:r>
            <a:endParaRPr sz="1300">
              <a:latin typeface="Garamond"/>
              <a:cs typeface="Garamond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Garamond"/>
                <a:cs typeface="Garamond"/>
              </a:rPr>
              <a:t>It </a:t>
            </a:r>
            <a:r>
              <a:rPr dirty="0" sz="1300" spc="-10">
                <a:latin typeface="Garamond"/>
                <a:cs typeface="Garamond"/>
              </a:rPr>
              <a:t>involves </a:t>
            </a:r>
            <a:r>
              <a:rPr dirty="0" sz="1300">
                <a:latin typeface="Garamond"/>
                <a:cs typeface="Garamond"/>
              </a:rPr>
              <a:t>performing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linear </a:t>
            </a:r>
            <a:r>
              <a:rPr dirty="0" sz="1300" spc="-10">
                <a:latin typeface="Garamond"/>
                <a:cs typeface="Garamond"/>
              </a:rPr>
              <a:t>combination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each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these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layers.</a:t>
            </a:r>
            <a:endParaRPr sz="1300">
              <a:latin typeface="Garamond"/>
              <a:cs typeface="Garamond"/>
            </a:endParaRPr>
          </a:p>
          <a:p>
            <a:pPr algn="ctr" marL="161925" marR="154940">
              <a:lnSpc>
                <a:spcPct val="99000"/>
              </a:lnSpc>
              <a:spcBef>
                <a:spcPts val="15"/>
              </a:spcBef>
            </a:pP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this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operation,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we apply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M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channels,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operation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5">
                <a:latin typeface="Garamond"/>
                <a:cs typeface="Garamond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1</a:t>
            </a:r>
            <a:r>
              <a:rPr dirty="0" sz="1300" spc="15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× 1</a:t>
            </a:r>
            <a:r>
              <a:rPr dirty="0" sz="1300">
                <a:latin typeface="Cambria Math"/>
                <a:cs typeface="Cambria Math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400" spc="-10">
                <a:latin typeface="Garamond"/>
                <a:cs typeface="Garamond"/>
              </a:rPr>
              <a:t>.</a:t>
            </a:r>
            <a:endParaRPr sz="1400">
              <a:latin typeface="Garamond"/>
              <a:cs typeface="Garamond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8503" y="1817513"/>
            <a:ext cx="2666582" cy="1094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300" y="2852927"/>
            <a:ext cx="720851" cy="6217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5537" y="3378708"/>
            <a:ext cx="2558506" cy="11754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50458" y="4645278"/>
            <a:ext cx="1852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 spc="-40" b="1">
                <a:latin typeface="Garamond"/>
                <a:cs typeface="Garamond"/>
              </a:rPr>
              <a:t> </a:t>
            </a:r>
            <a:r>
              <a:rPr dirty="0" sz="1100" spc="-5" b="1">
                <a:latin typeface="Garamond"/>
                <a:cs typeface="Garamond"/>
              </a:rPr>
              <a:t>2</a:t>
            </a:r>
            <a:r>
              <a:rPr dirty="0" sz="1100" spc="-5">
                <a:latin typeface="Garamond"/>
                <a:cs typeface="Garamond"/>
              </a:rPr>
              <a:t>: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>
                <a:latin typeface="Garamond"/>
                <a:cs typeface="Garamond"/>
              </a:rPr>
              <a:t>Pointwise</a:t>
            </a:r>
            <a:r>
              <a:rPr dirty="0" sz="1100" spc="-3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convolutions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291" y="1371727"/>
            <a:ext cx="6531609" cy="1784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Garamond"/>
                <a:cs typeface="Garamond"/>
              </a:rPr>
              <a:t>The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process</a:t>
            </a:r>
            <a:r>
              <a:rPr dirty="0" sz="1300" spc="10" b="1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8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2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broken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two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different</a:t>
            </a:r>
            <a:r>
              <a:rPr dirty="0" sz="1300" spc="3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operations:</a:t>
            </a:r>
            <a:endParaRPr sz="13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0">
              <a:latin typeface="Garamond"/>
              <a:cs typeface="Garamond"/>
            </a:endParaRPr>
          </a:p>
          <a:p>
            <a:pPr marL="463550">
              <a:lnSpc>
                <a:spcPct val="100000"/>
              </a:lnSpc>
            </a:pPr>
            <a:r>
              <a:rPr dirty="0" sz="1300" spc="-5" b="1">
                <a:latin typeface="Garamond"/>
                <a:cs typeface="Garamond"/>
              </a:rPr>
              <a:t>1.</a:t>
            </a:r>
            <a:r>
              <a:rPr dirty="0" sz="1300" spc="-10" b="1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Depthwise</a:t>
            </a:r>
            <a:r>
              <a:rPr dirty="0" sz="1300" b="1">
                <a:latin typeface="Garamond"/>
                <a:cs typeface="Garamond"/>
              </a:rPr>
              <a:t> </a:t>
            </a:r>
            <a:r>
              <a:rPr dirty="0" sz="1300" spc="-10" b="1">
                <a:latin typeface="Garamond"/>
                <a:cs typeface="Garamond"/>
              </a:rPr>
              <a:t>convolutions</a:t>
            </a:r>
            <a:r>
              <a:rPr dirty="0" sz="1300" spc="-10">
                <a:latin typeface="Garamond"/>
                <a:cs typeface="Garamond"/>
              </a:rPr>
              <a:t>: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 b="1">
                <a:latin typeface="Garamond"/>
                <a:cs typeface="Garamond"/>
              </a:rPr>
              <a:t>Filtering Stage</a:t>
            </a:r>
            <a:endParaRPr sz="1300">
              <a:latin typeface="Garamond"/>
              <a:cs typeface="Garamond"/>
            </a:endParaRPr>
          </a:p>
          <a:p>
            <a:pPr algn="ctr" marL="210820" marR="2875280">
              <a:lnSpc>
                <a:spcPct val="100000"/>
              </a:lnSpc>
            </a:pP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 spc="-10">
                <a:latin typeface="Garamond"/>
                <a:cs typeface="Garamond"/>
              </a:rPr>
              <a:t>this operation, </a:t>
            </a:r>
            <a:r>
              <a:rPr dirty="0" sz="1300" spc="-5">
                <a:latin typeface="Garamond"/>
                <a:cs typeface="Garamond"/>
              </a:rPr>
              <a:t>instead of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done </a:t>
            </a:r>
            <a:r>
              <a:rPr dirty="0" sz="1300" spc="-10">
                <a:latin typeface="Garamond"/>
                <a:cs typeface="Garamond"/>
              </a:rPr>
              <a:t>the convolution </a:t>
            </a:r>
            <a:r>
              <a:rPr dirty="0" sz="1300" spc="-5">
                <a:latin typeface="Garamond"/>
                <a:cs typeface="Garamond"/>
              </a:rPr>
              <a:t>for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all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channel,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convolution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applied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single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channel </a:t>
            </a:r>
            <a:r>
              <a:rPr dirty="0" sz="1300" spc="-5">
                <a:latin typeface="Garamond"/>
                <a:cs typeface="Garamond"/>
              </a:rPr>
              <a:t>at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 </a:t>
            </a:r>
            <a:r>
              <a:rPr dirty="0" sz="1300" spc="-10">
                <a:latin typeface="Garamond"/>
                <a:cs typeface="Garamond"/>
              </a:rPr>
              <a:t>time.</a:t>
            </a:r>
            <a:endParaRPr sz="13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0">
              <a:latin typeface="Garamond"/>
              <a:cs typeface="Garamond"/>
            </a:endParaRPr>
          </a:p>
          <a:p>
            <a:pPr algn="r" marR="5080">
              <a:lnSpc>
                <a:spcPct val="100000"/>
              </a:lnSpc>
            </a:pPr>
            <a:r>
              <a:rPr dirty="0" sz="1100" b="1">
                <a:latin typeface="Garamond"/>
                <a:cs typeface="Garamond"/>
              </a:rPr>
              <a:t>Figure</a:t>
            </a:r>
            <a:r>
              <a:rPr dirty="0" sz="1100" spc="-35" b="1">
                <a:latin typeface="Garamond"/>
                <a:cs typeface="Garamond"/>
              </a:rPr>
              <a:t> </a:t>
            </a:r>
            <a:r>
              <a:rPr dirty="0" sz="1100" spc="-5" b="1">
                <a:latin typeface="Garamond"/>
                <a:cs typeface="Garamond"/>
              </a:rPr>
              <a:t>1</a:t>
            </a:r>
            <a:r>
              <a:rPr dirty="0" sz="1100" spc="-5">
                <a:latin typeface="Garamond"/>
                <a:cs typeface="Garamond"/>
              </a:rPr>
              <a:t>: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Depthwise</a:t>
            </a:r>
            <a:r>
              <a:rPr dirty="0" sz="110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convolutions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7150" y="4908550"/>
            <a:ext cx="8064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Advantages</a:t>
            </a:r>
            <a:r>
              <a:rPr dirty="0" sz="1300" spc="-10" b="1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7150" y="5106670"/>
            <a:ext cx="309181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Reduce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number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trainable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parameters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Reduce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the</a:t>
            </a:r>
            <a:r>
              <a:rPr dirty="0" sz="1300" spc="-3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computation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time</a:t>
            </a:r>
            <a:endParaRPr sz="1300">
              <a:latin typeface="Garamond"/>
              <a:cs typeface="Garamond"/>
            </a:endParaRPr>
          </a:p>
          <a:p>
            <a:pPr marL="299085" marR="35496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latin typeface="Garamond"/>
                <a:cs typeface="Garamond"/>
              </a:rPr>
              <a:t>Manage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to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improve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efficiency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without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reducing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effectiveness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8438" y="5051297"/>
            <a:ext cx="9271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Disadvantage</a:t>
            </a:r>
            <a:r>
              <a:rPr dirty="0" sz="1300" spc="-10" b="1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8438" y="5249417"/>
            <a:ext cx="30600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5">
                <a:latin typeface="Garamond"/>
                <a:cs typeface="Garamond"/>
              </a:rPr>
              <a:t>Not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used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small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network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due</a:t>
            </a:r>
            <a:r>
              <a:rPr dirty="0" sz="1300" spc="-10">
                <a:latin typeface="Garamond"/>
                <a:cs typeface="Garamond"/>
              </a:rPr>
              <a:t> to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5">
                <a:latin typeface="Garamond"/>
                <a:cs typeface="Garamond"/>
              </a:rPr>
              <a:t> small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number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trainable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parameters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917" y="788288"/>
            <a:ext cx="24307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Garamond"/>
                <a:cs typeface="Garamond"/>
              </a:rPr>
              <a:t>Convolution</a:t>
            </a:r>
            <a:r>
              <a:rPr dirty="0" sz="2000" spc="-7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with</a:t>
            </a:r>
            <a:r>
              <a:rPr dirty="0" sz="2000" spc="-45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DSC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40"/>
              <a:t> </a:t>
            </a:r>
            <a:r>
              <a:rPr dirty="0"/>
              <a:t>1:</a:t>
            </a:r>
            <a:r>
              <a:rPr dirty="0" spc="-40"/>
              <a:t> </a:t>
            </a:r>
            <a:r>
              <a:rPr dirty="0"/>
              <a:t>X-Net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1417" y="630451"/>
            <a:ext cx="7657465" cy="249047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45"/>
              </a:spcBef>
            </a:pPr>
            <a:r>
              <a:rPr dirty="0" sz="2000" b="1">
                <a:latin typeface="Garamond"/>
                <a:cs typeface="Garamond"/>
              </a:rPr>
              <a:t>FSM:</a:t>
            </a:r>
            <a:r>
              <a:rPr dirty="0" sz="2000" spc="-30" b="1">
                <a:latin typeface="Garamond"/>
                <a:cs typeface="Garamond"/>
              </a:rPr>
              <a:t> </a:t>
            </a:r>
            <a:r>
              <a:rPr dirty="0" sz="2000" spc="-5" b="1">
                <a:latin typeface="Garamond"/>
                <a:cs typeface="Garamond"/>
              </a:rPr>
              <a:t>Details</a:t>
            </a:r>
            <a:endParaRPr sz="2000">
              <a:latin typeface="Garamond"/>
              <a:cs typeface="Garamond"/>
            </a:endParaRPr>
          </a:p>
          <a:p>
            <a:pPr marL="75565" marR="266700">
              <a:lnSpc>
                <a:spcPct val="100000"/>
              </a:lnSpc>
              <a:spcBef>
                <a:spcPts val="745"/>
              </a:spcBef>
            </a:pPr>
            <a:r>
              <a:rPr dirty="0" sz="1200" spc="-5">
                <a:latin typeface="Garamond"/>
                <a:cs typeface="Garamond"/>
              </a:rPr>
              <a:t>FSM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is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designed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to</a:t>
            </a:r>
            <a:r>
              <a:rPr dirty="0" sz="1200" spc="2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explore </a:t>
            </a:r>
            <a:r>
              <a:rPr dirty="0" sz="1200">
                <a:latin typeface="Garamond"/>
                <a:cs typeface="Garamond"/>
              </a:rPr>
              <a:t>dense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context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information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for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effective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brain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lesion</a:t>
            </a:r>
            <a:r>
              <a:rPr dirty="0" sz="1200" spc="2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segmentation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through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extracting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long-range </a:t>
            </a:r>
            <a:r>
              <a:rPr dirty="0" sz="1200" spc="-28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dependencies.</a:t>
            </a:r>
            <a:endParaRPr sz="1200">
              <a:latin typeface="Garamond"/>
              <a:cs typeface="Garamond"/>
            </a:endParaRPr>
          </a:p>
          <a:p>
            <a:pPr marL="419100" indent="-343535">
              <a:lnSpc>
                <a:spcPct val="100000"/>
              </a:lnSpc>
              <a:spcBef>
                <a:spcPts val="610"/>
              </a:spcBef>
              <a:buChar char="•"/>
              <a:tabLst>
                <a:tab pos="418465" algn="l"/>
                <a:tab pos="419734" algn="l"/>
              </a:tabLst>
            </a:pPr>
            <a:r>
              <a:rPr dirty="0" sz="1200" spc="-5">
                <a:latin typeface="Garamond"/>
                <a:cs typeface="Garamond"/>
              </a:rPr>
              <a:t>Inpu</a:t>
            </a:r>
            <a:r>
              <a:rPr dirty="0" sz="1200">
                <a:latin typeface="Garamond"/>
                <a:cs typeface="Garamond"/>
              </a:rPr>
              <a:t>t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featu</a:t>
            </a:r>
            <a:r>
              <a:rPr dirty="0" sz="1200" spc="-10">
                <a:latin typeface="Garamond"/>
                <a:cs typeface="Garamond"/>
              </a:rPr>
              <a:t>r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map: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45">
                <a:latin typeface="Cambria Math"/>
                <a:cs typeface="Cambria Math"/>
              </a:rPr>
              <a:t>𝑋</a:t>
            </a:r>
            <a:r>
              <a:rPr dirty="0" baseline="-16339" sz="1275" spc="52">
                <a:latin typeface="Cambria Math"/>
                <a:cs typeface="Cambria Math"/>
              </a:rPr>
              <a:t>0</a:t>
            </a:r>
            <a:r>
              <a:rPr dirty="0" baseline="-16339" sz="1275">
                <a:latin typeface="Cambria Math"/>
                <a:cs typeface="Cambria Math"/>
              </a:rPr>
              <a:t> </a:t>
            </a:r>
            <a:r>
              <a:rPr dirty="0" baseline="-16339" sz="1275" spc="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15">
                <a:latin typeface="Cambria Math"/>
                <a:cs typeface="Cambria Math"/>
              </a:rPr>
              <a:t>𝑅</a:t>
            </a:r>
            <a:r>
              <a:rPr dirty="0" baseline="29411" sz="1275" spc="112">
                <a:latin typeface="Cambria Math"/>
                <a:cs typeface="Cambria Math"/>
              </a:rPr>
              <a:t>𝐻</a:t>
            </a:r>
            <a:r>
              <a:rPr dirty="0" baseline="29411" sz="1275" spc="15">
                <a:latin typeface="Cambria Math"/>
                <a:cs typeface="Cambria Math"/>
              </a:rPr>
              <a:t>×</a:t>
            </a:r>
            <a:r>
              <a:rPr dirty="0" baseline="29411" sz="1275" spc="97">
                <a:latin typeface="Cambria Math"/>
                <a:cs typeface="Cambria Math"/>
              </a:rPr>
              <a:t>𝑊</a:t>
            </a:r>
            <a:r>
              <a:rPr dirty="0" baseline="29411" sz="1275" spc="22">
                <a:latin typeface="Cambria Math"/>
                <a:cs typeface="Cambria Math"/>
              </a:rPr>
              <a:t>×</a:t>
            </a:r>
            <a:r>
              <a:rPr dirty="0" baseline="29411" sz="1275">
                <a:latin typeface="Cambria Math"/>
                <a:cs typeface="Cambria Math"/>
              </a:rPr>
              <a:t>𝐶</a:t>
            </a:r>
            <a:r>
              <a:rPr dirty="0" baseline="19841" sz="1050" spc="60">
                <a:latin typeface="Cambria Math"/>
                <a:cs typeface="Cambria Math"/>
              </a:rPr>
              <a:t>0</a:t>
            </a:r>
            <a:r>
              <a:rPr dirty="0" baseline="19841" sz="1050" spc="-120">
                <a:latin typeface="Cambria Math"/>
                <a:cs typeface="Cambria Math"/>
              </a:rPr>
              <a:t> </a:t>
            </a:r>
            <a:r>
              <a:rPr dirty="0" sz="1200">
                <a:latin typeface="Garamond"/>
                <a:cs typeface="Garamond"/>
              </a:rPr>
              <a:t>.</a:t>
            </a:r>
            <a:endParaRPr sz="1200">
              <a:latin typeface="Garamond"/>
              <a:cs typeface="Garamond"/>
            </a:endParaRPr>
          </a:p>
          <a:p>
            <a:pPr marL="419100" indent="-343535">
              <a:lnSpc>
                <a:spcPts val="1435"/>
              </a:lnSpc>
              <a:spcBef>
                <a:spcPts val="290"/>
              </a:spcBef>
              <a:buChar char="•"/>
              <a:tabLst>
                <a:tab pos="418465" algn="l"/>
                <a:tab pos="419734" algn="l"/>
              </a:tabLst>
            </a:pPr>
            <a:r>
              <a:rPr dirty="0" sz="1200">
                <a:latin typeface="Garamond"/>
                <a:cs typeface="Garamond"/>
              </a:rPr>
              <a:t>C</a:t>
            </a:r>
            <a:r>
              <a:rPr dirty="0" sz="1200" spc="-5">
                <a:latin typeface="Garamond"/>
                <a:cs typeface="Garamond"/>
              </a:rPr>
              <a:t>o</a:t>
            </a:r>
            <a:r>
              <a:rPr dirty="0" sz="1200" spc="-15">
                <a:latin typeface="Garamond"/>
                <a:cs typeface="Garamond"/>
              </a:rPr>
              <a:t>n</a:t>
            </a:r>
            <a:r>
              <a:rPr dirty="0" sz="1200" spc="-25">
                <a:latin typeface="Garamond"/>
                <a:cs typeface="Garamond"/>
              </a:rPr>
              <a:t>v</a:t>
            </a:r>
            <a:r>
              <a:rPr dirty="0" sz="1200" spc="-5">
                <a:latin typeface="Garamond"/>
                <a:cs typeface="Garamond"/>
              </a:rPr>
              <a:t>olutio</a:t>
            </a:r>
            <a:r>
              <a:rPr dirty="0" sz="1200">
                <a:latin typeface="Garamond"/>
                <a:cs typeface="Garamond"/>
              </a:rPr>
              <a:t>n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3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3</a:t>
            </a:r>
            <a:r>
              <a:rPr dirty="0" sz="1200" spc="30">
                <a:latin typeface="Cambria Math"/>
                <a:cs typeface="Cambria Math"/>
              </a:rPr>
              <a:t> </a:t>
            </a:r>
            <a:r>
              <a:rPr dirty="0" sz="1200" spc="-15">
                <a:latin typeface="Garamond"/>
                <a:cs typeface="Garamond"/>
              </a:rPr>
              <a:t>o</a:t>
            </a:r>
            <a:r>
              <a:rPr dirty="0" sz="1200" spc="-25">
                <a:latin typeface="Garamond"/>
                <a:cs typeface="Garamond"/>
              </a:rPr>
              <a:t>v</a:t>
            </a:r>
            <a:r>
              <a:rPr dirty="0" sz="1200">
                <a:latin typeface="Garamond"/>
                <a:cs typeface="Garamond"/>
              </a:rPr>
              <a:t>er I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110">
                <a:latin typeface="Wingdings"/>
                <a:cs typeface="Wingdings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Garamond"/>
                <a:cs typeface="Garamond"/>
              </a:rPr>
              <a:t>B1</a:t>
            </a:r>
            <a:endParaRPr sz="1200">
              <a:latin typeface="Garamond"/>
              <a:cs typeface="Garamond"/>
            </a:endParaRPr>
          </a:p>
          <a:p>
            <a:pPr marL="419100">
              <a:lnSpc>
                <a:spcPts val="1435"/>
              </a:lnSpc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200">
                <a:latin typeface="Garamond"/>
                <a:cs typeface="Garamond"/>
              </a:rPr>
              <a:t>: </a:t>
            </a:r>
            <a:r>
              <a:rPr dirty="0" sz="1200" spc="-5">
                <a:latin typeface="Garamond"/>
                <a:cs typeface="Garamond"/>
              </a:rPr>
              <a:t>used</a:t>
            </a:r>
            <a:r>
              <a:rPr dirty="0" sz="1200">
                <a:latin typeface="Garamond"/>
                <a:cs typeface="Garamond"/>
              </a:rPr>
              <a:t> to filter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out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5">
                <a:latin typeface="Garamond"/>
                <a:cs typeface="Garamond"/>
              </a:rPr>
              <a:t>irrelevant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feature</a:t>
            </a:r>
            <a:r>
              <a:rPr dirty="0" sz="1200">
                <a:latin typeface="Garamond"/>
                <a:cs typeface="Garamond"/>
              </a:rPr>
              <a:t> from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input </a:t>
            </a:r>
            <a:r>
              <a:rPr dirty="0" sz="1200" spc="-5">
                <a:latin typeface="Garamond"/>
                <a:cs typeface="Garamond"/>
              </a:rPr>
              <a:t>I,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because of</a:t>
            </a:r>
            <a:r>
              <a:rPr dirty="0" sz="1200" spc="1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this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we obtain</a:t>
            </a:r>
            <a:r>
              <a:rPr dirty="0" sz="1200">
                <a:latin typeface="Garamond"/>
                <a:cs typeface="Garamond"/>
              </a:rPr>
              <a:t> a </a:t>
            </a:r>
            <a:r>
              <a:rPr dirty="0" sz="1200" spc="-5">
                <a:latin typeface="Garamond"/>
                <a:cs typeface="Garamond"/>
              </a:rPr>
              <a:t>feature </a:t>
            </a:r>
            <a:r>
              <a:rPr dirty="0" sz="1200">
                <a:latin typeface="Garamond"/>
                <a:cs typeface="Garamond"/>
              </a:rPr>
              <a:t>map with depth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𝐶</a:t>
            </a:r>
            <a:r>
              <a:rPr dirty="0" sz="1200" spc="1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&lt;</a:t>
            </a:r>
            <a:r>
              <a:rPr dirty="0" sz="1200" spc="60">
                <a:latin typeface="Cambria Math"/>
                <a:cs typeface="Cambria Math"/>
              </a:rPr>
              <a:t> </a:t>
            </a:r>
            <a:r>
              <a:rPr dirty="0" sz="1200" spc="-20">
                <a:latin typeface="Cambria Math"/>
                <a:cs typeface="Cambria Math"/>
              </a:rPr>
              <a:t>𝐶</a:t>
            </a:r>
            <a:r>
              <a:rPr dirty="0" baseline="-16339" sz="1275" spc="-30">
                <a:latin typeface="Cambria Math"/>
                <a:cs typeface="Cambria Math"/>
              </a:rPr>
              <a:t>0</a:t>
            </a:r>
            <a:endParaRPr baseline="-16339" sz="1275">
              <a:latin typeface="Cambria Math"/>
              <a:cs typeface="Cambria Math"/>
            </a:endParaRPr>
          </a:p>
          <a:p>
            <a:pPr marL="419100" indent="-343535">
              <a:lnSpc>
                <a:spcPct val="100000"/>
              </a:lnSpc>
              <a:spcBef>
                <a:spcPts val="275"/>
              </a:spcBef>
              <a:buChar char="•"/>
              <a:tabLst>
                <a:tab pos="418465" algn="l"/>
                <a:tab pos="419734" algn="l"/>
              </a:tabLst>
            </a:pPr>
            <a:r>
              <a:rPr dirty="0" sz="1200" spc="-5">
                <a:latin typeface="Garamond"/>
                <a:cs typeface="Garamond"/>
              </a:rPr>
              <a:t>Three</a:t>
            </a:r>
            <a:r>
              <a:rPr dirty="0" sz="1200" spc="-10">
                <a:latin typeface="Garamond"/>
                <a:cs typeface="Garamond"/>
              </a:rPr>
              <a:t> convolutions:</a:t>
            </a:r>
            <a:endParaRPr sz="1200">
              <a:latin typeface="Garamond"/>
              <a:cs typeface="Garamond"/>
            </a:endParaRPr>
          </a:p>
          <a:p>
            <a:pPr lvl="1" marL="819785" indent="-2870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40">
                <a:latin typeface="Cambria Math"/>
                <a:cs typeface="Cambria Math"/>
              </a:rPr>
              <a:t> </a:t>
            </a:r>
            <a:r>
              <a:rPr dirty="0" sz="1200" spc="-110">
                <a:latin typeface="Wingdings"/>
                <a:cs typeface="Wingdings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Garamond"/>
                <a:cs typeface="Garamond"/>
              </a:rPr>
              <a:t>B2</a:t>
            </a:r>
            <a:endParaRPr sz="1200">
              <a:latin typeface="Garamond"/>
              <a:cs typeface="Garamond"/>
            </a:endParaRPr>
          </a:p>
          <a:p>
            <a:pPr lvl="1" marL="819785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40">
                <a:latin typeface="Cambria Math"/>
                <a:cs typeface="Cambria Math"/>
              </a:rPr>
              <a:t> </a:t>
            </a:r>
            <a:r>
              <a:rPr dirty="0" sz="1200" spc="-105">
                <a:latin typeface="Wingdings"/>
                <a:cs typeface="Wingdings"/>
              </a:rPr>
              <a:t>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3</a:t>
            </a:r>
            <a:endParaRPr sz="1200">
              <a:latin typeface="Garamond"/>
              <a:cs typeface="Garamond"/>
            </a:endParaRPr>
          </a:p>
          <a:p>
            <a:pPr lvl="1" marL="819785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40">
                <a:latin typeface="Cambria Math"/>
                <a:cs typeface="Cambria Math"/>
              </a:rPr>
              <a:t> </a:t>
            </a:r>
            <a:r>
              <a:rPr dirty="0" sz="1200" spc="-110">
                <a:latin typeface="Wingdings"/>
                <a:cs typeface="Wingdings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4 indic</a:t>
            </a:r>
            <a:r>
              <a:rPr dirty="0" sz="1200" spc="5">
                <a:latin typeface="Garamond"/>
                <a:cs typeface="Garamond"/>
              </a:rPr>
              <a:t>a</a:t>
            </a:r>
            <a:r>
              <a:rPr dirty="0" sz="1200">
                <a:latin typeface="Garamond"/>
                <a:cs typeface="Garamond"/>
              </a:rPr>
              <a:t>tes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5">
                <a:latin typeface="Garamond"/>
                <a:cs typeface="Garamond"/>
              </a:rPr>
              <a:t>r</a:t>
            </a:r>
            <a:r>
              <a:rPr dirty="0" sz="1200" spc="10">
                <a:latin typeface="Garamond"/>
                <a:cs typeface="Garamond"/>
              </a:rPr>
              <a:t>e</a:t>
            </a:r>
            <a:r>
              <a:rPr dirty="0" sz="1200" spc="-5">
                <a:latin typeface="Garamond"/>
                <a:cs typeface="Garamond"/>
              </a:rPr>
              <a:t>pre</a:t>
            </a:r>
            <a:r>
              <a:rPr dirty="0" sz="1200" spc="-10">
                <a:latin typeface="Garamond"/>
                <a:cs typeface="Garamond"/>
              </a:rPr>
              <a:t>s</a:t>
            </a:r>
            <a:r>
              <a:rPr dirty="0" sz="1200">
                <a:latin typeface="Garamond"/>
                <a:cs typeface="Garamond"/>
              </a:rPr>
              <a:t>ent</a:t>
            </a:r>
            <a:r>
              <a:rPr dirty="0" sz="1200" spc="5">
                <a:latin typeface="Garamond"/>
                <a:cs typeface="Garamond"/>
              </a:rPr>
              <a:t>a</a:t>
            </a:r>
            <a:r>
              <a:rPr dirty="0" sz="1200">
                <a:latin typeface="Garamond"/>
                <a:cs typeface="Garamond"/>
              </a:rPr>
              <a:t>tion </a:t>
            </a:r>
            <a:r>
              <a:rPr dirty="0" sz="1200" spc="-5">
                <a:latin typeface="Garamond"/>
                <a:cs typeface="Garamond"/>
              </a:rPr>
              <a:t>o</a:t>
            </a:r>
            <a:r>
              <a:rPr dirty="0" sz="1200">
                <a:latin typeface="Garamond"/>
                <a:cs typeface="Garamond"/>
              </a:rPr>
              <a:t>f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input </a:t>
            </a:r>
            <a:r>
              <a:rPr dirty="0" sz="1200" spc="-10">
                <a:latin typeface="Garamond"/>
                <a:cs typeface="Garamond"/>
              </a:rPr>
              <a:t>s</a:t>
            </a:r>
            <a:r>
              <a:rPr dirty="0" sz="1200">
                <a:latin typeface="Garamond"/>
                <a:cs typeface="Garamond"/>
              </a:rPr>
              <a:t>ignal.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003" y="4255008"/>
            <a:ext cx="5545486" cy="14981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1417" y="3131565"/>
            <a:ext cx="5356225" cy="183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25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2 </a:t>
            </a:r>
            <a:r>
              <a:rPr dirty="0" sz="1200">
                <a:latin typeface="Cambria Math"/>
                <a:cs typeface="Cambria Math"/>
              </a:rPr>
              <a:t>⨂</a:t>
            </a:r>
            <a:r>
              <a:rPr dirty="0" sz="1200" spc="45">
                <a:latin typeface="Cambria Math"/>
                <a:cs typeface="Cambria Math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3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with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s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-10">
                <a:latin typeface="Garamond"/>
                <a:cs typeface="Garamond"/>
              </a:rPr>
              <a:t>t</a:t>
            </a:r>
            <a:r>
              <a:rPr dirty="0" sz="1200">
                <a:latin typeface="Garamond"/>
                <a:cs typeface="Garamond"/>
              </a:rPr>
              <a:t>max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f</a:t>
            </a:r>
            <a:r>
              <a:rPr dirty="0" sz="1200" spc="-5">
                <a:latin typeface="Garamond"/>
                <a:cs typeface="Garamond"/>
              </a:rPr>
              <a:t>unctio</a:t>
            </a:r>
            <a:r>
              <a:rPr dirty="0" sz="1200">
                <a:latin typeface="Garamond"/>
                <a:cs typeface="Garamond"/>
              </a:rPr>
              <a:t>n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 spc="-110">
                <a:latin typeface="Wingdings"/>
                <a:cs typeface="Wingdings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5.</a:t>
            </a:r>
            <a:endParaRPr sz="1200">
              <a:latin typeface="Garamond"/>
              <a:cs typeface="Garamond"/>
            </a:endParaRPr>
          </a:p>
          <a:p>
            <a:pPr marL="362585">
              <a:lnSpc>
                <a:spcPct val="100000"/>
              </a:lnSpc>
              <a:spcBef>
                <a:spcPts val="1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200">
                <a:latin typeface="Garamond"/>
                <a:cs typeface="Garamond"/>
              </a:rPr>
              <a:t>: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relation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map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25">
                <a:latin typeface="Cambria Math"/>
                <a:cs typeface="Cambria Math"/>
              </a:rPr>
              <a:t>𝑓(𝑥</a:t>
            </a:r>
            <a:r>
              <a:rPr dirty="0" baseline="-16339" sz="1275" spc="37">
                <a:latin typeface="Cambria Math"/>
                <a:cs typeface="Cambria Math"/>
              </a:rPr>
              <a:t>𝑖</a:t>
            </a:r>
            <a:r>
              <a:rPr dirty="0" sz="1200" spc="25">
                <a:latin typeface="Garamond"/>
                <a:cs typeface="Garamond"/>
              </a:rPr>
              <a:t>,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20">
                <a:latin typeface="Cambria Math"/>
                <a:cs typeface="Cambria Math"/>
              </a:rPr>
              <a:t>𝑥</a:t>
            </a:r>
            <a:r>
              <a:rPr dirty="0" baseline="-16339" sz="1275" spc="30">
                <a:latin typeface="Cambria Math"/>
                <a:cs typeface="Cambria Math"/>
              </a:rPr>
              <a:t>𝑗</a:t>
            </a:r>
            <a:r>
              <a:rPr dirty="0" sz="1200" spc="20">
                <a:latin typeface="Cambria Math"/>
                <a:cs typeface="Cambria Math"/>
              </a:rPr>
              <a:t>)</a:t>
            </a:r>
            <a:r>
              <a:rPr dirty="0" sz="1200" spc="40">
                <a:latin typeface="Cambria Math"/>
                <a:cs typeface="Cambria Math"/>
              </a:rPr>
              <a:t> </a:t>
            </a:r>
            <a:r>
              <a:rPr dirty="0" sz="1200" spc="-5">
                <a:latin typeface="Garamond"/>
                <a:cs typeface="Garamond"/>
              </a:rPr>
              <a:t>which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is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5">
                <a:latin typeface="Garamond"/>
                <a:cs typeface="Garamond"/>
              </a:rPr>
              <a:t>combination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dot </a:t>
            </a:r>
            <a:r>
              <a:rPr dirty="0" sz="1200" spc="-5">
                <a:latin typeface="Garamond"/>
                <a:cs typeface="Garamond"/>
              </a:rPr>
              <a:t>product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and</a:t>
            </a:r>
            <a:r>
              <a:rPr dirty="0" sz="1200" spc="-2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softmax.</a:t>
            </a:r>
            <a:endParaRPr sz="1200">
              <a:latin typeface="Garamond"/>
              <a:cs typeface="Garamond"/>
            </a:endParaRPr>
          </a:p>
          <a:p>
            <a:pPr marL="362585" indent="-287020">
              <a:lnSpc>
                <a:spcPts val="1435"/>
              </a:lnSpc>
              <a:spcBef>
                <a:spcPts val="38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4 </a:t>
            </a:r>
            <a:r>
              <a:rPr dirty="0" sz="1200">
                <a:latin typeface="Cambria Math"/>
                <a:cs typeface="Cambria Math"/>
              </a:rPr>
              <a:t>⨂</a:t>
            </a:r>
            <a:r>
              <a:rPr dirty="0" sz="1200" spc="45">
                <a:latin typeface="Cambria Math"/>
                <a:cs typeface="Cambria Math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5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 spc="-110">
                <a:latin typeface="Wingdings"/>
                <a:cs typeface="Wingdings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6</a:t>
            </a:r>
            <a:endParaRPr sz="1200">
              <a:latin typeface="Garamond"/>
              <a:cs typeface="Garamond"/>
            </a:endParaRPr>
          </a:p>
          <a:p>
            <a:pPr marL="362585">
              <a:lnSpc>
                <a:spcPts val="1435"/>
              </a:lnSpc>
            </a:pPr>
            <a:r>
              <a:rPr dirty="0" sz="1200" spc="-5">
                <a:latin typeface="Garamond"/>
                <a:cs typeface="Garamond"/>
              </a:rPr>
              <a:t>B6 </a:t>
            </a:r>
            <a:r>
              <a:rPr dirty="0" sz="1200">
                <a:latin typeface="Garamond"/>
                <a:cs typeface="Garamond"/>
              </a:rPr>
              <a:t>has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a wide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range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of</a:t>
            </a:r>
            <a:r>
              <a:rPr dirty="0" sz="1200" spc="1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contextual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view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and </a:t>
            </a:r>
            <a:r>
              <a:rPr dirty="0" sz="1200" spc="10">
                <a:latin typeface="Garamond"/>
                <a:cs typeface="Garamond"/>
              </a:rPr>
              <a:t>aggregates</a:t>
            </a:r>
            <a:r>
              <a:rPr dirty="0" sz="1200" spc="-2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</a:t>
            </a:r>
            <a:r>
              <a:rPr dirty="0" sz="1200" spc="-10">
                <a:latin typeface="Garamond"/>
                <a:cs typeface="Garamond"/>
              </a:rPr>
              <a:t>long-range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context.</a:t>
            </a:r>
            <a:endParaRPr sz="1200">
              <a:latin typeface="Garamond"/>
              <a:cs typeface="Garamond"/>
            </a:endParaRPr>
          </a:p>
          <a:p>
            <a:pPr marL="3625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z="1200" spc="-10">
                <a:latin typeface="Garamond"/>
                <a:cs typeface="Garamond"/>
              </a:rPr>
              <a:t>Convolution</a:t>
            </a:r>
            <a:r>
              <a:rPr dirty="0" sz="1200" spc="-20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 1</a:t>
            </a:r>
            <a:r>
              <a:rPr dirty="0" sz="1200" spc="35">
                <a:latin typeface="Cambria Math"/>
                <a:cs typeface="Cambria Math"/>
              </a:rPr>
              <a:t> </a:t>
            </a:r>
            <a:r>
              <a:rPr dirty="0" sz="1200" spc="-10">
                <a:latin typeface="Garamond"/>
                <a:cs typeface="Garamond"/>
              </a:rPr>
              <a:t>over</a:t>
            </a:r>
            <a:r>
              <a:rPr dirty="0" sz="1200" spc="-5">
                <a:latin typeface="Garamond"/>
                <a:cs typeface="Garamond"/>
              </a:rPr>
              <a:t> B6, B1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⨁</a:t>
            </a:r>
            <a:r>
              <a:rPr dirty="0" sz="1200" spc="45">
                <a:latin typeface="Cambria Math"/>
                <a:cs typeface="Cambria Math"/>
              </a:rPr>
              <a:t> </a:t>
            </a:r>
            <a:r>
              <a:rPr dirty="0" sz="1200" spc="-10">
                <a:latin typeface="Garamond"/>
                <a:cs typeface="Garamond"/>
              </a:rPr>
              <a:t>B6</a:t>
            </a:r>
            <a:endParaRPr sz="1200">
              <a:latin typeface="Garamond"/>
              <a:cs typeface="Garamond"/>
            </a:endParaRPr>
          </a:p>
          <a:p>
            <a:pPr marL="362585" indent="-287020">
              <a:lnSpc>
                <a:spcPts val="1435"/>
              </a:lnSpc>
              <a:spcBef>
                <a:spcPts val="29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z="1200">
                <a:latin typeface="Garamond"/>
                <a:cs typeface="Garamond"/>
              </a:rPr>
              <a:t>C</a:t>
            </a:r>
            <a:r>
              <a:rPr dirty="0" sz="1200" spc="-5">
                <a:latin typeface="Garamond"/>
                <a:cs typeface="Garamond"/>
              </a:rPr>
              <a:t>o</a:t>
            </a:r>
            <a:r>
              <a:rPr dirty="0" sz="1200" spc="-15">
                <a:latin typeface="Garamond"/>
                <a:cs typeface="Garamond"/>
              </a:rPr>
              <a:t>n</a:t>
            </a:r>
            <a:r>
              <a:rPr dirty="0" sz="1200" spc="-25">
                <a:latin typeface="Garamond"/>
                <a:cs typeface="Garamond"/>
              </a:rPr>
              <a:t>v</a:t>
            </a:r>
            <a:r>
              <a:rPr dirty="0" sz="1200" spc="-5">
                <a:latin typeface="Garamond"/>
                <a:cs typeface="Garamond"/>
              </a:rPr>
              <a:t>olu</a:t>
            </a:r>
            <a:r>
              <a:rPr dirty="0" sz="1200" spc="-10">
                <a:latin typeface="Garamond"/>
                <a:cs typeface="Garamond"/>
              </a:rPr>
              <a:t>t</a:t>
            </a:r>
            <a:r>
              <a:rPr dirty="0" sz="1200">
                <a:latin typeface="Garamond"/>
                <a:cs typeface="Garamond"/>
              </a:rPr>
              <a:t>ion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3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×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3</a:t>
            </a:r>
            <a:r>
              <a:rPr dirty="0" sz="1200" spc="40">
                <a:latin typeface="Cambria Math"/>
                <a:cs typeface="Cambria Math"/>
              </a:rPr>
              <a:t> </a:t>
            </a:r>
            <a:r>
              <a:rPr dirty="0" sz="1200" spc="-15">
                <a:latin typeface="Garamond"/>
                <a:cs typeface="Garamond"/>
              </a:rPr>
              <a:t>o</a:t>
            </a:r>
            <a:r>
              <a:rPr dirty="0" sz="1200" spc="-25">
                <a:latin typeface="Garamond"/>
                <a:cs typeface="Garamond"/>
              </a:rPr>
              <a:t>v</a:t>
            </a:r>
            <a:r>
              <a:rPr dirty="0" sz="1200">
                <a:latin typeface="Garamond"/>
                <a:cs typeface="Garamond"/>
              </a:rPr>
              <a:t>er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6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 spc="-105">
                <a:latin typeface="Wingdings"/>
                <a:cs typeface="Wingdings"/>
              </a:rPr>
              <a:t>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7.</a:t>
            </a:r>
            <a:endParaRPr sz="1200">
              <a:latin typeface="Garamond"/>
              <a:cs typeface="Garamond"/>
            </a:endParaRPr>
          </a:p>
          <a:p>
            <a:pPr marL="362585">
              <a:lnSpc>
                <a:spcPts val="1435"/>
              </a:lnSpc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200">
                <a:latin typeface="Garamond"/>
                <a:cs typeface="Garamond"/>
              </a:rPr>
              <a:t>:</a:t>
            </a:r>
            <a:r>
              <a:rPr dirty="0" sz="1200" spc="-5">
                <a:latin typeface="Garamond"/>
                <a:cs typeface="Garamond"/>
              </a:rPr>
              <a:t> obtain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initial </a:t>
            </a:r>
            <a:r>
              <a:rPr dirty="0" sz="1200" spc="-5">
                <a:latin typeface="Garamond"/>
                <a:cs typeface="Garamond"/>
              </a:rPr>
              <a:t>dimension of</a:t>
            </a:r>
            <a:r>
              <a:rPr dirty="0" sz="1200" spc="15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the feature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map.</a:t>
            </a:r>
            <a:endParaRPr sz="1200">
              <a:latin typeface="Garamond"/>
              <a:cs typeface="Garamond"/>
            </a:endParaRPr>
          </a:p>
          <a:p>
            <a:pPr marL="362585" marR="3059430" indent="-287020">
              <a:lnSpc>
                <a:spcPts val="1430"/>
              </a:lnSpc>
              <a:spcBef>
                <a:spcPts val="35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z="1200">
                <a:latin typeface="Garamond"/>
                <a:cs typeface="Garamond"/>
              </a:rPr>
              <a:t>I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>
                <a:latin typeface="Cambria Math"/>
                <a:cs typeface="Cambria Math"/>
              </a:rPr>
              <a:t>⨁</a:t>
            </a:r>
            <a:r>
              <a:rPr dirty="0" sz="1200" spc="45">
                <a:latin typeface="Cambria Math"/>
                <a:cs typeface="Cambria Math"/>
              </a:rPr>
              <a:t> </a:t>
            </a:r>
            <a:r>
              <a:rPr dirty="0" sz="1200" spc="-10">
                <a:latin typeface="Garamond"/>
                <a:cs typeface="Garamond"/>
              </a:rPr>
              <a:t>B</a:t>
            </a:r>
            <a:r>
              <a:rPr dirty="0" sz="1200">
                <a:latin typeface="Garamond"/>
                <a:cs typeface="Garamond"/>
              </a:rPr>
              <a:t>7</a:t>
            </a:r>
            <a:r>
              <a:rPr dirty="0" sz="1200" spc="10">
                <a:latin typeface="Garamond"/>
                <a:cs typeface="Garamond"/>
              </a:rPr>
              <a:t> </a:t>
            </a:r>
            <a:r>
              <a:rPr dirty="0" sz="1200" spc="-110">
                <a:latin typeface="Wingdings"/>
                <a:cs typeface="Wingdings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Garamond"/>
                <a:cs typeface="Garamond"/>
              </a:rPr>
              <a:t>outpu</a:t>
            </a:r>
            <a:r>
              <a:rPr dirty="0" sz="1200">
                <a:latin typeface="Garamond"/>
                <a:cs typeface="Garamond"/>
              </a:rPr>
              <a:t>t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o</a:t>
            </a:r>
            <a:r>
              <a:rPr dirty="0" sz="1200">
                <a:latin typeface="Garamond"/>
                <a:cs typeface="Garamond"/>
              </a:rPr>
              <a:t>f </a:t>
            </a:r>
            <a:r>
              <a:rPr dirty="0" sz="1200" spc="-15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F</a:t>
            </a:r>
            <a:r>
              <a:rPr dirty="0" sz="1200">
                <a:latin typeface="Garamond"/>
                <a:cs typeface="Garamond"/>
              </a:rPr>
              <a:t>SM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(RI</a:t>
            </a:r>
            <a:r>
              <a:rPr dirty="0" sz="1200" spc="-10">
                <a:latin typeface="Garamond"/>
                <a:cs typeface="Garamond"/>
              </a:rPr>
              <a:t>T</a:t>
            </a:r>
            <a:r>
              <a:rPr dirty="0" sz="1200">
                <a:latin typeface="Garamond"/>
                <a:cs typeface="Garamond"/>
              </a:rPr>
              <a:t>) 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200">
                <a:latin typeface="Garamond"/>
                <a:cs typeface="Garamond"/>
              </a:rPr>
              <a:t>: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avoid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overfitting.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870" y="5770270"/>
            <a:ext cx="14198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44536A"/>
                </a:solidFill>
                <a:latin typeface="Garamond"/>
                <a:cs typeface="Garamond"/>
              </a:rPr>
              <a:t>Figure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:</a:t>
            </a:r>
            <a:r>
              <a:rPr dirty="0" sz="1100" spc="-60">
                <a:solidFill>
                  <a:srgbClr val="44536A"/>
                </a:solidFill>
                <a:latin typeface="Garamond"/>
                <a:cs typeface="Garamond"/>
              </a:rPr>
              <a:t> 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FSM</a:t>
            </a:r>
            <a:r>
              <a:rPr dirty="0" sz="1100" spc="-35">
                <a:solidFill>
                  <a:srgbClr val="44536A"/>
                </a:solidFill>
                <a:latin typeface="Garamond"/>
                <a:cs typeface="Garamond"/>
              </a:rPr>
              <a:t> 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architecture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080509"/>
            <a:ext cx="957580" cy="388620"/>
          </a:xfrm>
          <a:custGeom>
            <a:avLst/>
            <a:gdLst/>
            <a:ahLst/>
            <a:cxnLst/>
            <a:rect l="l" t="t" r="r" b="b"/>
            <a:pathLst>
              <a:path w="957580" h="388620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918210" y="0"/>
                </a:lnTo>
                <a:lnTo>
                  <a:pt x="933336" y="3053"/>
                </a:lnTo>
                <a:lnTo>
                  <a:pt x="945689" y="11382"/>
                </a:lnTo>
                <a:lnTo>
                  <a:pt x="954018" y="23735"/>
                </a:lnTo>
                <a:lnTo>
                  <a:pt x="957072" y="38862"/>
                </a:lnTo>
                <a:lnTo>
                  <a:pt x="957072" y="349757"/>
                </a:lnTo>
                <a:lnTo>
                  <a:pt x="954018" y="364884"/>
                </a:lnTo>
                <a:lnTo>
                  <a:pt x="945689" y="377237"/>
                </a:lnTo>
                <a:lnTo>
                  <a:pt x="933336" y="385566"/>
                </a:lnTo>
                <a:lnTo>
                  <a:pt x="918210" y="388619"/>
                </a:lnTo>
                <a:lnTo>
                  <a:pt x="38862" y="388619"/>
                </a:lnTo>
                <a:lnTo>
                  <a:pt x="23735" y="385566"/>
                </a:lnTo>
                <a:lnTo>
                  <a:pt x="11382" y="377237"/>
                </a:lnTo>
                <a:lnTo>
                  <a:pt x="3053" y="364884"/>
                </a:lnTo>
                <a:lnTo>
                  <a:pt x="0" y="349757"/>
                </a:lnTo>
                <a:lnTo>
                  <a:pt x="0" y="38862"/>
                </a:lnTo>
                <a:close/>
              </a:path>
            </a:pathLst>
          </a:custGeom>
          <a:ln w="19050">
            <a:solidFill>
              <a:srgbClr val="82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18338"/>
            <a:ext cx="4370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 </a:t>
            </a:r>
            <a:r>
              <a:rPr dirty="0"/>
              <a:t>2: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 spc="-5"/>
              <a:t>with</a:t>
            </a:r>
            <a:r>
              <a:rPr dirty="0" spc="-15"/>
              <a:t> </a:t>
            </a:r>
            <a:r>
              <a:rPr dirty="0"/>
              <a:t>Quaternions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226" y="1610161"/>
            <a:ext cx="4851546" cy="39810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3756" y="3414420"/>
            <a:ext cx="2552700" cy="193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0480" indent="-287020">
              <a:lnSpc>
                <a:spcPct val="1069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QNN </a:t>
            </a:r>
            <a:r>
              <a:rPr dirty="0" sz="1300" spc="-5">
                <a:latin typeface="Garamond"/>
                <a:cs typeface="Garamond"/>
              </a:rPr>
              <a:t>has a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fourfold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>
                <a:latin typeface="Garamond"/>
                <a:cs typeface="Garamond"/>
              </a:rPr>
              <a:t>memory</a:t>
            </a:r>
            <a:r>
              <a:rPr dirty="0" sz="1300" spc="-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than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20">
                <a:latin typeface="Garamond"/>
                <a:cs typeface="Garamond"/>
              </a:rPr>
              <a:t>NNs.</a:t>
            </a:r>
            <a:endParaRPr sz="1300">
              <a:latin typeface="Garamond"/>
              <a:cs typeface="Garamond"/>
            </a:endParaRPr>
          </a:p>
          <a:p>
            <a:pPr marL="299085" marR="5080" indent="-287020">
              <a:lnSpc>
                <a:spcPct val="1069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QNN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made efficient model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in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multidimensional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space,</a:t>
            </a:r>
            <a:r>
              <a:rPr dirty="0" sz="1300" spc="-2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because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of</a:t>
            </a:r>
            <a:endParaRPr sz="1300">
              <a:latin typeface="Garamond"/>
              <a:cs typeface="Garamond"/>
            </a:endParaRPr>
          </a:p>
          <a:p>
            <a:pPr marL="299085" marR="60325">
              <a:lnSpc>
                <a:spcPct val="107000"/>
              </a:lnSpc>
              <a:spcBef>
                <a:spcPts val="10"/>
              </a:spcBef>
            </a:pPr>
            <a:r>
              <a:rPr dirty="0" sz="1300" spc="-10">
                <a:latin typeface="Garamond"/>
                <a:cs typeface="Garamond"/>
              </a:rPr>
              <a:t>the</a:t>
            </a:r>
            <a:r>
              <a:rPr dirty="0" sz="1300" spc="-1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natural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multidimensional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representation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5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quaternions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their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ability </a:t>
            </a:r>
            <a:r>
              <a:rPr dirty="0" sz="1300" spc="-10">
                <a:latin typeface="Garamond"/>
                <a:cs typeface="Garamond"/>
              </a:rPr>
              <a:t>to reduce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number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of</a:t>
            </a:r>
            <a:r>
              <a:rPr dirty="0" sz="1300" spc="170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parameters.</a:t>
            </a:r>
            <a:endParaRPr sz="13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300" spc="-10">
                <a:latin typeface="Garamond"/>
                <a:cs typeface="Garamond"/>
              </a:rPr>
              <a:t>QNN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speed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up </a:t>
            </a:r>
            <a:r>
              <a:rPr dirty="0" sz="1300" spc="-10">
                <a:latin typeface="Garamond"/>
                <a:cs typeface="Garamond"/>
              </a:rPr>
              <a:t>computation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917" y="788288"/>
            <a:ext cx="2626360" cy="2651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Garamond"/>
                <a:cs typeface="Garamond"/>
              </a:rPr>
              <a:t>Introduction</a:t>
            </a:r>
            <a:endParaRPr sz="2000">
              <a:latin typeface="Garamond"/>
              <a:cs typeface="Garamond"/>
            </a:endParaRPr>
          </a:p>
          <a:p>
            <a:pPr marL="20955" marR="111760">
              <a:lnSpc>
                <a:spcPct val="107300"/>
              </a:lnSpc>
              <a:spcBef>
                <a:spcPts val="1570"/>
              </a:spcBef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Aim</a:t>
            </a:r>
            <a:r>
              <a:rPr dirty="0" sz="1300" spc="-5">
                <a:latin typeface="Garamond"/>
                <a:cs typeface="Garamond"/>
              </a:rPr>
              <a:t>: </a:t>
            </a:r>
            <a:r>
              <a:rPr dirty="0" sz="1300" spc="-10">
                <a:latin typeface="Garamond"/>
                <a:cs typeface="Garamond"/>
              </a:rPr>
              <a:t>process</a:t>
            </a:r>
            <a:r>
              <a:rPr dirty="0" sz="1300" spc="15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-5">
                <a:latin typeface="Garamond"/>
                <a:cs typeface="Garamond"/>
              </a:rPr>
              <a:t> build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entities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that are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composed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at</a:t>
            </a:r>
            <a:r>
              <a:rPr dirty="0" sz="1300" spc="-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maximum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by</a:t>
            </a:r>
            <a:r>
              <a:rPr dirty="0" sz="1300" spc="-5">
                <a:latin typeface="Garamond"/>
                <a:cs typeface="Garamond"/>
              </a:rPr>
              <a:t> four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elements.</a:t>
            </a:r>
            <a:endParaRPr sz="13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0">
              <a:latin typeface="Garamond"/>
              <a:cs typeface="Garamond"/>
            </a:endParaRPr>
          </a:p>
          <a:p>
            <a:pPr marL="307975" indent="-287655">
              <a:lnSpc>
                <a:spcPct val="100000"/>
              </a:lnSpc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dirty="0" sz="1300" spc="-5">
                <a:latin typeface="Garamond"/>
                <a:cs typeface="Garamond"/>
              </a:rPr>
              <a:t>Quaternions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uses </a:t>
            </a:r>
            <a:r>
              <a:rPr dirty="0" sz="1300" spc="-10">
                <a:latin typeface="Garamond"/>
                <a:cs typeface="Garamond"/>
              </a:rPr>
              <a:t>Hamilton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product</a:t>
            </a:r>
            <a:endParaRPr sz="1300">
              <a:latin typeface="Garamond"/>
              <a:cs typeface="Garamond"/>
            </a:endParaRPr>
          </a:p>
          <a:p>
            <a:pPr marL="307975" marR="83185" indent="-287020">
              <a:lnSpc>
                <a:spcPct val="106900"/>
              </a:lnSpc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dirty="0" sz="1300" spc="-5">
                <a:latin typeface="Garamond"/>
                <a:cs typeface="Garamond"/>
              </a:rPr>
              <a:t>Can reconstruct </a:t>
            </a:r>
            <a:r>
              <a:rPr dirty="0" sz="1300" spc="-10">
                <a:latin typeface="Garamond"/>
                <a:cs typeface="Garamond"/>
              </a:rPr>
              <a:t>the </a:t>
            </a:r>
            <a:r>
              <a:rPr dirty="0" sz="1300" spc="-5">
                <a:latin typeface="Garamond"/>
                <a:cs typeface="Garamond"/>
              </a:rPr>
              <a:t>spatial relation </a:t>
            </a:r>
            <a:r>
              <a:rPr dirty="0" sz="1300" spc="-3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within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3D </a:t>
            </a:r>
            <a:r>
              <a:rPr dirty="0" sz="1300" spc="-10">
                <a:latin typeface="Garamond"/>
                <a:cs typeface="Garamond"/>
              </a:rPr>
              <a:t>coordinates</a:t>
            </a:r>
            <a:r>
              <a:rPr dirty="0" sz="1300" spc="10">
                <a:latin typeface="Garamond"/>
                <a:cs typeface="Garamond"/>
              </a:rPr>
              <a:t> </a:t>
            </a:r>
            <a:r>
              <a:rPr dirty="0" sz="1300" spc="-10">
                <a:latin typeface="Garamond"/>
                <a:cs typeface="Garamond"/>
              </a:rPr>
              <a:t>and</a:t>
            </a:r>
            <a:r>
              <a:rPr dirty="0" sz="1300" spc="-5">
                <a:latin typeface="Garamond"/>
                <a:cs typeface="Garamond"/>
              </a:rPr>
              <a:t> within </a:t>
            </a:r>
            <a:r>
              <a:rPr dirty="0" sz="1300">
                <a:latin typeface="Garamond"/>
                <a:cs typeface="Garamond"/>
              </a:rPr>
              <a:t> </a:t>
            </a:r>
            <a:r>
              <a:rPr dirty="0" sz="1300" spc="-5">
                <a:latin typeface="Garamond"/>
                <a:cs typeface="Garamond"/>
              </a:rPr>
              <a:t>colour</a:t>
            </a:r>
            <a:r>
              <a:rPr dirty="0" sz="1300" spc="5">
                <a:latin typeface="Garamond"/>
                <a:cs typeface="Garamond"/>
              </a:rPr>
              <a:t> </a:t>
            </a:r>
            <a:r>
              <a:rPr dirty="0" sz="1300" spc="-15">
                <a:latin typeface="Garamond"/>
                <a:cs typeface="Garamond"/>
              </a:rPr>
              <a:t>pixels.</a:t>
            </a:r>
            <a:endParaRPr sz="1300">
              <a:latin typeface="Garamond"/>
              <a:cs typeface="Garamond"/>
            </a:endParaRPr>
          </a:p>
          <a:p>
            <a:pPr marL="20955">
              <a:lnSpc>
                <a:spcPct val="100000"/>
              </a:lnSpc>
              <a:spcBef>
                <a:spcPts val="780"/>
              </a:spcBef>
            </a:pP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Advantages</a:t>
            </a:r>
            <a:r>
              <a:rPr dirty="0" sz="1300" spc="-10">
                <a:latin typeface="Garamond"/>
                <a:cs typeface="Garamond"/>
              </a:rPr>
              <a:t>: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0" y="4070095"/>
            <a:ext cx="649605" cy="362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88595">
              <a:lnSpc>
                <a:spcPts val="1210"/>
              </a:lnSpc>
              <a:spcBef>
                <a:spcPts val="330"/>
              </a:spcBef>
            </a:pPr>
            <a:r>
              <a:rPr dirty="0" sz="1200" spc="-5">
                <a:latin typeface="Garamond"/>
                <a:cs typeface="Garamond"/>
              </a:rPr>
              <a:t>Pre- 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</a:t>
            </a:r>
            <a:r>
              <a:rPr dirty="0" sz="1200">
                <a:latin typeface="Garamond"/>
                <a:cs typeface="Garamond"/>
              </a:rPr>
              <a:t>e</a:t>
            </a:r>
            <a:r>
              <a:rPr dirty="0" sz="1200" spc="-10">
                <a:latin typeface="Garamond"/>
                <a:cs typeface="Garamond"/>
              </a:rPr>
              <a:t>ss</a:t>
            </a:r>
            <a:r>
              <a:rPr dirty="0" sz="1200">
                <a:latin typeface="Garamond"/>
                <a:cs typeface="Garamond"/>
              </a:rPr>
              <a:t>ing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40" y="4492752"/>
            <a:ext cx="976630" cy="568325"/>
            <a:chOff x="99440" y="4492752"/>
            <a:chExt cx="976630" cy="568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7" y="4492752"/>
              <a:ext cx="175259" cy="1447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965" y="466267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1451" y="47302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aramond"/>
                <a:cs typeface="Garamond"/>
              </a:rPr>
              <a:t>Split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204" y="5074920"/>
            <a:ext cx="957580" cy="559435"/>
            <a:chOff x="108204" y="5074920"/>
            <a:chExt cx="957580" cy="5594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5074920"/>
              <a:ext cx="175259" cy="1463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204" y="5245608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918210" y="0"/>
                  </a:moveTo>
                  <a:lnTo>
                    <a:pt x="38862" y="0"/>
                  </a:ln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0" y="349757"/>
                  </a:lnTo>
                  <a:lnTo>
                    <a:pt x="3053" y="364884"/>
                  </a:lnTo>
                  <a:lnTo>
                    <a:pt x="11382" y="377237"/>
                  </a:lnTo>
                  <a:lnTo>
                    <a:pt x="23735" y="385566"/>
                  </a:lnTo>
                  <a:lnTo>
                    <a:pt x="38862" y="388619"/>
                  </a:lnTo>
                  <a:lnTo>
                    <a:pt x="918210" y="388619"/>
                  </a:lnTo>
                  <a:lnTo>
                    <a:pt x="933336" y="385566"/>
                  </a:lnTo>
                  <a:lnTo>
                    <a:pt x="945689" y="377237"/>
                  </a:lnTo>
                  <a:lnTo>
                    <a:pt x="954018" y="364884"/>
                  </a:lnTo>
                  <a:lnTo>
                    <a:pt x="957072" y="349757"/>
                  </a:lnTo>
                  <a:lnTo>
                    <a:pt x="957072" y="38861"/>
                  </a:lnTo>
                  <a:lnTo>
                    <a:pt x="954018" y="23735"/>
                  </a:lnTo>
                  <a:lnTo>
                    <a:pt x="945689" y="11382"/>
                  </a:lnTo>
                  <a:lnTo>
                    <a:pt x="933336" y="3053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8625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8675" y="5313426"/>
            <a:ext cx="514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Garamond"/>
                <a:cs typeface="Garamond"/>
              </a:rPr>
              <a:t>Model</a:t>
            </a:r>
            <a:r>
              <a:rPr dirty="0" sz="1200" spc="-7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200">
                <a:solidFill>
                  <a:srgbClr val="FFFFFF"/>
                </a:solidFill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440" y="5658611"/>
            <a:ext cx="976630" cy="568325"/>
            <a:chOff x="99440" y="5658611"/>
            <a:chExt cx="976630" cy="5683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347" y="5658611"/>
              <a:ext cx="175259" cy="1447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965" y="5828537"/>
              <a:ext cx="957580" cy="388620"/>
            </a:xfrm>
            <a:custGeom>
              <a:avLst/>
              <a:gdLst/>
              <a:ahLst/>
              <a:cxnLst/>
              <a:rect l="l" t="t" r="r" b="b"/>
              <a:pathLst>
                <a:path w="957580" h="388620">
                  <a:moveTo>
                    <a:pt x="0" y="38862"/>
                  </a:move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918210" y="0"/>
                  </a:lnTo>
                  <a:lnTo>
                    <a:pt x="933336" y="3053"/>
                  </a:lnTo>
                  <a:lnTo>
                    <a:pt x="945689" y="11382"/>
                  </a:lnTo>
                  <a:lnTo>
                    <a:pt x="954018" y="23735"/>
                  </a:lnTo>
                  <a:lnTo>
                    <a:pt x="957072" y="38862"/>
                  </a:lnTo>
                  <a:lnTo>
                    <a:pt x="957072" y="349758"/>
                  </a:lnTo>
                  <a:lnTo>
                    <a:pt x="954018" y="364884"/>
                  </a:lnTo>
                  <a:lnTo>
                    <a:pt x="945689" y="377237"/>
                  </a:lnTo>
                  <a:lnTo>
                    <a:pt x="933336" y="385566"/>
                  </a:lnTo>
                  <a:lnTo>
                    <a:pt x="918210" y="388620"/>
                  </a:lnTo>
                  <a:lnTo>
                    <a:pt x="38862" y="388620"/>
                  </a:lnTo>
                  <a:lnTo>
                    <a:pt x="23735" y="385566"/>
                  </a:lnTo>
                  <a:lnTo>
                    <a:pt x="11382" y="377237"/>
                  </a:lnTo>
                  <a:lnTo>
                    <a:pt x="3053" y="364884"/>
                  </a:lnTo>
                  <a:lnTo>
                    <a:pt x="0" y="349758"/>
                  </a:lnTo>
                  <a:lnTo>
                    <a:pt x="0" y="38862"/>
                  </a:lnTo>
                  <a:close/>
                </a:path>
              </a:pathLst>
            </a:custGeom>
            <a:ln w="19050">
              <a:solidFill>
                <a:srgbClr val="8525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87746" y="5612993"/>
            <a:ext cx="17805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44536A"/>
                </a:solidFill>
                <a:latin typeface="Garamond"/>
                <a:cs typeface="Garamond"/>
              </a:rPr>
              <a:t>Figure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:</a:t>
            </a:r>
            <a:r>
              <a:rPr dirty="0" sz="1100" spc="-40">
                <a:solidFill>
                  <a:srgbClr val="44536A"/>
                </a:solidFill>
                <a:latin typeface="Garamond"/>
                <a:cs typeface="Garamond"/>
              </a:rPr>
              <a:t> </a:t>
            </a:r>
            <a:r>
              <a:rPr dirty="0" sz="1100">
                <a:solidFill>
                  <a:srgbClr val="44536A"/>
                </a:solidFill>
                <a:latin typeface="Garamond"/>
                <a:cs typeface="Garamond"/>
              </a:rPr>
              <a:t>Quaternion</a:t>
            </a:r>
            <a:r>
              <a:rPr dirty="0" sz="1100" spc="-25">
                <a:solidFill>
                  <a:srgbClr val="44536A"/>
                </a:solidFill>
                <a:latin typeface="Garamond"/>
                <a:cs typeface="Garamond"/>
              </a:rPr>
              <a:t> </a:t>
            </a:r>
            <a:r>
              <a:rPr dirty="0" sz="1100" spc="-5">
                <a:solidFill>
                  <a:srgbClr val="44536A"/>
                </a:solidFill>
                <a:latin typeface="Garamond"/>
                <a:cs typeface="Garamond"/>
              </a:rPr>
              <a:t>architecture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000" y="5917516"/>
            <a:ext cx="6642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 sz="1200" spc="-5">
                <a:latin typeface="Garamond"/>
                <a:cs typeface="Garamond"/>
              </a:rPr>
              <a:t>Evaluation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Image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Stroke</a:t>
            </a:r>
            <a:r>
              <a:rPr dirty="0" spc="-20"/>
              <a:t> </a:t>
            </a:r>
            <a:r>
              <a:rPr dirty="0" spc="-5"/>
              <a:t>Lesion</a:t>
            </a:r>
            <a:r>
              <a:rPr dirty="0"/>
              <a:t> Segmented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X-Net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Quaternion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Network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pc="-10"/>
              <a:t>1</a:t>
            </a:r>
            <a:r>
              <a:rPr dirty="0"/>
              <a:t>7/03/2</a:t>
            </a:r>
            <a:r>
              <a:rPr dirty="0" spc="-5"/>
              <a:t>0</a:t>
            </a:r>
            <a:r>
              <a:rPr dirty="0"/>
              <a:t>21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/>
              <a:t>Pagina</a:t>
            </a:r>
            <a:r>
              <a:rPr dirty="0" spc="-5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- -</dc:creator>
  <dc:title>Presentazione di PowerPoint</dc:title>
  <dcterms:created xsi:type="dcterms:W3CDTF">2022-02-26T13:39:36Z</dcterms:created>
  <dcterms:modified xsi:type="dcterms:W3CDTF">2022-02-26T13:39:36Z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2021-07-19T00:00:00Z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2022-02-26T00:00:00Z</vt:filetime>
  </property>
</Properties>
</file>