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glb" ContentType="model/gltf.binary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28"/>
  </p:notesMasterIdLst>
  <p:handoutMasterIdLst>
    <p:handoutMasterId r:id="rId29"/>
  </p:handoutMasterIdLst>
  <p:sldIdLst>
    <p:sldId id="264" r:id="rId2"/>
    <p:sldId id="276" r:id="rId3"/>
    <p:sldId id="282" r:id="rId4"/>
    <p:sldId id="275" r:id="rId5"/>
    <p:sldId id="277" r:id="rId6"/>
    <p:sldId id="279" r:id="rId7"/>
    <p:sldId id="295" r:id="rId8"/>
    <p:sldId id="289" r:id="rId9"/>
    <p:sldId id="296" r:id="rId10"/>
    <p:sldId id="297" r:id="rId11"/>
    <p:sldId id="311" r:id="rId12"/>
    <p:sldId id="298" r:id="rId13"/>
    <p:sldId id="27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267" r:id="rId27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5EAD8F9E-5F3E-F242-90BE-2AF5D2FA37E8}">
          <p14:sldIdLst>
            <p14:sldId id="264"/>
            <p14:sldId id="276"/>
            <p14:sldId id="282"/>
            <p14:sldId id="275"/>
            <p14:sldId id="277"/>
            <p14:sldId id="279"/>
            <p14:sldId id="295"/>
            <p14:sldId id="289"/>
            <p14:sldId id="296"/>
            <p14:sldId id="297"/>
            <p14:sldId id="311"/>
            <p14:sldId id="298"/>
            <p14:sldId id="27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8364B"/>
    <a:srgbClr val="790022"/>
    <a:srgbClr val="822433"/>
    <a:srgbClr val="DE0000"/>
    <a:srgbClr val="DCD1D2"/>
    <a:srgbClr val="AAC9B6"/>
    <a:srgbClr val="830022"/>
    <a:srgbClr val="0067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46"/>
  </p:normalViewPr>
  <p:slideViewPr>
    <p:cSldViewPr showGuides="1">
      <p:cViewPr varScale="1">
        <p:scale>
          <a:sx n="57" d="100"/>
          <a:sy n="57" d="100"/>
        </p:scale>
        <p:origin x="90" y="1230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06D2483-B698-1296-D8AC-895CD037F0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it-IT"/>
              <a:t>AOOO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18D3F48-7917-CE53-685D-370CC465059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B7ABF09-BB86-9406-F449-A68B929EA20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it-IT"/>
              <a:t>Jacopo Brunetti</a:t>
            </a: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982875F-F934-5E35-18C1-F62D456218D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EAFB71A4-64F8-4D92-88B3-A390EFE21649}" type="slidenum">
              <a:rPr lang="it-IT" altLang="en-US"/>
              <a:pPr/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5067521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3761F5B-9581-EE91-E8A3-2E7B4DB6BFB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it-IT"/>
              <a:t>AOOO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810F48F-2839-DD2A-ABF5-FD791C95BA1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9961E6B4-10A7-C330-4A15-87A229A7F3C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3CD1D19B-89F3-C86D-D605-A62EE2771A1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CCE5F9C-08F1-522D-F758-54999490086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it-IT"/>
              <a:t>Jacopo Brunetti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161D5126-3378-6AD6-BCB0-F880F07EDE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D2D4096D-2D52-49FB-AC92-EE35F6EAF2ED}" type="slidenum">
              <a:rPr lang="it-IT" altLang="en-US"/>
              <a:pPr/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6346685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FBAEE55-7E9D-4FFD-F47A-AB01C0784D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6D7D793-CB6A-F27E-ABF0-6104FCD987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603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3670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3991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086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3E6E2FB-721C-41B3-4909-66803993A9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DE75E73-E1D6-5332-4D19-EFCBB63B52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41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78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00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296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330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una tabella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18569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 grafico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5937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31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7620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56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75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2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29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4468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Trascinare l'immagine su un segnaposto o fare clic sull'icona per aggiungerla</a:t>
            </a:r>
            <a:endParaRPr lang="en-GB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8733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D358DCB2-B622-4CA1-2F3D-A4E96380F0E3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90F6B9BA-1A54-52F3-41EA-9411F12DAD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en-US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562A9754-A624-7BC2-97B0-4007D05E06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C4C76683-93E4-7DA1-FB5D-A351F2EB0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AD298AAE-58D2-B966-BA27-27B5888F5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32623F04-F4C0-CD3B-17E4-CA753DC7D9C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MS PGothic" panose="020B0600070205080204" pitchFamily="34" charset="-128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MS PGothic" panose="020B0600070205080204" pitchFamily="34" charset="-128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MS PGothic" panose="020B0600070205080204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ublicdomainpictures.net/en/view-image.php?image=361700&amp;picture=people-network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022000006001115?via%3Dihub" TargetMode="External"/><Relationship Id="rId2" Type="http://schemas.openxmlformats.org/officeDocument/2006/relationships/hyperlink" Target="https://github.com/fed21/the-price-of-validity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hyperlink" Target="https://pngimg.com/download/38003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hinsight.org/definition/undirected_graph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icpedia.org/chalkboard/e/evaluation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Rectangle 11">
            <a:extLst>
              <a:ext uri="{FF2B5EF4-FFF2-40B4-BE49-F238E27FC236}">
                <a16:creationId xmlns:a16="http://schemas.microsoft.com/office/drawing/2014/main" id="{D8DFE8E4-8720-715B-CBA2-42C4003C2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35" y="-99392"/>
            <a:ext cx="9180679" cy="3847939"/>
          </a:xfrm>
          <a:prstGeom prst="rect">
            <a:avLst/>
          </a:prstGeom>
          <a:solidFill>
            <a:srgbClr val="006778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 dirty="0">
              <a:latin typeface="Calibri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5362" name="Group 17">
            <a:extLst>
              <a:ext uri="{FF2B5EF4-FFF2-40B4-BE49-F238E27FC236}">
                <a16:creationId xmlns:a16="http://schemas.microsoft.com/office/drawing/2014/main" id="{E20A9E93-1537-6E33-5561-E07083BEB02B}"/>
              </a:ext>
            </a:extLst>
          </p:cNvPr>
          <p:cNvGrpSpPr>
            <a:grpSpLocks/>
          </p:cNvGrpSpPr>
          <p:nvPr/>
        </p:nvGrpSpPr>
        <p:grpSpPr bwMode="auto">
          <a:xfrm>
            <a:off x="-15436" y="2404835"/>
            <a:ext cx="9215772" cy="4453165"/>
            <a:chOff x="0" y="1738"/>
            <a:chExt cx="5761" cy="2582"/>
          </a:xfrm>
        </p:grpSpPr>
        <p:pic>
          <p:nvPicPr>
            <p:cNvPr id="15365" name="Picture 15" descr="Fondino">
              <a:extLst>
                <a:ext uri="{FF2B5EF4-FFF2-40B4-BE49-F238E27FC236}">
                  <a16:creationId xmlns:a16="http://schemas.microsoft.com/office/drawing/2014/main" id="{9F15CEDC-D5E7-353B-1758-2732A2A21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6" name="Picture 13" descr="logo +marchio">
              <a:extLst>
                <a:ext uri="{FF2B5EF4-FFF2-40B4-BE49-F238E27FC236}">
                  <a16:creationId xmlns:a16="http://schemas.microsoft.com/office/drawing/2014/main" id="{618B4C26-477E-28CD-CC02-A320646E7B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7" name="Picture 16" descr="fascia">
              <a:extLst>
                <a:ext uri="{FF2B5EF4-FFF2-40B4-BE49-F238E27FC236}">
                  <a16:creationId xmlns:a16="http://schemas.microsoft.com/office/drawing/2014/main" id="{9205EF24-7C88-E36D-857C-972DD43A49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363" name="Titolo 2">
            <a:extLst>
              <a:ext uri="{FF2B5EF4-FFF2-40B4-BE49-F238E27FC236}">
                <a16:creationId xmlns:a16="http://schemas.microsoft.com/office/drawing/2014/main" id="{1480CD25-F019-0BA2-D970-0C7D2327E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57" y="424091"/>
            <a:ext cx="9145588" cy="1979612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Practical Project on Distributed Data Centric Networks</a:t>
            </a:r>
            <a:r>
              <a:rPr lang="it-IT" sz="2000" dirty="0">
                <a:effectLst/>
                <a:latin typeface="Helvetica Neue" panose="02000503000000020004" pitchFamily="2" charset="0"/>
              </a:rPr>
              <a:t/>
            </a:r>
            <a:br>
              <a:rPr lang="it-IT" sz="2000" dirty="0">
                <a:effectLst/>
                <a:latin typeface="Helvetica Neue" panose="02000503000000020004" pitchFamily="2" charset="0"/>
              </a:rPr>
            </a:br>
            <a:r>
              <a:rPr lang="it-IT" sz="2000" dirty="0">
                <a:effectLst/>
                <a:latin typeface="Helvetica Neue" panose="02000503000000020004" pitchFamily="2" charset="0"/>
              </a:rPr>
              <a:t/>
            </a:r>
            <a:br>
              <a:rPr lang="it-IT" sz="2000" dirty="0">
                <a:effectLst/>
                <a:latin typeface="Helvetica Neue" panose="02000503000000020004" pitchFamily="2" charset="0"/>
              </a:rPr>
            </a:br>
            <a:r>
              <a:rPr lang="it-IT" sz="2000" dirty="0">
                <a:effectLst/>
                <a:latin typeface="Helvetica Neue" panose="02000503000000020004" pitchFamily="2" charset="0"/>
              </a:rPr>
              <a:t/>
            </a:r>
            <a:br>
              <a:rPr lang="it-IT" sz="2000" dirty="0">
                <a:effectLst/>
                <a:latin typeface="Helvetica Neue" panose="02000503000000020004" pitchFamily="2" charset="0"/>
              </a:rPr>
            </a:br>
            <a:r>
              <a:rPr lang="it-IT" sz="2000" dirty="0">
                <a:effectLst/>
                <a:latin typeface="Helvetica Neue" panose="02000503000000020004" pitchFamily="2" charset="0"/>
              </a:rPr>
              <a:t>  </a:t>
            </a:r>
            <a:br>
              <a:rPr lang="it-IT" sz="2000" dirty="0">
                <a:effectLst/>
                <a:latin typeface="Helvetica Neue" panose="02000503000000020004" pitchFamily="2" charset="0"/>
              </a:rPr>
            </a:br>
            <a:r>
              <a:rPr lang="en-US" dirty="0">
                <a:solidFill>
                  <a:schemeClr val="bg1"/>
                </a:solidFill>
              </a:rPr>
              <a:t>The price of validity in dynamic networks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it-IT" altLang="en-US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/>
            </a:r>
            <a:br>
              <a:rPr lang="it-IT" altLang="en-US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en-US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        </a:t>
            </a:r>
            <a:endParaRPr lang="it-IT" altLang="en-US" sz="1700" b="0" i="1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4" name="Sottotitolo 3">
            <a:extLst>
              <a:ext uri="{FF2B5EF4-FFF2-40B4-BE49-F238E27FC236}">
                <a16:creationId xmlns:a16="http://schemas.microsoft.com/office/drawing/2014/main" id="{91CCB767-863D-07BE-B902-3DDD28FE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7784" y="5949280"/>
            <a:ext cx="6400800" cy="706437"/>
          </a:xfrm>
        </p:spPr>
        <p:txBody>
          <a:bodyPr/>
          <a:lstStyle/>
          <a:p>
            <a:pPr algn="r" eaLnBrk="1" hangingPunct="1"/>
            <a:r>
              <a:rPr lang="it-IT" altLang="en-US" sz="1400" dirty="0" err="1">
                <a:solidFill>
                  <a:srgbClr val="FFFFFF"/>
                </a:solidFill>
                <a:latin typeface="Calibri" panose="020F0502020204030204" pitchFamily="34" charset="0"/>
              </a:rPr>
              <a:t>Dependable</a:t>
            </a:r>
            <a:r>
              <a:rPr lang="it-IT" altLang="en-US" sz="1400" dirty="0">
                <a:solidFill>
                  <a:srgbClr val="FFFFFF"/>
                </a:solidFill>
                <a:latin typeface="Calibri" panose="020F0502020204030204" pitchFamily="34" charset="0"/>
              </a:rPr>
              <a:t> Distributed Systems</a:t>
            </a:r>
          </a:p>
          <a:p>
            <a:pPr algn="r" eaLnBrk="1" hangingPunct="1"/>
            <a:r>
              <a:rPr lang="it-IT" altLang="en-US" sz="1400" dirty="0" err="1">
                <a:solidFill>
                  <a:srgbClr val="FFFFFF"/>
                </a:solidFill>
                <a:latin typeface="Calibri" panose="020F0502020204030204" pitchFamily="34" charset="0"/>
              </a:rPr>
              <a:t>Academic</a:t>
            </a:r>
            <a:r>
              <a:rPr lang="it-IT" altLang="en-US" sz="14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it-IT" altLang="en-US" sz="1400" dirty="0" err="1">
                <a:solidFill>
                  <a:srgbClr val="FFFFFF"/>
                </a:solidFill>
                <a:latin typeface="Calibri" panose="020F0502020204030204" pitchFamily="34" charset="0"/>
              </a:rPr>
              <a:t>year</a:t>
            </a:r>
            <a:r>
              <a:rPr lang="it-IT" altLang="en-US" sz="1400" dirty="0">
                <a:solidFill>
                  <a:srgbClr val="FFFFFF"/>
                </a:solidFill>
                <a:latin typeface="Calibri" panose="020F0502020204030204" pitchFamily="34" charset="0"/>
              </a:rPr>
              <a:t>: 2022/2023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C8187CA-E88E-B79D-B111-8D661AB71996}"/>
              </a:ext>
            </a:extLst>
          </p:cNvPr>
          <p:cNvSpPr txBox="1"/>
          <p:nvPr/>
        </p:nvSpPr>
        <p:spPr>
          <a:xfrm>
            <a:off x="251520" y="5930596"/>
            <a:ext cx="5040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en-US" sz="1400" b="0" i="1" dirty="0">
                <a:solidFill>
                  <a:srgbClr val="FFFFFF"/>
                </a:solidFill>
                <a:latin typeface="Calibri" panose="020F0502020204030204" pitchFamily="34" charset="0"/>
              </a:rPr>
              <a:t>Brunetti Jacopo, Carmignani Federico, Caruso Paolo </a:t>
            </a:r>
            <a:endParaRPr lang="it-IT" sz="14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olo 1">
            <a:extLst>
              <a:ext uri="{FF2B5EF4-FFF2-40B4-BE49-F238E27FC236}">
                <a16:creationId xmlns:a16="http://schemas.microsoft.com/office/drawing/2014/main" id="{B6F9F09F-346A-BCD3-0788-021D8C88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>
                <a:latin typeface="Calibri" panose="020F0502020204030204" pitchFamily="34" charset="0"/>
              </a:rPr>
              <a:t>WildFire</a:t>
            </a:r>
            <a:r>
              <a:rPr lang="en-GB" altLang="en-US" dirty="0">
                <a:latin typeface="Calibri" panose="020F0502020204030204" pitchFamily="34" charset="0"/>
              </a:rPr>
              <a:t> Algorithm</a:t>
            </a:r>
          </a:p>
        </p:txBody>
      </p:sp>
      <p:pic>
        <p:nvPicPr>
          <p:cNvPr id="4" name="Immagine 3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B22B593C-02D7-CF15-1A82-B90C42933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469" y="2132856"/>
            <a:ext cx="560306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26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olo 1">
            <a:extLst>
              <a:ext uri="{FF2B5EF4-FFF2-40B4-BE49-F238E27FC236}">
                <a16:creationId xmlns:a16="http://schemas.microsoft.com/office/drawing/2014/main" id="{B6F9F09F-346A-BCD3-0788-021D8C88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>
                <a:latin typeface="Calibri" panose="020F0502020204030204" pitchFamily="34" charset="0"/>
              </a:rPr>
              <a:t>WildFire</a:t>
            </a:r>
            <a:r>
              <a:rPr lang="en-GB" altLang="en-US" dirty="0">
                <a:latin typeface="Calibri" panose="020F0502020204030204" pitchFamily="34" charset="0"/>
              </a:rPr>
              <a:t> Algorithm</a:t>
            </a:r>
          </a:p>
        </p:txBody>
      </p:sp>
      <p:pic>
        <p:nvPicPr>
          <p:cNvPr id="2" name="Immagine 1" descr="Immagine che contiene testo, Carattere, schermata, algebra&#10;&#10;Descrizione generata automaticamente">
            <a:extLst>
              <a:ext uri="{FF2B5EF4-FFF2-40B4-BE49-F238E27FC236}">
                <a16:creationId xmlns:a16="http://schemas.microsoft.com/office/drawing/2014/main" id="{4E74DB5C-2753-F045-71EE-B748A5982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936" y="1942291"/>
            <a:ext cx="4460127" cy="297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6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olo 1">
            <a:extLst>
              <a:ext uri="{FF2B5EF4-FFF2-40B4-BE49-F238E27FC236}">
                <a16:creationId xmlns:a16="http://schemas.microsoft.com/office/drawing/2014/main" id="{B6F9F09F-346A-BCD3-0788-021D8C88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Dependability</a:t>
            </a:r>
            <a:r>
              <a:rPr lang="it-IT" dirty="0"/>
              <a:t> Evaluation</a:t>
            </a:r>
            <a:endParaRPr lang="en-GB" altLang="en-US" dirty="0">
              <a:latin typeface="Calibri" panose="020F0502020204030204" pitchFamily="34" charset="0"/>
            </a:endParaRP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0BC2DCE9-4E1F-8EF3-17AF-A32CEA10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2132856"/>
            <a:ext cx="6913512" cy="3404592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sz="1800" u="sng" dirty="0">
                <a:latin typeface="Calibri" panose="020F0502020204030204" pitchFamily="34" charset="0"/>
              </a:rPr>
              <a:t>Performance</a:t>
            </a:r>
            <a:r>
              <a:rPr lang="en-GB" altLang="en-US" sz="1800" dirty="0">
                <a:latin typeface="Calibri" panose="020F0502020204030204" pitchFamily="34" charset="0"/>
              </a:rPr>
              <a:t> evaluation</a:t>
            </a:r>
          </a:p>
          <a:p>
            <a:pPr marL="0" indent="0">
              <a:buNone/>
            </a:pPr>
            <a:endParaRPr lang="en-GB" altLang="en-US" sz="1800" dirty="0">
              <a:latin typeface="Calibri" panose="020F0502020204030204" pitchFamily="34" charset="0"/>
            </a:endParaRPr>
          </a:p>
          <a:p>
            <a:r>
              <a:rPr lang="en-GB" altLang="en-US" sz="1800" dirty="0">
                <a:latin typeface="Calibri" panose="020F0502020204030204" pitchFamily="34" charset="0"/>
              </a:rPr>
              <a:t>T</a:t>
            </a:r>
            <a:r>
              <a:rPr lang="en-US" sz="1800" b="0" i="0" dirty="0">
                <a:effectLst/>
                <a:latin typeface="+mj-lt"/>
              </a:rPr>
              <a:t>he </a:t>
            </a:r>
            <a:r>
              <a:rPr lang="en-US" sz="1800" b="1" i="0" dirty="0">
                <a:effectLst/>
                <a:latin typeface="+mj-lt"/>
              </a:rPr>
              <a:t>communication cost </a:t>
            </a:r>
            <a:r>
              <a:rPr lang="en-US" sz="1800" b="0" i="0" dirty="0">
                <a:effectLst/>
                <a:latin typeface="+mj-lt"/>
              </a:rPr>
              <a:t>of the protocol: number of messages exchanged.</a:t>
            </a:r>
          </a:p>
          <a:p>
            <a:r>
              <a:rPr lang="en-US" sz="1800" b="0" i="0" dirty="0">
                <a:effectLst/>
                <a:latin typeface="+mj-lt"/>
              </a:rPr>
              <a:t>The </a:t>
            </a:r>
            <a:r>
              <a:rPr lang="en-US" sz="1800" b="1" i="0" dirty="0">
                <a:effectLst/>
                <a:latin typeface="+mj-lt"/>
              </a:rPr>
              <a:t>computation cost</a:t>
            </a:r>
            <a:r>
              <a:rPr lang="en-US" sz="1800" b="0" i="0" dirty="0">
                <a:effectLst/>
                <a:latin typeface="+mj-lt"/>
              </a:rPr>
              <a:t> of a host: the maximum number of messages managed by a host.</a:t>
            </a:r>
          </a:p>
          <a:p>
            <a:r>
              <a:rPr lang="en-US" sz="1800" b="0" i="0" dirty="0">
                <a:effectLst/>
                <a:latin typeface="+mj-lt"/>
              </a:rPr>
              <a:t>The </a:t>
            </a:r>
            <a:r>
              <a:rPr lang="en-US" sz="1800" b="1" i="0" dirty="0">
                <a:effectLst/>
                <a:latin typeface="+mj-lt"/>
              </a:rPr>
              <a:t>time cost</a:t>
            </a:r>
            <a:r>
              <a:rPr lang="en-US" sz="1800" b="0" i="0" dirty="0">
                <a:effectLst/>
                <a:latin typeface="+mj-lt"/>
              </a:rPr>
              <a:t> of the protocol: the time to perform the query.</a:t>
            </a:r>
            <a:endParaRPr lang="en-GB" altLang="en-US" sz="1800" dirty="0"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olo 1">
            <a:extLst>
              <a:ext uri="{FF2B5EF4-FFF2-40B4-BE49-F238E27FC236}">
                <a16:creationId xmlns:a16="http://schemas.microsoft.com/office/drawing/2014/main" id="{B6F9F09F-346A-BCD3-0788-021D8C88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Dependability</a:t>
            </a:r>
            <a:r>
              <a:rPr lang="it-IT" dirty="0"/>
              <a:t> </a:t>
            </a:r>
            <a:r>
              <a:rPr lang="it-IT" dirty="0" err="1"/>
              <a:t>Properties</a:t>
            </a:r>
            <a:endParaRPr lang="en-GB" altLang="en-US" dirty="0">
              <a:latin typeface="Calibri" panose="020F0502020204030204" pitchFamily="34" charset="0"/>
            </a:endParaRP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0BC2DCE9-4E1F-8EF3-17AF-A32CEA10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118411"/>
            <a:ext cx="6913512" cy="3404592"/>
          </a:xfrm>
        </p:spPr>
        <p:txBody>
          <a:bodyPr/>
          <a:lstStyle/>
          <a:p>
            <a:r>
              <a:rPr lang="en-US" sz="1800" b="1" dirty="0"/>
              <a:t>Availability</a:t>
            </a:r>
            <a:r>
              <a:rPr lang="en-US" sz="1800" dirty="0"/>
              <a:t>: readiness of correct service</a:t>
            </a:r>
          </a:p>
          <a:p>
            <a:r>
              <a:rPr lang="en-US" sz="1800" b="1" dirty="0"/>
              <a:t>Reliability</a:t>
            </a:r>
            <a:r>
              <a:rPr lang="en-US" sz="1800" dirty="0"/>
              <a:t>: continuity of correct service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/>
              <a:t>Fault Tolerance</a:t>
            </a:r>
            <a:r>
              <a:rPr lang="en-US" sz="1800" dirty="0"/>
              <a:t>: avoid service failures in the presence of faults. </a:t>
            </a:r>
          </a:p>
          <a:p>
            <a:pPr lvl="1"/>
            <a:r>
              <a:rPr lang="en-US" sz="1800" b="1" dirty="0"/>
              <a:t>Crashes</a:t>
            </a:r>
            <a:r>
              <a:rPr lang="en-US" sz="1800" dirty="0"/>
              <a:t>: a host in the system fails</a:t>
            </a:r>
          </a:p>
          <a:p>
            <a:pPr marL="457200" lvl="1" indent="0">
              <a:buNone/>
            </a:pPr>
            <a:r>
              <a:rPr lang="en-US" sz="1800" dirty="0"/>
              <a:t>		</a:t>
            </a:r>
          </a:p>
          <a:p>
            <a:pPr lvl="1"/>
            <a:r>
              <a:rPr lang="en-US" sz="1800" b="1" dirty="0"/>
              <a:t>Byzantine failures</a:t>
            </a:r>
            <a:r>
              <a:rPr lang="en-US" sz="1800" dirty="0"/>
              <a:t>: a host in the system </a:t>
            </a:r>
          </a:p>
          <a:p>
            <a:pPr marL="457200" lvl="1" indent="0">
              <a:buNone/>
            </a:pPr>
            <a:r>
              <a:rPr lang="en-US" sz="1800" dirty="0"/>
              <a:t>alters his </a:t>
            </a:r>
            <a:r>
              <a:rPr lang="en-US" sz="1800" dirty="0" err="1"/>
              <a:t>behaviour</a:t>
            </a:r>
            <a:r>
              <a:rPr lang="en-US" sz="1800" dirty="0"/>
              <a:t>  			</a:t>
            </a:r>
            <a:endParaRPr lang="en-GB" altLang="en-US" sz="1400" dirty="0">
              <a:latin typeface="+mj-lt"/>
            </a:endParaRPr>
          </a:p>
        </p:txBody>
      </p:sp>
      <p:sp>
        <p:nvSpPr>
          <p:cNvPr id="2" name="Parentesi graffa aperta 1">
            <a:extLst>
              <a:ext uri="{FF2B5EF4-FFF2-40B4-BE49-F238E27FC236}">
                <a16:creationId xmlns:a16="http://schemas.microsoft.com/office/drawing/2014/main" id="{46676E6A-75D2-A321-EA8E-5E599C25487B}"/>
              </a:ext>
            </a:extLst>
          </p:cNvPr>
          <p:cNvSpPr/>
          <p:nvPr/>
        </p:nvSpPr>
        <p:spPr bwMode="auto">
          <a:xfrm rot="10800000">
            <a:off x="5076056" y="2060848"/>
            <a:ext cx="487042" cy="733434"/>
          </a:xfrm>
          <a:prstGeom prst="leftBrace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Elemento grafico 5" descr="Segno di spunta con riempimento a tinta unita">
            <a:extLst>
              <a:ext uri="{FF2B5EF4-FFF2-40B4-BE49-F238E27FC236}">
                <a16:creationId xmlns:a16="http://schemas.microsoft.com/office/drawing/2014/main" id="{B0E70A26-084E-464D-0448-249418822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92702" y="1983288"/>
            <a:ext cx="914400" cy="914400"/>
          </a:xfrm>
          <a:prstGeom prst="rect">
            <a:avLst/>
          </a:prstGeom>
        </p:spPr>
      </p:pic>
      <p:pic>
        <p:nvPicPr>
          <p:cNvPr id="8" name="Elemento grafico 7" descr="Chiudi con riempimento a tinta unita">
            <a:extLst>
              <a:ext uri="{FF2B5EF4-FFF2-40B4-BE49-F238E27FC236}">
                <a16:creationId xmlns:a16="http://schemas.microsoft.com/office/drawing/2014/main" id="{5B91E46F-8E07-C34B-4A02-EAD0CF32F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388670" y="4075382"/>
            <a:ext cx="842392" cy="842392"/>
          </a:xfrm>
          <a:prstGeom prst="rect">
            <a:avLst/>
          </a:prstGeom>
        </p:spPr>
      </p:pic>
      <p:pic>
        <p:nvPicPr>
          <p:cNvPr id="9" name="Elemento grafico 8" descr="Chiudi con riempimento a tinta unita">
            <a:extLst>
              <a:ext uri="{FF2B5EF4-FFF2-40B4-BE49-F238E27FC236}">
                <a16:creationId xmlns:a16="http://schemas.microsoft.com/office/drawing/2014/main" id="{67DF2100-A854-2AF4-6553-F4C5D05DA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362511" y="3399511"/>
            <a:ext cx="842392" cy="84239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6194EED-0CB1-5294-D610-A8DE32BDACA2}"/>
              </a:ext>
            </a:extLst>
          </p:cNvPr>
          <p:cNvSpPr txBox="1"/>
          <p:nvPr/>
        </p:nvSpPr>
        <p:spPr>
          <a:xfrm>
            <a:off x="6109320" y="3598912"/>
            <a:ext cx="273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rgbClr val="000000"/>
                </a:solidFill>
                <a:latin typeface="+mj-lt"/>
              </a:rPr>
              <a:t>but</a:t>
            </a:r>
            <a:r>
              <a:rPr lang="it-IT" sz="1800" dirty="0">
                <a:solidFill>
                  <a:srgbClr val="000000"/>
                </a:solidFill>
                <a:latin typeface="+mj-lt"/>
              </a:rPr>
              <a:t>… ⇒ Single-Site </a:t>
            </a:r>
            <a:r>
              <a:rPr lang="it-IT" sz="1800" dirty="0" err="1">
                <a:solidFill>
                  <a:srgbClr val="000000"/>
                </a:solidFill>
                <a:latin typeface="+mj-lt"/>
              </a:rPr>
              <a:t>Validity</a:t>
            </a:r>
            <a:r>
              <a:rPr lang="it-IT" sz="1800" dirty="0">
                <a:solidFill>
                  <a:srgbClr val="000000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6058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olo 1">
            <a:extLst>
              <a:ext uri="{FF2B5EF4-FFF2-40B4-BE49-F238E27FC236}">
                <a16:creationId xmlns:a16="http://schemas.microsoft.com/office/drawing/2014/main" id="{B6F9F09F-346A-BCD3-0788-021D8C88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Calibri" panose="020F0502020204030204" pitchFamily="34" charset="0"/>
              </a:rPr>
              <a:t>Limitations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0BC2DCE9-4E1F-8EF3-17AF-A32CEA10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88" y="2204864"/>
            <a:ext cx="6048672" cy="2160240"/>
          </a:xfrm>
        </p:spPr>
        <p:txBody>
          <a:bodyPr/>
          <a:lstStyle/>
          <a:p>
            <a:r>
              <a:rPr lang="en-US" sz="1800" dirty="0"/>
              <a:t>Limitation on </a:t>
            </a:r>
            <a:r>
              <a:rPr lang="en-US" sz="1800" b="1" dirty="0"/>
              <a:t>systems</a:t>
            </a:r>
          </a:p>
          <a:p>
            <a:endParaRPr lang="en-US" sz="1800" dirty="0"/>
          </a:p>
          <a:p>
            <a:r>
              <a:rPr lang="en-US" sz="1800" dirty="0"/>
              <a:t>Limitation on </a:t>
            </a:r>
            <a:r>
              <a:rPr lang="en-US" sz="1800" b="1" dirty="0"/>
              <a:t>communication</a:t>
            </a:r>
          </a:p>
          <a:p>
            <a:endParaRPr lang="en-US" sz="1800" dirty="0"/>
          </a:p>
          <a:p>
            <a:r>
              <a:rPr lang="en-US" sz="1800" dirty="0"/>
              <a:t>Limitation on </a:t>
            </a:r>
            <a:r>
              <a:rPr lang="en-US" sz="1800" b="1" dirty="0"/>
              <a:t>algorithm</a:t>
            </a:r>
            <a:endParaRPr lang="en-GB" altLang="en-US" sz="1400" b="1" dirty="0">
              <a:latin typeface="+mj-lt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67BF3D1-A181-FE35-0171-4D2449FE3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560" y="3770731"/>
            <a:ext cx="1799456" cy="179945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BAE28E9-CAC8-A81C-061F-51988BD2E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70987"/>
            <a:ext cx="1043561" cy="89325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FEF955E-8AC9-3D67-4A72-4C8577C65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2774287"/>
            <a:ext cx="3194917" cy="79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51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Development </a:t>
            </a:r>
            <a:r>
              <a:rPr lang="it-IT" dirty="0" err="1"/>
              <a:t>environment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58888" y="1752600"/>
            <a:ext cx="7416800" cy="4114800"/>
          </a:xfrm>
        </p:spPr>
        <p:txBody>
          <a:bodyPr/>
          <a:lstStyle/>
          <a:p>
            <a:r>
              <a:rPr lang="it-IT" sz="2000" dirty="0"/>
              <a:t>Network </a:t>
            </a:r>
            <a:r>
              <a:rPr lang="it-IT" sz="2000" dirty="0" err="1"/>
              <a:t>Structure</a:t>
            </a:r>
            <a:r>
              <a:rPr lang="it-IT" sz="2000" dirty="0"/>
              <a:t> on </a:t>
            </a:r>
            <a:r>
              <a:rPr lang="it-IT" sz="2000" dirty="0" err="1"/>
              <a:t>Docker</a:t>
            </a:r>
            <a:r>
              <a:rPr lang="it-IT" sz="2000" dirty="0"/>
              <a:t> </a:t>
            </a:r>
            <a:r>
              <a:rPr lang="it-IT" sz="2000" dirty="0" err="1"/>
              <a:t>where</a:t>
            </a:r>
            <a:r>
              <a:rPr lang="it-IT" sz="2000" dirty="0"/>
              <a:t> </a:t>
            </a:r>
            <a:r>
              <a:rPr lang="it-IT" sz="2000" dirty="0" err="1"/>
              <a:t>each</a:t>
            </a:r>
            <a:r>
              <a:rPr lang="it-IT" sz="2000" dirty="0"/>
              <a:t> container </a:t>
            </a:r>
            <a:r>
              <a:rPr lang="it-IT" sz="2000" dirty="0" err="1"/>
              <a:t>represents</a:t>
            </a:r>
            <a:r>
              <a:rPr lang="it-IT" sz="2000" dirty="0"/>
              <a:t> a </a:t>
            </a:r>
            <a:r>
              <a:rPr lang="it-IT" sz="2000" dirty="0" err="1"/>
              <a:t>node</a:t>
            </a:r>
            <a:endParaRPr lang="it-IT" sz="2000" dirty="0"/>
          </a:p>
          <a:p>
            <a:endParaRPr lang="it-IT" dirty="0"/>
          </a:p>
          <a:p>
            <a:r>
              <a:rPr lang="it-IT" sz="2000" dirty="0" err="1"/>
              <a:t>Python</a:t>
            </a:r>
            <a:r>
              <a:rPr lang="it-IT" sz="2000" dirty="0"/>
              <a:t> Notebook to </a:t>
            </a:r>
            <a:r>
              <a:rPr lang="it-IT" sz="2000" dirty="0" err="1"/>
              <a:t>build</a:t>
            </a:r>
            <a:r>
              <a:rPr lang="it-IT" sz="2000" dirty="0"/>
              <a:t> the </a:t>
            </a:r>
            <a:r>
              <a:rPr lang="it-IT" sz="2000" dirty="0" err="1"/>
              <a:t>Docker</a:t>
            </a:r>
            <a:r>
              <a:rPr lang="it-IT" sz="2000" dirty="0"/>
              <a:t> compose in </a:t>
            </a:r>
            <a:r>
              <a:rPr lang="it-IT" sz="2000" dirty="0" err="1"/>
              <a:t>which</a:t>
            </a:r>
            <a:r>
              <a:rPr lang="it-IT" sz="2000" dirty="0"/>
              <a:t> are </a:t>
            </a:r>
            <a:r>
              <a:rPr lang="it-IT" sz="2000" dirty="0" err="1"/>
              <a:t>defined</a:t>
            </a:r>
            <a:r>
              <a:rPr lang="it-IT" sz="2000" dirty="0"/>
              <a:t> the </a:t>
            </a:r>
            <a:r>
              <a:rPr lang="it-IT" sz="2000" dirty="0" err="1"/>
              <a:t>Nodes</a:t>
            </a:r>
            <a:r>
              <a:rPr lang="it-IT" sz="2000" dirty="0"/>
              <a:t> and </a:t>
            </a:r>
            <a:r>
              <a:rPr lang="it-IT" sz="2000" dirty="0" err="1"/>
              <a:t>their</a:t>
            </a:r>
            <a:r>
              <a:rPr lang="it-IT" sz="2000" dirty="0"/>
              <a:t> </a:t>
            </a:r>
            <a:r>
              <a:rPr lang="it-IT" sz="2000" dirty="0" err="1"/>
              <a:t>properties</a:t>
            </a:r>
            <a:endParaRPr lang="it-IT" dirty="0"/>
          </a:p>
          <a:p>
            <a:endParaRPr lang="it-IT" sz="2000" dirty="0"/>
          </a:p>
          <a:p>
            <a:r>
              <a:rPr lang="it-IT" sz="2000" dirty="0" err="1"/>
              <a:t>Nodes</a:t>
            </a:r>
            <a:r>
              <a:rPr lang="it-IT" sz="2000" dirty="0"/>
              <a:t> are </a:t>
            </a:r>
            <a:r>
              <a:rPr lang="it-IT" sz="2000" dirty="0" err="1"/>
              <a:t>able</a:t>
            </a:r>
            <a:r>
              <a:rPr lang="it-IT" sz="2000" dirty="0"/>
              <a:t> to </a:t>
            </a:r>
            <a:r>
              <a:rPr lang="it-IT" sz="2000" dirty="0" err="1"/>
              <a:t>communicate</a:t>
            </a:r>
            <a:r>
              <a:rPr lang="it-IT" sz="2000" dirty="0"/>
              <a:t> </a:t>
            </a:r>
            <a:r>
              <a:rPr lang="it-IT" sz="2000" dirty="0" err="1"/>
              <a:t>each</a:t>
            </a:r>
            <a:r>
              <a:rPr lang="it-IT" sz="2000" dirty="0"/>
              <a:t> </a:t>
            </a:r>
            <a:r>
              <a:rPr lang="it-IT" sz="2000" dirty="0" err="1"/>
              <a:t>other</a:t>
            </a:r>
            <a:r>
              <a:rPr lang="it-IT" sz="2000" dirty="0"/>
              <a:t> by </a:t>
            </a:r>
            <a:r>
              <a:rPr lang="it-IT" sz="2000" dirty="0" err="1"/>
              <a:t>using</a:t>
            </a:r>
            <a:r>
              <a:rPr lang="it-IT" sz="2000" dirty="0"/>
              <a:t> </a:t>
            </a:r>
            <a:r>
              <a:rPr lang="it-IT" sz="2000" dirty="0" err="1"/>
              <a:t>RabbitMQ</a:t>
            </a:r>
            <a:r>
              <a:rPr lang="it-IT" sz="2000" dirty="0"/>
              <a:t> </a:t>
            </a:r>
            <a:r>
              <a:rPr lang="it-IT" sz="2000" dirty="0" err="1"/>
              <a:t>queues</a:t>
            </a:r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875" y="4974146"/>
            <a:ext cx="1043561" cy="893254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5068671"/>
            <a:ext cx="3194917" cy="79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0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Study</a:t>
            </a:r>
            <a:r>
              <a:rPr lang="it-IT" dirty="0"/>
              <a:t> </a:t>
            </a:r>
            <a:r>
              <a:rPr lang="it-IT" dirty="0" err="1"/>
              <a:t>cases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1244352"/>
          </a:xfrm>
        </p:spPr>
        <p:txBody>
          <a:bodyPr/>
          <a:lstStyle/>
          <a:p>
            <a:r>
              <a:rPr lang="it-IT" sz="2000" dirty="0"/>
              <a:t>Network </a:t>
            </a:r>
            <a:r>
              <a:rPr lang="it-IT" sz="2000" dirty="0" err="1"/>
              <a:t>Topology</a:t>
            </a:r>
            <a:r>
              <a:rPr lang="it-IT" sz="2000" dirty="0"/>
              <a:t>:</a:t>
            </a:r>
          </a:p>
          <a:p>
            <a:pPr lvl="1"/>
            <a:r>
              <a:rPr lang="it-IT" sz="1600" b="1" dirty="0" err="1"/>
              <a:t>Power</a:t>
            </a:r>
            <a:r>
              <a:rPr lang="it-IT" sz="1600" b="1" dirty="0"/>
              <a:t>-Law</a:t>
            </a:r>
          </a:p>
          <a:p>
            <a:pPr lvl="1"/>
            <a:r>
              <a:rPr lang="it-IT" sz="1600" b="1" dirty="0"/>
              <a:t>Random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1244352"/>
          </a:xfrm>
        </p:spPr>
        <p:txBody>
          <a:bodyPr/>
          <a:lstStyle/>
          <a:p>
            <a:r>
              <a:rPr lang="it-IT" sz="2000" dirty="0" err="1"/>
              <a:t>Protocols</a:t>
            </a:r>
            <a:r>
              <a:rPr lang="it-IT" sz="2000" dirty="0"/>
              <a:t>:</a:t>
            </a:r>
          </a:p>
          <a:p>
            <a:pPr lvl="1"/>
            <a:r>
              <a:rPr lang="it-IT" sz="1600" b="1" dirty="0" err="1"/>
              <a:t>Spanning</a:t>
            </a:r>
            <a:r>
              <a:rPr lang="it-IT" sz="1600" b="1" dirty="0"/>
              <a:t> </a:t>
            </a:r>
            <a:r>
              <a:rPr lang="it-IT" sz="1600" b="1" dirty="0" err="1"/>
              <a:t>Tree</a:t>
            </a:r>
            <a:endParaRPr lang="it-IT" sz="1600" b="1" dirty="0"/>
          </a:p>
          <a:p>
            <a:pPr lvl="1"/>
            <a:r>
              <a:rPr lang="it-IT" sz="1600" b="1" dirty="0" err="1"/>
              <a:t>WildFire</a:t>
            </a:r>
            <a:endParaRPr lang="it-IT" sz="1600" b="1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1259632" y="3119189"/>
            <a:ext cx="741605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8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it-IT" sz="2000" kern="0" dirty="0" err="1"/>
              <a:t>Each</a:t>
            </a:r>
            <a:r>
              <a:rPr lang="it-IT" sz="2000" kern="0" dirty="0"/>
              <a:t> </a:t>
            </a:r>
            <a:r>
              <a:rPr lang="it-IT" sz="2000" kern="0" dirty="0" err="1"/>
              <a:t>topology</a:t>
            </a:r>
            <a:r>
              <a:rPr lang="it-IT" sz="2000" kern="0" dirty="0"/>
              <a:t> – </a:t>
            </a:r>
            <a:r>
              <a:rPr lang="it-IT" sz="2000" kern="0" dirty="0" err="1"/>
              <a:t>protocol</a:t>
            </a:r>
            <a:r>
              <a:rPr lang="it-IT" sz="2000" kern="0" dirty="0"/>
              <a:t> </a:t>
            </a:r>
            <a:r>
              <a:rPr lang="it-IT" sz="2000" kern="0" dirty="0" err="1"/>
              <a:t>pair</a:t>
            </a:r>
            <a:r>
              <a:rPr lang="it-IT" sz="2000" kern="0" dirty="0"/>
              <a:t> </a:t>
            </a:r>
            <a:r>
              <a:rPr lang="it-IT" sz="2000" kern="0" dirty="0" err="1"/>
              <a:t>is</a:t>
            </a:r>
            <a:r>
              <a:rPr lang="it-IT" sz="2000" kern="0" dirty="0"/>
              <a:t> </a:t>
            </a:r>
            <a:r>
              <a:rPr lang="it-IT" sz="2000" kern="0" dirty="0" err="1"/>
              <a:t>tested</a:t>
            </a:r>
            <a:r>
              <a:rPr lang="it-IT" sz="2000" kern="0" dirty="0"/>
              <a:t> with </a:t>
            </a:r>
            <a:r>
              <a:rPr lang="it-IT" sz="2000" kern="0" dirty="0" err="1"/>
              <a:t>both</a:t>
            </a:r>
            <a:r>
              <a:rPr lang="it-IT" sz="2000" kern="0" dirty="0"/>
              <a:t> </a:t>
            </a:r>
            <a:r>
              <a:rPr lang="it-IT" sz="2000" kern="0" dirty="0" err="1"/>
              <a:t>presence</a:t>
            </a:r>
            <a:r>
              <a:rPr lang="it-IT" sz="2000" kern="0" dirty="0"/>
              <a:t> and </a:t>
            </a:r>
            <a:r>
              <a:rPr lang="it-IT" sz="2000" kern="0" dirty="0" err="1"/>
              <a:t>absence</a:t>
            </a:r>
            <a:r>
              <a:rPr lang="it-IT" sz="2000" kern="0" dirty="0"/>
              <a:t> of </a:t>
            </a:r>
            <a:r>
              <a:rPr lang="it-IT" sz="2000" kern="0" dirty="0" err="1"/>
              <a:t>failures</a:t>
            </a:r>
            <a:r>
              <a:rPr lang="it-IT" sz="2000" kern="0" dirty="0"/>
              <a:t> and for the </a:t>
            </a:r>
            <a:r>
              <a:rPr lang="it-IT" sz="2000" kern="0" dirty="0" err="1"/>
              <a:t>representative</a:t>
            </a:r>
            <a:r>
              <a:rPr lang="it-IT" sz="2000" kern="0" dirty="0"/>
              <a:t> &lt;&lt;</a:t>
            </a:r>
            <a:r>
              <a:rPr lang="it-IT" sz="2000" kern="0" dirty="0" err="1"/>
              <a:t>count</a:t>
            </a:r>
            <a:r>
              <a:rPr lang="it-IT" sz="2000" kern="0" dirty="0"/>
              <a:t>&gt;&gt; query</a:t>
            </a:r>
          </a:p>
          <a:p>
            <a:endParaRPr lang="it-IT" sz="2000" kern="0" dirty="0"/>
          </a:p>
          <a:p>
            <a:r>
              <a:rPr lang="it-IT" sz="2000" kern="0" dirty="0" err="1"/>
              <a:t>Metrics</a:t>
            </a:r>
            <a:r>
              <a:rPr lang="it-IT" sz="2000" kern="0" dirty="0"/>
              <a:t> for </a:t>
            </a:r>
            <a:r>
              <a:rPr lang="it-IT" sz="2000" kern="0" dirty="0" err="1"/>
              <a:t>experiments</a:t>
            </a:r>
            <a:r>
              <a:rPr lang="it-IT" sz="2000" kern="0" dirty="0"/>
              <a:t> </a:t>
            </a:r>
            <a:r>
              <a:rPr lang="it-IT" sz="2000" kern="0" dirty="0" err="1"/>
              <a:t>evaluation</a:t>
            </a:r>
            <a:r>
              <a:rPr lang="it-IT" sz="2000" kern="0" dirty="0"/>
              <a:t>:</a:t>
            </a:r>
          </a:p>
          <a:p>
            <a:pPr lvl="1"/>
            <a:r>
              <a:rPr lang="it-IT" sz="1600" kern="0" dirty="0" err="1"/>
              <a:t>Communciation</a:t>
            </a:r>
            <a:r>
              <a:rPr lang="it-IT" sz="1600" kern="0" dirty="0"/>
              <a:t> </a:t>
            </a:r>
            <a:r>
              <a:rPr lang="it-IT" sz="1600" kern="0" dirty="0" err="1"/>
              <a:t>cost</a:t>
            </a:r>
            <a:endParaRPr lang="it-IT" sz="1600" kern="0" dirty="0"/>
          </a:p>
          <a:p>
            <a:pPr lvl="1"/>
            <a:r>
              <a:rPr lang="it-IT" sz="1600" kern="0" dirty="0" err="1"/>
              <a:t>Computation</a:t>
            </a:r>
            <a:r>
              <a:rPr lang="it-IT" sz="1600" kern="0" dirty="0"/>
              <a:t> </a:t>
            </a:r>
            <a:r>
              <a:rPr lang="it-IT" sz="1600" kern="0" dirty="0" err="1"/>
              <a:t>cost</a:t>
            </a:r>
            <a:endParaRPr lang="it-IT" sz="1600" kern="0" dirty="0"/>
          </a:p>
          <a:p>
            <a:pPr lvl="1"/>
            <a:r>
              <a:rPr lang="it-IT" sz="1600" kern="0" dirty="0"/>
              <a:t>Time </a:t>
            </a:r>
            <a:r>
              <a:rPr lang="it-IT" sz="1600" kern="0" dirty="0" err="1"/>
              <a:t>cost</a:t>
            </a:r>
            <a:endParaRPr lang="it-IT" sz="1600" kern="0" dirty="0"/>
          </a:p>
          <a:p>
            <a:pPr lvl="1"/>
            <a:endParaRPr lang="it-IT" sz="1600" kern="0" dirty="0"/>
          </a:p>
          <a:p>
            <a:endParaRPr lang="it-IT" sz="1600" kern="0" dirty="0"/>
          </a:p>
        </p:txBody>
      </p:sp>
    </p:spTree>
    <p:extLst>
      <p:ext uri="{BB962C8B-B14F-4D97-AF65-F5344CB8AC3E}">
        <p14:creationId xmlns:p14="http://schemas.microsoft.com/office/powerpoint/2010/main" val="425898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5864" y="980728"/>
            <a:ext cx="7416800" cy="504825"/>
          </a:xfrm>
        </p:spPr>
        <p:txBody>
          <a:bodyPr/>
          <a:lstStyle/>
          <a:p>
            <a:r>
              <a:rPr lang="it-IT" dirty="0"/>
              <a:t>First </a:t>
            </a:r>
            <a:r>
              <a:rPr lang="it-IT" dirty="0" err="1"/>
              <a:t>tests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55864" y="1556792"/>
            <a:ext cx="7416800" cy="4114800"/>
          </a:xfrm>
        </p:spPr>
        <p:txBody>
          <a:bodyPr/>
          <a:lstStyle/>
          <a:p>
            <a:r>
              <a:rPr lang="it-IT" sz="2000" dirty="0" err="1"/>
              <a:t>Evaluate</a:t>
            </a:r>
            <a:r>
              <a:rPr lang="it-IT" sz="2000" dirty="0"/>
              <a:t> the </a:t>
            </a:r>
            <a:r>
              <a:rPr lang="it-IT" sz="2000" dirty="0" err="1"/>
              <a:t>metrics</a:t>
            </a:r>
            <a:r>
              <a:rPr lang="it-IT" sz="2000" dirty="0"/>
              <a:t> </a:t>
            </a:r>
            <a:r>
              <a:rPr lang="it-IT" sz="2000" dirty="0" err="1"/>
              <a:t>when</a:t>
            </a:r>
            <a:r>
              <a:rPr lang="it-IT" sz="2000" dirty="0"/>
              <a:t> the </a:t>
            </a:r>
            <a:r>
              <a:rPr lang="it-IT" sz="2000" dirty="0" err="1"/>
              <a:t>number</a:t>
            </a:r>
            <a:r>
              <a:rPr lang="it-IT" sz="2000" dirty="0"/>
              <a:t> of </a:t>
            </a:r>
            <a:r>
              <a:rPr lang="it-IT" sz="2000" dirty="0" err="1"/>
              <a:t>vectors</a:t>
            </a:r>
            <a:r>
              <a:rPr lang="it-IT" sz="2000" dirty="0"/>
              <a:t> </a:t>
            </a:r>
            <a:r>
              <a:rPr lang="it-IT" sz="2000" dirty="0" err="1"/>
              <a:t>stored</a:t>
            </a:r>
            <a:r>
              <a:rPr lang="it-IT" sz="2000" dirty="0"/>
              <a:t> in the </a:t>
            </a:r>
            <a:r>
              <a:rPr lang="it-IT" sz="2000" dirty="0" err="1"/>
              <a:t>nodes</a:t>
            </a:r>
            <a:r>
              <a:rPr lang="it-IT" sz="2000" dirty="0"/>
              <a:t> </a:t>
            </a:r>
            <a:r>
              <a:rPr lang="it-IT" sz="2000" dirty="0" err="1"/>
              <a:t>changes</a:t>
            </a:r>
            <a:r>
              <a:rPr lang="it-IT" sz="2000" dirty="0"/>
              <a:t>, </a:t>
            </a:r>
            <a:r>
              <a:rPr lang="it-IT" sz="2000" dirty="0" err="1"/>
              <a:t>two</a:t>
            </a:r>
            <a:r>
              <a:rPr lang="it-IT" sz="2000" dirty="0"/>
              <a:t> </a:t>
            </a:r>
            <a:r>
              <a:rPr lang="it-IT" sz="2000" dirty="0" err="1"/>
              <a:t>cases</a:t>
            </a:r>
            <a:r>
              <a:rPr lang="it-IT" sz="2000" dirty="0"/>
              <a:t>:</a:t>
            </a:r>
          </a:p>
          <a:p>
            <a:pPr lvl="1"/>
            <a:r>
              <a:rPr lang="it-IT" sz="1600" dirty="0"/>
              <a:t>C = 8</a:t>
            </a:r>
          </a:p>
          <a:p>
            <a:pPr lvl="1"/>
            <a:r>
              <a:rPr lang="it-IT" sz="1600" dirty="0"/>
              <a:t>C = 12</a:t>
            </a:r>
          </a:p>
          <a:p>
            <a:pPr marL="457200" lvl="1" indent="0">
              <a:buNone/>
            </a:pPr>
            <a:endParaRPr lang="it-IT" sz="1600" dirty="0"/>
          </a:p>
          <a:p>
            <a:pPr marL="457200" lvl="1" indent="0">
              <a:buNone/>
            </a:pPr>
            <a:r>
              <a:rPr lang="it-IT" sz="1800" b="1" i="1" dirty="0" err="1">
                <a:effectLst/>
                <a:latin typeface="Calibri" panose="020F0502020204030204" pitchFamily="34" charset="0"/>
              </a:rPr>
              <a:t>We</a:t>
            </a:r>
            <a:r>
              <a:rPr lang="it-IT" sz="1800" b="1" i="1" dirty="0">
                <a:effectLst/>
                <a:latin typeface="Calibri" panose="020F0502020204030204" pitchFamily="34" charset="0"/>
              </a:rPr>
              <a:t> assume to use a </a:t>
            </a:r>
            <a:r>
              <a:rPr lang="it-IT" sz="1800" b="1" i="1" dirty="0" err="1">
                <a:effectLst/>
                <a:latin typeface="Calibri" panose="020F0502020204030204" pitchFamily="34" charset="0"/>
              </a:rPr>
              <a:t>certain</a:t>
            </a:r>
            <a:r>
              <a:rPr lang="it-IT" sz="1800" b="1" i="1" dirty="0">
                <a:effectLst/>
                <a:latin typeface="Calibri" panose="020F0502020204030204" pitchFamily="34" charset="0"/>
              </a:rPr>
              <a:t> </a:t>
            </a:r>
            <a:r>
              <a:rPr lang="it-IT" sz="1800" b="1" i="1" dirty="0" err="1">
                <a:effectLst/>
                <a:latin typeface="Calibri" panose="020F0502020204030204" pitchFamily="34" charset="0"/>
              </a:rPr>
              <a:t>number</a:t>
            </a:r>
            <a:r>
              <a:rPr lang="it-IT" sz="1800" b="1" i="1" dirty="0">
                <a:effectLst/>
                <a:latin typeface="Calibri" panose="020F0502020204030204" pitchFamily="34" charset="0"/>
              </a:rPr>
              <a:t> of </a:t>
            </a:r>
            <a:r>
              <a:rPr lang="it-IT" sz="1800" b="1" i="1" dirty="0" err="1">
                <a:effectLst/>
                <a:latin typeface="Calibri" panose="020F0502020204030204" pitchFamily="34" charset="0"/>
              </a:rPr>
              <a:t>repetitions</a:t>
            </a:r>
            <a:r>
              <a:rPr lang="it-IT" sz="1800" b="1" i="1" dirty="0">
                <a:effectLst/>
                <a:latin typeface="Calibri" panose="020F0502020204030204" pitchFamily="34" charset="0"/>
              </a:rPr>
              <a:t> (c) in FM </a:t>
            </a:r>
            <a:r>
              <a:rPr lang="it-IT" sz="1800" b="1" i="1" dirty="0" err="1">
                <a:effectLst/>
                <a:latin typeface="Calibri" panose="020F0502020204030204" pitchFamily="34" charset="0"/>
              </a:rPr>
              <a:t>algorithm</a:t>
            </a:r>
            <a:r>
              <a:rPr lang="it-IT" sz="1800" b="1" i="1" dirty="0">
                <a:effectLst/>
                <a:latin typeface="Calibri" panose="020F0502020204030204" pitchFamily="34" charset="0"/>
              </a:rPr>
              <a:t> </a:t>
            </a:r>
            <a:r>
              <a:rPr lang="it-IT" sz="1800" b="1" i="1" dirty="0" err="1">
                <a:effectLst/>
                <a:latin typeface="Calibri" panose="020F0502020204030204" pitchFamily="34" charset="0"/>
              </a:rPr>
              <a:t>suitable</a:t>
            </a:r>
            <a:r>
              <a:rPr lang="it-IT" sz="1800" b="1" i="1" dirty="0">
                <a:effectLst/>
                <a:latin typeface="Calibri" panose="020F0502020204030204" pitchFamily="34" charset="0"/>
              </a:rPr>
              <a:t> </a:t>
            </a:r>
            <a:r>
              <a:rPr lang="it-IT" sz="1800" b="1" i="1" dirty="0" err="1">
                <a:effectLst/>
                <a:latin typeface="Calibri" panose="020F0502020204030204" pitchFamily="34" charset="0"/>
              </a:rPr>
              <a:t>w.r.t</a:t>
            </a:r>
            <a:r>
              <a:rPr lang="it-IT" sz="1800" b="1" i="1" dirty="0">
                <a:effectLst/>
                <a:latin typeface="Calibri" panose="020F0502020204030204" pitchFamily="34" charset="0"/>
              </a:rPr>
              <a:t> </a:t>
            </a:r>
            <a:r>
              <a:rPr lang="it-IT" sz="1800" b="1" i="1" dirty="0" err="1">
                <a:effectLst/>
                <a:latin typeface="Calibri" panose="020F0502020204030204" pitchFamily="34" charset="0"/>
              </a:rPr>
              <a:t>our</a:t>
            </a:r>
            <a:r>
              <a:rPr lang="it-IT" sz="1800" b="1" i="1" dirty="0">
                <a:effectLst/>
                <a:latin typeface="Calibri" panose="020F0502020204030204" pitchFamily="34" charset="0"/>
              </a:rPr>
              <a:t> </a:t>
            </a:r>
            <a:r>
              <a:rPr lang="it-IT" sz="1800" b="1" i="1" dirty="0" err="1">
                <a:effectLst/>
                <a:latin typeface="Calibri" panose="020F0502020204030204" pitchFamily="34" charset="0"/>
              </a:rPr>
              <a:t>number</a:t>
            </a:r>
            <a:r>
              <a:rPr lang="it-IT" sz="1800" b="1" i="1" dirty="0">
                <a:effectLst/>
                <a:latin typeface="Calibri" panose="020F0502020204030204" pitchFamily="34" charset="0"/>
              </a:rPr>
              <a:t> of </a:t>
            </a:r>
            <a:r>
              <a:rPr lang="it-IT" sz="1800" b="1" i="1" dirty="0" err="1">
                <a:effectLst/>
                <a:latin typeface="Calibri" panose="020F0502020204030204" pitchFamily="34" charset="0"/>
              </a:rPr>
              <a:t>hosts</a:t>
            </a:r>
            <a:r>
              <a:rPr lang="it-IT" sz="1800" b="1" i="1" dirty="0">
                <a:effectLst/>
                <a:latin typeface="Calibri" panose="020F0502020204030204" pitchFamily="34" charset="0"/>
              </a:rPr>
              <a:t>. </a:t>
            </a:r>
            <a:endParaRPr lang="it-IT" sz="1400" b="1" i="1" dirty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endParaRPr lang="it-IT" sz="2000" dirty="0"/>
          </a:p>
          <a:p>
            <a:r>
              <a:rPr lang="it-IT" sz="2000" dirty="0"/>
              <a:t>For </a:t>
            </a:r>
            <a:r>
              <a:rPr lang="it-IT" sz="2000" dirty="0" err="1"/>
              <a:t>each</a:t>
            </a:r>
            <a:r>
              <a:rPr lang="it-IT" sz="2000" dirty="0"/>
              <a:t> </a:t>
            </a:r>
            <a:r>
              <a:rPr lang="it-IT" sz="2000" dirty="0" err="1"/>
              <a:t>vectors</a:t>
            </a:r>
            <a:r>
              <a:rPr lang="it-IT" sz="2000" dirty="0"/>
              <a:t> </a:t>
            </a:r>
            <a:r>
              <a:rPr lang="it-IT" sz="2000" dirty="0" err="1"/>
              <a:t>number</a:t>
            </a:r>
            <a:r>
              <a:rPr lang="it-IT" sz="2000" dirty="0"/>
              <a:t> </a:t>
            </a:r>
            <a:r>
              <a:rPr lang="it-IT" sz="2000" dirty="0" err="1"/>
              <a:t>value</a:t>
            </a:r>
            <a:r>
              <a:rPr lang="it-IT" sz="2000" dirty="0"/>
              <a:t>, some </a:t>
            </a:r>
            <a:r>
              <a:rPr lang="it-IT" sz="2000" dirty="0" err="1"/>
              <a:t>query</a:t>
            </a:r>
            <a:r>
              <a:rPr lang="it-IT" sz="2000" dirty="0"/>
              <a:t> are </a:t>
            </a:r>
            <a:r>
              <a:rPr lang="it-IT" sz="2000" dirty="0" err="1"/>
              <a:t>started</a:t>
            </a:r>
            <a:r>
              <a:rPr lang="it-IT" sz="2000" dirty="0"/>
              <a:t> over the </a:t>
            </a:r>
            <a:r>
              <a:rPr lang="it-IT" sz="2000" dirty="0" err="1"/>
              <a:t>node</a:t>
            </a:r>
            <a:r>
              <a:rPr lang="it-IT" sz="2000" dirty="0"/>
              <a:t> with the maximum </a:t>
            </a:r>
            <a:r>
              <a:rPr lang="it-IT" sz="2000" dirty="0" err="1"/>
              <a:t>number</a:t>
            </a:r>
            <a:r>
              <a:rPr lang="it-IT" sz="2000" dirty="0"/>
              <a:t> of </a:t>
            </a:r>
            <a:r>
              <a:rPr lang="it-IT" sz="2000" dirty="0" err="1"/>
              <a:t>neighbours</a:t>
            </a:r>
            <a:r>
              <a:rPr lang="it-IT" sz="2000" dirty="0"/>
              <a:t> and some </a:t>
            </a:r>
            <a:r>
              <a:rPr lang="it-IT" sz="2000" dirty="0" err="1"/>
              <a:t>other</a:t>
            </a:r>
            <a:r>
              <a:rPr lang="it-IT" sz="2000" dirty="0"/>
              <a:t> over the </a:t>
            </a:r>
            <a:r>
              <a:rPr lang="it-IT" sz="2000" dirty="0" err="1"/>
              <a:t>one</a:t>
            </a:r>
            <a:r>
              <a:rPr lang="it-IT" sz="2000" dirty="0"/>
              <a:t> with the minimum </a:t>
            </a:r>
            <a:r>
              <a:rPr lang="it-IT" sz="2000" dirty="0" err="1"/>
              <a:t>number</a:t>
            </a:r>
            <a:r>
              <a:rPr lang="it-IT" sz="2000" dirty="0"/>
              <a:t> of </a:t>
            </a:r>
            <a:r>
              <a:rPr lang="it-IT" sz="2000" dirty="0" err="1"/>
              <a:t>neighbours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 err="1"/>
              <a:t>Following</a:t>
            </a:r>
            <a:r>
              <a:rPr lang="it-IT" sz="2000" dirty="0"/>
              <a:t> the </a:t>
            </a:r>
            <a:r>
              <a:rPr lang="it-IT" sz="2000" dirty="0" err="1"/>
              <a:t>graphics</a:t>
            </a:r>
            <a:r>
              <a:rPr lang="it-IT" sz="2000" dirty="0"/>
              <a:t> </a:t>
            </a:r>
            <a:r>
              <a:rPr lang="it-IT" sz="2000" dirty="0" err="1"/>
              <a:t>where</a:t>
            </a:r>
            <a:r>
              <a:rPr lang="it-IT" sz="2000" dirty="0"/>
              <a:t> are </a:t>
            </a:r>
            <a:r>
              <a:rPr lang="it-IT" sz="2000" dirty="0" err="1"/>
              <a:t>plotted</a:t>
            </a:r>
            <a:r>
              <a:rPr lang="it-IT" sz="2000" dirty="0"/>
              <a:t> the </a:t>
            </a:r>
            <a:r>
              <a:rPr lang="it-IT" sz="2000" dirty="0" err="1"/>
              <a:t>obtained</a:t>
            </a:r>
            <a:r>
              <a:rPr lang="it-IT" sz="2000" dirty="0"/>
              <a:t> </a:t>
            </a:r>
            <a:r>
              <a:rPr lang="it-IT" sz="2000" dirty="0" err="1"/>
              <a:t>results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034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26504" y="945087"/>
            <a:ext cx="7416800" cy="504825"/>
          </a:xfrm>
        </p:spPr>
        <p:txBody>
          <a:bodyPr/>
          <a:lstStyle/>
          <a:p>
            <a:r>
              <a:rPr lang="it-IT" dirty="0"/>
              <a:t>Graphics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522917"/>
            <a:ext cx="4032449" cy="3072342"/>
          </a:xfrm>
        </p:spPr>
      </p:pic>
      <p:sp>
        <p:nvSpPr>
          <p:cNvPr id="9" name="Rettangolo 8"/>
          <p:cNvSpPr/>
          <p:nvPr/>
        </p:nvSpPr>
        <p:spPr bwMode="auto">
          <a:xfrm>
            <a:off x="1727685" y="4489178"/>
            <a:ext cx="2160240" cy="451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it-IT" sz="1400" dirty="0">
                <a:solidFill>
                  <a:srgbClr val="822433"/>
                </a:solidFill>
                <a:latin typeface="+mj-lt"/>
              </a:rPr>
              <a:t>Total </a:t>
            </a:r>
            <a:r>
              <a:rPr lang="it-IT" sz="1400" dirty="0" err="1">
                <a:solidFill>
                  <a:srgbClr val="822433"/>
                </a:solidFill>
                <a:latin typeface="+mj-lt"/>
              </a:rPr>
              <a:t>number</a:t>
            </a:r>
            <a:r>
              <a:rPr lang="it-IT" sz="1400" dirty="0">
                <a:solidFill>
                  <a:srgbClr val="822433"/>
                </a:solidFill>
                <a:latin typeface="+mj-lt"/>
              </a:rPr>
              <a:t> of </a:t>
            </a:r>
            <a:r>
              <a:rPr lang="it-IT" sz="1400" dirty="0" err="1">
                <a:solidFill>
                  <a:srgbClr val="822433"/>
                </a:solidFill>
                <a:latin typeface="+mj-lt"/>
              </a:rPr>
              <a:t>messages</a:t>
            </a:r>
            <a:endParaRPr kumimoji="0" lang="it-IT" sz="1400" b="0" i="0" u="none" strike="noStrike" cap="none" normalizeH="0" baseline="0" dirty="0">
              <a:ln>
                <a:noFill/>
              </a:ln>
              <a:solidFill>
                <a:srgbClr val="822433"/>
              </a:solidFill>
              <a:effectLst/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ttangolo 9"/>
          <p:cNvSpPr/>
          <p:nvPr/>
        </p:nvSpPr>
        <p:spPr bwMode="auto">
          <a:xfrm>
            <a:off x="6019173" y="4411960"/>
            <a:ext cx="187220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rgbClr val="822433"/>
                </a:solidFill>
                <a:latin typeface="+mj-lt"/>
              </a:rPr>
              <a:t>Maximum number of messages per node</a:t>
            </a:r>
            <a:endParaRPr kumimoji="0" lang="it-IT" sz="1400" b="0" i="0" u="none" strike="noStrike" cap="none" normalizeH="0" baseline="0" dirty="0">
              <a:ln>
                <a:noFill/>
              </a:ln>
              <a:solidFill>
                <a:srgbClr val="822433"/>
              </a:solidFill>
              <a:effectLst/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ttangolo 10"/>
          <p:cNvSpPr/>
          <p:nvPr/>
        </p:nvSpPr>
        <p:spPr bwMode="auto">
          <a:xfrm>
            <a:off x="3887925" y="4595259"/>
            <a:ext cx="187220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it-IT" sz="1400" dirty="0" err="1">
                <a:solidFill>
                  <a:srgbClr val="822433"/>
                </a:solidFill>
                <a:latin typeface="+mj-lt"/>
              </a:rPr>
              <a:t>Computation</a:t>
            </a:r>
            <a:r>
              <a:rPr lang="it-IT" sz="1400" dirty="0">
                <a:solidFill>
                  <a:srgbClr val="822433"/>
                </a:solidFill>
                <a:latin typeface="+mj-lt"/>
              </a:rPr>
              <a:t> Time</a:t>
            </a:r>
            <a:endParaRPr kumimoji="0" lang="it-IT" sz="1400" b="0" i="0" u="none" strike="noStrike" cap="none" normalizeH="0" baseline="0" dirty="0">
              <a:ln>
                <a:noFill/>
              </a:ln>
              <a:solidFill>
                <a:srgbClr val="822433"/>
              </a:solidFill>
              <a:effectLst/>
              <a:latin typeface="+mj-lt"/>
              <a:ea typeface="ＭＳ Ｐゴシック" charset="0"/>
              <a:cs typeface="ＭＳ Ｐゴシック" charset="0"/>
            </a:endParaRPr>
          </a:p>
        </p:txBody>
      </p:sp>
      <p:pic>
        <p:nvPicPr>
          <p:cNvPr id="12" name="Segnaposto contenuto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8"/>
          <a:stretch/>
        </p:blipFill>
        <p:spPr bwMode="auto">
          <a:xfrm>
            <a:off x="4934904" y="1587829"/>
            <a:ext cx="3667445" cy="266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11" y="1513913"/>
            <a:ext cx="3860263" cy="281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2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26504" y="945087"/>
            <a:ext cx="7416800" cy="504825"/>
          </a:xfrm>
        </p:spPr>
        <p:txBody>
          <a:bodyPr/>
          <a:lstStyle/>
          <a:p>
            <a:r>
              <a:rPr lang="it-IT" dirty="0"/>
              <a:t>Graphics </a:t>
            </a:r>
            <a:r>
              <a:rPr lang="it-IT" sz="1200" dirty="0" err="1"/>
              <a:t>without</a:t>
            </a:r>
            <a:r>
              <a:rPr lang="it-IT" sz="1200" dirty="0"/>
              <a:t> </a:t>
            </a:r>
            <a:r>
              <a:rPr lang="it-IT" sz="1200" dirty="0" err="1"/>
              <a:t>Failures</a:t>
            </a:r>
            <a:endParaRPr lang="it-IT" dirty="0"/>
          </a:p>
        </p:txBody>
      </p:sp>
      <p:pic>
        <p:nvPicPr>
          <p:cNvPr id="7" name="Segnaposto contenuto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7824" y="3804422"/>
            <a:ext cx="3024336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Segnaposto contenuto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8"/>
          <a:stretch/>
        </p:blipFill>
        <p:spPr bwMode="auto">
          <a:xfrm>
            <a:off x="5220072" y="1449912"/>
            <a:ext cx="3163877" cy="2302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16" y="1479641"/>
            <a:ext cx="3116944" cy="227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4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99592" y="1112837"/>
            <a:ext cx="7776096" cy="864096"/>
          </a:xfrm>
        </p:spPr>
        <p:txBody>
          <a:bodyPr/>
          <a:lstStyle/>
          <a:p>
            <a:r>
              <a:rPr lang="it-IT" dirty="0"/>
              <a:t>Peer-to-peer networks and </a:t>
            </a:r>
            <a:r>
              <a:rPr lang="it-IT" dirty="0" err="1"/>
              <a:t>sensor</a:t>
            </a:r>
            <a:r>
              <a:rPr lang="it-IT" dirty="0"/>
              <a:t> networks</a:t>
            </a:r>
            <a:br>
              <a:rPr lang="it-IT" dirty="0"/>
            </a:br>
            <a:r>
              <a:rPr lang="it-IT" dirty="0"/>
              <a:t/>
            </a:r>
            <a:br>
              <a:rPr lang="it-IT" dirty="0"/>
            </a:br>
            <a:r>
              <a:rPr lang="it-IT" dirty="0"/>
              <a:t/>
            </a:r>
            <a:br>
              <a:rPr lang="it-IT" dirty="0"/>
            </a:b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BC2DCE9-4E1F-8EF3-17AF-A32CEA100DE1}"/>
              </a:ext>
            </a:extLst>
          </p:cNvPr>
          <p:cNvSpPr txBox="1">
            <a:spLocks/>
          </p:cNvSpPr>
          <p:nvPr/>
        </p:nvSpPr>
        <p:spPr bwMode="auto">
          <a:xfrm>
            <a:off x="1187624" y="1844824"/>
            <a:ext cx="6487576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/>
              <a:t>Massive-scale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Self-administration</a:t>
            </a:r>
          </a:p>
          <a:p>
            <a:endParaRPr lang="en-US" sz="1800" dirty="0"/>
          </a:p>
          <a:p>
            <a:r>
              <a:rPr lang="en-US" sz="1800" dirty="0"/>
              <a:t>Dynamic</a:t>
            </a:r>
          </a:p>
          <a:p>
            <a:endParaRPr lang="en-US" sz="1800" dirty="0"/>
          </a:p>
          <a:p>
            <a:r>
              <a:rPr lang="en-US" sz="1800" dirty="0"/>
              <a:t>Full of shorted-lived hosts</a:t>
            </a:r>
          </a:p>
          <a:p>
            <a:endParaRPr lang="en-US" sz="1800" dirty="0"/>
          </a:p>
          <a:p>
            <a:r>
              <a:rPr lang="en-GB" altLang="en-US" sz="1800" kern="0" dirty="0">
                <a:latin typeface="Calibri" panose="020F0502020204030204" pitchFamily="34" charset="0"/>
              </a:rPr>
              <a:t>Distributed</a:t>
            </a:r>
          </a:p>
          <a:p>
            <a:endParaRPr lang="en-GB" altLang="en-US" sz="1800" kern="0" dirty="0">
              <a:latin typeface="Calibri" panose="020F0502020204030204" pitchFamily="34" charset="0"/>
            </a:endParaRPr>
          </a:p>
          <a:p>
            <a:r>
              <a:rPr lang="en-GB" altLang="en-US" sz="1800" kern="0" dirty="0">
                <a:latin typeface="Calibri" panose="020F0502020204030204" pitchFamily="34" charset="0"/>
              </a:rPr>
              <a:t>Data-centric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2" name="Immagine 11" descr="Immagine che contiene clipart, cerchio, simbolo, Elementi grafici&#10;&#10;Descrizione generata automaticamente">
            <a:extLst>
              <a:ext uri="{FF2B5EF4-FFF2-40B4-BE49-F238E27FC236}">
                <a16:creationId xmlns:a16="http://schemas.microsoft.com/office/drawing/2014/main" id="{31B77C20-48D3-7974-1667-6CAF96FF7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4835638" y="1976933"/>
            <a:ext cx="3173634" cy="318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26504" y="945087"/>
            <a:ext cx="7416800" cy="504825"/>
          </a:xfrm>
        </p:spPr>
        <p:txBody>
          <a:bodyPr/>
          <a:lstStyle/>
          <a:p>
            <a:r>
              <a:rPr lang="it-IT" dirty="0"/>
              <a:t>Graphics </a:t>
            </a:r>
            <a:r>
              <a:rPr lang="it-IT" sz="1200" dirty="0"/>
              <a:t>in </a:t>
            </a:r>
            <a:r>
              <a:rPr lang="it-IT" sz="1200" dirty="0" err="1"/>
              <a:t>presence</a:t>
            </a:r>
            <a:r>
              <a:rPr lang="it-IT" sz="1200" dirty="0"/>
              <a:t> of</a:t>
            </a:r>
            <a:r>
              <a:rPr lang="it-IT" sz="1400" dirty="0"/>
              <a:t> </a:t>
            </a:r>
            <a:r>
              <a:rPr lang="it-IT" sz="1200" dirty="0" err="1"/>
              <a:t>Failures</a:t>
            </a:r>
            <a:endParaRPr lang="it-IT" sz="140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254" y="3782292"/>
            <a:ext cx="3024336" cy="2304256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68" y="1492583"/>
            <a:ext cx="3091172" cy="2255720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108" y="1470281"/>
            <a:ext cx="3096344" cy="229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37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Second </a:t>
            </a:r>
            <a:r>
              <a:rPr lang="it-IT" dirty="0" err="1"/>
              <a:t>tests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err="1"/>
              <a:t>Evaluate</a:t>
            </a:r>
            <a:r>
              <a:rPr lang="it-IT" sz="2000" dirty="0"/>
              <a:t> the </a:t>
            </a:r>
            <a:r>
              <a:rPr lang="it-IT" sz="2000" dirty="0" err="1"/>
              <a:t>metrics</a:t>
            </a:r>
            <a:r>
              <a:rPr lang="it-IT" sz="2000" dirty="0"/>
              <a:t> </a:t>
            </a:r>
            <a:r>
              <a:rPr lang="it-IT" sz="2000" dirty="0" err="1"/>
              <a:t>when</a:t>
            </a:r>
            <a:r>
              <a:rPr lang="it-IT" sz="2000" dirty="0"/>
              <a:t> the </a:t>
            </a:r>
            <a:r>
              <a:rPr lang="it-IT" sz="2000" dirty="0" err="1"/>
              <a:t>number</a:t>
            </a:r>
            <a:r>
              <a:rPr lang="it-IT" sz="2000" dirty="0"/>
              <a:t> of </a:t>
            </a:r>
            <a:r>
              <a:rPr lang="it-IT" sz="2000" dirty="0" err="1"/>
              <a:t>nodes</a:t>
            </a:r>
            <a:r>
              <a:rPr lang="it-IT" sz="2000" dirty="0"/>
              <a:t> in the </a:t>
            </a:r>
            <a:r>
              <a:rPr lang="it-IT" sz="2000" dirty="0" err="1"/>
              <a:t>topology</a:t>
            </a:r>
            <a:r>
              <a:rPr lang="it-IT" sz="2000" dirty="0"/>
              <a:t> </a:t>
            </a:r>
            <a:r>
              <a:rPr lang="it-IT" sz="2000" dirty="0" err="1"/>
              <a:t>changes</a:t>
            </a:r>
            <a:r>
              <a:rPr lang="it-IT" sz="2000" dirty="0"/>
              <a:t>, </a:t>
            </a:r>
            <a:r>
              <a:rPr lang="it-IT" sz="2000" dirty="0" err="1"/>
              <a:t>three</a:t>
            </a:r>
            <a:r>
              <a:rPr lang="it-IT" sz="2000" dirty="0"/>
              <a:t> </a:t>
            </a:r>
            <a:r>
              <a:rPr lang="it-IT" sz="2000" dirty="0" err="1"/>
              <a:t>cases</a:t>
            </a:r>
            <a:r>
              <a:rPr lang="it-IT" sz="2000" dirty="0"/>
              <a:t>:</a:t>
            </a:r>
          </a:p>
          <a:p>
            <a:pPr lvl="1"/>
            <a:r>
              <a:rPr lang="it-IT" sz="1600" dirty="0"/>
              <a:t>|H| = 19</a:t>
            </a:r>
          </a:p>
          <a:p>
            <a:pPr lvl="1"/>
            <a:r>
              <a:rPr lang="it-IT" sz="1600" dirty="0"/>
              <a:t>|H| = 15</a:t>
            </a:r>
          </a:p>
          <a:p>
            <a:pPr lvl="1"/>
            <a:r>
              <a:rPr lang="it-IT" sz="1600" dirty="0"/>
              <a:t>|H| = 10</a:t>
            </a:r>
          </a:p>
          <a:p>
            <a:pPr lvl="1"/>
            <a:endParaRPr lang="it-IT" sz="2000" dirty="0"/>
          </a:p>
          <a:p>
            <a:r>
              <a:rPr lang="it-IT" sz="2000" dirty="0"/>
              <a:t>In </a:t>
            </a:r>
            <a:r>
              <a:rPr lang="it-IT" sz="2000" dirty="0" err="1"/>
              <a:t>this</a:t>
            </a:r>
            <a:r>
              <a:rPr lang="it-IT" sz="2000" dirty="0"/>
              <a:t> case the </a:t>
            </a:r>
            <a:r>
              <a:rPr lang="it-IT" sz="2000" dirty="0" err="1"/>
              <a:t>tests</a:t>
            </a:r>
            <a:r>
              <a:rPr lang="it-IT" sz="2000" dirty="0"/>
              <a:t> start from a random </a:t>
            </a:r>
            <a:r>
              <a:rPr lang="it-IT" sz="2000" dirty="0" err="1"/>
              <a:t>node</a:t>
            </a:r>
            <a:r>
              <a:rPr lang="it-IT" sz="2000" dirty="0"/>
              <a:t> in the </a:t>
            </a:r>
            <a:r>
              <a:rPr lang="it-IT" sz="2000" dirty="0" err="1"/>
              <a:t>topology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 err="1"/>
              <a:t>Following</a:t>
            </a:r>
            <a:r>
              <a:rPr lang="it-IT" sz="2000" dirty="0"/>
              <a:t> the </a:t>
            </a:r>
            <a:r>
              <a:rPr lang="it-IT" sz="2000" dirty="0" err="1"/>
              <a:t>graphics</a:t>
            </a:r>
            <a:r>
              <a:rPr lang="it-IT" sz="2000" dirty="0"/>
              <a:t> </a:t>
            </a:r>
            <a:r>
              <a:rPr lang="it-IT" sz="2000" dirty="0" err="1"/>
              <a:t>where</a:t>
            </a:r>
            <a:r>
              <a:rPr lang="it-IT" sz="2000" dirty="0"/>
              <a:t> are </a:t>
            </a:r>
            <a:r>
              <a:rPr lang="it-IT" sz="2000" dirty="0" err="1"/>
              <a:t>plotted</a:t>
            </a:r>
            <a:r>
              <a:rPr lang="it-IT" sz="2000" dirty="0"/>
              <a:t> the </a:t>
            </a:r>
            <a:r>
              <a:rPr lang="it-IT" sz="2000" dirty="0" err="1"/>
              <a:t>obtained</a:t>
            </a:r>
            <a:r>
              <a:rPr lang="it-IT" sz="2000" dirty="0"/>
              <a:t> </a:t>
            </a:r>
            <a:r>
              <a:rPr lang="it-IT" sz="2000" dirty="0" err="1"/>
              <a:t>results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2845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26504" y="945087"/>
            <a:ext cx="7416800" cy="504825"/>
          </a:xfrm>
        </p:spPr>
        <p:txBody>
          <a:bodyPr/>
          <a:lstStyle/>
          <a:p>
            <a:r>
              <a:rPr lang="it-IT" dirty="0"/>
              <a:t>Graphics</a:t>
            </a:r>
          </a:p>
        </p:txBody>
      </p:sp>
      <p:sp>
        <p:nvSpPr>
          <p:cNvPr id="9" name="Rettangolo 8"/>
          <p:cNvSpPr/>
          <p:nvPr/>
        </p:nvSpPr>
        <p:spPr bwMode="auto">
          <a:xfrm>
            <a:off x="1727685" y="4489178"/>
            <a:ext cx="2160240" cy="451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it-IT" sz="1400" dirty="0">
                <a:solidFill>
                  <a:srgbClr val="822433"/>
                </a:solidFill>
                <a:latin typeface="+mj-lt"/>
              </a:rPr>
              <a:t>Total </a:t>
            </a:r>
            <a:r>
              <a:rPr lang="it-IT" sz="1400" dirty="0" err="1">
                <a:solidFill>
                  <a:srgbClr val="822433"/>
                </a:solidFill>
                <a:latin typeface="+mj-lt"/>
              </a:rPr>
              <a:t>number</a:t>
            </a:r>
            <a:r>
              <a:rPr lang="it-IT" sz="1400" dirty="0">
                <a:solidFill>
                  <a:srgbClr val="822433"/>
                </a:solidFill>
                <a:latin typeface="+mj-lt"/>
              </a:rPr>
              <a:t> of </a:t>
            </a:r>
            <a:r>
              <a:rPr lang="it-IT" sz="1400" dirty="0" err="1">
                <a:solidFill>
                  <a:srgbClr val="822433"/>
                </a:solidFill>
                <a:latin typeface="+mj-lt"/>
              </a:rPr>
              <a:t>messages</a:t>
            </a:r>
            <a:endParaRPr kumimoji="0" lang="it-IT" sz="1400" b="0" i="0" u="none" strike="noStrike" cap="none" normalizeH="0" baseline="0" dirty="0">
              <a:ln>
                <a:noFill/>
              </a:ln>
              <a:solidFill>
                <a:srgbClr val="822433"/>
              </a:solidFill>
              <a:effectLst/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ttangolo 9"/>
          <p:cNvSpPr/>
          <p:nvPr/>
        </p:nvSpPr>
        <p:spPr bwMode="auto">
          <a:xfrm>
            <a:off x="6019173" y="4411960"/>
            <a:ext cx="187220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rgbClr val="822433"/>
                </a:solidFill>
                <a:latin typeface="+mj-lt"/>
              </a:rPr>
              <a:t>Maximum number of messages per node</a:t>
            </a:r>
            <a:endParaRPr kumimoji="0" lang="it-IT" sz="1400" b="0" i="0" u="none" strike="noStrike" cap="none" normalizeH="0" baseline="0" dirty="0">
              <a:ln>
                <a:noFill/>
              </a:ln>
              <a:solidFill>
                <a:srgbClr val="822433"/>
              </a:solidFill>
              <a:effectLst/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ttangolo 10"/>
          <p:cNvSpPr/>
          <p:nvPr/>
        </p:nvSpPr>
        <p:spPr bwMode="auto">
          <a:xfrm>
            <a:off x="3887925" y="4595259"/>
            <a:ext cx="187220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it-IT" sz="1400" dirty="0" err="1">
                <a:solidFill>
                  <a:srgbClr val="822433"/>
                </a:solidFill>
                <a:latin typeface="+mj-lt"/>
              </a:rPr>
              <a:t>Computation</a:t>
            </a:r>
            <a:r>
              <a:rPr lang="it-IT" sz="1400" dirty="0">
                <a:solidFill>
                  <a:srgbClr val="822433"/>
                </a:solidFill>
                <a:latin typeface="+mj-lt"/>
              </a:rPr>
              <a:t> Time</a:t>
            </a:r>
            <a:endParaRPr kumimoji="0" lang="it-IT" sz="1400" b="0" i="0" u="none" strike="noStrike" cap="none" normalizeH="0" baseline="0" dirty="0">
              <a:ln>
                <a:noFill/>
              </a:ln>
              <a:solidFill>
                <a:srgbClr val="822433"/>
              </a:solidFill>
              <a:effectLst/>
              <a:latin typeface="+mj-lt"/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522" y="1365673"/>
            <a:ext cx="4176464" cy="3154101"/>
          </a:xfr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75" y="1525397"/>
            <a:ext cx="3947754" cy="294039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76979"/>
            <a:ext cx="3888432" cy="294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4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26504" y="945087"/>
            <a:ext cx="7416800" cy="504825"/>
          </a:xfrm>
        </p:spPr>
        <p:txBody>
          <a:bodyPr/>
          <a:lstStyle/>
          <a:p>
            <a:r>
              <a:rPr lang="it-IT" dirty="0"/>
              <a:t>Graphics </a:t>
            </a:r>
            <a:r>
              <a:rPr lang="it-IT" sz="1200" dirty="0" err="1"/>
              <a:t>without</a:t>
            </a:r>
            <a:r>
              <a:rPr lang="it-IT" sz="1200" dirty="0"/>
              <a:t> </a:t>
            </a:r>
            <a:r>
              <a:rPr lang="it-IT" sz="1200" dirty="0" err="1"/>
              <a:t>Failures</a:t>
            </a:r>
            <a:endParaRPr lang="it-IT" dirty="0"/>
          </a:p>
        </p:txBody>
      </p:sp>
      <p:pic>
        <p:nvPicPr>
          <p:cNvPr id="7" name="Segnaposto contenuto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9448" y="3673665"/>
            <a:ext cx="3135544" cy="236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64" y="1458187"/>
            <a:ext cx="3032709" cy="225884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682" y="1406545"/>
            <a:ext cx="2989666" cy="226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35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26504" y="945087"/>
            <a:ext cx="7416800" cy="504825"/>
          </a:xfrm>
        </p:spPr>
        <p:txBody>
          <a:bodyPr/>
          <a:lstStyle/>
          <a:p>
            <a:r>
              <a:rPr lang="it-IT" dirty="0"/>
              <a:t>Graphics </a:t>
            </a:r>
            <a:r>
              <a:rPr lang="it-IT" sz="1200" dirty="0"/>
              <a:t>in </a:t>
            </a:r>
            <a:r>
              <a:rPr lang="it-IT" sz="1200" dirty="0" err="1"/>
              <a:t>presence</a:t>
            </a:r>
            <a:r>
              <a:rPr lang="it-IT" sz="1200" dirty="0"/>
              <a:t> of</a:t>
            </a:r>
            <a:r>
              <a:rPr lang="it-IT" sz="1400" dirty="0"/>
              <a:t> </a:t>
            </a:r>
            <a:r>
              <a:rPr lang="it-IT" sz="1200" dirty="0" err="1"/>
              <a:t>Failures</a:t>
            </a:r>
            <a:endParaRPr lang="it-IT" sz="14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98" y="1449912"/>
            <a:ext cx="2941797" cy="219113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374771"/>
            <a:ext cx="2974809" cy="2266273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045" y="3717032"/>
            <a:ext cx="3015213" cy="226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3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err="1"/>
              <a:t>GitHub</a:t>
            </a:r>
            <a:r>
              <a:rPr lang="it-IT" sz="2000" dirty="0"/>
              <a:t> link: </a:t>
            </a:r>
            <a:r>
              <a:rPr lang="it-IT" sz="2000" dirty="0">
                <a:hlinkClick r:id="rId2"/>
              </a:rPr>
              <a:t>https://github.com/fed21/the-price-of-validity/</a:t>
            </a:r>
            <a:endParaRPr lang="it-IT" sz="2000" dirty="0"/>
          </a:p>
          <a:p>
            <a:pPr lvl="1"/>
            <a:r>
              <a:rPr lang="it-IT" sz="1600" dirty="0" err="1"/>
              <a:t>Instructions</a:t>
            </a:r>
            <a:r>
              <a:rPr lang="it-IT" sz="1600" dirty="0"/>
              <a:t> to </a:t>
            </a:r>
            <a:r>
              <a:rPr lang="it-IT" sz="1600" dirty="0" err="1"/>
              <a:t>run</a:t>
            </a:r>
            <a:r>
              <a:rPr lang="it-IT" sz="1600" dirty="0"/>
              <a:t> the </a:t>
            </a:r>
            <a:r>
              <a:rPr lang="it-IT" sz="1600" dirty="0" err="1"/>
              <a:t>application</a:t>
            </a:r>
            <a:endParaRPr lang="it-IT" sz="1600" dirty="0"/>
          </a:p>
          <a:p>
            <a:pPr lvl="1"/>
            <a:r>
              <a:rPr lang="it-IT" sz="1600" dirty="0"/>
              <a:t>Code</a:t>
            </a:r>
          </a:p>
          <a:p>
            <a:pPr lvl="1"/>
            <a:r>
              <a:rPr lang="it-IT" sz="1600" dirty="0"/>
              <a:t>Project Report</a:t>
            </a:r>
          </a:p>
          <a:p>
            <a:endParaRPr lang="it-IT" sz="2000" dirty="0"/>
          </a:p>
          <a:p>
            <a:r>
              <a:rPr lang="it-IT" sz="2000" dirty="0" err="1"/>
              <a:t>Paper</a:t>
            </a:r>
            <a:r>
              <a:rPr lang="it-IT" sz="2000" dirty="0"/>
              <a:t> Reference: </a:t>
            </a:r>
            <a:r>
              <a:rPr lang="it-IT" sz="2000" dirty="0">
                <a:hlinkClick r:id="rId3"/>
              </a:rPr>
              <a:t>https://www.sciencedirect.com/science/article/pii/S0022000006001115?via%3Dihub</a:t>
            </a:r>
            <a:endParaRPr lang="it-IT" sz="2000" dirty="0"/>
          </a:p>
          <a:p>
            <a:endParaRPr lang="it-IT" sz="20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421520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Rectangle 11">
            <a:extLst>
              <a:ext uri="{FF2B5EF4-FFF2-40B4-BE49-F238E27FC236}">
                <a16:creationId xmlns:a16="http://schemas.microsoft.com/office/drawing/2014/main" id="{2C539F1D-71F6-6EA6-0A53-91742EA8F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 dirty="0">
              <a:latin typeface="Calibri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0482" name="Group 17">
            <a:extLst>
              <a:ext uri="{FF2B5EF4-FFF2-40B4-BE49-F238E27FC236}">
                <a16:creationId xmlns:a16="http://schemas.microsoft.com/office/drawing/2014/main" id="{D1116954-90BC-DDA6-E25D-926F8979F9BC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20486" name="Picture 15" descr="Fondino">
              <a:extLst>
                <a:ext uri="{FF2B5EF4-FFF2-40B4-BE49-F238E27FC236}">
                  <a16:creationId xmlns:a16="http://schemas.microsoft.com/office/drawing/2014/main" id="{F12EDA62-781D-F794-A1E8-6AB6E8FF62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7" name="Picture 13" descr="logo +marchio">
              <a:extLst>
                <a:ext uri="{FF2B5EF4-FFF2-40B4-BE49-F238E27FC236}">
                  <a16:creationId xmlns:a16="http://schemas.microsoft.com/office/drawing/2014/main" id="{45C4EADC-1CBE-BE2D-A0D7-CDBC77BB0F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8" name="Picture 16" descr="fascia">
              <a:extLst>
                <a:ext uri="{FF2B5EF4-FFF2-40B4-BE49-F238E27FC236}">
                  <a16:creationId xmlns:a16="http://schemas.microsoft.com/office/drawing/2014/main" id="{14A6C542-CC98-7CAC-C795-F3704104DC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85" name="CasellaDiTesto 1">
            <a:extLst>
              <a:ext uri="{FF2B5EF4-FFF2-40B4-BE49-F238E27FC236}">
                <a16:creationId xmlns:a16="http://schemas.microsoft.com/office/drawing/2014/main" id="{8F960B92-071E-9EAA-7E0D-074DB8D93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763" y="2174875"/>
            <a:ext cx="40925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b="1" dirty="0">
                <a:solidFill>
                  <a:srgbClr val="FFFFFF"/>
                </a:solidFill>
                <a:latin typeface="Calibri" panose="020F0502020204030204" pitchFamily="34" charset="0"/>
              </a:rPr>
              <a:t>Thanks for your attention</a:t>
            </a:r>
            <a:r>
              <a:rPr lang="it-IT" altLang="en-US" sz="2800" b="1" dirty="0">
                <a:solidFill>
                  <a:srgbClr val="FFFFFF"/>
                </a:solidFill>
                <a:latin typeface="Calibri" panose="020F0502020204030204" pitchFamily="34" charset="0"/>
              </a:rPr>
              <a:t>!</a:t>
            </a:r>
          </a:p>
        </p:txBody>
      </p:sp>
      <p:sp>
        <p:nvSpPr>
          <p:cNvPr id="11" name="Sottotitolo 3">
            <a:extLst>
              <a:ext uri="{FF2B5EF4-FFF2-40B4-BE49-F238E27FC236}">
                <a16:creationId xmlns:a16="http://schemas.microsoft.com/office/drawing/2014/main" id="{91CCB767-863D-07BE-B902-3DDD28FEFCF5}"/>
              </a:ext>
            </a:extLst>
          </p:cNvPr>
          <p:cNvSpPr txBox="1">
            <a:spLocks/>
          </p:cNvSpPr>
          <p:nvPr/>
        </p:nvSpPr>
        <p:spPr bwMode="auto">
          <a:xfrm>
            <a:off x="5364088" y="5949280"/>
            <a:ext cx="3664496" cy="648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None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algn="r" eaLnBrk="1" hangingPunct="1"/>
            <a:endParaRPr lang="it-IT" altLang="en-US" sz="1200" kern="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ottotitolo 3">
            <a:extLst>
              <a:ext uri="{FF2B5EF4-FFF2-40B4-BE49-F238E27FC236}">
                <a16:creationId xmlns:a16="http://schemas.microsoft.com/office/drawing/2014/main" id="{2142029B-6B89-004F-0534-355911A73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7784" y="5949280"/>
            <a:ext cx="6400800" cy="706437"/>
          </a:xfrm>
        </p:spPr>
        <p:txBody>
          <a:bodyPr/>
          <a:lstStyle/>
          <a:p>
            <a:pPr algn="r" eaLnBrk="1" hangingPunct="1"/>
            <a:r>
              <a:rPr lang="it-IT" altLang="en-US" sz="1400" dirty="0" err="1">
                <a:solidFill>
                  <a:srgbClr val="FFFFFF"/>
                </a:solidFill>
                <a:latin typeface="Calibri" panose="020F0502020204030204" pitchFamily="34" charset="0"/>
              </a:rPr>
              <a:t>Dependable</a:t>
            </a:r>
            <a:r>
              <a:rPr lang="it-IT" altLang="en-US" sz="1400" dirty="0">
                <a:solidFill>
                  <a:srgbClr val="FFFFFF"/>
                </a:solidFill>
                <a:latin typeface="Calibri" panose="020F0502020204030204" pitchFamily="34" charset="0"/>
              </a:rPr>
              <a:t> Distributed Systems</a:t>
            </a:r>
          </a:p>
          <a:p>
            <a:pPr algn="r" eaLnBrk="1" hangingPunct="1"/>
            <a:r>
              <a:rPr lang="it-IT" altLang="en-US" sz="1400" dirty="0" err="1">
                <a:solidFill>
                  <a:srgbClr val="FFFFFF"/>
                </a:solidFill>
                <a:latin typeface="Calibri" panose="020F0502020204030204" pitchFamily="34" charset="0"/>
              </a:rPr>
              <a:t>Academic</a:t>
            </a:r>
            <a:r>
              <a:rPr lang="it-IT" altLang="en-US" sz="14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it-IT" altLang="en-US" sz="1400" dirty="0" err="1">
                <a:solidFill>
                  <a:srgbClr val="FFFFFF"/>
                </a:solidFill>
                <a:latin typeface="Calibri" panose="020F0502020204030204" pitchFamily="34" charset="0"/>
              </a:rPr>
              <a:t>year</a:t>
            </a:r>
            <a:r>
              <a:rPr lang="it-IT" altLang="en-US" sz="1400" dirty="0">
                <a:solidFill>
                  <a:srgbClr val="FFFFFF"/>
                </a:solidFill>
                <a:latin typeface="Calibri" panose="020F0502020204030204" pitchFamily="34" charset="0"/>
              </a:rPr>
              <a:t>: 2022/2023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9466D0D-1DB4-6F4E-A2EC-DD5CD03FDA78}"/>
              </a:ext>
            </a:extLst>
          </p:cNvPr>
          <p:cNvSpPr txBox="1"/>
          <p:nvPr/>
        </p:nvSpPr>
        <p:spPr>
          <a:xfrm>
            <a:off x="251520" y="5930596"/>
            <a:ext cx="5040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en-US" sz="1400" b="0" i="1" dirty="0">
                <a:solidFill>
                  <a:srgbClr val="FFFFFF"/>
                </a:solidFill>
                <a:latin typeface="Calibri" panose="020F0502020204030204" pitchFamily="34" charset="0"/>
              </a:rPr>
              <a:t>Brunetti Jacopo, Carmignani Federico, Caruso Paolo </a:t>
            </a:r>
            <a:endParaRPr lang="it-IT" sz="14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goal of the paper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58888" y="2135188"/>
            <a:ext cx="7416800" cy="1263159"/>
          </a:xfrm>
        </p:spPr>
        <p:txBody>
          <a:bodyPr/>
          <a:lstStyle/>
          <a:p>
            <a:r>
              <a:rPr lang="it-IT" sz="2100" dirty="0" err="1"/>
              <a:t>Past</a:t>
            </a:r>
            <a:r>
              <a:rPr lang="it-IT" sz="2100" dirty="0"/>
              <a:t> </a:t>
            </a:r>
            <a:r>
              <a:rPr lang="it-IT" sz="2100" dirty="0" err="1"/>
              <a:t>approaches</a:t>
            </a:r>
            <a:endParaRPr lang="it-IT" sz="2100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it-IT" sz="1700" dirty="0"/>
              <a:t>Best-</a:t>
            </a:r>
            <a:r>
              <a:rPr lang="it-IT" sz="1700" dirty="0" err="1"/>
              <a:t>effort</a:t>
            </a:r>
            <a:endParaRPr lang="it-IT" sz="1700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it-IT" sz="1700" dirty="0" err="1"/>
              <a:t>Probabilistic</a:t>
            </a:r>
            <a:endParaRPr lang="it-IT" sz="1700" dirty="0"/>
          </a:p>
          <a:p>
            <a:pPr marL="457200" lvl="1" indent="0">
              <a:buNone/>
            </a:pPr>
            <a:endParaRPr lang="it-IT" sz="1800" dirty="0"/>
          </a:p>
          <a:p>
            <a:endParaRPr lang="it-IT" sz="1800" dirty="0"/>
          </a:p>
          <a:p>
            <a:pPr marL="457200" lvl="1" indent="0">
              <a:buNone/>
            </a:pPr>
            <a:endParaRPr lang="it-IT" sz="1400" dirty="0"/>
          </a:p>
          <a:p>
            <a:endParaRPr lang="it-IT" sz="1800" dirty="0"/>
          </a:p>
          <a:p>
            <a:pPr marL="457200" lvl="1" indent="0">
              <a:buNone/>
            </a:pPr>
            <a:endParaRPr lang="it-IT" sz="1400" dirty="0"/>
          </a:p>
        </p:txBody>
      </p:sp>
      <p:sp>
        <p:nvSpPr>
          <p:cNvPr id="4" name="Titolo 1"/>
          <p:cNvSpPr txBox="1">
            <a:spLocks/>
          </p:cNvSpPr>
          <p:nvPr/>
        </p:nvSpPr>
        <p:spPr bwMode="auto">
          <a:xfrm>
            <a:off x="1258888" y="1630363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it-IT" sz="2000" kern="0" dirty="0">
                <a:solidFill>
                  <a:srgbClr val="000000"/>
                </a:solidFill>
              </a:rPr>
              <a:t>Compute aggregate queries </a:t>
            </a:r>
            <a:r>
              <a:rPr lang="it-IT" sz="2000" kern="0" dirty="0" err="1">
                <a:solidFill>
                  <a:srgbClr val="000000"/>
                </a:solidFill>
              </a:rPr>
              <a:t>through</a:t>
            </a:r>
            <a:r>
              <a:rPr lang="it-IT" sz="2000" kern="0" dirty="0">
                <a:solidFill>
                  <a:srgbClr val="000000"/>
                </a:solidFill>
              </a:rPr>
              <a:t> an </a:t>
            </a:r>
            <a:r>
              <a:rPr lang="it-IT" sz="2000" i="1" kern="0" dirty="0">
                <a:solidFill>
                  <a:srgbClr val="000000"/>
                </a:solidFill>
              </a:rPr>
              <a:t>in-network</a:t>
            </a:r>
            <a:r>
              <a:rPr lang="it-IT" sz="2000" kern="0" dirty="0">
                <a:solidFill>
                  <a:srgbClr val="000000"/>
                </a:solidFill>
              </a:rPr>
              <a:t> </a:t>
            </a:r>
            <a:r>
              <a:rPr lang="it-IT" sz="2000" kern="0" dirty="0" err="1">
                <a:solidFill>
                  <a:srgbClr val="000000"/>
                </a:solidFill>
              </a:rPr>
              <a:t>approach</a:t>
            </a:r>
            <a:endParaRPr lang="it-IT" sz="2000" kern="0" dirty="0">
              <a:solidFill>
                <a:srgbClr val="000000"/>
              </a:solidFill>
            </a:endParaRPr>
          </a:p>
        </p:txBody>
      </p:sp>
      <p:sp>
        <p:nvSpPr>
          <p:cNvPr id="5" name="Freccia giù 4">
            <a:extLst>
              <a:ext uri="{FF2B5EF4-FFF2-40B4-BE49-F238E27FC236}">
                <a16:creationId xmlns:a16="http://schemas.microsoft.com/office/drawing/2014/main" id="{6D0993AA-C2D6-5686-C753-D8AD031EFA14}"/>
              </a:ext>
            </a:extLst>
          </p:cNvPr>
          <p:cNvSpPr/>
          <p:nvPr/>
        </p:nvSpPr>
        <p:spPr bwMode="auto">
          <a:xfrm>
            <a:off x="4294581" y="2850319"/>
            <a:ext cx="288032" cy="629074"/>
          </a:xfrm>
          <a:prstGeom prst="downArrow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i="0" u="none" strike="noStrike" normalizeH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C689FAB-4F9E-944A-308F-035F73C32BC8}"/>
              </a:ext>
            </a:extLst>
          </p:cNvPr>
          <p:cNvSpPr txBox="1"/>
          <p:nvPr/>
        </p:nvSpPr>
        <p:spPr>
          <a:xfrm>
            <a:off x="2705807" y="3560439"/>
            <a:ext cx="384049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it-IT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want</a:t>
            </a:r>
            <a:r>
              <a:rPr lang="it-IT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precise </a:t>
            </a:r>
            <a:r>
              <a:rPr lang="it-IT" sz="2400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guarantees</a:t>
            </a:r>
            <a:endParaRPr lang="it-IT" sz="2400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9743882-EA8F-E2E6-D12B-9E9E5C9CC2E9}"/>
              </a:ext>
            </a:extLst>
          </p:cNvPr>
          <p:cNvSpPr txBox="1"/>
          <p:nvPr/>
        </p:nvSpPr>
        <p:spPr>
          <a:xfrm>
            <a:off x="1997316" y="4407163"/>
            <a:ext cx="5149368" cy="181772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2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it-IT" sz="2200" b="1" i="1" u="sng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Correctness</a:t>
            </a:r>
            <a:r>
              <a:rPr lang="it-IT" sz="2200" b="1" i="1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200" b="1" i="1" u="sng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endParaRPr lang="it-IT" sz="2200" b="1" i="1" u="sng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query </a:t>
            </a:r>
            <a:r>
              <a:rPr lang="it-IT" sz="15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5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«single-site» </a:t>
            </a:r>
            <a:r>
              <a:rPr lang="it-IT" sz="15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5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5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equivalent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a </a:t>
            </a:r>
            <a:r>
              <a:rPr lang="it-IT" sz="15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legal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5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failure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-free </a:t>
            </a:r>
            <a:r>
              <a:rPr lang="it-IT" sz="15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computation</a:t>
            </a:r>
            <a:endParaRPr lang="it-IT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m3d="http://schemas.microsoft.com/office/drawing/2017/model3d" xmlns="" Requires="am3d">
          <p:graphicFrame>
            <p:nvGraphicFramePr>
              <p:cNvPr id="18" name="Modello 3D 17" descr="Punto esclamativo di colore grigio scuro">
                <a:extLst>
                  <a:ext uri="{FF2B5EF4-FFF2-40B4-BE49-F238E27FC236}">
                    <a16:creationId xmlns:a16="http://schemas.microsoft.com/office/drawing/2014/main" id="{4412497C-6F5C-D29C-2ECF-E854DEE5E3A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67507757"/>
                  </p:ext>
                </p:extLst>
              </p:nvPr>
            </p:nvGraphicFramePr>
            <p:xfrm>
              <a:off x="6684358" y="2649730"/>
              <a:ext cx="288033" cy="208280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88033" cy="2082800"/>
                    </a:xfrm>
                    <a:prstGeom prst="rect">
                      <a:avLst/>
                    </a:prstGeom>
                  </am3d:spPr>
                  <am3d:camera>
                    <am3d:pos x="0" y="0" z="49434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455117" d="1000000"/>
                    <am3d:preTrans dx="10169" dy="-18000000" dz="-1014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01367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8" name="Modello 3D 17" descr="Punto esclamativo di colore grigio scuro">
                <a:extLst>
                  <a:ext uri="{FF2B5EF4-FFF2-40B4-BE49-F238E27FC236}">
                    <a16:creationId xmlns:a16="http://schemas.microsoft.com/office/drawing/2014/main" id="{4412497C-6F5C-D29C-2ECF-E854DEE5E3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84358" y="2649730"/>
                <a:ext cx="288033" cy="20828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Freccia giù 18">
            <a:extLst>
              <a:ext uri="{FF2B5EF4-FFF2-40B4-BE49-F238E27FC236}">
                <a16:creationId xmlns:a16="http://schemas.microsoft.com/office/drawing/2014/main" id="{69939F81-6E90-FCA9-06A4-93CF2A2A0126}"/>
              </a:ext>
            </a:extLst>
          </p:cNvPr>
          <p:cNvSpPr/>
          <p:nvPr/>
        </p:nvSpPr>
        <p:spPr bwMode="auto">
          <a:xfrm>
            <a:off x="4301903" y="4089102"/>
            <a:ext cx="288032" cy="643428"/>
          </a:xfrm>
          <a:prstGeom prst="downArrow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i="0" u="none" strike="noStrike" normalizeH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BAA04C1E-7150-F169-BF25-582AD2F24E68}"/>
              </a:ext>
            </a:extLst>
          </p:cNvPr>
          <p:cNvSpPr/>
          <p:nvPr/>
        </p:nvSpPr>
        <p:spPr bwMode="auto">
          <a:xfrm>
            <a:off x="3254551" y="5475908"/>
            <a:ext cx="914400" cy="914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6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olo 1">
            <a:extLst>
              <a:ext uri="{FF2B5EF4-FFF2-40B4-BE49-F238E27FC236}">
                <a16:creationId xmlns:a16="http://schemas.microsoft.com/office/drawing/2014/main" id="{B6F9F09F-346A-BCD3-0788-021D8C88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Calibri" panose="020F0502020204030204" pitchFamily="34" charset="0"/>
              </a:rPr>
              <a:t>The solution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0BC2DCE9-4E1F-8EF3-17AF-A32CEA10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88" y="1752600"/>
            <a:ext cx="6913512" cy="50482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altLang="en-US" sz="2000" dirty="0">
                <a:latin typeface="Calibri" panose="020F0502020204030204" pitchFamily="34" charset="0"/>
              </a:rPr>
              <a:t>2-phases protocol:   </a:t>
            </a:r>
            <a:r>
              <a:rPr lang="en-GB" altLang="en-US" sz="2000" b="1" dirty="0">
                <a:latin typeface="Calibri" panose="020F0502020204030204" pitchFamily="34" charset="0"/>
              </a:rPr>
              <a:t>Broadcast</a:t>
            </a:r>
            <a:r>
              <a:rPr lang="en-GB" altLang="en-US" sz="2000" dirty="0">
                <a:latin typeface="Calibri" panose="020F0502020204030204" pitchFamily="34" charset="0"/>
              </a:rPr>
              <a:t>         </a:t>
            </a:r>
            <a:r>
              <a:rPr lang="en-GB" altLang="en-US" sz="2000" b="1" dirty="0" err="1">
                <a:latin typeface="Calibri" panose="020F0502020204030204" pitchFamily="34" charset="0"/>
              </a:rPr>
              <a:t>ConvergeCast</a:t>
            </a:r>
            <a:endParaRPr lang="en-GB" altLang="en-US" sz="2000" b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GB" altLang="en-US" sz="1800" dirty="0">
              <a:latin typeface="Calibri" panose="020F0502020204030204" pitchFamily="34" charset="0"/>
            </a:endParaRPr>
          </a:p>
        </p:txBody>
      </p:sp>
      <p:pic>
        <p:nvPicPr>
          <p:cNvPr id="3" name="Elemento grafico 2" descr="Aggiungere con riempimento a tinta unita">
            <a:extLst>
              <a:ext uri="{FF2B5EF4-FFF2-40B4-BE49-F238E27FC236}">
                <a16:creationId xmlns:a16="http://schemas.microsoft.com/office/drawing/2014/main" id="{80457EC6-840C-1AD1-8DA3-C0647CC9A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27349" y="1796048"/>
            <a:ext cx="301403" cy="33967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A71236-6478-5FD2-119B-F61AA81EC3D1}"/>
              </a:ext>
            </a:extLst>
          </p:cNvPr>
          <p:cNvSpPr txBox="1"/>
          <p:nvPr/>
        </p:nvSpPr>
        <p:spPr>
          <a:xfrm>
            <a:off x="920692" y="2800636"/>
            <a:ext cx="1352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i="1" u="sng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Past</a:t>
            </a:r>
            <a:r>
              <a:rPr lang="it-IT" sz="2000" i="1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i="1" u="sng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choice</a:t>
            </a:r>
            <a:endParaRPr lang="it-IT" sz="2000" i="1" u="sng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Elemento grafico 7" descr="Freccia a destra con riempimento a tinta unita">
            <a:extLst>
              <a:ext uri="{FF2B5EF4-FFF2-40B4-BE49-F238E27FC236}">
                <a16:creationId xmlns:a16="http://schemas.microsoft.com/office/drawing/2014/main" id="{BCCFB543-F1C5-F872-DDD7-835F58847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273563" y="2543491"/>
            <a:ext cx="2426401" cy="914400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2E0288E4-B45E-0158-CD8B-61D056AFA068}"/>
              </a:ext>
            </a:extLst>
          </p:cNvPr>
          <p:cNvSpPr txBox="1">
            <a:spLocks/>
          </p:cNvSpPr>
          <p:nvPr/>
        </p:nvSpPr>
        <p:spPr bwMode="auto">
          <a:xfrm>
            <a:off x="4993347" y="2749116"/>
            <a:ext cx="1843845" cy="5196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GB" altLang="en-US" sz="2200" b="1" kern="0" dirty="0">
                <a:latin typeface="Calibri" panose="020F0502020204030204" pitchFamily="34" charset="0"/>
              </a:rPr>
              <a:t>Spanning Tree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217C3D92-4735-8F0A-3B7D-8A2E65D77542}"/>
              </a:ext>
            </a:extLst>
          </p:cNvPr>
          <p:cNvSpPr/>
          <p:nvPr/>
        </p:nvSpPr>
        <p:spPr bwMode="auto">
          <a:xfrm>
            <a:off x="5580112" y="2924944"/>
            <a:ext cx="914400" cy="914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1FDC62E-3884-233F-0F42-BF5EEFB93DCA}"/>
              </a:ext>
            </a:extLst>
          </p:cNvPr>
          <p:cNvSpPr txBox="1"/>
          <p:nvPr/>
        </p:nvSpPr>
        <p:spPr>
          <a:xfrm>
            <a:off x="1140820" y="3551961"/>
            <a:ext cx="666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</a:t>
            </a:r>
            <a:endParaRPr lang="it-IT" sz="2000" u="sng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Elemento grafico 16" descr="Freccia a destra con riempimento a tinta unita">
            <a:extLst>
              <a:ext uri="{FF2B5EF4-FFF2-40B4-BE49-F238E27FC236}">
                <a16:creationId xmlns:a16="http://schemas.microsoft.com/office/drawing/2014/main" id="{55F3641B-68E4-290F-8CA7-363E9C6D7C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032739" y="3343964"/>
            <a:ext cx="2667226" cy="914400"/>
          </a:xfrm>
          <a:prstGeom prst="rect">
            <a:avLst/>
          </a:prstGeom>
        </p:spPr>
      </p:pic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5282F386-AC81-B42A-35E8-53D42FFC2A50}"/>
              </a:ext>
            </a:extLst>
          </p:cNvPr>
          <p:cNvSpPr txBox="1">
            <a:spLocks/>
          </p:cNvSpPr>
          <p:nvPr/>
        </p:nvSpPr>
        <p:spPr bwMode="auto">
          <a:xfrm>
            <a:off x="4993347" y="3560223"/>
            <a:ext cx="1843845" cy="5196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GB" altLang="en-US" sz="2200" b="1" kern="0" dirty="0" err="1">
                <a:latin typeface="Calibri" panose="020F0502020204030204" pitchFamily="34" charset="0"/>
              </a:rPr>
              <a:t>WildFire</a:t>
            </a:r>
            <a:endParaRPr lang="en-GB" altLang="en-US" sz="2200" b="1" kern="0" dirty="0">
              <a:latin typeface="Calibri" panose="020F0502020204030204" pitchFamily="34" charset="0"/>
            </a:endParaRPr>
          </a:p>
        </p:txBody>
      </p:sp>
      <p:sp>
        <p:nvSpPr>
          <p:cNvPr id="19" name="Parentesi graffa aperta 18">
            <a:extLst>
              <a:ext uri="{FF2B5EF4-FFF2-40B4-BE49-F238E27FC236}">
                <a16:creationId xmlns:a16="http://schemas.microsoft.com/office/drawing/2014/main" id="{383F74AA-A648-743D-053F-5B599F8CD27D}"/>
              </a:ext>
            </a:extLst>
          </p:cNvPr>
          <p:cNvSpPr/>
          <p:nvPr/>
        </p:nvSpPr>
        <p:spPr bwMode="auto">
          <a:xfrm>
            <a:off x="340543" y="2543491"/>
            <a:ext cx="915193" cy="1893621"/>
          </a:xfrm>
          <a:prstGeom prst="leftBrace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Freccia giù 19">
            <a:extLst>
              <a:ext uri="{FF2B5EF4-FFF2-40B4-BE49-F238E27FC236}">
                <a16:creationId xmlns:a16="http://schemas.microsoft.com/office/drawing/2014/main" id="{CB40A14C-DF11-B56D-A40F-1242DEA5EC58}"/>
              </a:ext>
            </a:extLst>
          </p:cNvPr>
          <p:cNvSpPr/>
          <p:nvPr/>
        </p:nvSpPr>
        <p:spPr bwMode="auto">
          <a:xfrm>
            <a:off x="5580112" y="4183729"/>
            <a:ext cx="425735" cy="706654"/>
          </a:xfrm>
          <a:prstGeom prst="downArrow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9C38268-7B36-C993-70B1-EEABB0A7EEC0}"/>
              </a:ext>
            </a:extLst>
          </p:cNvPr>
          <p:cNvSpPr txBox="1"/>
          <p:nvPr/>
        </p:nvSpPr>
        <p:spPr>
          <a:xfrm>
            <a:off x="4119339" y="4965901"/>
            <a:ext cx="377301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5X costs for count and sum queries</a:t>
            </a:r>
            <a:endParaRPr lang="it-IT" sz="2000" i="1" dirty="0">
              <a:solidFill>
                <a:srgbClr val="000000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D60C56E-1840-3356-6F6A-452B8C8DDE1A}"/>
              </a:ext>
            </a:extLst>
          </p:cNvPr>
          <p:cNvSpPr txBox="1"/>
          <p:nvPr/>
        </p:nvSpPr>
        <p:spPr>
          <a:xfrm>
            <a:off x="4442750" y="5469197"/>
            <a:ext cx="29450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i="1" dirty="0">
                <a:solidFill>
                  <a:srgbClr val="790022"/>
                </a:solidFill>
                <a:latin typeface="Helvetica" pitchFamily="2" charset="0"/>
                <a:cs typeface="Calibri" panose="020F0502020204030204" pitchFamily="34" charset="0"/>
              </a:rPr>
              <a:t>The price of </a:t>
            </a:r>
            <a:r>
              <a:rPr lang="it-IT" sz="2500" i="1" dirty="0" err="1">
                <a:solidFill>
                  <a:srgbClr val="790022"/>
                </a:solidFill>
                <a:latin typeface="Helvetica" pitchFamily="2" charset="0"/>
                <a:cs typeface="Calibri" panose="020F0502020204030204" pitchFamily="34" charset="0"/>
              </a:rPr>
              <a:t>validity</a:t>
            </a:r>
            <a:endParaRPr lang="it-IT" sz="2500" i="1" dirty="0">
              <a:solidFill>
                <a:srgbClr val="790022"/>
              </a:solidFill>
              <a:latin typeface="Helvetica" pitchFamily="2" charset="0"/>
              <a:cs typeface="Calibri" panose="020F0502020204030204" pitchFamily="34" charset="0"/>
            </a:endParaRPr>
          </a:p>
        </p:txBody>
      </p:sp>
      <p:pic>
        <p:nvPicPr>
          <p:cNvPr id="27" name="Immagine 26" descr="Immagine che contiene schermata, cuore, arancione, Elementi grafici&#10;&#10;Descrizione generata automaticamente">
            <a:extLst>
              <a:ext uri="{FF2B5EF4-FFF2-40B4-BE49-F238E27FC236}">
                <a16:creationId xmlns:a16="http://schemas.microsoft.com/office/drawing/2014/main" id="{6A694A9B-D193-62A3-1DE2-F0404E684F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tretch>
            <a:fillRect/>
          </a:stretch>
        </p:blipFill>
        <p:spPr>
          <a:xfrm>
            <a:off x="7236296" y="5493935"/>
            <a:ext cx="497936" cy="4770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Problem</a:t>
            </a:r>
            <a:r>
              <a:rPr lang="it-IT" dirty="0"/>
              <a:t> setting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58888" y="1752600"/>
            <a:ext cx="7416800" cy="2252464"/>
          </a:xfrm>
        </p:spPr>
        <p:txBody>
          <a:bodyPr/>
          <a:lstStyle/>
          <a:p>
            <a:r>
              <a:rPr lang="en-US" sz="1800" dirty="0"/>
              <a:t>V = q (H)</a:t>
            </a:r>
          </a:p>
          <a:p>
            <a:pPr marL="0" indent="0">
              <a:buNone/>
            </a:pPr>
            <a:endParaRPr lang="it-IT" sz="1800" dirty="0"/>
          </a:p>
          <a:p>
            <a:r>
              <a:rPr lang="en-US" sz="1800" dirty="0"/>
              <a:t>Each host has a (</a:t>
            </a:r>
            <a:r>
              <a:rPr lang="en-US" sz="1800" dirty="0" err="1"/>
              <a:t>k,v</a:t>
            </a:r>
            <a:r>
              <a:rPr lang="en-US" sz="1800" dirty="0"/>
              <a:t>) pair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D67E5BB-3A47-6FB0-C0B2-2A8EED11DD31}"/>
              </a:ext>
            </a:extLst>
          </p:cNvPr>
          <p:cNvSpPr txBox="1"/>
          <p:nvPr/>
        </p:nvSpPr>
        <p:spPr>
          <a:xfrm>
            <a:off x="1258888" y="2996952"/>
            <a:ext cx="351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59B6B29-4730-FEE4-0718-9DE7A721E4E3}"/>
              </a:ext>
            </a:extLst>
          </p:cNvPr>
          <p:cNvSpPr txBox="1"/>
          <p:nvPr/>
        </p:nvSpPr>
        <p:spPr>
          <a:xfrm>
            <a:off x="1403648" y="3442758"/>
            <a:ext cx="483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Undirected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it-IT" sz="1800" b="1" dirty="0" err="1">
                <a:solidFill>
                  <a:srgbClr val="7900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relaxed</a:t>
            </a:r>
            <a:r>
              <a:rPr lang="it-IT" sz="1800" b="1" dirty="0">
                <a:solidFill>
                  <a:srgbClr val="7900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b="1" dirty="0" err="1">
                <a:solidFill>
                  <a:srgbClr val="7900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asynchronous</a:t>
            </a:r>
            <a:r>
              <a:rPr lang="it-IT" sz="1800" b="1" dirty="0">
                <a:solidFill>
                  <a:srgbClr val="7900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model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22D448C-33D3-E90B-2CB3-E3AC8AF143B6}"/>
              </a:ext>
            </a:extLst>
          </p:cNvPr>
          <p:cNvSpPr txBox="1"/>
          <p:nvPr/>
        </p:nvSpPr>
        <p:spPr>
          <a:xfrm>
            <a:off x="1279927" y="3955122"/>
            <a:ext cx="351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Dynamism</a:t>
            </a:r>
            <a:endParaRPr lang="it-IT" sz="1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3440AF9-9380-D7BC-D5E5-325C2694E727}"/>
              </a:ext>
            </a:extLst>
          </p:cNvPr>
          <p:cNvSpPr txBox="1"/>
          <p:nvPr/>
        </p:nvSpPr>
        <p:spPr>
          <a:xfrm>
            <a:off x="1403648" y="4438389"/>
            <a:ext cx="369254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</a:t>
            </a:r>
            <a:r>
              <a:rPr lang="it-IT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hosts</a:t>
            </a:r>
            <a:endParaRPr lang="it-IT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Failures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</a:t>
            </a:r>
            <a:r>
              <a:rPr lang="it-IT" sz="2500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Partitions</a:t>
            </a:r>
            <a:endParaRPr lang="it-IT" sz="2500" b="1" u="sng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Freccia destra 11">
            <a:extLst>
              <a:ext uri="{FF2B5EF4-FFF2-40B4-BE49-F238E27FC236}">
                <a16:creationId xmlns:a16="http://schemas.microsoft.com/office/drawing/2014/main" id="{9EA3854B-CBB5-842E-A7E5-4025D230C641}"/>
              </a:ext>
            </a:extLst>
          </p:cNvPr>
          <p:cNvSpPr/>
          <p:nvPr/>
        </p:nvSpPr>
        <p:spPr bwMode="auto">
          <a:xfrm>
            <a:off x="2843808" y="5049593"/>
            <a:ext cx="648072" cy="399645"/>
          </a:xfrm>
          <a:prstGeom prst="rightArrow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948AE37-7756-CAFE-BF77-867C8D5AE21B}"/>
              </a:ext>
            </a:extLst>
          </p:cNvPr>
          <p:cNvSpPr txBox="1"/>
          <p:nvPr/>
        </p:nvSpPr>
        <p:spPr>
          <a:xfrm>
            <a:off x="5096197" y="3980093"/>
            <a:ext cx="351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Aggregate queries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FD13E95-1E2B-8C4B-17CA-4E81FA77F7D2}"/>
              </a:ext>
            </a:extLst>
          </p:cNvPr>
          <p:cNvSpPr txBox="1"/>
          <p:nvPr/>
        </p:nvSpPr>
        <p:spPr>
          <a:xfrm>
            <a:off x="5292080" y="443838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One-time queries</a:t>
            </a:r>
          </a:p>
        </p:txBody>
      </p:sp>
      <p:pic>
        <p:nvPicPr>
          <p:cNvPr id="19" name="Immagine 18" descr="Immagine che contiene Policromia, linea, cerchio&#10;&#10;Descrizione generata automaticamente">
            <a:extLst>
              <a:ext uri="{FF2B5EF4-FFF2-40B4-BE49-F238E27FC236}">
                <a16:creationId xmlns:a16="http://schemas.microsoft.com/office/drawing/2014/main" id="{BE43AA4A-E635-039B-DE49-CF3F1635C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4851023" y="552622"/>
            <a:ext cx="2995191" cy="269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9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Achieving</a:t>
            </a:r>
            <a:r>
              <a:rPr lang="it-IT" dirty="0"/>
              <a:t> single-site </a:t>
            </a:r>
            <a:r>
              <a:rPr lang="it-IT" dirty="0" err="1"/>
              <a:t>validity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210321" y="1610056"/>
                <a:ext cx="7489576" cy="4237037"/>
              </a:xfr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sz="2000" dirty="0"/>
                  <a:t>WildFire protocol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1800" dirty="0"/>
                  <a:t> More costly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1800" dirty="0"/>
                  <a:t>Accuracy guarantee achieved: </a:t>
                </a:r>
                <a:r>
                  <a:rPr lang="it-IT" sz="1800" dirty="0">
                    <a:effectLst/>
                    <a:latin typeface="Calibri" panose="020F0502020204030204" pitchFamily="34" charset="0"/>
                  </a:rPr>
                  <a:t>v= q(H),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800" dirty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it-IT" sz="1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800" dirty="0">
                        <a:latin typeface="Cambria Math" panose="02040503050406030204" pitchFamily="18" charset="0"/>
                      </a:rPr>
                      <m:t>&lt; </m:t>
                    </m:r>
                    <m:r>
                      <m:rPr>
                        <m:sty m:val="p"/>
                      </m:rPr>
                      <a:rPr lang="it-IT" sz="1800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sz="1800" dirty="0">
                        <a:latin typeface="Cambria Math" panose="02040503050406030204" pitchFamily="18" charset="0"/>
                      </a:rPr>
                      <m:t> &lt; </m:t>
                    </m:r>
                    <m:sSub>
                      <m:sSubPr>
                        <m:ctrlPr>
                          <a:rPr lang="it-IT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800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800" dirty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marL="457200" lvl="1" indent="0" algn="ctr">
                  <a:buNone/>
                </a:pPr>
                <a:r>
                  <a:rPr lang="en-US" sz="1800" u="sng" dirty="0">
                    <a:solidFill>
                      <a:schemeClr val="accent3">
                        <a:lumMod val="50000"/>
                      </a:schemeClr>
                    </a:solidFill>
                  </a:rPr>
                  <a:t>We will show it in the following slides</a:t>
                </a:r>
              </a:p>
              <a:p>
                <a:pPr marL="457200" lvl="1" indent="0">
                  <a:buNone/>
                </a:pPr>
                <a:endParaRPr lang="en-US" sz="1800" dirty="0"/>
              </a:p>
              <a:p>
                <a:r>
                  <a:rPr lang="en-US" sz="2000" dirty="0"/>
                  <a:t>Duplicate-insensitive operators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i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  </a:t>
                </a:r>
                <a:r>
                  <a:rPr lang="en-US" sz="2000" i="1" u="sng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MIN</a:t>
                </a:r>
                <a:r>
                  <a:rPr lang="en-US" sz="2000" u="sng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sz="2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      </a:t>
                </a:r>
                <a:r>
                  <a:rPr lang="en-US" sz="2000" u="sng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MAX</a:t>
                </a:r>
                <a:r>
                  <a:rPr lang="en-US" sz="2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     </a:t>
                </a:r>
                <a:r>
                  <a:rPr lang="en-US" sz="2000" u="sng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COUNT</a:t>
                </a:r>
                <a:r>
                  <a:rPr lang="en-US" sz="2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 </a:t>
                </a:r>
                <a:r>
                  <a:rPr lang="en-US" sz="2000" u="sng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SUM</a:t>
                </a:r>
              </a:p>
              <a:p>
                <a:pPr marL="0" indent="0">
                  <a:buNone/>
                </a:pPr>
                <a:r>
                  <a:rPr lang="en-US" sz="2000" dirty="0"/>
                  <a:t>	 	</a:t>
                </a:r>
                <a:endParaRPr lang="en-US" sz="1800" u="sng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marL="457200" lvl="1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0321" y="1610056"/>
                <a:ext cx="7489576" cy="42370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ccia giù 4">
            <a:extLst>
              <a:ext uri="{FF2B5EF4-FFF2-40B4-BE49-F238E27FC236}">
                <a16:creationId xmlns:a16="http://schemas.microsoft.com/office/drawing/2014/main" id="{EAC6D222-921C-8C2E-C999-3C33CA40885C}"/>
              </a:ext>
            </a:extLst>
          </p:cNvPr>
          <p:cNvSpPr/>
          <p:nvPr/>
        </p:nvSpPr>
        <p:spPr bwMode="auto">
          <a:xfrm rot="1732211" flipH="1">
            <a:off x="2764705" y="4141131"/>
            <a:ext cx="314322" cy="648072"/>
          </a:xfrm>
          <a:prstGeom prst="downArrow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Freccia giù 5">
            <a:extLst>
              <a:ext uri="{FF2B5EF4-FFF2-40B4-BE49-F238E27FC236}">
                <a16:creationId xmlns:a16="http://schemas.microsoft.com/office/drawing/2014/main" id="{8F595931-B9A2-56CC-01CE-1D569EB2FC8B}"/>
              </a:ext>
            </a:extLst>
          </p:cNvPr>
          <p:cNvSpPr/>
          <p:nvPr/>
        </p:nvSpPr>
        <p:spPr bwMode="auto">
          <a:xfrm flipH="1">
            <a:off x="3677014" y="4159772"/>
            <a:ext cx="314322" cy="685918"/>
          </a:xfrm>
          <a:prstGeom prst="downArrow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Freccia giù 6">
            <a:extLst>
              <a:ext uri="{FF2B5EF4-FFF2-40B4-BE49-F238E27FC236}">
                <a16:creationId xmlns:a16="http://schemas.microsoft.com/office/drawing/2014/main" id="{05436A61-E770-BCDF-A7AF-016ED521C790}"/>
              </a:ext>
            </a:extLst>
          </p:cNvPr>
          <p:cNvSpPr/>
          <p:nvPr/>
        </p:nvSpPr>
        <p:spPr bwMode="auto">
          <a:xfrm rot="1732211" flipH="1">
            <a:off x="1816502" y="4202045"/>
            <a:ext cx="314322" cy="648072"/>
          </a:xfrm>
          <a:prstGeom prst="downArrow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Freccia giù 7">
            <a:extLst>
              <a:ext uri="{FF2B5EF4-FFF2-40B4-BE49-F238E27FC236}">
                <a16:creationId xmlns:a16="http://schemas.microsoft.com/office/drawing/2014/main" id="{29EB65B5-EEC6-862F-FD71-068AF2768B2A}"/>
              </a:ext>
            </a:extLst>
          </p:cNvPr>
          <p:cNvSpPr/>
          <p:nvPr/>
        </p:nvSpPr>
        <p:spPr bwMode="auto">
          <a:xfrm rot="19475894" flipH="1">
            <a:off x="4472725" y="4103875"/>
            <a:ext cx="314322" cy="722584"/>
          </a:xfrm>
          <a:prstGeom prst="downArrow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Freccia destra con strisce 8">
            <a:extLst>
              <a:ext uri="{FF2B5EF4-FFF2-40B4-BE49-F238E27FC236}">
                <a16:creationId xmlns:a16="http://schemas.microsoft.com/office/drawing/2014/main" id="{4A96D5F1-3C69-A408-68D2-BF5FBAADEED8}"/>
              </a:ext>
            </a:extLst>
          </p:cNvPr>
          <p:cNvSpPr/>
          <p:nvPr/>
        </p:nvSpPr>
        <p:spPr bwMode="auto">
          <a:xfrm>
            <a:off x="5076056" y="3933056"/>
            <a:ext cx="1152128" cy="233379"/>
          </a:xfrm>
          <a:prstGeom prst="stripedRight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Freccia destra con strisce 9">
            <a:extLst>
              <a:ext uri="{FF2B5EF4-FFF2-40B4-BE49-F238E27FC236}">
                <a16:creationId xmlns:a16="http://schemas.microsoft.com/office/drawing/2014/main" id="{D0D2ACA8-72DF-89C5-9981-96F22EE1C3E0}"/>
              </a:ext>
            </a:extLst>
          </p:cNvPr>
          <p:cNvSpPr/>
          <p:nvPr/>
        </p:nvSpPr>
        <p:spPr bwMode="auto">
          <a:xfrm>
            <a:off x="5007362" y="3745515"/>
            <a:ext cx="1080120" cy="233379"/>
          </a:xfrm>
          <a:prstGeom prst="stripedRightArrow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A63A13C-3200-308C-277E-D496F50A6E60}"/>
              </a:ext>
            </a:extLst>
          </p:cNvPr>
          <p:cNvSpPr txBox="1"/>
          <p:nvPr/>
        </p:nvSpPr>
        <p:spPr>
          <a:xfrm>
            <a:off x="6016074" y="3609890"/>
            <a:ext cx="3438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Distributed </a:t>
            </a:r>
            <a:r>
              <a:rPr lang="it-I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Flajolet</a:t>
            </a:r>
            <a:r>
              <a:rPr lang="it-IT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-Martin</a:t>
            </a:r>
          </a:p>
          <a:p>
            <a:r>
              <a:rPr lang="it-IT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               </a:t>
            </a:r>
            <a:r>
              <a:rPr lang="it-I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it-IT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2" name="Freccia destra con strisce 11">
            <a:extLst>
              <a:ext uri="{FF2B5EF4-FFF2-40B4-BE49-F238E27FC236}">
                <a16:creationId xmlns:a16="http://schemas.microsoft.com/office/drawing/2014/main" id="{162F4760-14BA-B525-F212-F2928D3735CE}"/>
              </a:ext>
            </a:extLst>
          </p:cNvPr>
          <p:cNvSpPr/>
          <p:nvPr/>
        </p:nvSpPr>
        <p:spPr bwMode="auto">
          <a:xfrm rot="5400000">
            <a:off x="7307901" y="4292693"/>
            <a:ext cx="298832" cy="278037"/>
          </a:xfrm>
          <a:prstGeom prst="stripedRightArrow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82CECA9-5942-045B-2B49-23C449B737ED}"/>
              </a:ext>
            </a:extLst>
          </p:cNvPr>
          <p:cNvSpPr txBox="1"/>
          <p:nvPr/>
        </p:nvSpPr>
        <p:spPr>
          <a:xfrm>
            <a:off x="4955109" y="4635795"/>
            <a:ext cx="4726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ctr">
              <a:buNone/>
            </a:pPr>
            <a:r>
              <a:rPr lang="en-US" sz="1800" i="1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Logical “OR” operation </a:t>
            </a:r>
          </a:p>
        </p:txBody>
      </p:sp>
    </p:spTree>
    <p:extLst>
      <p:ext uri="{BB962C8B-B14F-4D97-AF65-F5344CB8AC3E}">
        <p14:creationId xmlns:p14="http://schemas.microsoft.com/office/powerpoint/2010/main" val="82089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99592" y="1112837"/>
            <a:ext cx="7776096" cy="864096"/>
          </a:xfrm>
        </p:spPr>
        <p:txBody>
          <a:bodyPr/>
          <a:lstStyle/>
          <a:p>
            <a:r>
              <a:rPr lang="it-IT" dirty="0" err="1"/>
              <a:t>Paper’s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 err="1"/>
              <a:t>empirical</a:t>
            </a:r>
            <a:r>
              <a:rPr lang="it-IT" dirty="0"/>
              <a:t> </a:t>
            </a:r>
            <a:r>
              <a:rPr lang="it-IT" dirty="0" err="1"/>
              <a:t>evaluation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/>
            </a:r>
            <a:br>
              <a:rPr lang="it-IT" dirty="0"/>
            </a:br>
            <a:r>
              <a:rPr lang="it-IT" dirty="0"/>
              <a:t/>
            </a:r>
            <a:br>
              <a:rPr lang="it-IT" dirty="0"/>
            </a:b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BC2DCE9-4E1F-8EF3-17AF-A32CEA100DE1}"/>
              </a:ext>
            </a:extLst>
          </p:cNvPr>
          <p:cNvSpPr txBox="1">
            <a:spLocks/>
          </p:cNvSpPr>
          <p:nvPr/>
        </p:nvSpPr>
        <p:spPr bwMode="auto">
          <a:xfrm>
            <a:off x="1115616" y="2007764"/>
            <a:ext cx="6487576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en-US" sz="1800" i="1" dirty="0"/>
              <a:t>Gnutella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i="1" dirty="0"/>
              <a:t>Random</a:t>
            </a:r>
          </a:p>
          <a:p>
            <a:endParaRPr lang="en-US" sz="1800" dirty="0"/>
          </a:p>
          <a:p>
            <a:r>
              <a:rPr lang="en-US" sz="1800" i="1" dirty="0" err="1"/>
              <a:t>PowerLaw</a:t>
            </a:r>
            <a:endParaRPr lang="en-US" sz="1800" i="1" dirty="0"/>
          </a:p>
          <a:p>
            <a:endParaRPr lang="en-US" sz="1800" dirty="0"/>
          </a:p>
          <a:p>
            <a:r>
              <a:rPr lang="en-US" sz="1800" i="1" dirty="0"/>
              <a:t>Grid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Immagine 4" descr="Immagine che contiene calligrafia, forniture per ufficio, penna, Strumento per ufficio&#10;&#10;Descrizione generata automaticamente">
            <a:extLst>
              <a:ext uri="{FF2B5EF4-FFF2-40B4-BE49-F238E27FC236}">
                <a16:creationId xmlns:a16="http://schemas.microsoft.com/office/drawing/2014/main" id="{CE981B0D-E973-1224-90F6-51D7D8055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4247199" y="260648"/>
            <a:ext cx="4428489" cy="295232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D303DBD-AAA4-7D1C-3B0A-1637FDBA3DEF}"/>
              </a:ext>
            </a:extLst>
          </p:cNvPr>
          <p:cNvSpPr txBox="1"/>
          <p:nvPr/>
        </p:nvSpPr>
        <p:spPr>
          <a:xfrm>
            <a:off x="683568" y="4581128"/>
            <a:ext cx="5417830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it-IT" sz="17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it-IT" sz="17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network </a:t>
            </a:r>
            <a:r>
              <a:rPr lang="it-IT" sz="17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it-IT" sz="17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it-IT" sz="17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it-IT" sz="17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7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it-IT" sz="17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10K and 40K </a:t>
            </a:r>
            <a:r>
              <a:rPr lang="it-IT" sz="17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hosts</a:t>
            </a:r>
            <a:endParaRPr lang="it-IT" sz="17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endParaRPr lang="it-IT" sz="17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it-IT" sz="17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Evaluations</a:t>
            </a:r>
            <a:r>
              <a:rPr lang="it-IT" sz="17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it-IT" sz="17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done</a:t>
            </a:r>
            <a:r>
              <a:rPr lang="it-IT" sz="17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it-IT" sz="1700" b="1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</a:t>
            </a:r>
            <a:r>
              <a:rPr lang="it-IT" sz="17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it-IT" sz="17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 </a:t>
            </a:r>
            <a:r>
              <a:rPr lang="it-IT" sz="17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354430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Metrics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58888" y="1659723"/>
            <a:ext cx="6337448" cy="4114800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it-IT" sz="1800" b="1" dirty="0" err="1">
                <a:ln/>
                <a:solidFill>
                  <a:schemeClr val="accent4"/>
                </a:solidFill>
              </a:rPr>
              <a:t>Computational</a:t>
            </a:r>
            <a:r>
              <a:rPr lang="it-IT" sz="1800" b="1" dirty="0">
                <a:ln/>
                <a:solidFill>
                  <a:schemeClr val="accent4"/>
                </a:solidFill>
              </a:rPr>
              <a:t> cost ( max #msg in one </a:t>
            </a:r>
            <a:r>
              <a:rPr lang="it-IT" sz="1800" b="1" dirty="0" err="1">
                <a:ln/>
                <a:solidFill>
                  <a:schemeClr val="accent4"/>
                </a:solidFill>
              </a:rPr>
              <a:t>host</a:t>
            </a:r>
            <a:r>
              <a:rPr lang="it-IT" sz="1800" b="1" dirty="0">
                <a:ln/>
                <a:solidFill>
                  <a:schemeClr val="accent4"/>
                </a:solidFill>
              </a:rPr>
              <a:t>)</a:t>
            </a:r>
          </a:p>
          <a:p>
            <a:r>
              <a:rPr lang="it-IT" sz="1800" b="1" dirty="0">
                <a:ln/>
                <a:solidFill>
                  <a:schemeClr val="accent4"/>
                </a:solidFill>
              </a:rPr>
              <a:t>Time cost</a:t>
            </a:r>
          </a:p>
          <a:p>
            <a:r>
              <a:rPr lang="it-IT" sz="1800" b="1" dirty="0" err="1">
                <a:ln/>
                <a:solidFill>
                  <a:schemeClr val="accent4"/>
                </a:solidFill>
              </a:rPr>
              <a:t>Communication</a:t>
            </a:r>
            <a:r>
              <a:rPr lang="it-IT" sz="1800" b="1" dirty="0">
                <a:ln/>
                <a:solidFill>
                  <a:schemeClr val="accent4"/>
                </a:solidFill>
              </a:rPr>
              <a:t> cost (</a:t>
            </a:r>
            <a:r>
              <a:rPr lang="it-IT" sz="1800" b="1" dirty="0" err="1">
                <a:ln/>
                <a:solidFill>
                  <a:schemeClr val="accent4"/>
                </a:solidFill>
              </a:rPr>
              <a:t>total</a:t>
            </a:r>
            <a:r>
              <a:rPr lang="it-IT" sz="1800" b="1" dirty="0">
                <a:ln/>
                <a:solidFill>
                  <a:schemeClr val="accent4"/>
                </a:solidFill>
              </a:rPr>
              <a:t> #msg </a:t>
            </a:r>
            <a:r>
              <a:rPr lang="it-IT" sz="1800" b="1" dirty="0" err="1">
                <a:ln/>
                <a:solidFill>
                  <a:schemeClr val="accent4"/>
                </a:solidFill>
              </a:rPr>
              <a:t>among</a:t>
            </a:r>
            <a:r>
              <a:rPr lang="it-IT" sz="1800" b="1" dirty="0">
                <a:ln/>
                <a:solidFill>
                  <a:schemeClr val="accent4"/>
                </a:solidFill>
              </a:rPr>
              <a:t> </a:t>
            </a:r>
            <a:r>
              <a:rPr lang="it-IT" sz="1800" b="1" dirty="0" err="1">
                <a:ln/>
                <a:solidFill>
                  <a:schemeClr val="accent4"/>
                </a:solidFill>
              </a:rPr>
              <a:t>all</a:t>
            </a:r>
            <a:r>
              <a:rPr lang="it-IT" sz="1800" b="1" dirty="0">
                <a:ln/>
                <a:solidFill>
                  <a:schemeClr val="accent4"/>
                </a:solidFill>
              </a:rPr>
              <a:t> </a:t>
            </a:r>
            <a:r>
              <a:rPr lang="it-IT" sz="1800" b="1" dirty="0" err="1">
                <a:ln/>
                <a:solidFill>
                  <a:schemeClr val="accent4"/>
                </a:solidFill>
              </a:rPr>
              <a:t>hosts</a:t>
            </a:r>
            <a:r>
              <a:rPr lang="it-IT" sz="1800" b="1" dirty="0">
                <a:ln/>
                <a:solidFill>
                  <a:schemeClr val="accent4"/>
                </a:solidFill>
              </a:rPr>
              <a:t>)</a:t>
            </a:r>
            <a:endParaRPr lang="en-US" sz="1800" b="1" dirty="0">
              <a:ln/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1800" b="1" dirty="0">
                <a:ln/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4" name="Freccia giù 3">
            <a:extLst>
              <a:ext uri="{FF2B5EF4-FFF2-40B4-BE49-F238E27FC236}">
                <a16:creationId xmlns:a16="http://schemas.microsoft.com/office/drawing/2014/main" id="{6F93ECF3-5E99-E591-D047-3854599F84AE}"/>
              </a:ext>
            </a:extLst>
          </p:cNvPr>
          <p:cNvSpPr/>
          <p:nvPr/>
        </p:nvSpPr>
        <p:spPr bwMode="auto">
          <a:xfrm>
            <a:off x="4140324" y="2805960"/>
            <a:ext cx="431676" cy="576064"/>
          </a:xfrm>
          <a:prstGeom prst="downArrow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46D152F-2564-F738-4868-9448E1C32250}"/>
              </a:ext>
            </a:extLst>
          </p:cNvPr>
          <p:cNvSpPr txBox="1"/>
          <p:nvPr/>
        </p:nvSpPr>
        <p:spPr>
          <a:xfrm>
            <a:off x="1763688" y="3626273"/>
            <a:ext cx="5942652" cy="1246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500" b="1" dirty="0" err="1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WildFire</a:t>
            </a:r>
            <a:r>
              <a:rPr lang="it-IT" sz="2500" dirty="0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 on «</a:t>
            </a:r>
            <a:r>
              <a:rPr lang="it-IT" sz="2500" dirty="0" err="1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count</a:t>
            </a:r>
            <a:r>
              <a:rPr lang="it-IT" sz="2500" dirty="0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» query </a:t>
            </a:r>
            <a:r>
              <a:rPr lang="it-IT" sz="2500" dirty="0" err="1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gives</a:t>
            </a:r>
            <a:r>
              <a:rPr lang="it-IT" sz="2500" dirty="0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 </a:t>
            </a:r>
          </a:p>
          <a:p>
            <a:r>
              <a:rPr lang="it-IT" sz="2500" dirty="0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on </a:t>
            </a:r>
            <a:r>
              <a:rPr lang="it-IT" sz="2500" dirty="0" err="1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average</a:t>
            </a:r>
            <a:r>
              <a:rPr lang="it-IT" sz="2500" dirty="0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 an </a:t>
            </a:r>
            <a:r>
              <a:rPr lang="it-IT" sz="2500" dirty="0" err="1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higher</a:t>
            </a:r>
            <a:r>
              <a:rPr lang="it-IT" sz="2500" dirty="0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 cost in </a:t>
            </a:r>
          </a:p>
          <a:p>
            <a:r>
              <a:rPr lang="it-IT" sz="2500" dirty="0" err="1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exchange</a:t>
            </a:r>
            <a:r>
              <a:rPr lang="it-IT" sz="2500" dirty="0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 for a precise </a:t>
            </a:r>
            <a:r>
              <a:rPr lang="it-IT" sz="2500" dirty="0" err="1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accuracy</a:t>
            </a:r>
            <a:r>
              <a:rPr lang="it-IT" sz="2500" dirty="0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it-IT" sz="2500" dirty="0" err="1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guarantee</a:t>
            </a:r>
            <a:endParaRPr lang="it-IT" sz="2500" dirty="0">
              <a:solidFill>
                <a:schemeClr val="tx1"/>
              </a:solidFill>
              <a:latin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F071D86-439D-3489-87AF-22F19A0D878A}"/>
              </a:ext>
            </a:extLst>
          </p:cNvPr>
          <p:cNvSpPr txBox="1"/>
          <p:nvPr/>
        </p:nvSpPr>
        <p:spPr>
          <a:xfrm>
            <a:off x="2624917" y="5117017"/>
            <a:ext cx="422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i="1" dirty="0" err="1">
                <a:solidFill>
                  <a:srgbClr val="790022"/>
                </a:solidFill>
                <a:latin typeface="Helvetica" pitchFamily="2" charset="0"/>
                <a:cs typeface="Calibri" panose="020F0502020204030204" pitchFamily="34" charset="0"/>
              </a:rPr>
              <a:t>We</a:t>
            </a:r>
            <a:r>
              <a:rPr lang="it-IT" sz="1800" i="1" dirty="0">
                <a:solidFill>
                  <a:srgbClr val="790022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lang="it-IT" sz="1800" i="1" dirty="0" err="1">
                <a:solidFill>
                  <a:srgbClr val="790022"/>
                </a:solidFill>
                <a:latin typeface="Helvetica" pitchFamily="2" charset="0"/>
                <a:cs typeface="Calibri" panose="020F0502020204030204" pitchFamily="34" charset="0"/>
              </a:rPr>
              <a:t>will</a:t>
            </a:r>
            <a:r>
              <a:rPr lang="it-IT" sz="1800" i="1" dirty="0">
                <a:solidFill>
                  <a:srgbClr val="790022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lang="it-IT" sz="1800" i="1" dirty="0" err="1">
                <a:solidFill>
                  <a:srgbClr val="790022"/>
                </a:solidFill>
                <a:latin typeface="Helvetica" pitchFamily="2" charset="0"/>
                <a:cs typeface="Calibri" panose="020F0502020204030204" pitchFamily="34" charset="0"/>
              </a:rPr>
              <a:t>see</a:t>
            </a:r>
            <a:r>
              <a:rPr lang="it-IT" sz="1800" i="1" dirty="0">
                <a:solidFill>
                  <a:srgbClr val="790022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lang="it-IT" sz="1800" i="1" dirty="0" err="1">
                <a:solidFill>
                  <a:srgbClr val="790022"/>
                </a:solidFill>
                <a:latin typeface="Helvetica" pitchFamily="2" charset="0"/>
                <a:cs typeface="Calibri" panose="020F0502020204030204" pitchFamily="34" charset="0"/>
              </a:rPr>
              <a:t>this</a:t>
            </a:r>
            <a:r>
              <a:rPr lang="it-IT" sz="1800" i="1" dirty="0">
                <a:solidFill>
                  <a:srgbClr val="790022"/>
                </a:solidFill>
                <a:latin typeface="Helvetica" pitchFamily="2" charset="0"/>
                <a:cs typeface="Calibri" panose="020F0502020204030204" pitchFamily="34" charset="0"/>
              </a:rPr>
              <a:t> cost in </a:t>
            </a:r>
            <a:r>
              <a:rPr lang="it-IT" sz="1800" i="1" dirty="0" err="1">
                <a:solidFill>
                  <a:srgbClr val="790022"/>
                </a:solidFill>
                <a:latin typeface="Helvetica" pitchFamily="2" charset="0"/>
                <a:cs typeface="Calibri" panose="020F0502020204030204" pitchFamily="34" charset="0"/>
              </a:rPr>
              <a:t>our</a:t>
            </a:r>
            <a:r>
              <a:rPr lang="it-IT" sz="1800" i="1" dirty="0">
                <a:solidFill>
                  <a:srgbClr val="790022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lang="it-IT" sz="1800" i="1" dirty="0" err="1">
                <a:solidFill>
                  <a:srgbClr val="790022"/>
                </a:solidFill>
                <a:latin typeface="Helvetica" pitchFamily="2" charset="0"/>
                <a:cs typeface="Calibri" panose="020F0502020204030204" pitchFamily="34" charset="0"/>
              </a:rPr>
              <a:t>experiments</a:t>
            </a:r>
            <a:endParaRPr lang="it-IT" sz="1800" i="1" dirty="0">
              <a:solidFill>
                <a:srgbClr val="790022"/>
              </a:solidFill>
              <a:latin typeface="Helvetica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50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olo 1">
            <a:extLst>
              <a:ext uri="{FF2B5EF4-FFF2-40B4-BE49-F238E27FC236}">
                <a16:creationId xmlns:a16="http://schemas.microsoft.com/office/drawing/2014/main" id="{B6F9F09F-346A-BCD3-0788-021D8C88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>
                <a:latin typeface="Calibri" panose="020F0502020204030204" pitchFamily="34" charset="0"/>
              </a:rPr>
              <a:t>WildFire</a:t>
            </a:r>
            <a:r>
              <a:rPr lang="en-GB" altLang="en-US" dirty="0">
                <a:latin typeface="Calibri" panose="020F0502020204030204" pitchFamily="34" charset="0"/>
              </a:rPr>
              <a:t> algorithm</a:t>
            </a:r>
          </a:p>
        </p:txBody>
      </p:sp>
      <p:pic>
        <p:nvPicPr>
          <p:cNvPr id="9" name="Immagine 8" descr="Immagine che contiene linea, bianco&#10;&#10;Descrizione generata automaticamente">
            <a:extLst>
              <a:ext uri="{FF2B5EF4-FFF2-40B4-BE49-F238E27FC236}">
                <a16:creationId xmlns:a16="http://schemas.microsoft.com/office/drawing/2014/main" id="{8CC52089-9A21-A6C7-2C13-F0B333B27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75" y="2302893"/>
            <a:ext cx="7476850" cy="174692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28F07F8-26C5-7F96-796D-50E929F6B9E7}"/>
              </a:ext>
            </a:extLst>
          </p:cNvPr>
          <p:cNvSpPr txBox="1"/>
          <p:nvPr/>
        </p:nvSpPr>
        <p:spPr>
          <a:xfrm>
            <a:off x="971600" y="407820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solidFill>
                  <a:srgbClr val="000000"/>
                </a:solidFill>
                <a:latin typeface="+mj-lt"/>
              </a:rPr>
              <a:t>QUERY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50C5911-7022-E5A7-B558-858E26163666}"/>
              </a:ext>
            </a:extLst>
          </p:cNvPr>
          <p:cNvSpPr txBox="1"/>
          <p:nvPr/>
        </p:nvSpPr>
        <p:spPr>
          <a:xfrm>
            <a:off x="3491880" y="404982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solidFill>
                  <a:srgbClr val="000000"/>
                </a:solidFill>
                <a:latin typeface="+mj-lt"/>
              </a:rPr>
              <a:t>BROADCAST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E09824C-105D-6D09-83F7-40F05A0F17E5}"/>
              </a:ext>
            </a:extLst>
          </p:cNvPr>
          <p:cNvSpPr txBox="1"/>
          <p:nvPr/>
        </p:nvSpPr>
        <p:spPr>
          <a:xfrm>
            <a:off x="6012160" y="404982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solidFill>
                  <a:srgbClr val="000000"/>
                </a:solidFill>
                <a:latin typeface="+mj-lt"/>
              </a:rPr>
              <a:t>CONVERGECAST</a:t>
            </a:r>
          </a:p>
        </p:txBody>
      </p:sp>
    </p:spTree>
    <p:extLst>
      <p:ext uri="{BB962C8B-B14F-4D97-AF65-F5344CB8AC3E}">
        <p14:creationId xmlns:p14="http://schemas.microsoft.com/office/powerpoint/2010/main" val="28835315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652</Words>
  <Application>Microsoft Office PowerPoint</Application>
  <PresentationFormat>Presentazione su schermo (4:3)</PresentationFormat>
  <Paragraphs>184</Paragraphs>
  <Slides>26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6" baseType="lpstr">
      <vt:lpstr>ＭＳ Ｐゴシック</vt:lpstr>
      <vt:lpstr>ＭＳ Ｐゴシック</vt:lpstr>
      <vt:lpstr>Arial</vt:lpstr>
      <vt:lpstr>Calibri</vt:lpstr>
      <vt:lpstr>Cambria Math</vt:lpstr>
      <vt:lpstr>Courier New</vt:lpstr>
      <vt:lpstr>Helvetica</vt:lpstr>
      <vt:lpstr>Helvetica Neue</vt:lpstr>
      <vt:lpstr>Wingdings</vt:lpstr>
      <vt:lpstr>Default Theme</vt:lpstr>
      <vt:lpstr>Practical Project on Distributed Data Centric Networks      The price of validity in dynamic networks          </vt:lpstr>
      <vt:lpstr>Peer-to-peer networks and sensor networks    </vt:lpstr>
      <vt:lpstr>The goal of the paper</vt:lpstr>
      <vt:lpstr>The solution</vt:lpstr>
      <vt:lpstr>Problem setting</vt:lpstr>
      <vt:lpstr>Achieving single-site validity</vt:lpstr>
      <vt:lpstr>Paper’s  empirical evaluation    </vt:lpstr>
      <vt:lpstr>Metrics</vt:lpstr>
      <vt:lpstr>WildFire algorithm</vt:lpstr>
      <vt:lpstr>WildFire Algorithm</vt:lpstr>
      <vt:lpstr>WildFire Algorithm</vt:lpstr>
      <vt:lpstr>Dependability Evaluation</vt:lpstr>
      <vt:lpstr>Other Dependability Properties</vt:lpstr>
      <vt:lpstr>Limitations</vt:lpstr>
      <vt:lpstr>Development environment</vt:lpstr>
      <vt:lpstr>Study cases</vt:lpstr>
      <vt:lpstr>First tests</vt:lpstr>
      <vt:lpstr>Graphics</vt:lpstr>
      <vt:lpstr>Graphics without Failures</vt:lpstr>
      <vt:lpstr>Graphics in presence of Failures</vt:lpstr>
      <vt:lpstr>Second tests</vt:lpstr>
      <vt:lpstr>Graphics</vt:lpstr>
      <vt:lpstr>Graphics without Failures</vt:lpstr>
      <vt:lpstr>Graphics in presence of Failures</vt:lpstr>
      <vt:lpstr>Conclusion</vt:lpstr>
      <vt:lpstr>Presentazione standard di PowerPoint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Jacopo Brunetti</cp:lastModifiedBy>
  <cp:revision>116</cp:revision>
  <dcterms:created xsi:type="dcterms:W3CDTF">2006-11-20T16:13:10Z</dcterms:created>
  <dcterms:modified xsi:type="dcterms:W3CDTF">2023-07-13T18:07:00Z</dcterms:modified>
  <cp:category/>
</cp:coreProperties>
</file>