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6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7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9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B8A37F-C48E-4062-A1E1-999E9CD7F18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1734CD-3AFA-471D-B806-58E2B3394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3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articles/http-requests" TargetMode="External"/><Relationship Id="rId2" Type="http://schemas.openxmlformats.org/officeDocument/2006/relationships/hyperlink" Target="https://developer.mozilla.org/en-US/docs/Web/HTTP/Overvi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ranslink.ca/rttiapi/v1/stops/50624?apikey=$Bus_API" TargetMode="External"/><Relationship Id="rId2" Type="http://schemas.openxmlformats.org/officeDocument/2006/relationships/hyperlink" Target="https://api.translink.ca/rttiapi/v1/stops/50624?apikey=BwvmKTKZ7XMPDV2y0Aq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" TargetMode="External"/><Relationship Id="rId7" Type="http://schemas.openxmlformats.org/officeDocument/2006/relationships/hyperlink" Target="https://rapidapi.com/collection/list-of-free-apis" TargetMode="External"/><Relationship Id="rId2" Type="http://schemas.openxmlformats.org/officeDocument/2006/relationships/hyperlink" Target="https://developer.translink.c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pidapi.com/apicloud/api/facerect" TargetMode="External"/><Relationship Id="rId5" Type="http://schemas.openxmlformats.org/officeDocument/2006/relationships/hyperlink" Target="https://www.alphavantage.co/" TargetMode="External"/><Relationship Id="rId4" Type="http://schemas.openxmlformats.org/officeDocument/2006/relationships/hyperlink" Target="https://openweathermap.org/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Science Usage and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https://</a:t>
            </a:r>
            <a:r>
              <a:rPr lang="en-US" dirty="0" smtClean="0"/>
              <a:t>api.translink.ca/rttiapi/v1/stops/50624?apikey=</a:t>
            </a:r>
            <a:r>
              <a:rPr lang="en-US" b="1" dirty="0" smtClean="0"/>
              <a:t>Your_API_Key</a:t>
            </a:r>
            <a:r>
              <a:rPr lang="en-US" dirty="0" smtClean="0"/>
              <a:t>&amp;lat=49.187706&amp;long</a:t>
            </a:r>
            <a:r>
              <a:rPr lang="en-US" dirty="0"/>
              <a:t>=-122.850060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</a:t>
            </a:r>
            <a:r>
              <a:rPr lang="en-US" dirty="0"/>
              <a:t>key (registration and </a:t>
            </a:r>
            <a:r>
              <a:rPr lang="en-US" dirty="0" smtClean="0"/>
              <a:t>authentication)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Parameter keys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Parameter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Output</a:t>
            </a:r>
            <a:r>
              <a:rPr lang="en-US" dirty="0"/>
              <a:t>: JSON, XML, or csv, usually </a:t>
            </a:r>
            <a:r>
              <a:rPr lang="en-US" dirty="0" smtClean="0"/>
              <a:t>JSON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Key: BwvmKTKZ7XMPDV2y0AqD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90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Java Script Object Notation – open standard file format in key-value pairs.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{ "</a:t>
            </a:r>
            <a:r>
              <a:rPr lang="en-US" dirty="0" err="1"/>
              <a:t>name":"John</a:t>
            </a:r>
            <a:r>
              <a:rPr lang="en-US" dirty="0"/>
              <a:t>",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"age":30,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"</a:t>
            </a:r>
            <a:r>
              <a:rPr lang="en-US" dirty="0" err="1"/>
              <a:t>car":null</a:t>
            </a:r>
            <a:r>
              <a:rPr lang="en-US" dirty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"</a:t>
            </a:r>
            <a:r>
              <a:rPr lang="en-US" dirty="0" err="1"/>
              <a:t>transit_history</a:t>
            </a:r>
            <a:r>
              <a:rPr lang="en-US" dirty="0"/>
              <a:t>": {"</a:t>
            </a:r>
            <a:r>
              <a:rPr lang="en-US" dirty="0" err="1"/>
              <a:t>monday</a:t>
            </a:r>
            <a:r>
              <a:rPr lang="en-US" dirty="0"/>
              <a:t>": true,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         "</a:t>
            </a:r>
            <a:r>
              <a:rPr lang="en-US" dirty="0" err="1"/>
              <a:t>tuesday</a:t>
            </a:r>
            <a:r>
              <a:rPr lang="en-US" dirty="0"/>
              <a:t>": false,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         "</a:t>
            </a:r>
            <a:r>
              <a:rPr lang="en-US" dirty="0" err="1"/>
              <a:t>wednesday</a:t>
            </a:r>
            <a:r>
              <a:rPr lang="en-US" dirty="0"/>
              <a:t>": true,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         "</a:t>
            </a:r>
            <a:r>
              <a:rPr lang="en-US" dirty="0" err="1"/>
              <a:t>thursday</a:t>
            </a:r>
            <a:r>
              <a:rPr lang="en-US" dirty="0"/>
              <a:t>": true,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         "</a:t>
            </a:r>
            <a:r>
              <a:rPr lang="en-US" dirty="0" err="1"/>
              <a:t>friday</a:t>
            </a:r>
            <a:r>
              <a:rPr lang="en-US" dirty="0"/>
              <a:t>": false,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         "</a:t>
            </a:r>
            <a:r>
              <a:rPr lang="en-US" dirty="0" err="1"/>
              <a:t>saturday</a:t>
            </a:r>
            <a:r>
              <a:rPr lang="en-US" dirty="0"/>
              <a:t>": true,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              "</a:t>
            </a:r>
            <a:r>
              <a:rPr lang="en-US" dirty="0" err="1"/>
              <a:t>sunday</a:t>
            </a:r>
            <a:r>
              <a:rPr lang="en-US" dirty="0"/>
              <a:t>": true}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616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Extensible Markup Language is a markup language that defines a set of rules for encoding documents in a format that is both human-readable and machine-readable</a:t>
            </a:r>
            <a:r>
              <a:rPr lang="en-US" dirty="0" smtClean="0"/>
              <a:t>.</a:t>
            </a:r>
          </a:p>
          <a:p>
            <a:r>
              <a:rPr lang="en-US" dirty="0"/>
              <a:t> &lt;note&gt;</a:t>
            </a:r>
          </a:p>
          <a:p>
            <a:r>
              <a:rPr lang="en-US" dirty="0"/>
              <a:t>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</a:p>
          <a:p>
            <a:r>
              <a:rPr lang="en-US" dirty="0"/>
              <a:t>&lt;from&gt;Jani&lt;/from&gt;</a:t>
            </a:r>
          </a:p>
          <a:p>
            <a:r>
              <a:rPr lang="en-US" dirty="0"/>
              <a:t>&lt;heading&gt;Reminder&lt;/heading&gt;</a:t>
            </a:r>
          </a:p>
          <a:p>
            <a:r>
              <a:rPr lang="en-US" dirty="0"/>
              <a:t>&lt;body&gt;Don't forget me this weekend!&lt;/body&gt;</a:t>
            </a:r>
          </a:p>
          <a:p>
            <a:r>
              <a:rPr lang="en-US" dirty="0"/>
              <a:t>&lt;/note&gt;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Pull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When information is pushed, it means you’re putting it into another system. You’re pushing information into the mailbox. A great example is </a:t>
            </a:r>
            <a:r>
              <a:rPr lang="en-US" dirty="0" smtClean="0"/>
              <a:t>notifications.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When information is pulled, that means you’re retrieving information</a:t>
            </a:r>
            <a:r>
              <a:rPr lang="en-US" dirty="0" smtClean="0"/>
              <a:t>. A great example is http requests on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(</a:t>
            </a:r>
            <a:r>
              <a:rPr lang="en-US" dirty="0"/>
              <a:t>Hypertext Transfer </a:t>
            </a:r>
            <a:r>
              <a:rPr lang="en-US" dirty="0" smtClean="0"/>
              <a:t>Protocol)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HTTP</a:t>
            </a:r>
            <a:r>
              <a:rPr lang="en-US" dirty="0"/>
              <a:t> is a protocol which allows the fetching of resources, such as HTML documents.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is the foundation of any data exchange on the Web and it is a client-server protocol, which means requests are initiated by the recipient, usually the Web browser.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complete document is </a:t>
            </a:r>
            <a:r>
              <a:rPr lang="en-US" b="1" dirty="0"/>
              <a:t>reconstructed</a:t>
            </a:r>
            <a:r>
              <a:rPr lang="en-US" dirty="0"/>
              <a:t> from the different sub-documents fetched, for instance text, layout description, images, videos, scripts, and more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Clients and servers communicate by exchanging individual messages (as opposed to a stream of data). The messages sent by the client, usually a </a:t>
            </a:r>
            <a:r>
              <a:rPr lang="en-US" b="1" dirty="0"/>
              <a:t>Web browser</a:t>
            </a:r>
            <a:r>
              <a:rPr lang="en-US" dirty="0"/>
              <a:t>, are called </a:t>
            </a:r>
            <a:r>
              <a:rPr lang="en-US" i="1" dirty="0"/>
              <a:t>requests</a:t>
            </a:r>
            <a:r>
              <a:rPr lang="en-US" dirty="0"/>
              <a:t> and the messages sent by the server as an answer are called </a:t>
            </a:r>
            <a:r>
              <a:rPr lang="en-US" i="1" dirty="0"/>
              <a:t>responses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More Info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developer.mozilla.org/en-US/docs/Web/HTTP/Overview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https://www.codecademy.com/articles/http-requests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4" name="Picture 2" descr="A Web document is the composition of different re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03" y="1737360"/>
            <a:ext cx="8258175" cy="467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Common </a:t>
            </a:r>
            <a:r>
              <a:rPr lang="en-US" dirty="0"/>
              <a:t>HTTP status </a:t>
            </a:r>
            <a:r>
              <a:rPr lang="en-US" dirty="0" smtClean="0"/>
              <a:t>codes: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200 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400 </a:t>
            </a:r>
            <a:r>
              <a:rPr lang="en-US" dirty="0"/>
              <a:t>Bad </a:t>
            </a:r>
            <a:r>
              <a:rPr lang="en-US" dirty="0" smtClean="0"/>
              <a:t>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401 Unauthorized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404 </a:t>
            </a:r>
            <a:r>
              <a:rPr lang="en-US" dirty="0"/>
              <a:t>Not Found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Postman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https://www.postman.com/downloads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Easy to use GUI which stores your API key, parameter keys etc.</a:t>
            </a:r>
          </a:p>
        </p:txBody>
      </p:sp>
    </p:spTree>
    <p:extLst>
      <p:ext uri="{BB962C8B-B14F-4D97-AF65-F5344CB8AC3E}">
        <p14:creationId xmlns:p14="http://schemas.microsoft.com/office/powerpoint/2010/main" val="32660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39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curl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api.translink.ca/rttiapi/v1/stops/50624?apikey=BwvmKTKZ7XMPDV2y0AqD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More on curl </a:t>
            </a:r>
            <a:r>
              <a:rPr lang="en-US" dirty="0" smtClean="0"/>
              <a:t>(https</a:t>
            </a:r>
            <a:r>
              <a:rPr lang="en-US" dirty="0"/>
              <a:t>://linuxacademy.com/guide/13852-understanding-curl-and-http-headers</a:t>
            </a:r>
            <a:r>
              <a:rPr lang="en-US" dirty="0" smtClean="0"/>
              <a:t>/)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Key is like a password, so obscure it via – (Linux Commands)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export </a:t>
            </a:r>
            <a:r>
              <a:rPr lang="en-US" dirty="0" err="1" smtClean="0"/>
              <a:t>Bus_API</a:t>
            </a:r>
            <a:r>
              <a:rPr lang="en-US" dirty="0" smtClean="0"/>
              <a:t>=</a:t>
            </a:r>
            <a:r>
              <a:rPr lang="en-US" dirty="0" err="1" smtClean="0"/>
              <a:t>Your_API_Key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echo </a:t>
            </a:r>
            <a:r>
              <a:rPr lang="en-US" dirty="0" smtClean="0"/>
              <a:t>$</a:t>
            </a:r>
            <a:r>
              <a:rPr lang="en-US" dirty="0" err="1" smtClean="0"/>
              <a:t>Bus_API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curl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api.translink.ca/rttiapi/v1/stops/50624?apikey=$Bus_API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For Windows  (current instance only)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SET </a:t>
            </a:r>
            <a:r>
              <a:rPr lang="en-US" dirty="0" err="1" smtClean="0"/>
              <a:t>Bus_API</a:t>
            </a:r>
            <a:r>
              <a:rPr lang="en-US" dirty="0" smtClean="0"/>
              <a:t>=</a:t>
            </a:r>
            <a:r>
              <a:rPr lang="en-US" dirty="0" err="1" smtClean="0"/>
              <a:t>Your_API_Key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echo %</a:t>
            </a:r>
            <a:r>
              <a:rPr lang="en-US" dirty="0" err="1" smtClean="0"/>
              <a:t>Bus_API</a:t>
            </a:r>
            <a:r>
              <a:rPr lang="en-US" dirty="0" smtClean="0"/>
              <a:t>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curl </a:t>
            </a:r>
            <a:r>
              <a:rPr lang="en-US" dirty="0">
                <a:hlinkClick r:id="rId3"/>
              </a:rPr>
              <a:t>https://api.translink.ca/rttiapi/v1/stops/50624?apikey=$</a:t>
            </a:r>
            <a:r>
              <a:rPr lang="en-US" dirty="0" smtClean="0">
                <a:hlinkClick r:id="rId3"/>
              </a:rPr>
              <a:t>Bus_API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Refer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API stands for Application Programming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It’s the interface that allows communication between products or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 also allows access to data from outside the firewall</a:t>
            </a:r>
          </a:p>
        </p:txBody>
      </p:sp>
    </p:spTree>
    <p:extLst>
      <p:ext uri="{BB962C8B-B14F-4D97-AF65-F5344CB8AC3E}">
        <p14:creationId xmlns:p14="http://schemas.microsoft.com/office/powerpoint/2010/main" val="38171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554568"/>
            <a:ext cx="10058400" cy="23145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Thank you!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3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Simply put …</a:t>
            </a:r>
            <a:endParaRPr lang="en-US" dirty="0"/>
          </a:p>
        </p:txBody>
      </p:sp>
      <p:pic>
        <p:nvPicPr>
          <p:cNvPr id="1026" name="Picture 2" descr="An Expert's Guide to API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184168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9701" y="5769735"/>
            <a:ext cx="108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https://appinventiv.com/blog/wp-content/uploads/2018/05/What-are-APIs-Learn-How-API-Works.jpg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ATM cash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37" y="267422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awing of trendy young guy 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37" y="3680633"/>
            <a:ext cx="758825" cy="130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nk building vec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966" y="2099656"/>
            <a:ext cx="2857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ny desktop computer configuration vector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3837969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215166" y="4102972"/>
            <a:ext cx="1446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69110" y="4102972"/>
            <a:ext cx="174079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56" idx="1"/>
          </p:cNvCxnSpPr>
          <p:nvPr/>
        </p:nvCxnSpPr>
        <p:spPr>
          <a:xfrm flipH="1" flipV="1">
            <a:off x="6609073" y="4757131"/>
            <a:ext cx="1689107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170030" y="4610637"/>
            <a:ext cx="1491490" cy="26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341772" y="3577602"/>
            <a:ext cx="2395470" cy="2689756"/>
            <a:chOff x="6341772" y="3577602"/>
            <a:chExt cx="2395470" cy="2689756"/>
          </a:xfrm>
        </p:grpSpPr>
        <p:sp>
          <p:nvSpPr>
            <p:cNvPr id="17" name="Oval 16"/>
            <p:cNvSpPr/>
            <p:nvPr/>
          </p:nvSpPr>
          <p:spPr>
            <a:xfrm>
              <a:off x="6341772" y="3577602"/>
              <a:ext cx="2395470" cy="1851089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87296" y="5898026"/>
              <a:ext cx="504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API</a:t>
              </a:r>
              <a:endParaRPr lang="en-US" b="1" dirty="0"/>
            </a:p>
          </p:txBody>
        </p:sp>
        <p:cxnSp>
          <p:nvCxnSpPr>
            <p:cNvPr id="20" name="Straight Arrow Connector 19"/>
            <p:cNvCxnSpPr>
              <a:stCxn id="18" idx="0"/>
            </p:cNvCxnSpPr>
            <p:nvPr/>
          </p:nvCxnSpPr>
          <p:spPr>
            <a:xfrm flipV="1">
              <a:off x="7539507" y="5531722"/>
              <a:ext cx="0" cy="366304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2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examples?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Food Delivery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Shopping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Social Media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Games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Paystubs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Attendance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Learning Center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863662" y="1845734"/>
            <a:ext cx="798490" cy="3434604"/>
          </a:xfrm>
          <a:prstGeom prst="rightBrac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5108" y="3378370"/>
            <a:ext cx="310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do APIs come into play?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446886">
            <a:off x="-36578" y="2577475"/>
            <a:ext cx="130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External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9446886">
            <a:off x="70756" y="4514199"/>
            <a:ext cx="118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491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been hearing about Open API 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Say you have a online retail store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You list all your products on your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You also allow other people to promote your products on their website (affiliate)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How does that happen?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76541" y="1609859"/>
            <a:ext cx="4623515" cy="181592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0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it as Data Scientists?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Data Science solutions are nothing but model(s) working together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Example – Self driving car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Let’s breakdown the steps of one cycle (think of how would you make it)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Start vehicle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Input destination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Capture image using camera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Identify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Choose best driving action (steering angle, acceleration, gear,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Do it!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8384146" y="3142445"/>
            <a:ext cx="669702" cy="2240924"/>
          </a:xfrm>
          <a:prstGeom prst="rightBrac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88192" y="4078241"/>
            <a:ext cx="310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do APIs come into play?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Data Science API examples?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Can  you think of some more?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Heart Attack Predictions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Insurance Claim Decisions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BitBite</a:t>
            </a:r>
            <a:r>
              <a:rPr lang="en-US" dirty="0"/>
              <a:t> (https://</a:t>
            </a:r>
            <a:r>
              <a:rPr lang="en-US" dirty="0" smtClean="0"/>
              <a:t>www.youtube.com/watch?v=qU2w_qiP4Ck)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can we get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https://developer.translink.ca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 </a:t>
            </a:r>
            <a:r>
              <a:rPr lang="en-US" u="sng" dirty="0">
                <a:hlinkClick r:id="rId3"/>
              </a:rPr>
              <a:t>https://developer.github.com/v3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openweathermap.org/api</a:t>
            </a:r>
            <a:endParaRPr lang="en-US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 </a:t>
            </a:r>
            <a:r>
              <a:rPr lang="en-US" u="sng" dirty="0">
                <a:hlinkClick r:id="rId5"/>
              </a:rPr>
              <a:t>https://www.alphavantage.co</a:t>
            </a:r>
            <a:r>
              <a:rPr lang="en-US" u="sng" dirty="0" smtClean="0">
                <a:hlinkClick r:id="rId5"/>
              </a:rPr>
              <a:t>/</a:t>
            </a:r>
            <a:endParaRPr lang="en-US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rapidapi.com/apicloud/api/facerect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More - </a:t>
            </a:r>
            <a:r>
              <a:rPr lang="en-US" dirty="0">
                <a:hlinkClick r:id="rId7"/>
              </a:rPr>
              <a:t>https://rapidapi.com/collection/list-of-free-apis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648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APIs</vt:lpstr>
      <vt:lpstr>What is an API?</vt:lpstr>
      <vt:lpstr>Simply put …</vt:lpstr>
      <vt:lpstr>Example</vt:lpstr>
      <vt:lpstr>Some more examples?</vt:lpstr>
      <vt:lpstr>I have been hearing about Open API …?</vt:lpstr>
      <vt:lpstr>How do we use it as Data Scientists?</vt:lpstr>
      <vt:lpstr>Some more Data Science API examples?</vt:lpstr>
      <vt:lpstr>What data can we get from here?</vt:lpstr>
      <vt:lpstr>Structure of an API</vt:lpstr>
      <vt:lpstr>JSON</vt:lpstr>
      <vt:lpstr>XML</vt:lpstr>
      <vt:lpstr>Push and Pull APIs</vt:lpstr>
      <vt:lpstr>HTTP (Hypertext Transfer Protocol) Requests</vt:lpstr>
      <vt:lpstr>HTTP</vt:lpstr>
      <vt:lpstr>HTTP Status Codes</vt:lpstr>
      <vt:lpstr>Demo - Postman</vt:lpstr>
      <vt:lpstr>Demo - Terminal</vt:lpstr>
      <vt:lpstr>Python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</dc:title>
  <dc:creator>This Pc</dc:creator>
  <cp:lastModifiedBy>This Pc</cp:lastModifiedBy>
  <cp:revision>26</cp:revision>
  <dcterms:created xsi:type="dcterms:W3CDTF">2020-07-18T19:01:59Z</dcterms:created>
  <dcterms:modified xsi:type="dcterms:W3CDTF">2020-07-19T00:13:21Z</dcterms:modified>
</cp:coreProperties>
</file>