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339" r:id="rId4"/>
    <p:sldId id="341" r:id="rId5"/>
    <p:sldId id="342" r:id="rId6"/>
    <p:sldId id="343" r:id="rId7"/>
    <p:sldId id="344"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21" r:id="rId57"/>
    <p:sldId id="307" r:id="rId58"/>
    <p:sldId id="308" r:id="rId59"/>
    <p:sldId id="309" r:id="rId60"/>
    <p:sldId id="310" r:id="rId61"/>
    <p:sldId id="311" r:id="rId62"/>
    <p:sldId id="312" r:id="rId63"/>
    <p:sldId id="314" r:id="rId64"/>
    <p:sldId id="315" r:id="rId65"/>
    <p:sldId id="316" r:id="rId66"/>
    <p:sldId id="317" r:id="rId67"/>
    <p:sldId id="318" r:id="rId68"/>
    <p:sldId id="319" r:id="rId69"/>
    <p:sldId id="320"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7" r:id="rId85"/>
    <p:sldId id="338" r:id="rId86"/>
    <p:sldId id="25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39103F-67B4-4115-A199-ED1EEF5E4AC8}"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EC249-2502-4B83-A09A-2EA2C4245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5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9103F-67B4-4115-A199-ED1EEF5E4AC8}"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237872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9103F-67B4-4115-A199-ED1EEF5E4AC8}"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30170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9103F-67B4-4115-A199-ED1EEF5E4AC8}"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256923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9103F-67B4-4115-A199-ED1EEF5E4AC8}"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EC249-2502-4B83-A09A-2EA2C4245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82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39103F-67B4-4115-A199-ED1EEF5E4AC8}"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131573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39103F-67B4-4115-A199-ED1EEF5E4AC8}"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150526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39103F-67B4-4115-A199-ED1EEF5E4AC8}"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350312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39103F-67B4-4115-A199-ED1EEF5E4AC8}" type="datetimeFigureOut">
              <a:rPr lang="en-US" smtClean="0"/>
              <a:t>9/7/2020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271186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39103F-67B4-4115-A199-ED1EEF5E4AC8}" type="datetimeFigureOut">
              <a:rPr lang="en-US" smtClean="0"/>
              <a:t>9/7/2020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1EC249-2502-4B83-A09A-2EA2C4245011}" type="slidenum">
              <a:rPr lang="en-US" smtClean="0"/>
              <a:t>‹#›</a:t>
            </a:fld>
            <a:endParaRPr lang="en-US"/>
          </a:p>
        </p:txBody>
      </p:sp>
    </p:spTree>
    <p:extLst>
      <p:ext uri="{BB962C8B-B14F-4D97-AF65-F5344CB8AC3E}">
        <p14:creationId xmlns:p14="http://schemas.microsoft.com/office/powerpoint/2010/main" val="249693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9103F-67B4-4115-A199-ED1EEF5E4AC8}"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EC249-2502-4B83-A09A-2EA2C4245011}" type="slidenum">
              <a:rPr lang="en-US" smtClean="0"/>
              <a:t>‹#›</a:t>
            </a:fld>
            <a:endParaRPr lang="en-US"/>
          </a:p>
        </p:txBody>
      </p:sp>
    </p:spTree>
    <p:extLst>
      <p:ext uri="{BB962C8B-B14F-4D97-AF65-F5344CB8AC3E}">
        <p14:creationId xmlns:p14="http://schemas.microsoft.com/office/powerpoint/2010/main" val="171562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39103F-67B4-4115-A199-ED1EEF5E4AC8}" type="datetimeFigureOut">
              <a:rPr lang="en-US" smtClean="0"/>
              <a:t>9/7/2020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1EC249-2502-4B83-A09A-2EA2C42450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10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eBp10ylItl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U2w_qiP4Ck"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QjJ_GffiN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a:t>
            </a:r>
            <a:endParaRPr lang="en-US" dirty="0"/>
          </a:p>
        </p:txBody>
      </p:sp>
      <p:sp>
        <p:nvSpPr>
          <p:cNvPr id="3" name="Subtitle 2"/>
          <p:cNvSpPr>
            <a:spLocks noGrp="1"/>
          </p:cNvSpPr>
          <p:nvPr>
            <p:ph type="subTitle" idx="1"/>
          </p:nvPr>
        </p:nvSpPr>
        <p:spPr/>
        <p:txBody>
          <a:bodyPr/>
          <a:lstStyle/>
          <a:p>
            <a:r>
              <a:rPr lang="en-US" dirty="0" smtClean="0"/>
              <a:t>Neural Networks | libraries | backpropagation</a:t>
            </a:r>
            <a:endParaRPr lang="en-US" dirty="0"/>
          </a:p>
        </p:txBody>
      </p:sp>
    </p:spTree>
    <p:extLst>
      <p:ext uri="{BB962C8B-B14F-4D97-AF65-F5344CB8AC3E}">
        <p14:creationId xmlns:p14="http://schemas.microsoft.com/office/powerpoint/2010/main" val="2239020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AI Systems - </a:t>
            </a:r>
            <a:r>
              <a:rPr lang="en-US" dirty="0" err="1" smtClean="0"/>
              <a:t>Cozmo</a:t>
            </a:r>
            <a:endParaRPr lang="en-US" dirty="0"/>
          </a:p>
        </p:txBody>
      </p:sp>
      <p:sp>
        <p:nvSpPr>
          <p:cNvPr id="4" name="TextBox 3"/>
          <p:cNvSpPr txBox="1"/>
          <p:nvPr/>
        </p:nvSpPr>
        <p:spPr>
          <a:xfrm>
            <a:off x="2936545" y="5867400"/>
            <a:ext cx="4847481" cy="369332"/>
          </a:xfrm>
          <a:prstGeom prst="rect">
            <a:avLst/>
          </a:prstGeom>
          <a:noFill/>
        </p:spPr>
        <p:txBody>
          <a:bodyPr wrap="none" rtlCol="0">
            <a:spAutoFit/>
          </a:bodyPr>
          <a:lstStyle/>
          <a:p>
            <a:r>
              <a:rPr lang="en-US" dirty="0"/>
              <a:t>https://www.youtube.com/watch?v=cjFA531qJNE</a:t>
            </a:r>
          </a:p>
        </p:txBody>
      </p:sp>
      <p:pic>
        <p:nvPicPr>
          <p:cNvPr id="5" name="eBp10ylItlw"/>
          <p:cNvPicPr>
            <a:picLocks noRot="1" noChangeAspect="1"/>
          </p:cNvPicPr>
          <p:nvPr>
            <a:videoFile r:link="rId1"/>
          </p:nvPr>
        </p:nvPicPr>
        <p:blipFill>
          <a:blip r:embed="rId3"/>
          <a:stretch>
            <a:fillRect/>
          </a:stretch>
        </p:blipFill>
        <p:spPr>
          <a:xfrm>
            <a:off x="2903034" y="1936499"/>
            <a:ext cx="6431652" cy="3916117"/>
          </a:xfrm>
          <a:prstGeom prst="rect">
            <a:avLst/>
          </a:prstGeom>
        </p:spPr>
      </p:pic>
    </p:spTree>
    <p:extLst>
      <p:ext uri="{BB962C8B-B14F-4D97-AF65-F5344CB8AC3E}">
        <p14:creationId xmlns:p14="http://schemas.microsoft.com/office/powerpoint/2010/main" val="658738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 where the world</a:t>
            </a:r>
            <a:br>
              <a:rPr lang="en-US" dirty="0" smtClean="0"/>
            </a:br>
            <a:r>
              <a:rPr lang="en-US" dirty="0" smtClean="0"/>
              <a:t>stands today</a:t>
            </a:r>
            <a:endParaRPr lang="en-US" dirty="0"/>
          </a:p>
        </p:txBody>
      </p:sp>
      <p:sp>
        <p:nvSpPr>
          <p:cNvPr id="3" name="Content Placeholder 2"/>
          <p:cNvSpPr>
            <a:spLocks noGrp="1"/>
          </p:cNvSpPr>
          <p:nvPr>
            <p:ph idx="1"/>
          </p:nvPr>
        </p:nvSpPr>
        <p:spPr>
          <a:xfrm>
            <a:off x="2346960" y="1981200"/>
            <a:ext cx="7543800" cy="4023360"/>
          </a:xfrm>
        </p:spPr>
        <p:txBody>
          <a:bodyPr>
            <a:normAutofit/>
          </a:bodyPr>
          <a:lstStyle/>
          <a:p>
            <a:pPr>
              <a:buFont typeface="Wingdings" pitchFamily="2" charset="2"/>
              <a:buChar char="Ø"/>
            </a:pPr>
            <a:r>
              <a:rPr lang="en-US" dirty="0" smtClean="0"/>
              <a:t> Self </a:t>
            </a:r>
            <a:r>
              <a:rPr lang="en-US" dirty="0"/>
              <a:t>Driving Car … https://www.youtube.com/watch?v=aaOB-ErYq6Y</a:t>
            </a:r>
            <a:endParaRPr lang="en-US" dirty="0" smtClean="0"/>
          </a:p>
          <a:p>
            <a:pPr>
              <a:buFont typeface="Wingdings" pitchFamily="2" charset="2"/>
              <a:buChar char="Ø"/>
            </a:pPr>
            <a:r>
              <a:rPr lang="en-US" dirty="0"/>
              <a:t> </a:t>
            </a:r>
            <a:r>
              <a:rPr lang="en-US" dirty="0" err="1" smtClean="0"/>
              <a:t>Relaunchable</a:t>
            </a:r>
            <a:r>
              <a:rPr lang="en-US" dirty="0" smtClean="0"/>
              <a:t> Rockets </a:t>
            </a:r>
            <a:r>
              <a:rPr lang="en-US" dirty="0"/>
              <a:t>… https://www.youtube.com/watch?v=1sJlFzUQVmY</a:t>
            </a:r>
            <a:endParaRPr lang="en-US" dirty="0" smtClean="0"/>
          </a:p>
          <a:p>
            <a:pPr>
              <a:buFont typeface="Wingdings" pitchFamily="2" charset="2"/>
              <a:buChar char="Ø"/>
            </a:pPr>
            <a:r>
              <a:rPr lang="en-US" dirty="0" smtClean="0"/>
              <a:t> </a:t>
            </a:r>
            <a:r>
              <a:rPr lang="en-US" dirty="0" err="1" smtClean="0"/>
              <a:t>Hyperloop</a:t>
            </a:r>
            <a:r>
              <a:rPr lang="en-US" dirty="0"/>
              <a:t> - https://www.youtube.com/watch?v=u5V_VzRrSBI</a:t>
            </a:r>
            <a:endParaRPr lang="en-US" dirty="0" smtClean="0"/>
          </a:p>
          <a:p>
            <a:pPr>
              <a:buFont typeface="Wingdings" pitchFamily="2" charset="2"/>
              <a:buChar char="Ø"/>
            </a:pPr>
            <a:r>
              <a:rPr lang="en-US" dirty="0" smtClean="0"/>
              <a:t> Self Balancing Bike Honda </a:t>
            </a:r>
            <a:r>
              <a:rPr lang="en-US" dirty="0"/>
              <a:t>… https://www.youtube.com/watch?v=VH60-R8MOKo</a:t>
            </a:r>
            <a:endParaRPr lang="en-US" dirty="0" smtClean="0"/>
          </a:p>
          <a:p>
            <a:pPr>
              <a:buFont typeface="Wingdings" pitchFamily="2" charset="2"/>
              <a:buChar char="Ø"/>
            </a:pPr>
            <a:r>
              <a:rPr lang="en-US" dirty="0"/>
              <a:t> AI Car … https://</a:t>
            </a:r>
            <a:r>
              <a:rPr lang="en-US" dirty="0" smtClean="0"/>
              <a:t>www.youtube.com/watch?v=lItIyxGZUZQ</a:t>
            </a:r>
          </a:p>
          <a:p>
            <a:pPr>
              <a:buFont typeface="Wingdings" pitchFamily="2" charset="2"/>
              <a:buChar char="Ø"/>
            </a:pPr>
            <a:r>
              <a:rPr lang="en-US" dirty="0"/>
              <a:t> Facebook … https://www.youtube.com/watch?v=-</a:t>
            </a:r>
            <a:r>
              <a:rPr lang="en-US" dirty="0" smtClean="0"/>
              <a:t>CRJLam3BNc</a:t>
            </a:r>
          </a:p>
          <a:p>
            <a:pPr>
              <a:buFont typeface="Wingdings" pitchFamily="2" charset="2"/>
              <a:buChar char="Ø"/>
            </a:pPr>
            <a:r>
              <a:rPr lang="en-US" dirty="0"/>
              <a:t> </a:t>
            </a:r>
            <a:r>
              <a:rPr lang="en-US" dirty="0" smtClean="0"/>
              <a:t>Amazon Key </a:t>
            </a:r>
            <a:r>
              <a:rPr lang="en-US" dirty="0"/>
              <a:t>… https://www.youtube.com/watch?v=wn7DBdaUNLA</a:t>
            </a:r>
            <a:endParaRPr lang="en-US" dirty="0" smtClean="0"/>
          </a:p>
        </p:txBody>
      </p:sp>
    </p:spTree>
    <p:extLst>
      <p:ext uri="{BB962C8B-B14F-4D97-AF65-F5344CB8AC3E}">
        <p14:creationId xmlns:p14="http://schemas.microsoft.com/office/powerpoint/2010/main" val="4124597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in Application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284" y="1981200"/>
            <a:ext cx="5489153" cy="4116864"/>
          </a:xfrm>
          <a:prstGeom prst="rect">
            <a:avLst/>
          </a:prstGeom>
        </p:spPr>
      </p:pic>
    </p:spTree>
    <p:extLst>
      <p:ext uri="{BB962C8B-B14F-4D97-AF65-F5344CB8AC3E}">
        <p14:creationId xmlns:p14="http://schemas.microsoft.com/office/powerpoint/2010/main" val="3936308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in Application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8413" y="1905000"/>
            <a:ext cx="3156897" cy="420919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905000"/>
            <a:ext cx="3156897" cy="4209196"/>
          </a:xfrm>
          <a:prstGeom prst="rect">
            <a:avLst/>
          </a:prstGeom>
        </p:spPr>
      </p:pic>
    </p:spTree>
    <p:extLst>
      <p:ext uri="{BB962C8B-B14F-4D97-AF65-F5344CB8AC3E}">
        <p14:creationId xmlns:p14="http://schemas.microsoft.com/office/powerpoint/2010/main" val="3022052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in Application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90800"/>
            <a:ext cx="9144000" cy="2441722"/>
          </a:xfrm>
          <a:prstGeom prst="rect">
            <a:avLst/>
          </a:prstGeom>
        </p:spPr>
      </p:pic>
    </p:spTree>
    <p:extLst>
      <p:ext uri="{BB962C8B-B14F-4D97-AF65-F5344CB8AC3E}">
        <p14:creationId xmlns:p14="http://schemas.microsoft.com/office/powerpoint/2010/main" val="614053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in Application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67000"/>
            <a:ext cx="9144000" cy="2506688"/>
          </a:xfrm>
          <a:prstGeom prst="rect">
            <a:avLst/>
          </a:prstGeom>
        </p:spPr>
      </p:pic>
    </p:spTree>
    <p:extLst>
      <p:ext uri="{BB962C8B-B14F-4D97-AF65-F5344CB8AC3E}">
        <p14:creationId xmlns:p14="http://schemas.microsoft.com/office/powerpoint/2010/main" val="2488846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in Application</a:t>
            </a:r>
            <a:endParaRPr lang="en-US" dirty="0"/>
          </a:p>
        </p:txBody>
      </p:sp>
      <p:sp>
        <p:nvSpPr>
          <p:cNvPr id="5" name="Content Placeholder 2"/>
          <p:cNvSpPr>
            <a:spLocks noGrp="1"/>
          </p:cNvSpPr>
          <p:nvPr>
            <p:ph idx="1"/>
          </p:nvPr>
        </p:nvSpPr>
        <p:spPr>
          <a:xfrm>
            <a:off x="2346960" y="1845734"/>
            <a:ext cx="7543800" cy="4023360"/>
          </a:xfrm>
        </p:spPr>
        <p:txBody>
          <a:bodyPr/>
          <a:lstStyle/>
          <a:p>
            <a:r>
              <a:rPr lang="en-US" dirty="0" smtClean="0"/>
              <a:t>Reading Handwritten Digits</a:t>
            </a:r>
          </a:p>
          <a:p>
            <a:r>
              <a:rPr lang="en-US" dirty="0" err="1" smtClean="0"/>
              <a:t>Chatbot</a:t>
            </a:r>
            <a:endParaRPr lang="en-US" dirty="0" smtClean="0"/>
          </a:p>
          <a:p>
            <a:r>
              <a:rPr lang="en-US" dirty="0" smtClean="0"/>
              <a:t>Recognizing Images</a:t>
            </a:r>
          </a:p>
          <a:p>
            <a:endParaRPr lang="en-US" dirty="0" smtClean="0"/>
          </a:p>
        </p:txBody>
      </p:sp>
    </p:spTree>
    <p:extLst>
      <p:ext uri="{BB962C8B-B14F-4D97-AF65-F5344CB8AC3E}">
        <p14:creationId xmlns:p14="http://schemas.microsoft.com/office/powerpoint/2010/main" val="1656657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It was born in 1950s.</a:t>
            </a:r>
          </a:p>
          <a:p>
            <a:pPr>
              <a:buFont typeface="Wingdings" panose="05000000000000000000" pitchFamily="2" charset="2"/>
              <a:buChar char="Ø"/>
            </a:pPr>
            <a:r>
              <a:rPr lang="en-US" dirty="0"/>
              <a:t> </a:t>
            </a:r>
            <a:r>
              <a:rPr lang="en-US" dirty="0" smtClean="0"/>
              <a:t>“</a:t>
            </a:r>
            <a:r>
              <a:rPr lang="en-US" i="1" dirty="0"/>
              <a:t>the effort to automate intellectual tasks normally performed </a:t>
            </a:r>
            <a:r>
              <a:rPr lang="en-US" i="1" dirty="0" smtClean="0"/>
              <a:t>by humans”.</a:t>
            </a:r>
          </a:p>
          <a:p>
            <a:pPr>
              <a:buFont typeface="Wingdings" panose="05000000000000000000" pitchFamily="2" charset="2"/>
              <a:buChar char="Ø"/>
            </a:pPr>
            <a:r>
              <a:rPr lang="en-US" i="1" dirty="0"/>
              <a:t> </a:t>
            </a:r>
            <a:r>
              <a:rPr lang="en-US" dirty="0"/>
              <a:t>For a fairly long time, </a:t>
            </a:r>
            <a:r>
              <a:rPr lang="en-US" dirty="0" smtClean="0"/>
              <a:t>many experts </a:t>
            </a:r>
            <a:r>
              <a:rPr lang="en-US" dirty="0"/>
              <a:t>believed that human-level artificial intelligence could be achieved by </a:t>
            </a:r>
            <a:r>
              <a:rPr lang="en-US" dirty="0" smtClean="0"/>
              <a:t>having programmers </a:t>
            </a:r>
            <a:r>
              <a:rPr lang="en-US" dirty="0"/>
              <a:t>handcraft a sufficiently large set of explicit rules for </a:t>
            </a:r>
            <a:r>
              <a:rPr lang="en-US" dirty="0" smtClean="0"/>
              <a:t>manipulating knowledge</a:t>
            </a:r>
            <a:r>
              <a:rPr lang="en-US" dirty="0"/>
              <a:t>. This approach </a:t>
            </a:r>
            <a:r>
              <a:rPr lang="en-US" dirty="0" smtClean="0"/>
              <a:t>was </a:t>
            </a:r>
            <a:r>
              <a:rPr lang="en-US" dirty="0"/>
              <a:t>known as </a:t>
            </a:r>
            <a:r>
              <a:rPr lang="en-US" i="1" dirty="0"/>
              <a:t>symbolic </a:t>
            </a:r>
            <a:r>
              <a:rPr lang="en-US" i="1" dirty="0" smtClean="0"/>
              <a:t>AI.</a:t>
            </a:r>
          </a:p>
          <a:p>
            <a:pPr>
              <a:buFont typeface="Wingdings" panose="05000000000000000000" pitchFamily="2" charset="2"/>
              <a:buChar char="Ø"/>
            </a:pPr>
            <a:r>
              <a:rPr lang="en-US" i="1" dirty="0"/>
              <a:t> </a:t>
            </a:r>
            <a:r>
              <a:rPr lang="en-US" dirty="0" smtClean="0"/>
              <a:t>Symbolic AI – intractable to figure out explicit rules for tasks such as – speech recognition, NLP, Image classification etc.</a:t>
            </a:r>
          </a:p>
          <a:p>
            <a:pPr>
              <a:buFont typeface="Wingdings" panose="05000000000000000000" pitchFamily="2" charset="2"/>
              <a:buChar char="Ø"/>
            </a:pPr>
            <a:r>
              <a:rPr lang="en-US" dirty="0"/>
              <a:t> </a:t>
            </a:r>
            <a:r>
              <a:rPr lang="en-US" dirty="0" smtClean="0"/>
              <a:t>Hence came – AI.</a:t>
            </a:r>
          </a:p>
          <a:p>
            <a:pPr>
              <a:buFont typeface="Wingdings" panose="05000000000000000000" pitchFamily="2" charset="2"/>
              <a:buChar char="Ø"/>
            </a:pPr>
            <a:r>
              <a:rPr lang="en-US" dirty="0"/>
              <a:t> </a:t>
            </a:r>
            <a:r>
              <a:rPr lang="en-US" dirty="0" smtClean="0"/>
              <a:t>Alan Turing – 1950 – Turing Test.</a:t>
            </a:r>
            <a:endParaRPr lang="en-US" dirty="0"/>
          </a:p>
        </p:txBody>
      </p:sp>
    </p:spTree>
    <p:extLst>
      <p:ext uri="{BB962C8B-B14F-4D97-AF65-F5344CB8AC3E}">
        <p14:creationId xmlns:p14="http://schemas.microsoft.com/office/powerpoint/2010/main" val="222381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a:t>
            </a:r>
            <a:endParaRPr lang="en-US" dirty="0"/>
          </a:p>
        </p:txBody>
      </p:sp>
      <p:pic>
        <p:nvPicPr>
          <p:cNvPr id="5" name="Picture 4"/>
          <p:cNvPicPr>
            <a:picLocks noChangeAspect="1"/>
          </p:cNvPicPr>
          <p:nvPr/>
        </p:nvPicPr>
        <p:blipFill rotWithShape="1">
          <a:blip r:embed="rId2"/>
          <a:srcRect r="49109"/>
          <a:stretch/>
        </p:blipFill>
        <p:spPr>
          <a:xfrm>
            <a:off x="1462910" y="1987806"/>
            <a:ext cx="9327140" cy="4026628"/>
          </a:xfrm>
          <a:prstGeom prst="rect">
            <a:avLst/>
          </a:prstGeom>
        </p:spPr>
      </p:pic>
    </p:spTree>
    <p:extLst>
      <p:ext uri="{BB962C8B-B14F-4D97-AF65-F5344CB8AC3E}">
        <p14:creationId xmlns:p14="http://schemas.microsoft.com/office/powerpoint/2010/main" val="4221266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Trending in 1990s – large datasets and hardware (CPU to GPU to TPU)</a:t>
            </a:r>
          </a:p>
          <a:p>
            <a:pPr>
              <a:buFont typeface="Wingdings" panose="05000000000000000000" pitchFamily="2" charset="2"/>
              <a:buChar char="Ø"/>
            </a:pPr>
            <a:r>
              <a:rPr lang="en-US" dirty="0"/>
              <a:t> </a:t>
            </a:r>
            <a:r>
              <a:rPr lang="en-US" dirty="0" smtClean="0"/>
              <a:t>A lot of statistical analysis and rules</a:t>
            </a:r>
          </a:p>
          <a:p>
            <a:pPr>
              <a:buFont typeface="Wingdings" panose="05000000000000000000" pitchFamily="2" charset="2"/>
              <a:buChar char="Ø"/>
            </a:pPr>
            <a:r>
              <a:rPr lang="en-US" dirty="0"/>
              <a:t> </a:t>
            </a:r>
            <a:r>
              <a:rPr lang="en-US" dirty="0" smtClean="0"/>
              <a:t>The birth of Deep Learning</a:t>
            </a:r>
          </a:p>
          <a:p>
            <a:pPr>
              <a:buFont typeface="Wingdings" panose="05000000000000000000" pitchFamily="2" charset="2"/>
              <a:buChar char="Ø"/>
            </a:pPr>
            <a:r>
              <a:rPr lang="en-US" dirty="0"/>
              <a:t> </a:t>
            </a:r>
            <a:r>
              <a:rPr lang="en-US" dirty="0" smtClean="0"/>
              <a:t>3 parameters required for Deep Learning – </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a:t> </a:t>
            </a:r>
            <a:r>
              <a:rPr lang="en-US" b="1" i="1" dirty="0"/>
              <a:t>Input data points</a:t>
            </a:r>
            <a:r>
              <a:rPr lang="en-US" dirty="0"/>
              <a:t>—For instance, if the task is speech recognition, these data points </a:t>
            </a:r>
            <a:r>
              <a:rPr lang="en-US" dirty="0" smtClean="0"/>
              <a:t>could be </a:t>
            </a:r>
            <a:r>
              <a:rPr lang="en-US" dirty="0"/>
              <a:t>sound files of people speaking. If the task is image tagging, they could be picture files.</a:t>
            </a:r>
          </a:p>
          <a:p>
            <a:pPr lvl="1">
              <a:buFont typeface="Wingdings" panose="05000000000000000000" pitchFamily="2" charset="2"/>
              <a:buChar char="Ø"/>
            </a:pPr>
            <a:r>
              <a:rPr lang="en-US" b="1" i="1" dirty="0" smtClean="0"/>
              <a:t> Examples </a:t>
            </a:r>
            <a:r>
              <a:rPr lang="en-US" b="1" i="1" dirty="0"/>
              <a:t>of the expected output</a:t>
            </a:r>
            <a:r>
              <a:rPr lang="en-US" dirty="0"/>
              <a:t>—In a speech-recognition task, these could </a:t>
            </a:r>
            <a:r>
              <a:rPr lang="en-US" dirty="0" smtClean="0"/>
              <a:t>be human-generated </a:t>
            </a:r>
            <a:r>
              <a:rPr lang="en-US" dirty="0"/>
              <a:t>transcripts of sound files. In an image task, expected outputs could </a:t>
            </a:r>
            <a:r>
              <a:rPr lang="en-US" dirty="0" smtClean="0"/>
              <a:t>tags such </a:t>
            </a:r>
            <a:r>
              <a:rPr lang="en-US" dirty="0"/>
              <a:t>as "dog", "cat", and so on.</a:t>
            </a:r>
          </a:p>
          <a:p>
            <a:pPr lvl="1">
              <a:buFont typeface="Wingdings" panose="05000000000000000000" pitchFamily="2" charset="2"/>
              <a:buChar char="Ø"/>
            </a:pPr>
            <a:r>
              <a:rPr lang="en-US" i="1" dirty="0" smtClean="0"/>
              <a:t> </a:t>
            </a:r>
            <a:r>
              <a:rPr lang="en-US" b="1" i="1" dirty="0" smtClean="0"/>
              <a:t>A </a:t>
            </a:r>
            <a:r>
              <a:rPr lang="en-US" b="1" i="1" dirty="0"/>
              <a:t>way to measure whether the algorithm is doing a good job</a:t>
            </a:r>
            <a:r>
              <a:rPr lang="en-US" dirty="0"/>
              <a:t>—This is necessary in </a:t>
            </a:r>
            <a:r>
              <a:rPr lang="en-US" dirty="0" smtClean="0"/>
              <a:t>order to </a:t>
            </a:r>
            <a:r>
              <a:rPr lang="en-US" dirty="0"/>
              <a:t>determine the distance between the algorithm’s current output and its expected output</a:t>
            </a:r>
            <a:r>
              <a:rPr lang="en-US" dirty="0" smtClean="0"/>
              <a:t>. The </a:t>
            </a:r>
            <a:r>
              <a:rPr lang="en-US" dirty="0"/>
              <a:t>measurement is used as a feedback signal to adjust the way the algorithm works</a:t>
            </a:r>
            <a:r>
              <a:rPr lang="en-US" dirty="0" smtClean="0"/>
              <a:t>. This </a:t>
            </a:r>
            <a:r>
              <a:rPr lang="en-US" dirty="0"/>
              <a:t>adjustment step is what we call </a:t>
            </a:r>
            <a:r>
              <a:rPr lang="en-US" i="1" dirty="0"/>
              <a:t>learning</a:t>
            </a:r>
            <a:r>
              <a:rPr lang="en-US" dirty="0"/>
              <a:t>.</a:t>
            </a:r>
          </a:p>
        </p:txBody>
      </p:sp>
    </p:spTree>
    <p:extLst>
      <p:ext uri="{BB962C8B-B14F-4D97-AF65-F5344CB8AC3E}">
        <p14:creationId xmlns:p14="http://schemas.microsoft.com/office/powerpoint/2010/main" val="202678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Progression</a:t>
            </a:r>
            <a:endParaRPr lang="en-US" dirty="0"/>
          </a:p>
        </p:txBody>
      </p:sp>
      <p:sp>
        <p:nvSpPr>
          <p:cNvPr id="5" name="TextBox 4"/>
          <p:cNvSpPr txBox="1"/>
          <p:nvPr/>
        </p:nvSpPr>
        <p:spPr>
          <a:xfrm>
            <a:off x="2199569" y="1865837"/>
            <a:ext cx="685800" cy="461665"/>
          </a:xfrm>
          <a:prstGeom prst="rect">
            <a:avLst/>
          </a:prstGeom>
          <a:noFill/>
        </p:spPr>
        <p:txBody>
          <a:bodyPr wrap="square" rtlCol="0">
            <a:spAutoFit/>
          </a:bodyPr>
          <a:lstStyle/>
          <a:p>
            <a:r>
              <a:rPr lang="en-US" sz="2400" dirty="0" smtClean="0"/>
              <a:t>MIS</a:t>
            </a:r>
            <a:endParaRPr lang="en-US" sz="2400" dirty="0"/>
          </a:p>
        </p:txBody>
      </p:sp>
      <p:sp>
        <p:nvSpPr>
          <p:cNvPr id="7" name="TextBox 6"/>
          <p:cNvSpPr txBox="1"/>
          <p:nvPr/>
        </p:nvSpPr>
        <p:spPr>
          <a:xfrm>
            <a:off x="4032350" y="1865837"/>
            <a:ext cx="2663020" cy="461665"/>
          </a:xfrm>
          <a:prstGeom prst="rect">
            <a:avLst/>
          </a:prstGeom>
          <a:noFill/>
        </p:spPr>
        <p:txBody>
          <a:bodyPr wrap="square" rtlCol="0">
            <a:spAutoFit/>
          </a:bodyPr>
          <a:lstStyle/>
          <a:p>
            <a:r>
              <a:rPr lang="en-US" sz="2400" dirty="0" smtClean="0"/>
              <a:t>Predictive Analytics</a:t>
            </a:r>
            <a:endParaRPr lang="en-US" sz="2400" dirty="0"/>
          </a:p>
        </p:txBody>
      </p:sp>
      <p:sp>
        <p:nvSpPr>
          <p:cNvPr id="9" name="TextBox 8"/>
          <p:cNvSpPr txBox="1"/>
          <p:nvPr/>
        </p:nvSpPr>
        <p:spPr>
          <a:xfrm>
            <a:off x="7734875" y="1854464"/>
            <a:ext cx="3034351" cy="461665"/>
          </a:xfrm>
          <a:prstGeom prst="rect">
            <a:avLst/>
          </a:prstGeom>
          <a:noFill/>
        </p:spPr>
        <p:txBody>
          <a:bodyPr wrap="square" rtlCol="0">
            <a:spAutoFit/>
          </a:bodyPr>
          <a:lstStyle/>
          <a:p>
            <a:r>
              <a:rPr lang="en-US" sz="2400" dirty="0" smtClean="0"/>
              <a:t>Prescriptive Analytics</a:t>
            </a:r>
            <a:endParaRPr lang="en-US" sz="2400" dirty="0"/>
          </a:p>
        </p:txBody>
      </p:sp>
      <p:sp>
        <p:nvSpPr>
          <p:cNvPr id="12" name="TextBox 11"/>
          <p:cNvSpPr txBox="1"/>
          <p:nvPr/>
        </p:nvSpPr>
        <p:spPr>
          <a:xfrm>
            <a:off x="6321194" y="3574022"/>
            <a:ext cx="3034351" cy="461665"/>
          </a:xfrm>
          <a:prstGeom prst="rect">
            <a:avLst/>
          </a:prstGeom>
          <a:noFill/>
        </p:spPr>
        <p:txBody>
          <a:bodyPr wrap="square" rtlCol="0">
            <a:spAutoFit/>
          </a:bodyPr>
          <a:lstStyle/>
          <a:p>
            <a:r>
              <a:rPr lang="en-US" sz="2400" dirty="0" smtClean="0"/>
              <a:t>Machine Learning</a:t>
            </a:r>
            <a:endParaRPr lang="en-US" sz="2400" dirty="0"/>
          </a:p>
        </p:txBody>
      </p:sp>
      <p:sp>
        <p:nvSpPr>
          <p:cNvPr id="14" name="TextBox 13"/>
          <p:cNvSpPr txBox="1"/>
          <p:nvPr/>
        </p:nvSpPr>
        <p:spPr>
          <a:xfrm>
            <a:off x="6043727" y="5180920"/>
            <a:ext cx="2896901" cy="461665"/>
          </a:xfrm>
          <a:prstGeom prst="rect">
            <a:avLst/>
          </a:prstGeom>
          <a:noFill/>
        </p:spPr>
        <p:txBody>
          <a:bodyPr wrap="square" rtlCol="0">
            <a:spAutoFit/>
          </a:bodyPr>
          <a:lstStyle/>
          <a:p>
            <a:r>
              <a:rPr lang="en-US" sz="2400" dirty="0" smtClean="0"/>
              <a:t>Artificial Intelligence</a:t>
            </a:r>
            <a:endParaRPr lang="en-US" sz="2400" dirty="0"/>
          </a:p>
        </p:txBody>
      </p:sp>
      <p:sp>
        <p:nvSpPr>
          <p:cNvPr id="16" name="TextBox 15"/>
          <p:cNvSpPr txBox="1"/>
          <p:nvPr/>
        </p:nvSpPr>
        <p:spPr>
          <a:xfrm>
            <a:off x="2312984" y="5092763"/>
            <a:ext cx="457851" cy="461665"/>
          </a:xfrm>
          <a:prstGeom prst="rect">
            <a:avLst/>
          </a:prstGeom>
          <a:noFill/>
        </p:spPr>
        <p:txBody>
          <a:bodyPr wrap="square" rtlCol="0">
            <a:spAutoFit/>
          </a:bodyPr>
          <a:lstStyle/>
          <a:p>
            <a:r>
              <a:rPr lang="en-US" sz="2400" dirty="0" smtClean="0"/>
              <a:t>BI</a:t>
            </a:r>
            <a:endParaRPr lang="en-US" sz="2400" dirty="0"/>
          </a:p>
        </p:txBody>
      </p:sp>
      <p:sp>
        <p:nvSpPr>
          <p:cNvPr id="25" name="Right Brace 24"/>
          <p:cNvSpPr/>
          <p:nvPr/>
        </p:nvSpPr>
        <p:spPr>
          <a:xfrm rot="5400000">
            <a:off x="7033862" y="959472"/>
            <a:ext cx="685800" cy="3971213"/>
          </a:xfrm>
          <a:prstGeom prst="rightBrace">
            <a:avLst/>
          </a:prstGeom>
          <a:noFill/>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Arrow 26"/>
          <p:cNvSpPr/>
          <p:nvPr/>
        </p:nvSpPr>
        <p:spPr>
          <a:xfrm>
            <a:off x="2992845" y="1993216"/>
            <a:ext cx="914400" cy="230833"/>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5400000">
            <a:off x="1303196" y="3595274"/>
            <a:ext cx="2462214" cy="22971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6695370" y="2016547"/>
            <a:ext cx="914400" cy="230833"/>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5400000">
            <a:off x="6919561" y="4466548"/>
            <a:ext cx="914400" cy="230833"/>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8862" y="2085296"/>
            <a:ext cx="1705659" cy="461665"/>
          </a:xfrm>
          <a:prstGeom prst="rect">
            <a:avLst/>
          </a:prstGeom>
          <a:noFill/>
        </p:spPr>
        <p:txBody>
          <a:bodyPr wrap="none" lIns="91440" tIns="45720" rIns="91440" bIns="45720">
            <a:spAutoFit/>
          </a:bodyPr>
          <a:lstStyle/>
          <a:p>
            <a:pPr algn="ctr"/>
            <a:r>
              <a:rPr lang="en-US" sz="2400" b="0" cap="none" spc="0" dirty="0" smtClean="0">
                <a:ln w="0"/>
                <a:solidFill>
                  <a:srgbClr val="FF0000"/>
                </a:solidFill>
                <a:effectLst>
                  <a:outerShdw blurRad="38100" dist="19050" dir="2700000" algn="tl" rotWithShape="0">
                    <a:schemeClr val="dk1">
                      <a:alpha val="40000"/>
                    </a:schemeClr>
                  </a:outerShdw>
                </a:effectLst>
              </a:rPr>
              <a:t>Data Mining</a:t>
            </a:r>
            <a:endParaRPr lang="en-US" sz="2400" b="0" cap="none" spc="0" dirty="0">
              <a:ln w="0"/>
              <a:solidFill>
                <a:srgbClr val="FF0000"/>
              </a:solidFill>
              <a:effectLst>
                <a:outerShdw blurRad="38100" dist="19050" dir="2700000" algn="tl" rotWithShape="0">
                  <a:schemeClr val="dk1">
                    <a:alpha val="40000"/>
                  </a:schemeClr>
                </a:outerShdw>
              </a:effectLst>
            </a:endParaRPr>
          </a:p>
        </p:txBody>
      </p:sp>
      <p:sp>
        <p:nvSpPr>
          <p:cNvPr id="32" name="Rectangle 31"/>
          <p:cNvSpPr/>
          <p:nvPr/>
        </p:nvSpPr>
        <p:spPr>
          <a:xfrm>
            <a:off x="6174770" y="2165886"/>
            <a:ext cx="1955600" cy="461665"/>
          </a:xfrm>
          <a:prstGeom prst="rect">
            <a:avLst/>
          </a:prstGeom>
          <a:noFill/>
        </p:spPr>
        <p:txBody>
          <a:bodyPr wrap="none" lIns="91440" tIns="45720" rIns="91440" bIns="45720">
            <a:spAutoFit/>
          </a:bodyPr>
          <a:lstStyle/>
          <a:p>
            <a:pPr algn="ctr"/>
            <a:r>
              <a:rPr lang="en-US" sz="2400" b="0" cap="none" spc="0" dirty="0" smtClean="0">
                <a:ln w="0"/>
                <a:solidFill>
                  <a:srgbClr val="FF0000"/>
                </a:solidFill>
                <a:effectLst>
                  <a:outerShdw blurRad="38100" dist="19050" dir="2700000" algn="tl" rotWithShape="0">
                    <a:schemeClr val="dk1">
                      <a:alpha val="40000"/>
                    </a:schemeClr>
                  </a:outerShdw>
                </a:effectLst>
              </a:rPr>
              <a:t>Data Analytics</a:t>
            </a:r>
            <a:endParaRPr lang="en-US" sz="2400" b="0" cap="none" spc="0" dirty="0">
              <a:ln w="0"/>
              <a:solidFill>
                <a:srgbClr val="FF0000"/>
              </a:solidFill>
              <a:effectLst>
                <a:outerShdw blurRad="38100" dist="19050" dir="2700000" algn="tl" rotWithShape="0">
                  <a:schemeClr val="dk1">
                    <a:alpha val="40000"/>
                  </a:schemeClr>
                </a:outerShdw>
              </a:effectLst>
            </a:endParaRPr>
          </a:p>
        </p:txBody>
      </p:sp>
      <p:sp>
        <p:nvSpPr>
          <p:cNvPr id="33" name="Rectangle 32"/>
          <p:cNvSpPr/>
          <p:nvPr/>
        </p:nvSpPr>
        <p:spPr>
          <a:xfrm>
            <a:off x="9399934" y="4390300"/>
            <a:ext cx="1774589" cy="461665"/>
          </a:xfrm>
          <a:prstGeom prst="rect">
            <a:avLst/>
          </a:prstGeom>
          <a:noFill/>
        </p:spPr>
        <p:txBody>
          <a:bodyPr wrap="none" lIns="91440" tIns="45720" rIns="91440" bIns="45720">
            <a:spAutoFit/>
          </a:bodyPr>
          <a:lstStyle/>
          <a:p>
            <a:pPr algn="ctr"/>
            <a:r>
              <a:rPr lang="en-US" sz="2400" b="0" cap="none" spc="0" dirty="0" smtClean="0">
                <a:ln w="0"/>
                <a:solidFill>
                  <a:srgbClr val="FF0000"/>
                </a:solidFill>
                <a:effectLst>
                  <a:outerShdw blurRad="38100" dist="19050" dir="2700000" algn="tl" rotWithShape="0">
                    <a:schemeClr val="dk1">
                      <a:alpha val="40000"/>
                    </a:schemeClr>
                  </a:outerShdw>
                </a:effectLst>
              </a:rPr>
              <a:t>Data Science</a:t>
            </a:r>
            <a:endParaRPr lang="en-US" sz="2400" b="0" cap="none" spc="0" dirty="0">
              <a:ln w="0"/>
              <a:solidFill>
                <a:srgbClr val="FF0000"/>
              </a:solidFill>
              <a:effectLst>
                <a:outerShdw blurRad="38100" dist="19050" dir="2700000" algn="tl" rotWithShape="0">
                  <a:schemeClr val="dk1">
                    <a:alpha val="40000"/>
                  </a:schemeClr>
                </a:outerShdw>
              </a:effectLst>
            </a:endParaRPr>
          </a:p>
        </p:txBody>
      </p:sp>
      <p:sp>
        <p:nvSpPr>
          <p:cNvPr id="4" name="Oval 3"/>
          <p:cNvSpPr/>
          <p:nvPr/>
        </p:nvSpPr>
        <p:spPr>
          <a:xfrm>
            <a:off x="5513696" y="3356219"/>
            <a:ext cx="3841849" cy="2771627"/>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2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arn(inVertic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arn(inVertic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arn(inVertical)">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1000"/>
                                        <p:tgtEl>
                                          <p:spTgt spid="3"/>
                                        </p:tgtEl>
                                      </p:cBhvr>
                                    </p:animEffect>
                                    <p:anim calcmode="lin" valueType="num">
                                      <p:cBhvr>
                                        <p:cTn id="74" dur="1000" fill="hold"/>
                                        <p:tgtEl>
                                          <p:spTgt spid="3"/>
                                        </p:tgtEl>
                                        <p:attrNameLst>
                                          <p:attrName>ppt_x</p:attrName>
                                        </p:attrNameLst>
                                      </p:cBhvr>
                                      <p:tavLst>
                                        <p:tav tm="0">
                                          <p:val>
                                            <p:strVal val="#ppt_x"/>
                                          </p:val>
                                        </p:tav>
                                        <p:tav tm="100000">
                                          <p:val>
                                            <p:strVal val="#ppt_x"/>
                                          </p:val>
                                        </p:tav>
                                      </p:tavLst>
                                    </p:anim>
                                    <p:anim calcmode="lin" valueType="num">
                                      <p:cBhvr>
                                        <p:cTn id="7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1000"/>
                                        <p:tgtEl>
                                          <p:spTgt spid="32"/>
                                        </p:tgtEl>
                                      </p:cBhvr>
                                    </p:animEffect>
                                    <p:anim calcmode="lin" valueType="num">
                                      <p:cBhvr>
                                        <p:cTn id="81" dur="1000" fill="hold"/>
                                        <p:tgtEl>
                                          <p:spTgt spid="32"/>
                                        </p:tgtEl>
                                        <p:attrNameLst>
                                          <p:attrName>ppt_x</p:attrName>
                                        </p:attrNameLst>
                                      </p:cBhvr>
                                      <p:tavLst>
                                        <p:tav tm="0">
                                          <p:val>
                                            <p:strVal val="#ppt_x"/>
                                          </p:val>
                                        </p:tav>
                                        <p:tav tm="100000">
                                          <p:val>
                                            <p:strVal val="#ppt_x"/>
                                          </p:val>
                                        </p:tav>
                                      </p:tavLst>
                                    </p:anim>
                                    <p:anim calcmode="lin" valueType="num">
                                      <p:cBhvr>
                                        <p:cTn id="8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1000"/>
                                        <p:tgtEl>
                                          <p:spTgt spid="33"/>
                                        </p:tgtEl>
                                      </p:cBhvr>
                                    </p:animEffect>
                                    <p:anim calcmode="lin" valueType="num">
                                      <p:cBhvr>
                                        <p:cTn id="93" dur="1000" fill="hold"/>
                                        <p:tgtEl>
                                          <p:spTgt spid="33"/>
                                        </p:tgtEl>
                                        <p:attrNameLst>
                                          <p:attrName>ppt_x</p:attrName>
                                        </p:attrNameLst>
                                      </p:cBhvr>
                                      <p:tavLst>
                                        <p:tav tm="0">
                                          <p:val>
                                            <p:strVal val="#ppt_x"/>
                                          </p:val>
                                        </p:tav>
                                        <p:tav tm="100000">
                                          <p:val>
                                            <p:strVal val="#ppt_x"/>
                                          </p:val>
                                        </p:tav>
                                      </p:tavLst>
                                    </p:anim>
                                    <p:anim calcmode="lin" valueType="num">
                                      <p:cBhvr>
                                        <p:cTn id="9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P spid="14" grpId="0"/>
      <p:bldP spid="16" grpId="0"/>
      <p:bldP spid="25" grpId="0" animBg="1"/>
      <p:bldP spid="27" grpId="0" animBg="1"/>
      <p:bldP spid="28" grpId="0" animBg="1"/>
      <p:bldP spid="29" grpId="0" animBg="1"/>
      <p:bldP spid="31" grpId="0" animBg="1"/>
      <p:bldP spid="3" grpId="0"/>
      <p:bldP spid="32" grpId="0"/>
      <p:bldP spid="33" grpId="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The objective is to learn </a:t>
            </a:r>
            <a:r>
              <a:rPr lang="en-US" dirty="0"/>
              <a:t>useful </a:t>
            </a:r>
            <a:r>
              <a:rPr lang="en-US" i="1" dirty="0"/>
              <a:t>representations </a:t>
            </a:r>
            <a:r>
              <a:rPr lang="en-US" dirty="0"/>
              <a:t>of the input data at </a:t>
            </a:r>
            <a:r>
              <a:rPr lang="en-US" dirty="0" smtClean="0"/>
              <a:t>hand—representations that </a:t>
            </a:r>
            <a:r>
              <a:rPr lang="en-US" dirty="0"/>
              <a:t>get us closer to the expected output</a:t>
            </a:r>
            <a:r>
              <a:rPr lang="en-US" dirty="0" smtClean="0"/>
              <a:t>.</a:t>
            </a:r>
          </a:p>
          <a:p>
            <a:pPr>
              <a:buFont typeface="Wingdings" panose="05000000000000000000" pitchFamily="2" charset="2"/>
              <a:buChar char="Ø"/>
            </a:pPr>
            <a:r>
              <a:rPr lang="en-US" dirty="0"/>
              <a:t> </a:t>
            </a:r>
            <a:r>
              <a:rPr lang="en-US" dirty="0" smtClean="0"/>
              <a:t>But wait! What is a representation?</a:t>
            </a:r>
          </a:p>
          <a:p>
            <a:pPr>
              <a:buFont typeface="Wingdings" panose="05000000000000000000" pitchFamily="2" charset="2"/>
              <a:buChar char="Ø"/>
            </a:pPr>
            <a:r>
              <a:rPr lang="en-US" dirty="0"/>
              <a:t> </a:t>
            </a:r>
            <a:r>
              <a:rPr lang="en-US" dirty="0" smtClean="0"/>
              <a:t>A different way to look at data – to represent or to encode.</a:t>
            </a:r>
          </a:p>
          <a:p>
            <a:pPr>
              <a:buFont typeface="Wingdings" panose="05000000000000000000" pitchFamily="2" charset="2"/>
              <a:buChar char="Ø"/>
            </a:pPr>
            <a:r>
              <a:rPr lang="en-US" dirty="0"/>
              <a:t> </a:t>
            </a:r>
            <a:r>
              <a:rPr lang="en-US" dirty="0" smtClean="0"/>
              <a:t>Example – </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a:t> </a:t>
            </a:r>
            <a:r>
              <a:rPr lang="en-US" dirty="0" smtClean="0"/>
              <a:t>Colors – RGB or HSV</a:t>
            </a:r>
          </a:p>
          <a:p>
            <a:pPr lvl="1">
              <a:buFont typeface="Wingdings" panose="05000000000000000000" pitchFamily="2" charset="2"/>
              <a:buChar char="Ø"/>
            </a:pPr>
            <a:r>
              <a:rPr lang="en-US" dirty="0"/>
              <a:t> </a:t>
            </a:r>
            <a:r>
              <a:rPr lang="en-US" dirty="0" smtClean="0"/>
              <a:t>Select all red pixels – RGB</a:t>
            </a:r>
          </a:p>
          <a:p>
            <a:pPr lvl="1">
              <a:buFont typeface="Wingdings" panose="05000000000000000000" pitchFamily="2" charset="2"/>
              <a:buChar char="Ø"/>
            </a:pPr>
            <a:r>
              <a:rPr lang="en-US" dirty="0"/>
              <a:t> </a:t>
            </a:r>
            <a:r>
              <a:rPr lang="en-US" dirty="0" smtClean="0"/>
              <a:t>Reduce saturation - HSV</a:t>
            </a:r>
            <a:endParaRPr lang="en-US" dirty="0"/>
          </a:p>
        </p:txBody>
      </p:sp>
    </p:spTree>
    <p:extLst>
      <p:ext uri="{BB962C8B-B14F-4D97-AF65-F5344CB8AC3E}">
        <p14:creationId xmlns:p14="http://schemas.microsoft.com/office/powerpoint/2010/main" val="7697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classify</a:t>
            </a:r>
            <a:endParaRPr lang="en-US" dirty="0"/>
          </a:p>
        </p:txBody>
      </p:sp>
      <p:pic>
        <p:nvPicPr>
          <p:cNvPr id="5" name="Picture 4"/>
          <p:cNvPicPr>
            <a:picLocks noChangeAspect="1"/>
          </p:cNvPicPr>
          <p:nvPr/>
        </p:nvPicPr>
        <p:blipFill rotWithShape="1">
          <a:blip r:embed="rId2"/>
          <a:srcRect r="65767"/>
          <a:stretch/>
        </p:blipFill>
        <p:spPr>
          <a:xfrm>
            <a:off x="4723679" y="2457374"/>
            <a:ext cx="2805601" cy="2664469"/>
          </a:xfrm>
          <a:prstGeom prst="rect">
            <a:avLst/>
          </a:prstGeom>
        </p:spPr>
      </p:pic>
      <p:sp>
        <p:nvSpPr>
          <p:cNvPr id="6" name="TextBox 5"/>
          <p:cNvSpPr txBox="1"/>
          <p:nvPr/>
        </p:nvSpPr>
        <p:spPr>
          <a:xfrm>
            <a:off x="425003" y="5280338"/>
            <a:ext cx="11449318" cy="923330"/>
          </a:xfrm>
          <a:prstGeom prst="rect">
            <a:avLst/>
          </a:prstGeom>
          <a:noFill/>
        </p:spPr>
        <p:txBody>
          <a:bodyPr wrap="square" rtlCol="0">
            <a:spAutoFit/>
          </a:bodyPr>
          <a:lstStyle/>
          <a:p>
            <a:r>
              <a:rPr lang="en-US" dirty="0" smtClean="0"/>
              <a:t>Input – Coordinates of the points</a:t>
            </a:r>
          </a:p>
          <a:p>
            <a:r>
              <a:rPr lang="en-US" dirty="0" smtClean="0"/>
              <a:t>Expected Output – Colors</a:t>
            </a:r>
          </a:p>
          <a:p>
            <a:r>
              <a:rPr lang="en-US" dirty="0" smtClean="0"/>
              <a:t>Measurement - % of points that are correctly classified</a:t>
            </a:r>
            <a:endParaRPr lang="en-US" dirty="0"/>
          </a:p>
        </p:txBody>
      </p:sp>
    </p:spTree>
    <p:extLst>
      <p:ext uri="{BB962C8B-B14F-4D97-AF65-F5344CB8AC3E}">
        <p14:creationId xmlns:p14="http://schemas.microsoft.com/office/powerpoint/2010/main" val="251905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Classify</a:t>
            </a:r>
            <a:endParaRPr lang="en-US" dirty="0"/>
          </a:p>
        </p:txBody>
      </p:sp>
      <p:pic>
        <p:nvPicPr>
          <p:cNvPr id="5" name="Picture 4"/>
          <p:cNvPicPr>
            <a:picLocks noChangeAspect="1"/>
          </p:cNvPicPr>
          <p:nvPr/>
        </p:nvPicPr>
        <p:blipFill rotWithShape="1">
          <a:blip r:embed="rId2"/>
          <a:srcRect r="72047"/>
          <a:stretch/>
        </p:blipFill>
        <p:spPr>
          <a:xfrm>
            <a:off x="978258" y="2021754"/>
            <a:ext cx="2878125" cy="3438888"/>
          </a:xfrm>
          <a:prstGeom prst="rect">
            <a:avLst/>
          </a:prstGeom>
        </p:spPr>
      </p:pic>
      <p:pic>
        <p:nvPicPr>
          <p:cNvPr id="6" name="Picture 5"/>
          <p:cNvPicPr>
            <a:picLocks noChangeAspect="1"/>
          </p:cNvPicPr>
          <p:nvPr/>
        </p:nvPicPr>
        <p:blipFill rotWithShape="1">
          <a:blip r:embed="rId2"/>
          <a:srcRect l="31749" r="36975"/>
          <a:stretch/>
        </p:blipFill>
        <p:spPr>
          <a:xfrm>
            <a:off x="4205356" y="2021754"/>
            <a:ext cx="3220279" cy="3438888"/>
          </a:xfrm>
          <a:prstGeom prst="rect">
            <a:avLst/>
          </a:prstGeom>
        </p:spPr>
      </p:pic>
      <p:pic>
        <p:nvPicPr>
          <p:cNvPr id="7" name="Picture 6"/>
          <p:cNvPicPr>
            <a:picLocks noChangeAspect="1"/>
          </p:cNvPicPr>
          <p:nvPr/>
        </p:nvPicPr>
        <p:blipFill rotWithShape="1">
          <a:blip r:embed="rId2"/>
          <a:srcRect l="67163"/>
          <a:stretch/>
        </p:blipFill>
        <p:spPr>
          <a:xfrm>
            <a:off x="7774609" y="2021754"/>
            <a:ext cx="3381071" cy="3438888"/>
          </a:xfrm>
          <a:prstGeom prst="rect">
            <a:avLst/>
          </a:prstGeom>
        </p:spPr>
      </p:pic>
    </p:spTree>
    <p:extLst>
      <p:ext uri="{BB962C8B-B14F-4D97-AF65-F5344CB8AC3E}">
        <p14:creationId xmlns:p14="http://schemas.microsoft.com/office/powerpoint/2010/main" val="187897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Machine Learning?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t>All machine-learning algorithms consist of automatically finding </a:t>
            </a:r>
            <a:r>
              <a:rPr lang="en-US" dirty="0" smtClean="0"/>
              <a:t>such transformations </a:t>
            </a:r>
            <a:r>
              <a:rPr lang="en-US" dirty="0"/>
              <a:t>that turn data into more useful representations for a given task</a:t>
            </a:r>
            <a:r>
              <a:rPr lang="en-US" dirty="0" smtClean="0"/>
              <a:t>.</a:t>
            </a:r>
          </a:p>
          <a:p>
            <a:pPr>
              <a:buFont typeface="Wingdings" panose="05000000000000000000" pitchFamily="2" charset="2"/>
              <a:buChar char="Ø"/>
            </a:pPr>
            <a:r>
              <a:rPr lang="en-US" dirty="0"/>
              <a:t> </a:t>
            </a:r>
            <a:r>
              <a:rPr lang="en-US" i="1" dirty="0"/>
              <a:t>Learning</a:t>
            </a:r>
            <a:r>
              <a:rPr lang="en-US" dirty="0"/>
              <a:t>, in the context of machine learning, describes an automatic </a:t>
            </a:r>
            <a:r>
              <a:rPr lang="en-US" dirty="0" smtClean="0"/>
              <a:t>search process </a:t>
            </a:r>
            <a:r>
              <a:rPr lang="en-US" dirty="0"/>
              <a:t>for better representations</a:t>
            </a:r>
            <a:r>
              <a:rPr lang="en-US" dirty="0" smtClean="0"/>
              <a:t>.</a:t>
            </a:r>
          </a:p>
          <a:p>
            <a:pPr marL="0" indent="0">
              <a:buNone/>
            </a:pPr>
            <a:endParaRPr lang="en-US" dirty="0"/>
          </a:p>
        </p:txBody>
      </p:sp>
    </p:spTree>
    <p:extLst>
      <p:ext uri="{BB962C8B-B14F-4D97-AF65-F5344CB8AC3E}">
        <p14:creationId xmlns:p14="http://schemas.microsoft.com/office/powerpoint/2010/main" val="39523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vs</a:t>
            </a:r>
            <a:r>
              <a:rPr lang="en-US" dirty="0" smtClean="0"/>
              <a:t> Network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Set of algorithms defined to perform a task – model.</a:t>
            </a:r>
          </a:p>
          <a:p>
            <a:pPr>
              <a:buFont typeface="Wingdings" panose="05000000000000000000" pitchFamily="2" charset="2"/>
              <a:buChar char="Ø"/>
            </a:pPr>
            <a:r>
              <a:rPr lang="en-US" dirty="0"/>
              <a:t> </a:t>
            </a:r>
            <a:r>
              <a:rPr lang="en-US" dirty="0" smtClean="0"/>
              <a:t>Computational data graphs – network.</a:t>
            </a:r>
          </a:p>
          <a:p>
            <a:pPr marL="0" indent="0">
              <a:buNone/>
            </a:pPr>
            <a:endParaRPr lang="en-US" dirty="0"/>
          </a:p>
        </p:txBody>
      </p:sp>
    </p:spTree>
    <p:extLst>
      <p:ext uri="{BB962C8B-B14F-4D97-AF65-F5344CB8AC3E}">
        <p14:creationId xmlns:p14="http://schemas.microsoft.com/office/powerpoint/2010/main" val="54290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what is Deep Learning?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It is not deeper understanding of the system.</a:t>
            </a:r>
          </a:p>
          <a:p>
            <a:pPr>
              <a:buFont typeface="Wingdings" panose="05000000000000000000" pitchFamily="2" charset="2"/>
              <a:buChar char="Ø"/>
            </a:pPr>
            <a:r>
              <a:rPr lang="en-US" dirty="0"/>
              <a:t> </a:t>
            </a:r>
            <a:r>
              <a:rPr lang="en-US" dirty="0" smtClean="0"/>
              <a:t>It is not the depth to which a system goes to understand.</a:t>
            </a:r>
          </a:p>
          <a:p>
            <a:pPr>
              <a:buFont typeface="Wingdings" panose="05000000000000000000" pitchFamily="2" charset="2"/>
              <a:buChar char="Ø"/>
            </a:pPr>
            <a:r>
              <a:rPr lang="en-US" dirty="0" smtClean="0"/>
              <a:t> It is – the number of layers in a network (neural network).</a:t>
            </a:r>
          </a:p>
          <a:p>
            <a:pPr>
              <a:buFont typeface="Wingdings" panose="05000000000000000000" pitchFamily="2" charset="2"/>
              <a:buChar char="Ø"/>
            </a:pPr>
            <a:r>
              <a:rPr lang="en-US" dirty="0" smtClean="0"/>
              <a:t> Simply, it is the answer to this question – </a:t>
            </a:r>
          </a:p>
          <a:p>
            <a:pPr lvl="1">
              <a:buFont typeface="Wingdings" panose="05000000000000000000" pitchFamily="2" charset="2"/>
              <a:buChar char="Ø"/>
            </a:pPr>
            <a:r>
              <a:rPr lang="en-US" dirty="0" smtClean="0"/>
              <a:t>How </a:t>
            </a:r>
            <a:r>
              <a:rPr lang="en-US" dirty="0"/>
              <a:t>many layers contribute to a model of </a:t>
            </a:r>
            <a:r>
              <a:rPr lang="en-US" dirty="0" smtClean="0"/>
              <a:t>the data?</a:t>
            </a:r>
          </a:p>
          <a:p>
            <a:pPr marL="0" indent="0">
              <a:buNone/>
            </a:pPr>
            <a:endParaRPr lang="en-US" dirty="0"/>
          </a:p>
        </p:txBody>
      </p:sp>
    </p:spTree>
    <p:extLst>
      <p:ext uri="{BB962C8B-B14F-4D97-AF65-F5344CB8AC3E}">
        <p14:creationId xmlns:p14="http://schemas.microsoft.com/office/powerpoint/2010/main" val="31529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4" name="Picture 3"/>
          <p:cNvPicPr>
            <a:picLocks noChangeAspect="1"/>
          </p:cNvPicPr>
          <p:nvPr/>
        </p:nvPicPr>
        <p:blipFill>
          <a:blip r:embed="rId2"/>
          <a:stretch>
            <a:fillRect/>
          </a:stretch>
        </p:blipFill>
        <p:spPr>
          <a:xfrm>
            <a:off x="1871723" y="2083839"/>
            <a:ext cx="8509514" cy="3711653"/>
          </a:xfrm>
          <a:prstGeom prst="rect">
            <a:avLst/>
          </a:prstGeom>
        </p:spPr>
      </p:pic>
    </p:spTree>
    <p:extLst>
      <p:ext uri="{BB962C8B-B14F-4D97-AF65-F5344CB8AC3E}">
        <p14:creationId xmlns:p14="http://schemas.microsoft.com/office/powerpoint/2010/main" val="80188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3" name="Picture 2"/>
          <p:cNvPicPr>
            <a:picLocks noChangeAspect="1"/>
          </p:cNvPicPr>
          <p:nvPr/>
        </p:nvPicPr>
        <p:blipFill>
          <a:blip r:embed="rId2"/>
          <a:stretch>
            <a:fillRect/>
          </a:stretch>
        </p:blipFill>
        <p:spPr>
          <a:xfrm>
            <a:off x="2028699" y="1866149"/>
            <a:ext cx="8195562" cy="4428656"/>
          </a:xfrm>
          <a:prstGeom prst="rect">
            <a:avLst/>
          </a:prstGeom>
        </p:spPr>
      </p:pic>
    </p:spTree>
    <p:extLst>
      <p:ext uri="{BB962C8B-B14F-4D97-AF65-F5344CB8AC3E}">
        <p14:creationId xmlns:p14="http://schemas.microsoft.com/office/powerpoint/2010/main" val="40599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of ML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Naïve Bayes</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 A type of Probabilistic Modeling – for classification.</a:t>
            </a:r>
          </a:p>
          <a:p>
            <a:pPr lvl="1">
              <a:buFont typeface="Wingdings" panose="05000000000000000000" pitchFamily="2" charset="2"/>
              <a:buChar char="Ø"/>
            </a:pPr>
            <a:r>
              <a:rPr lang="en-US" dirty="0" smtClean="0"/>
              <a:t> Not many classification targets.</a:t>
            </a:r>
            <a:endParaRPr lang="en-US" dirty="0"/>
          </a:p>
        </p:txBody>
      </p:sp>
      <p:pic>
        <p:nvPicPr>
          <p:cNvPr id="1026" name="Picture 2" descr="Image result for naive bay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867" y="3357942"/>
            <a:ext cx="675322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73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s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572" y="3695180"/>
            <a:ext cx="3811116" cy="22915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Algorithms of ML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Kernel Methods</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a:t> </a:t>
            </a:r>
            <a:r>
              <a:rPr lang="en-US" dirty="0" smtClean="0"/>
              <a:t>SVM (Support Vector Machines) – Creating decision boundary</a:t>
            </a:r>
          </a:p>
          <a:p>
            <a:pPr lvl="1">
              <a:buFont typeface="Wingdings" panose="05000000000000000000" pitchFamily="2" charset="2"/>
              <a:buChar char="Ø"/>
            </a:pPr>
            <a:r>
              <a:rPr lang="en-US" dirty="0"/>
              <a:t> </a:t>
            </a:r>
            <a:r>
              <a:rPr lang="en-US" dirty="0" smtClean="0"/>
              <a:t>Brittle on large datasets</a:t>
            </a:r>
          </a:p>
          <a:p>
            <a:pPr lvl="1">
              <a:buFont typeface="Wingdings" panose="05000000000000000000" pitchFamily="2" charset="2"/>
              <a:buChar char="Ø"/>
            </a:pPr>
            <a:r>
              <a:rPr lang="en-US" dirty="0"/>
              <a:t> </a:t>
            </a:r>
            <a:r>
              <a:rPr lang="en-US" dirty="0" smtClean="0"/>
              <a:t>Manual determination of boundary, separation is created by the system.</a:t>
            </a:r>
            <a:endParaRPr lang="en-US" dirty="0"/>
          </a:p>
        </p:txBody>
      </p:sp>
      <p:pic>
        <p:nvPicPr>
          <p:cNvPr id="2050" name="Picture 2" descr="Image result for sv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 y="3812799"/>
            <a:ext cx="4145969" cy="20562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v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7106" y="3719427"/>
            <a:ext cx="5086126" cy="202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barn(inVertical)">
                                      <p:cBhvr>
                                        <p:cTn id="18"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forward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The most important tool that you will have is – </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Common Sense / Logic</a:t>
            </a:r>
            <a:endParaRPr lang="en-US" dirty="0"/>
          </a:p>
        </p:txBody>
      </p:sp>
    </p:spTree>
    <p:extLst>
      <p:ext uri="{BB962C8B-B14F-4D97-AF65-F5344CB8AC3E}">
        <p14:creationId xmlns:p14="http://schemas.microsoft.com/office/powerpoint/2010/main" val="3606515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of ML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Decision Trees, Random Forests, Gradient Boosting Machines</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a:t> </a:t>
            </a:r>
            <a:r>
              <a:rPr lang="en-US" dirty="0" smtClean="0"/>
              <a:t>Shallow Learning (not many aspects)</a:t>
            </a:r>
          </a:p>
          <a:p>
            <a:pPr lvl="1">
              <a:buFont typeface="Wingdings" panose="05000000000000000000" pitchFamily="2" charset="2"/>
              <a:buChar char="Ø"/>
            </a:pPr>
            <a:r>
              <a:rPr lang="en-US" dirty="0"/>
              <a:t> </a:t>
            </a:r>
            <a:r>
              <a:rPr lang="en-US" dirty="0" smtClean="0"/>
              <a:t>Mostly rules are pre-determined</a:t>
            </a:r>
            <a:endParaRPr lang="en-US" dirty="0"/>
          </a:p>
        </p:txBody>
      </p:sp>
      <p:pic>
        <p:nvPicPr>
          <p:cNvPr id="3074" name="Picture 2" descr="Image result for random fore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192" y="2570358"/>
            <a:ext cx="5734050" cy="37623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ecision trees lo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29" y="3283661"/>
            <a:ext cx="4004301" cy="300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66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of AI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Neural Networks</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a:t> </a:t>
            </a:r>
            <a:r>
              <a:rPr lang="en-US" dirty="0" smtClean="0"/>
              <a:t>Noticed in 2010.</a:t>
            </a:r>
          </a:p>
          <a:p>
            <a:pPr lvl="1">
              <a:buFont typeface="Wingdings" panose="05000000000000000000" pitchFamily="2" charset="2"/>
              <a:buChar char="Ø"/>
            </a:pPr>
            <a:r>
              <a:rPr lang="en-US" dirty="0"/>
              <a:t> </a:t>
            </a:r>
            <a:r>
              <a:rPr lang="en-US" dirty="0" err="1" smtClean="0"/>
              <a:t>ImageNet</a:t>
            </a:r>
            <a:r>
              <a:rPr lang="en-US" dirty="0" smtClean="0"/>
              <a:t> Challenge – 2012 – Classify high resolution images into 1000 categories by learning from 1.4 Million images!</a:t>
            </a:r>
          </a:p>
          <a:p>
            <a:pPr lvl="1">
              <a:buFont typeface="Wingdings" panose="05000000000000000000" pitchFamily="2" charset="2"/>
              <a:buChar char="Ø"/>
            </a:pPr>
            <a:r>
              <a:rPr lang="en-US" dirty="0"/>
              <a:t> </a:t>
            </a:r>
            <a:r>
              <a:rPr lang="en-US" dirty="0" smtClean="0"/>
              <a:t>Machine Learning Accuracy – 74.3%.</a:t>
            </a:r>
          </a:p>
          <a:p>
            <a:pPr lvl="1">
              <a:buFont typeface="Wingdings" panose="05000000000000000000" pitchFamily="2" charset="2"/>
              <a:buChar char="Ø"/>
            </a:pPr>
            <a:r>
              <a:rPr lang="en-US" dirty="0"/>
              <a:t> </a:t>
            </a:r>
            <a:r>
              <a:rPr lang="en-US" dirty="0" smtClean="0"/>
              <a:t>Neural Networks Accuracy – 83.6%.</a:t>
            </a:r>
          </a:p>
          <a:p>
            <a:pPr lvl="1">
              <a:buFont typeface="Wingdings" panose="05000000000000000000" pitchFamily="2" charset="2"/>
              <a:buChar char="Ø"/>
            </a:pPr>
            <a:r>
              <a:rPr lang="en-US" dirty="0"/>
              <a:t> </a:t>
            </a:r>
            <a:r>
              <a:rPr lang="en-US" dirty="0" smtClean="0"/>
              <a:t>Neural Networks Accuracy in 2015 – 96.4%.</a:t>
            </a:r>
          </a:p>
        </p:txBody>
      </p:sp>
    </p:spTree>
    <p:extLst>
      <p:ext uri="{BB962C8B-B14F-4D97-AF65-F5344CB8AC3E}">
        <p14:creationId xmlns:p14="http://schemas.microsoft.com/office/powerpoint/2010/main" val="30015169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 / Deep Nets?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Better Performance.</a:t>
            </a:r>
          </a:p>
          <a:p>
            <a:pPr>
              <a:buFont typeface="Wingdings" panose="05000000000000000000" pitchFamily="2" charset="2"/>
              <a:buChar char="Ø"/>
            </a:pPr>
            <a:r>
              <a:rPr lang="en-US" dirty="0"/>
              <a:t> </a:t>
            </a:r>
            <a:r>
              <a:rPr lang="en-US" dirty="0" smtClean="0"/>
              <a:t>Feature Engineering Elimination (determination of layers of representation).</a:t>
            </a:r>
          </a:p>
          <a:p>
            <a:pPr>
              <a:buFont typeface="Wingdings" panose="05000000000000000000" pitchFamily="2" charset="2"/>
              <a:buChar char="Ø"/>
            </a:pPr>
            <a:r>
              <a:rPr lang="en-US" dirty="0"/>
              <a:t> </a:t>
            </a:r>
            <a:r>
              <a:rPr lang="en-US" dirty="0" smtClean="0"/>
              <a:t>Example – Cat – Ears, Nose, Skin, Fur, Color, Texture, Size, Shape etc.</a:t>
            </a:r>
          </a:p>
          <a:p>
            <a:pPr>
              <a:buFont typeface="Wingdings" panose="05000000000000000000" pitchFamily="2" charset="2"/>
              <a:buChar char="Ø"/>
            </a:pPr>
            <a:r>
              <a:rPr lang="en-US" dirty="0"/>
              <a:t> </a:t>
            </a:r>
            <a:r>
              <a:rPr lang="en-US" dirty="0" smtClean="0"/>
              <a:t>Instead – look and learn – all at once.</a:t>
            </a:r>
          </a:p>
        </p:txBody>
      </p:sp>
    </p:spTree>
    <p:extLst>
      <p:ext uri="{BB962C8B-B14F-4D97-AF65-F5344CB8AC3E}">
        <p14:creationId xmlns:p14="http://schemas.microsoft.com/office/powerpoint/2010/main" val="229556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Evolution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CPU</a:t>
            </a:r>
          </a:p>
          <a:p>
            <a:pPr>
              <a:buFont typeface="Wingdings" panose="05000000000000000000" pitchFamily="2" charset="2"/>
              <a:buChar char="Ø"/>
            </a:pPr>
            <a:r>
              <a:rPr lang="en-US" dirty="0" smtClean="0"/>
              <a:t> GPU – 350 times a CPU</a:t>
            </a:r>
          </a:p>
          <a:p>
            <a:pPr>
              <a:buFont typeface="Wingdings" panose="05000000000000000000" pitchFamily="2" charset="2"/>
              <a:buChar char="Ø"/>
            </a:pPr>
            <a:r>
              <a:rPr lang="en-US" dirty="0" smtClean="0"/>
              <a:t> TPU – 10 times a GPU</a:t>
            </a:r>
          </a:p>
          <a:p>
            <a:pPr>
              <a:buFont typeface="Wingdings" panose="05000000000000000000" pitchFamily="2" charset="2"/>
              <a:buChar char="Ø"/>
            </a:pPr>
            <a:r>
              <a:rPr lang="en-US" dirty="0" smtClean="0"/>
              <a:t> In both computation and energy efficiency</a:t>
            </a:r>
          </a:p>
          <a:p>
            <a:pPr>
              <a:buFont typeface="Wingdings" panose="05000000000000000000" pitchFamily="2" charset="2"/>
              <a:buChar char="Ø"/>
            </a:pPr>
            <a:r>
              <a:rPr lang="en-US" dirty="0" smtClean="0"/>
              <a:t> NVIDIA </a:t>
            </a:r>
            <a:r>
              <a:rPr lang="en-US" dirty="0"/>
              <a:t>Titan X, a gaming </a:t>
            </a:r>
            <a:r>
              <a:rPr lang="en-US" dirty="0" smtClean="0"/>
              <a:t>GPU, can deliver </a:t>
            </a:r>
            <a:r>
              <a:rPr lang="en-US" dirty="0"/>
              <a:t>a peak of 6.6 TLOPS in single precision: that is, 6.6 trillion float32 </a:t>
            </a:r>
            <a:r>
              <a:rPr lang="en-US" dirty="0" smtClean="0"/>
              <a:t>operations per </a:t>
            </a:r>
            <a:r>
              <a:rPr lang="en-US" dirty="0"/>
              <a:t>second.</a:t>
            </a:r>
          </a:p>
        </p:txBody>
      </p:sp>
    </p:spTree>
    <p:extLst>
      <p:ext uri="{BB962C8B-B14F-4D97-AF65-F5344CB8AC3E}">
        <p14:creationId xmlns:p14="http://schemas.microsoft.com/office/powerpoint/2010/main" val="4105005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Evolution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Big Data</a:t>
            </a:r>
          </a:p>
          <a:p>
            <a:pPr>
              <a:buFont typeface="Wingdings" panose="05000000000000000000" pitchFamily="2" charset="2"/>
              <a:buChar char="Ø"/>
            </a:pPr>
            <a:r>
              <a:rPr lang="en-US" dirty="0"/>
              <a:t> </a:t>
            </a:r>
            <a:r>
              <a:rPr lang="en-US" dirty="0" smtClean="0"/>
              <a:t>Volume</a:t>
            </a:r>
          </a:p>
          <a:p>
            <a:pPr>
              <a:buFont typeface="Wingdings" panose="05000000000000000000" pitchFamily="2" charset="2"/>
              <a:buChar char="Ø"/>
            </a:pPr>
            <a:r>
              <a:rPr lang="en-US" dirty="0"/>
              <a:t> </a:t>
            </a:r>
            <a:r>
              <a:rPr lang="en-US" dirty="0" smtClean="0"/>
              <a:t>Veracity</a:t>
            </a:r>
          </a:p>
          <a:p>
            <a:pPr>
              <a:buFont typeface="Wingdings" panose="05000000000000000000" pitchFamily="2" charset="2"/>
              <a:buChar char="Ø"/>
            </a:pPr>
            <a:r>
              <a:rPr lang="en-US" dirty="0"/>
              <a:t> </a:t>
            </a:r>
            <a:r>
              <a:rPr lang="en-US" dirty="0" smtClean="0"/>
              <a:t>Velocity</a:t>
            </a:r>
          </a:p>
        </p:txBody>
      </p:sp>
    </p:spTree>
    <p:extLst>
      <p:ext uri="{BB962C8B-B14F-4D97-AF65-F5344CB8AC3E}">
        <p14:creationId xmlns:p14="http://schemas.microsoft.com/office/powerpoint/2010/main" val="4182235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Evolution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2011 – USD 19 Million.</a:t>
            </a:r>
          </a:p>
          <a:p>
            <a:pPr>
              <a:buFont typeface="Wingdings" panose="05000000000000000000" pitchFamily="2" charset="2"/>
              <a:buChar char="Ø"/>
            </a:pPr>
            <a:r>
              <a:rPr lang="en-US" dirty="0"/>
              <a:t> </a:t>
            </a:r>
            <a:r>
              <a:rPr lang="en-US" dirty="0" smtClean="0"/>
              <a:t>2013 – USD 394 Million.</a:t>
            </a:r>
          </a:p>
          <a:p>
            <a:pPr>
              <a:buFont typeface="Wingdings" panose="05000000000000000000" pitchFamily="2" charset="2"/>
              <a:buChar char="Ø"/>
            </a:pPr>
            <a:r>
              <a:rPr lang="en-US" dirty="0"/>
              <a:t> </a:t>
            </a:r>
            <a:r>
              <a:rPr lang="en-US" dirty="0" smtClean="0"/>
              <a:t>Very fast growing.</a:t>
            </a:r>
          </a:p>
          <a:p>
            <a:pPr>
              <a:buFont typeface="Wingdings" panose="05000000000000000000" pitchFamily="2" charset="2"/>
              <a:buChar char="Ø"/>
            </a:pPr>
            <a:r>
              <a:rPr lang="en-US" dirty="0"/>
              <a:t> </a:t>
            </a:r>
            <a:r>
              <a:rPr lang="en-US" dirty="0" smtClean="0"/>
              <a:t>Earlier – C++ and CUDA expertise.</a:t>
            </a:r>
          </a:p>
          <a:p>
            <a:pPr>
              <a:buFont typeface="Wingdings" panose="05000000000000000000" pitchFamily="2" charset="2"/>
              <a:buChar char="Ø"/>
            </a:pPr>
            <a:r>
              <a:rPr lang="en-US" dirty="0"/>
              <a:t> </a:t>
            </a:r>
            <a:r>
              <a:rPr lang="en-US" dirty="0" smtClean="0"/>
              <a:t>Today – Simple R and Python scripts.</a:t>
            </a:r>
            <a:endParaRPr lang="en-US" dirty="0"/>
          </a:p>
        </p:txBody>
      </p:sp>
    </p:spTree>
    <p:extLst>
      <p:ext uri="{BB962C8B-B14F-4D97-AF65-F5344CB8AC3E}">
        <p14:creationId xmlns:p14="http://schemas.microsoft.com/office/powerpoint/2010/main" val="33080637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Neural Networks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Jargons</a:t>
            </a:r>
          </a:p>
          <a:p>
            <a:pPr>
              <a:buFont typeface="Wingdings" panose="05000000000000000000" pitchFamily="2" charset="2"/>
              <a:buChar char="Ø"/>
            </a:pPr>
            <a:endParaRPr lang="en-US" dirty="0" smtClean="0"/>
          </a:p>
          <a:p>
            <a:pPr lvl="1">
              <a:buFont typeface="Wingdings" panose="05000000000000000000" pitchFamily="2" charset="2"/>
              <a:buChar char="Ø"/>
            </a:pPr>
            <a:r>
              <a:rPr lang="en-US" dirty="0"/>
              <a:t> </a:t>
            </a:r>
            <a:r>
              <a:rPr lang="en-US" dirty="0" smtClean="0"/>
              <a:t>Inputs</a:t>
            </a:r>
          </a:p>
          <a:p>
            <a:pPr lvl="1">
              <a:buFont typeface="Wingdings" panose="05000000000000000000" pitchFamily="2" charset="2"/>
              <a:buChar char="Ø"/>
            </a:pPr>
            <a:r>
              <a:rPr lang="en-US" dirty="0"/>
              <a:t> </a:t>
            </a:r>
            <a:r>
              <a:rPr lang="en-US" dirty="0" smtClean="0"/>
              <a:t>Weights</a:t>
            </a:r>
          </a:p>
          <a:p>
            <a:pPr lvl="1">
              <a:buFont typeface="Wingdings" panose="05000000000000000000" pitchFamily="2" charset="2"/>
              <a:buChar char="Ø"/>
            </a:pPr>
            <a:r>
              <a:rPr lang="en-US" dirty="0"/>
              <a:t> </a:t>
            </a:r>
            <a:r>
              <a:rPr lang="en-US" dirty="0" smtClean="0"/>
              <a:t>Biases</a:t>
            </a:r>
          </a:p>
          <a:p>
            <a:pPr lvl="1">
              <a:buFont typeface="Wingdings" panose="05000000000000000000" pitchFamily="2" charset="2"/>
              <a:buChar char="Ø"/>
            </a:pPr>
            <a:r>
              <a:rPr lang="en-US" dirty="0"/>
              <a:t> </a:t>
            </a:r>
            <a:r>
              <a:rPr lang="en-US" dirty="0" err="1" smtClean="0"/>
              <a:t>Perceptrons</a:t>
            </a:r>
            <a:endParaRPr lang="en-US" dirty="0" smtClean="0"/>
          </a:p>
          <a:p>
            <a:pPr lvl="1">
              <a:buFont typeface="Wingdings" panose="05000000000000000000" pitchFamily="2" charset="2"/>
              <a:buChar char="Ø"/>
            </a:pPr>
            <a:r>
              <a:rPr lang="en-US" dirty="0"/>
              <a:t> </a:t>
            </a:r>
            <a:r>
              <a:rPr lang="en-US" dirty="0" smtClean="0"/>
              <a:t>Hidden Layers</a:t>
            </a:r>
          </a:p>
          <a:p>
            <a:pPr lvl="1">
              <a:buFont typeface="Wingdings" panose="05000000000000000000" pitchFamily="2" charset="2"/>
              <a:buChar char="Ø"/>
            </a:pPr>
            <a:r>
              <a:rPr lang="en-US" dirty="0"/>
              <a:t> </a:t>
            </a:r>
            <a:r>
              <a:rPr lang="en-US" dirty="0" smtClean="0"/>
              <a:t>Activation Functions</a:t>
            </a:r>
          </a:p>
          <a:p>
            <a:pPr lvl="1">
              <a:buFont typeface="Wingdings" panose="05000000000000000000" pitchFamily="2" charset="2"/>
              <a:buChar char="Ø"/>
            </a:pPr>
            <a:r>
              <a:rPr lang="en-US" dirty="0"/>
              <a:t> </a:t>
            </a:r>
            <a:r>
              <a:rPr lang="en-US" dirty="0" smtClean="0"/>
              <a:t>Back Propagation</a:t>
            </a:r>
          </a:p>
          <a:p>
            <a:pPr lvl="1">
              <a:buFont typeface="Wingdings" panose="05000000000000000000" pitchFamily="2" charset="2"/>
              <a:buChar char="Ø"/>
            </a:pPr>
            <a:r>
              <a:rPr lang="en-US" dirty="0"/>
              <a:t> </a:t>
            </a:r>
            <a:r>
              <a:rPr lang="en-US" dirty="0" smtClean="0"/>
              <a:t>Output</a:t>
            </a:r>
          </a:p>
          <a:p>
            <a:pPr lvl="1">
              <a:buFont typeface="Wingdings" panose="05000000000000000000" pitchFamily="2" charset="2"/>
              <a:buChar char="Ø"/>
            </a:pPr>
            <a:r>
              <a:rPr lang="en-US" dirty="0"/>
              <a:t> </a:t>
            </a:r>
            <a:r>
              <a:rPr lang="en-US" dirty="0" smtClean="0"/>
              <a:t>Epochs</a:t>
            </a:r>
            <a:endParaRPr lang="en-US" dirty="0"/>
          </a:p>
        </p:txBody>
      </p:sp>
    </p:spTree>
    <p:extLst>
      <p:ext uri="{BB962C8B-B14F-4D97-AF65-F5344CB8AC3E}">
        <p14:creationId xmlns:p14="http://schemas.microsoft.com/office/powerpoint/2010/main" val="3988183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lvl="1">
              <a:buSzPct val="85000"/>
              <a:buFont typeface="Wingdings" panose="05000000000000000000" pitchFamily="2" charset="2"/>
              <a:buChar char="Ø"/>
            </a:pPr>
            <a:r>
              <a:rPr lang="en-GB" dirty="0" smtClean="0"/>
              <a:t> The </a:t>
            </a:r>
            <a:r>
              <a:rPr lang="en-GB" dirty="0"/>
              <a:t>Brain is A massively parallel information processing system.</a:t>
            </a:r>
          </a:p>
          <a:p>
            <a:pPr lvl="1">
              <a:buSzPct val="85000"/>
              <a:buFont typeface="Wingdings" panose="05000000000000000000" pitchFamily="2" charset="2"/>
              <a:buChar char="Ø"/>
            </a:pPr>
            <a:r>
              <a:rPr lang="en-GB" dirty="0" smtClean="0"/>
              <a:t> Our </a:t>
            </a:r>
            <a:r>
              <a:rPr lang="en-GB" dirty="0"/>
              <a:t>brains are a huge network of processing elements. A typical brain contains a network of 10 billion neurons.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180" y="2977166"/>
            <a:ext cx="5562600"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0946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lvl="1">
              <a:buSzPct val="85000"/>
              <a:buFont typeface="Wingdings" panose="05000000000000000000" pitchFamily="2" charset="2"/>
              <a:buChar char="Ø"/>
            </a:pPr>
            <a:r>
              <a:rPr lang="en-GB" dirty="0" smtClean="0"/>
              <a:t> A processing element</a:t>
            </a:r>
            <a:endParaRPr lang="en-GB"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852"/>
          <a:stretch/>
        </p:blipFill>
        <p:spPr bwMode="auto">
          <a:xfrm>
            <a:off x="3111321" y="2287074"/>
            <a:ext cx="6324600" cy="35599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68732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lvl="1">
              <a:buSzPct val="85000"/>
              <a:buFont typeface="Wingdings" panose="05000000000000000000" pitchFamily="2" charset="2"/>
              <a:buChar char="Ø"/>
            </a:pPr>
            <a:r>
              <a:rPr lang="en-GB" dirty="0" smtClean="0"/>
              <a:t> </a:t>
            </a:r>
            <a:r>
              <a:rPr lang="en-GB" dirty="0"/>
              <a:t>A neuron is connected to other neurons through about 10,000 synapses</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852"/>
          <a:stretch/>
        </p:blipFill>
        <p:spPr bwMode="auto">
          <a:xfrm>
            <a:off x="2964180" y="2417534"/>
            <a:ext cx="6324600" cy="35599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5588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Thinking Hats for a Data Scientist</a:t>
            </a:r>
            <a:endParaRPr lang="en-US" dirty="0"/>
          </a:p>
        </p:txBody>
      </p:sp>
      <p:pic>
        <p:nvPicPr>
          <p:cNvPr id="7" name="Picture 6"/>
          <p:cNvPicPr>
            <a:picLocks noChangeAspect="1"/>
          </p:cNvPicPr>
          <p:nvPr/>
        </p:nvPicPr>
        <p:blipFill rotWithShape="1">
          <a:blip r:embed="rId2"/>
          <a:srcRect b="10684"/>
          <a:stretch/>
        </p:blipFill>
        <p:spPr>
          <a:xfrm>
            <a:off x="3496077" y="1775997"/>
            <a:ext cx="4694886" cy="4523299"/>
          </a:xfrm>
          <a:prstGeom prst="rect">
            <a:avLst/>
          </a:prstGeom>
        </p:spPr>
      </p:pic>
    </p:spTree>
    <p:extLst>
      <p:ext uri="{BB962C8B-B14F-4D97-AF65-F5344CB8AC3E}">
        <p14:creationId xmlns:p14="http://schemas.microsoft.com/office/powerpoint/2010/main" val="1919628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lvl="1">
              <a:buSzPct val="85000"/>
              <a:buFont typeface="Wingdings" panose="05000000000000000000" pitchFamily="2" charset="2"/>
              <a:buChar char="Ø"/>
            </a:pPr>
            <a:r>
              <a:rPr lang="en-GB" dirty="0" smtClean="0"/>
              <a:t> </a:t>
            </a:r>
            <a:r>
              <a:rPr lang="en-GB" dirty="0"/>
              <a:t>A neuron receives input from other neurons. Inputs are combined.</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852"/>
          <a:stretch/>
        </p:blipFill>
        <p:spPr bwMode="auto">
          <a:xfrm>
            <a:off x="2964180" y="2417534"/>
            <a:ext cx="6324600" cy="35599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95311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Ø"/>
            </a:pPr>
            <a:r>
              <a:rPr lang="en-GB" dirty="0"/>
              <a:t> </a:t>
            </a:r>
            <a:r>
              <a:rPr lang="en-GB" sz="1800" dirty="0"/>
              <a:t>Once input exceeds a critical level, the neuron discharges a spike ‐ an electrical pulse that travels from the body, down the axon, to the next neuron(s)</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852"/>
          <a:stretch/>
        </p:blipFill>
        <p:spPr bwMode="auto">
          <a:xfrm>
            <a:off x="2964180" y="2584959"/>
            <a:ext cx="6324600" cy="35599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45557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Ø"/>
            </a:pPr>
            <a:r>
              <a:rPr lang="en-GB" dirty="0"/>
              <a:t> </a:t>
            </a:r>
            <a:r>
              <a:rPr lang="en-GB" sz="1800" dirty="0" smtClean="0">
                <a:cs typeface="Times New Roman" panose="02020603050405020304" pitchFamily="18" charset="0"/>
              </a:rPr>
              <a:t>The </a:t>
            </a:r>
            <a:r>
              <a:rPr lang="en-GB" sz="1800" dirty="0">
                <a:cs typeface="Times New Roman" panose="02020603050405020304" pitchFamily="18" charset="0"/>
              </a:rPr>
              <a:t>axon endings almost touch the dendrites or cell body of the next neuron.</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852"/>
          <a:stretch/>
        </p:blipFill>
        <p:spPr bwMode="auto">
          <a:xfrm>
            <a:off x="2964180" y="2584959"/>
            <a:ext cx="6324600" cy="35599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7815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Ø"/>
            </a:pPr>
            <a:r>
              <a:rPr lang="en-GB" dirty="0"/>
              <a:t> </a:t>
            </a:r>
            <a:r>
              <a:rPr lang="en-GB" sz="1800" dirty="0" smtClean="0">
                <a:cs typeface="Times New Roman" panose="02020603050405020304" pitchFamily="18" charset="0"/>
              </a:rPr>
              <a:t>The </a:t>
            </a:r>
            <a:r>
              <a:rPr lang="en-GB" sz="1800" dirty="0"/>
              <a:t>Neurotransmitters are chemicals which are released from the first neuron and which bind to </a:t>
            </a:r>
            <a:r>
              <a:rPr lang="en-GB" sz="1800" dirty="0" smtClean="0"/>
              <a:t>the Second </a:t>
            </a:r>
            <a:r>
              <a:rPr lang="en-GB" sz="1800" dirty="0"/>
              <a:t>creating a spike.</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1852"/>
          <a:stretch/>
        </p:blipFill>
        <p:spPr bwMode="auto">
          <a:xfrm>
            <a:off x="2964180" y="2584959"/>
            <a:ext cx="6324600" cy="35599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16174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our brains work?</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Ø"/>
            </a:pPr>
            <a:r>
              <a:rPr lang="en-GB" dirty="0"/>
              <a:t> </a:t>
            </a:r>
            <a:r>
              <a:rPr lang="en-GB" sz="1800" dirty="0" smtClean="0">
                <a:cs typeface="Times New Roman" panose="02020603050405020304" pitchFamily="18" charset="0"/>
              </a:rPr>
              <a:t>This link is called a Synapse.</a:t>
            </a:r>
            <a:endParaRPr lang="en-GB" sz="1800" dirty="0"/>
          </a:p>
        </p:txBody>
      </p:sp>
      <p:pic>
        <p:nvPicPr>
          <p:cNvPr id="6" name="Picture 4" descr="bio synapse"/>
          <p:cNvPicPr>
            <a:picLocks noChangeAspect="1" noChangeArrowheads="1"/>
          </p:cNvPicPr>
          <p:nvPr/>
        </p:nvPicPr>
        <p:blipFill>
          <a:blip r:embed="rId2">
            <a:extLst>
              <a:ext uri="{28A0092B-C50C-407E-A947-70E740481C1C}">
                <a14:useLocalDpi xmlns:a14="http://schemas.microsoft.com/office/drawing/2010/main" val="0"/>
              </a:ext>
            </a:extLst>
          </a:blip>
          <a:srcRect r="243"/>
          <a:stretch>
            <a:fillRect/>
          </a:stretch>
        </p:blipFill>
        <p:spPr bwMode="auto">
          <a:xfrm>
            <a:off x="2323992" y="2442692"/>
            <a:ext cx="7604975" cy="376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01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Hawkins’ Quotes</a:t>
            </a:r>
            <a:endParaRPr lang="en-US" dirty="0"/>
          </a:p>
        </p:txBody>
      </p:sp>
      <p:sp>
        <p:nvSpPr>
          <p:cNvPr id="3" name="Content Placeholder 2"/>
          <p:cNvSpPr>
            <a:spLocks noGrp="1"/>
          </p:cNvSpPr>
          <p:nvPr>
            <p:ph idx="1"/>
          </p:nvPr>
        </p:nvSpPr>
        <p:spPr/>
        <p:txBody>
          <a:bodyPr/>
          <a:lstStyle/>
          <a:p>
            <a:pPr>
              <a:buFontTx/>
              <a:buNone/>
            </a:pPr>
            <a:r>
              <a:rPr lang="en-US" dirty="0"/>
              <a:t>“Your brain constantly makes predictions about the very fabric of the world we live in, and it does so in a parallel fashion.   It will just as readily detect an odd texture, a misshapen nose, or an unusual motion. It isn’t obvious how pervasive these mostly unconscious predictions are, which is perhaps why we missed their importance.”</a:t>
            </a:r>
            <a:endParaRPr lang="en-US" sz="3600" dirty="0"/>
          </a:p>
        </p:txBody>
      </p:sp>
    </p:spTree>
    <p:extLst>
      <p:ext uri="{BB962C8B-B14F-4D97-AF65-F5344CB8AC3E}">
        <p14:creationId xmlns:p14="http://schemas.microsoft.com/office/powerpoint/2010/main" val="3564579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Hawkins’ Quotes</a:t>
            </a:r>
            <a:endParaRPr lang="en-US" dirty="0"/>
          </a:p>
        </p:txBody>
      </p:sp>
      <p:sp>
        <p:nvSpPr>
          <p:cNvPr id="3" name="Content Placeholder 2"/>
          <p:cNvSpPr>
            <a:spLocks noGrp="1"/>
          </p:cNvSpPr>
          <p:nvPr>
            <p:ph idx="1"/>
          </p:nvPr>
        </p:nvSpPr>
        <p:spPr/>
        <p:txBody>
          <a:bodyPr/>
          <a:lstStyle/>
          <a:p>
            <a:pPr>
              <a:buNone/>
            </a:pPr>
            <a:r>
              <a:rPr lang="en-US" dirty="0"/>
              <a:t>“Suppose when you are out, I sneak over to your home and change something about your door.   It could be almost anything. I could move the knob over by and inch, change a round knob into a thumb latch, or turn it from brass to chrome</a:t>
            </a:r>
            <a:r>
              <a:rPr lang="en-US" dirty="0" smtClean="0"/>
              <a:t>….When </a:t>
            </a:r>
            <a:r>
              <a:rPr lang="en-US" dirty="0"/>
              <a:t>you come home that day and attempt to open the door, you will quickly detect </a:t>
            </a:r>
            <a:r>
              <a:rPr lang="en-US" dirty="0" smtClean="0"/>
              <a:t>that </a:t>
            </a:r>
            <a:r>
              <a:rPr lang="en-US" dirty="0"/>
              <a:t>something is wrong.”</a:t>
            </a:r>
          </a:p>
        </p:txBody>
      </p:sp>
    </p:spTree>
    <p:extLst>
      <p:ext uri="{BB962C8B-B14F-4D97-AF65-F5344CB8AC3E}">
        <p14:creationId xmlns:p14="http://schemas.microsoft.com/office/powerpoint/2010/main" val="15940256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ANNs work?</a:t>
            </a:r>
            <a:endParaRPr lang="en-US"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Ø"/>
            </a:pPr>
            <a:r>
              <a:rPr lang="en-GB" dirty="0"/>
              <a:t> </a:t>
            </a:r>
            <a:r>
              <a:rPr lang="en-GB" sz="1800" dirty="0" smtClean="0">
                <a:cs typeface="Times New Roman" panose="02020603050405020304" pitchFamily="18" charset="0"/>
              </a:rPr>
              <a:t>Imitation of human neuron.</a:t>
            </a:r>
            <a:endParaRPr lang="en-GB" sz="1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389" y="2252514"/>
            <a:ext cx="6626181" cy="405684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823037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an ANN look like?</a:t>
            </a:r>
            <a:endParaRPr lang="en-US" dirty="0"/>
          </a:p>
        </p:txBody>
      </p:sp>
      <p:cxnSp>
        <p:nvCxnSpPr>
          <p:cNvPr id="8" name="Straight Arrow Connector 7"/>
          <p:cNvCxnSpPr/>
          <p:nvPr/>
        </p:nvCxnSpPr>
        <p:spPr>
          <a:xfrm flipH="1" flipV="1">
            <a:off x="4808110" y="5241701"/>
            <a:ext cx="3369975" cy="618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78085" y="5675222"/>
            <a:ext cx="2917337" cy="369332"/>
          </a:xfrm>
          <a:prstGeom prst="rect">
            <a:avLst/>
          </a:prstGeom>
          <a:noFill/>
        </p:spPr>
        <p:txBody>
          <a:bodyPr wrap="none" rtlCol="0">
            <a:spAutoFit/>
          </a:bodyPr>
          <a:lstStyle/>
          <a:p>
            <a:r>
              <a:rPr lang="en-US" dirty="0" smtClean="0"/>
              <a:t>Perceptron / Neuron / Node</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034860" y="2141112"/>
            <a:ext cx="5370491" cy="3287980"/>
            <a:chOff x="2034860" y="2141112"/>
            <a:chExt cx="5370491" cy="3287980"/>
          </a:xfrm>
        </p:grpSpPr>
        <p:sp>
          <p:nvSpPr>
            <p:cNvPr id="11" name="Rectangle 10"/>
            <p:cNvSpPr/>
            <p:nvPr/>
          </p:nvSpPr>
          <p:spPr>
            <a:xfrm>
              <a:off x="2034862" y="2586723"/>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I1</a:t>
              </a:r>
              <a:endParaRPr lang="en-US" dirty="0"/>
            </a:p>
          </p:txBody>
        </p:sp>
        <p:sp>
          <p:nvSpPr>
            <p:cNvPr id="12" name="Rectangle 11"/>
            <p:cNvSpPr/>
            <p:nvPr/>
          </p:nvSpPr>
          <p:spPr>
            <a:xfrm>
              <a:off x="2034861" y="3309228"/>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I2</a:t>
              </a:r>
              <a:endParaRPr lang="en-US" dirty="0"/>
            </a:p>
          </p:txBody>
        </p:sp>
        <p:sp>
          <p:nvSpPr>
            <p:cNvPr id="13" name="Rectangle 12"/>
            <p:cNvSpPr/>
            <p:nvPr/>
          </p:nvSpPr>
          <p:spPr>
            <a:xfrm>
              <a:off x="2034861" y="4031733"/>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I3</a:t>
              </a:r>
              <a:endParaRPr lang="en-US" dirty="0"/>
            </a:p>
          </p:txBody>
        </p:sp>
        <p:sp>
          <p:nvSpPr>
            <p:cNvPr id="14" name="Rectangle 13"/>
            <p:cNvSpPr/>
            <p:nvPr/>
          </p:nvSpPr>
          <p:spPr>
            <a:xfrm>
              <a:off x="2034860" y="4754238"/>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I4</a:t>
              </a:r>
              <a:endParaRPr lang="en-US" dirty="0"/>
            </a:p>
          </p:txBody>
        </p:sp>
        <p:sp>
          <p:nvSpPr>
            <p:cNvPr id="15" name="Oval 14"/>
            <p:cNvSpPr/>
            <p:nvPr/>
          </p:nvSpPr>
          <p:spPr>
            <a:xfrm>
              <a:off x="4361643" y="2141112"/>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4361641" y="2709929"/>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Oval 16"/>
            <p:cNvSpPr/>
            <p:nvPr/>
          </p:nvSpPr>
          <p:spPr>
            <a:xfrm>
              <a:off x="4357349" y="3273810"/>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Oval 17"/>
            <p:cNvSpPr/>
            <p:nvPr/>
          </p:nvSpPr>
          <p:spPr>
            <a:xfrm>
              <a:off x="4357349" y="4401572"/>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9" name="Oval 18"/>
            <p:cNvSpPr/>
            <p:nvPr/>
          </p:nvSpPr>
          <p:spPr>
            <a:xfrm>
              <a:off x="4357349" y="4965453"/>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0" name="Oval 19"/>
            <p:cNvSpPr/>
            <p:nvPr/>
          </p:nvSpPr>
          <p:spPr>
            <a:xfrm>
              <a:off x="4357349" y="3837691"/>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Rounded Rectangle 20"/>
            <p:cNvSpPr/>
            <p:nvPr/>
          </p:nvSpPr>
          <p:spPr>
            <a:xfrm>
              <a:off x="6709892" y="2588870"/>
              <a:ext cx="695459" cy="526103"/>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endParaRPr lang="en-US" dirty="0"/>
            </a:p>
          </p:txBody>
        </p:sp>
        <p:sp>
          <p:nvSpPr>
            <p:cNvPr id="22" name="Rounded Rectangle 21"/>
            <p:cNvSpPr/>
            <p:nvPr/>
          </p:nvSpPr>
          <p:spPr>
            <a:xfrm>
              <a:off x="6709892" y="4336748"/>
              <a:ext cx="695459" cy="526103"/>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a:t>
              </a:r>
              <a:endParaRPr lang="en-US" dirty="0"/>
            </a:p>
          </p:txBody>
        </p:sp>
        <p:cxnSp>
          <p:nvCxnSpPr>
            <p:cNvPr id="27" name="Straight Arrow Connector 26"/>
            <p:cNvCxnSpPr>
              <a:stCxn id="11" idx="3"/>
            </p:cNvCxnSpPr>
            <p:nvPr/>
          </p:nvCxnSpPr>
          <p:spPr>
            <a:xfrm flipV="1">
              <a:off x="2459865" y="2372931"/>
              <a:ext cx="1897484" cy="39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6" idx="2"/>
            </p:cNvCxnSpPr>
            <p:nvPr/>
          </p:nvCxnSpPr>
          <p:spPr>
            <a:xfrm flipV="1">
              <a:off x="2459864" y="2941749"/>
              <a:ext cx="1901777" cy="54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2"/>
            </p:cNvCxnSpPr>
            <p:nvPr/>
          </p:nvCxnSpPr>
          <p:spPr>
            <a:xfrm flipV="1">
              <a:off x="2457718" y="3505630"/>
              <a:ext cx="1899631" cy="71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2"/>
            </p:cNvCxnSpPr>
            <p:nvPr/>
          </p:nvCxnSpPr>
          <p:spPr>
            <a:xfrm flipV="1">
              <a:off x="2456644" y="4069511"/>
              <a:ext cx="1900705" cy="89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5" idx="2"/>
            </p:cNvCxnSpPr>
            <p:nvPr/>
          </p:nvCxnSpPr>
          <p:spPr>
            <a:xfrm flipV="1">
              <a:off x="2462008" y="2372932"/>
              <a:ext cx="1899635" cy="11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a:endCxn id="15" idx="2"/>
            </p:cNvCxnSpPr>
            <p:nvPr/>
          </p:nvCxnSpPr>
          <p:spPr>
            <a:xfrm flipV="1">
              <a:off x="2459864" y="2372932"/>
              <a:ext cx="1901779" cy="183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 idx="2"/>
            </p:cNvCxnSpPr>
            <p:nvPr/>
          </p:nvCxnSpPr>
          <p:spPr>
            <a:xfrm flipV="1">
              <a:off x="2451278" y="4069511"/>
              <a:ext cx="1906071" cy="16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8" idx="2"/>
            </p:cNvCxnSpPr>
            <p:nvPr/>
          </p:nvCxnSpPr>
          <p:spPr>
            <a:xfrm flipV="1">
              <a:off x="2350930" y="4633392"/>
              <a:ext cx="2006419" cy="34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7" idx="2"/>
            </p:cNvCxnSpPr>
            <p:nvPr/>
          </p:nvCxnSpPr>
          <p:spPr>
            <a:xfrm>
              <a:off x="2457718" y="2779474"/>
              <a:ext cx="1899631" cy="72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9" idx="2"/>
            </p:cNvCxnSpPr>
            <p:nvPr/>
          </p:nvCxnSpPr>
          <p:spPr>
            <a:xfrm>
              <a:off x="2457718" y="4956223"/>
              <a:ext cx="1899631" cy="24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2"/>
            </p:cNvCxnSpPr>
            <p:nvPr/>
          </p:nvCxnSpPr>
          <p:spPr>
            <a:xfrm>
              <a:off x="2464151" y="2779477"/>
              <a:ext cx="1897490" cy="16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0" idx="2"/>
            </p:cNvCxnSpPr>
            <p:nvPr/>
          </p:nvCxnSpPr>
          <p:spPr>
            <a:xfrm>
              <a:off x="2422835" y="2777544"/>
              <a:ext cx="1934514" cy="129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3"/>
              <a:endCxn id="18" idx="2"/>
            </p:cNvCxnSpPr>
            <p:nvPr/>
          </p:nvCxnSpPr>
          <p:spPr>
            <a:xfrm>
              <a:off x="2459864" y="3489532"/>
              <a:ext cx="1897485" cy="114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3"/>
              <a:endCxn id="19" idx="2"/>
            </p:cNvCxnSpPr>
            <p:nvPr/>
          </p:nvCxnSpPr>
          <p:spPr>
            <a:xfrm>
              <a:off x="2459864" y="4212037"/>
              <a:ext cx="1897485" cy="98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3"/>
              <a:endCxn id="19" idx="2"/>
            </p:cNvCxnSpPr>
            <p:nvPr/>
          </p:nvCxnSpPr>
          <p:spPr>
            <a:xfrm>
              <a:off x="2459864" y="3489532"/>
              <a:ext cx="1897485" cy="170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6"/>
              <a:endCxn id="21" idx="1"/>
            </p:cNvCxnSpPr>
            <p:nvPr/>
          </p:nvCxnSpPr>
          <p:spPr>
            <a:xfrm>
              <a:off x="4812404" y="2372932"/>
              <a:ext cx="1897488" cy="47899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6"/>
              <a:endCxn id="22" idx="1"/>
            </p:cNvCxnSpPr>
            <p:nvPr/>
          </p:nvCxnSpPr>
          <p:spPr>
            <a:xfrm>
              <a:off x="4812404" y="2372932"/>
              <a:ext cx="1897488" cy="222686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22" idx="1"/>
            </p:cNvCxnSpPr>
            <p:nvPr/>
          </p:nvCxnSpPr>
          <p:spPr>
            <a:xfrm>
              <a:off x="4816694" y="2949424"/>
              <a:ext cx="1893198" cy="16503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7" idx="6"/>
              <a:endCxn id="21" idx="1"/>
            </p:cNvCxnSpPr>
            <p:nvPr/>
          </p:nvCxnSpPr>
          <p:spPr>
            <a:xfrm flipV="1">
              <a:off x="4808110" y="2851922"/>
              <a:ext cx="1901782" cy="65370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0" idx="6"/>
              <a:endCxn id="21" idx="1"/>
            </p:cNvCxnSpPr>
            <p:nvPr/>
          </p:nvCxnSpPr>
          <p:spPr>
            <a:xfrm flipV="1">
              <a:off x="4808110" y="2851922"/>
              <a:ext cx="1901782" cy="1217589"/>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8" idx="6"/>
              <a:endCxn id="22" idx="1"/>
            </p:cNvCxnSpPr>
            <p:nvPr/>
          </p:nvCxnSpPr>
          <p:spPr>
            <a:xfrm flipV="1">
              <a:off x="4808110" y="4599800"/>
              <a:ext cx="1901782" cy="33592"/>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9" idx="6"/>
              <a:endCxn id="22" idx="1"/>
            </p:cNvCxnSpPr>
            <p:nvPr/>
          </p:nvCxnSpPr>
          <p:spPr>
            <a:xfrm flipV="1">
              <a:off x="4808110" y="4599800"/>
              <a:ext cx="1901782" cy="59747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7" idx="6"/>
              <a:endCxn id="22" idx="1"/>
            </p:cNvCxnSpPr>
            <p:nvPr/>
          </p:nvCxnSpPr>
          <p:spPr>
            <a:xfrm>
              <a:off x="4808110" y="3505630"/>
              <a:ext cx="1901782" cy="10941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8" idx="6"/>
              <a:endCxn id="21" idx="1"/>
            </p:cNvCxnSpPr>
            <p:nvPr/>
          </p:nvCxnSpPr>
          <p:spPr>
            <a:xfrm flipV="1">
              <a:off x="4808110" y="2851922"/>
              <a:ext cx="1901782" cy="17814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72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ANN</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404574" y="3814721"/>
            <a:ext cx="384219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76574" y="2841292"/>
            <a:ext cx="1854557" cy="183910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a:stCxn id="7" idx="0"/>
            <a:endCxn id="7" idx="4"/>
          </p:cNvCxnSpPr>
          <p:nvPr/>
        </p:nvCxnSpPr>
        <p:spPr>
          <a:xfrm>
            <a:off x="9903853" y="2841292"/>
            <a:ext cx="0" cy="18391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227766" y="3306554"/>
            <a:ext cx="532218" cy="830997"/>
          </a:xfrm>
          <a:prstGeom prst="rect">
            <a:avLst/>
          </a:prstGeom>
          <a:noFill/>
        </p:spPr>
        <p:txBody>
          <a:bodyPr wrap="square" rtlCol="0">
            <a:spAutoFit/>
          </a:bodyPr>
          <a:lstStyle/>
          <a:p>
            <a:r>
              <a:rPr lang="en-US" sz="4800" b="1" dirty="0" smtClean="0"/>
              <a:t>∑</a:t>
            </a:r>
            <a:endParaRPr lang="en-US" b="1" dirty="0"/>
          </a:p>
        </p:txBody>
      </p:sp>
      <p:sp>
        <p:nvSpPr>
          <p:cNvPr id="30" name="TextBox 29"/>
          <p:cNvSpPr txBox="1"/>
          <p:nvPr/>
        </p:nvSpPr>
        <p:spPr>
          <a:xfrm>
            <a:off x="9830873" y="3343045"/>
            <a:ext cx="1197735" cy="830997"/>
          </a:xfrm>
          <a:prstGeom prst="rect">
            <a:avLst/>
          </a:prstGeom>
          <a:noFill/>
        </p:spPr>
        <p:txBody>
          <a:bodyPr wrap="square" rtlCol="0">
            <a:spAutoFit/>
          </a:bodyPr>
          <a:lstStyle/>
          <a:p>
            <a:r>
              <a:rPr lang="en-US" sz="4800" b="1" dirty="0" smtClean="0"/>
              <a:t>F(x)</a:t>
            </a:r>
            <a:endParaRPr lang="en-US" sz="4800" b="1" dirty="0"/>
          </a:p>
        </p:txBody>
      </p:sp>
      <p:grpSp>
        <p:nvGrpSpPr>
          <p:cNvPr id="3" name="Group 2"/>
          <p:cNvGrpSpPr/>
          <p:nvPr/>
        </p:nvGrpSpPr>
        <p:grpSpPr>
          <a:xfrm>
            <a:off x="901521" y="2282779"/>
            <a:ext cx="2777544" cy="3287980"/>
            <a:chOff x="901521" y="2282779"/>
            <a:chExt cx="2777544" cy="3287980"/>
          </a:xfrm>
        </p:grpSpPr>
        <p:sp>
          <p:nvSpPr>
            <p:cNvPr id="11" name="Rectangle 10"/>
            <p:cNvSpPr/>
            <p:nvPr/>
          </p:nvSpPr>
          <p:spPr>
            <a:xfrm>
              <a:off x="901523" y="2728390"/>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I1</a:t>
              </a:r>
              <a:endParaRPr lang="en-US" dirty="0"/>
            </a:p>
          </p:txBody>
        </p:sp>
        <p:sp>
          <p:nvSpPr>
            <p:cNvPr id="12" name="Rectangle 11"/>
            <p:cNvSpPr/>
            <p:nvPr/>
          </p:nvSpPr>
          <p:spPr>
            <a:xfrm>
              <a:off x="901522" y="3450895"/>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I2</a:t>
              </a:r>
              <a:endParaRPr lang="en-US" dirty="0"/>
            </a:p>
          </p:txBody>
        </p:sp>
        <p:sp>
          <p:nvSpPr>
            <p:cNvPr id="13" name="Rectangle 12"/>
            <p:cNvSpPr/>
            <p:nvPr/>
          </p:nvSpPr>
          <p:spPr>
            <a:xfrm>
              <a:off x="901522" y="4173400"/>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I3</a:t>
              </a:r>
              <a:endParaRPr lang="en-US" dirty="0"/>
            </a:p>
          </p:txBody>
        </p:sp>
        <p:sp>
          <p:nvSpPr>
            <p:cNvPr id="14" name="Rectangle 13"/>
            <p:cNvSpPr/>
            <p:nvPr/>
          </p:nvSpPr>
          <p:spPr>
            <a:xfrm>
              <a:off x="901521" y="4895905"/>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I4</a:t>
              </a:r>
              <a:endParaRPr lang="en-US" dirty="0"/>
            </a:p>
          </p:txBody>
        </p:sp>
        <p:sp>
          <p:nvSpPr>
            <p:cNvPr id="15" name="Oval 14"/>
            <p:cNvSpPr/>
            <p:nvPr/>
          </p:nvSpPr>
          <p:spPr>
            <a:xfrm>
              <a:off x="3228304" y="2282779"/>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3228302" y="2851596"/>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Oval 16"/>
            <p:cNvSpPr/>
            <p:nvPr/>
          </p:nvSpPr>
          <p:spPr>
            <a:xfrm>
              <a:off x="3224010" y="3415477"/>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Oval 17"/>
            <p:cNvSpPr/>
            <p:nvPr/>
          </p:nvSpPr>
          <p:spPr>
            <a:xfrm>
              <a:off x="3224010" y="4543239"/>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9" name="Oval 18"/>
            <p:cNvSpPr/>
            <p:nvPr/>
          </p:nvSpPr>
          <p:spPr>
            <a:xfrm>
              <a:off x="3224010" y="5107120"/>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0" name="Oval 19"/>
            <p:cNvSpPr/>
            <p:nvPr/>
          </p:nvSpPr>
          <p:spPr>
            <a:xfrm>
              <a:off x="3224010" y="3979358"/>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27" name="Straight Arrow Connector 26"/>
            <p:cNvCxnSpPr>
              <a:stCxn id="11" idx="3"/>
            </p:cNvCxnSpPr>
            <p:nvPr/>
          </p:nvCxnSpPr>
          <p:spPr>
            <a:xfrm flipV="1">
              <a:off x="1326526" y="2514598"/>
              <a:ext cx="1897484" cy="39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6" idx="2"/>
            </p:cNvCxnSpPr>
            <p:nvPr/>
          </p:nvCxnSpPr>
          <p:spPr>
            <a:xfrm flipV="1">
              <a:off x="1326525" y="3083416"/>
              <a:ext cx="1901777" cy="54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2"/>
            </p:cNvCxnSpPr>
            <p:nvPr/>
          </p:nvCxnSpPr>
          <p:spPr>
            <a:xfrm flipV="1">
              <a:off x="1324379" y="3647297"/>
              <a:ext cx="1899631" cy="71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2"/>
            </p:cNvCxnSpPr>
            <p:nvPr/>
          </p:nvCxnSpPr>
          <p:spPr>
            <a:xfrm flipV="1">
              <a:off x="1323305" y="4211178"/>
              <a:ext cx="1900705" cy="89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5" idx="2"/>
            </p:cNvCxnSpPr>
            <p:nvPr/>
          </p:nvCxnSpPr>
          <p:spPr>
            <a:xfrm flipV="1">
              <a:off x="1328669" y="2514599"/>
              <a:ext cx="1899635" cy="11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a:endCxn id="15" idx="2"/>
            </p:cNvCxnSpPr>
            <p:nvPr/>
          </p:nvCxnSpPr>
          <p:spPr>
            <a:xfrm flipV="1">
              <a:off x="1326525" y="2514599"/>
              <a:ext cx="1901779" cy="183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 idx="2"/>
            </p:cNvCxnSpPr>
            <p:nvPr/>
          </p:nvCxnSpPr>
          <p:spPr>
            <a:xfrm flipV="1">
              <a:off x="1317939" y="4211178"/>
              <a:ext cx="1906071" cy="16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8" idx="2"/>
            </p:cNvCxnSpPr>
            <p:nvPr/>
          </p:nvCxnSpPr>
          <p:spPr>
            <a:xfrm flipV="1">
              <a:off x="1217591" y="4775059"/>
              <a:ext cx="2006419" cy="34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7" idx="2"/>
            </p:cNvCxnSpPr>
            <p:nvPr/>
          </p:nvCxnSpPr>
          <p:spPr>
            <a:xfrm>
              <a:off x="1324379" y="2921141"/>
              <a:ext cx="1899631" cy="72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9" idx="2"/>
            </p:cNvCxnSpPr>
            <p:nvPr/>
          </p:nvCxnSpPr>
          <p:spPr>
            <a:xfrm>
              <a:off x="1324379" y="5097890"/>
              <a:ext cx="1899631" cy="24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2"/>
            </p:cNvCxnSpPr>
            <p:nvPr/>
          </p:nvCxnSpPr>
          <p:spPr>
            <a:xfrm>
              <a:off x="1330812" y="2921144"/>
              <a:ext cx="1897490" cy="16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0" idx="2"/>
            </p:cNvCxnSpPr>
            <p:nvPr/>
          </p:nvCxnSpPr>
          <p:spPr>
            <a:xfrm>
              <a:off x="1289496" y="2919211"/>
              <a:ext cx="1934514" cy="129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3"/>
              <a:endCxn id="18" idx="2"/>
            </p:cNvCxnSpPr>
            <p:nvPr/>
          </p:nvCxnSpPr>
          <p:spPr>
            <a:xfrm>
              <a:off x="1326525" y="3631199"/>
              <a:ext cx="1897485" cy="114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3"/>
              <a:endCxn id="19" idx="2"/>
            </p:cNvCxnSpPr>
            <p:nvPr/>
          </p:nvCxnSpPr>
          <p:spPr>
            <a:xfrm>
              <a:off x="1326525" y="4353704"/>
              <a:ext cx="1897485" cy="98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3"/>
              <a:endCxn id="19" idx="2"/>
            </p:cNvCxnSpPr>
            <p:nvPr/>
          </p:nvCxnSpPr>
          <p:spPr>
            <a:xfrm>
              <a:off x="1326525" y="3631199"/>
              <a:ext cx="1897485" cy="170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20851914">
              <a:off x="1593291" y="2411228"/>
              <a:ext cx="911468" cy="369332"/>
            </a:xfrm>
            <a:prstGeom prst="rect">
              <a:avLst/>
            </a:prstGeom>
            <a:noFill/>
          </p:spPr>
          <p:txBody>
            <a:bodyPr wrap="none" rtlCol="0">
              <a:spAutoFit/>
            </a:bodyPr>
            <a:lstStyle/>
            <a:p>
              <a:r>
                <a:rPr lang="en-US" dirty="0" smtClean="0"/>
                <a:t>weights</a:t>
              </a:r>
              <a:endParaRPr lang="en-US" dirty="0"/>
            </a:p>
          </p:txBody>
        </p:sp>
        <p:sp>
          <p:nvSpPr>
            <p:cNvPr id="53" name="TextBox 52"/>
            <p:cNvSpPr txBox="1"/>
            <p:nvPr/>
          </p:nvSpPr>
          <p:spPr>
            <a:xfrm rot="20327734">
              <a:off x="1827590" y="3686512"/>
              <a:ext cx="911468" cy="369332"/>
            </a:xfrm>
            <a:prstGeom prst="rect">
              <a:avLst/>
            </a:prstGeom>
            <a:noFill/>
          </p:spPr>
          <p:txBody>
            <a:bodyPr wrap="none" rtlCol="0">
              <a:spAutoFit/>
            </a:bodyPr>
            <a:lstStyle/>
            <a:p>
              <a:r>
                <a:rPr lang="en-US" dirty="0" smtClean="0"/>
                <a:t>weights</a:t>
              </a:r>
              <a:endParaRPr lang="en-US" dirty="0"/>
            </a:p>
          </p:txBody>
        </p:sp>
        <p:sp>
          <p:nvSpPr>
            <p:cNvPr id="55" name="TextBox 54"/>
            <p:cNvSpPr txBox="1"/>
            <p:nvPr/>
          </p:nvSpPr>
          <p:spPr>
            <a:xfrm rot="20961668">
              <a:off x="1903030" y="4611973"/>
              <a:ext cx="911468" cy="369332"/>
            </a:xfrm>
            <a:prstGeom prst="rect">
              <a:avLst/>
            </a:prstGeom>
            <a:noFill/>
          </p:spPr>
          <p:txBody>
            <a:bodyPr wrap="none" rtlCol="0">
              <a:spAutoFit/>
            </a:bodyPr>
            <a:lstStyle/>
            <a:p>
              <a:r>
                <a:rPr lang="en-US" dirty="0" smtClean="0"/>
                <a:t>weights</a:t>
              </a:r>
              <a:endParaRPr lang="en-US" dirty="0"/>
            </a:p>
          </p:txBody>
        </p:sp>
        <p:sp>
          <p:nvSpPr>
            <p:cNvPr id="56" name="TextBox 55"/>
            <p:cNvSpPr txBox="1"/>
            <p:nvPr/>
          </p:nvSpPr>
          <p:spPr>
            <a:xfrm rot="2608201">
              <a:off x="1896357" y="4201239"/>
              <a:ext cx="911468" cy="369332"/>
            </a:xfrm>
            <a:prstGeom prst="rect">
              <a:avLst/>
            </a:prstGeom>
            <a:noFill/>
          </p:spPr>
          <p:txBody>
            <a:bodyPr wrap="none" rtlCol="0">
              <a:spAutoFit/>
            </a:bodyPr>
            <a:lstStyle/>
            <a:p>
              <a:r>
                <a:rPr lang="en-US" dirty="0" smtClean="0"/>
                <a:t>weights</a:t>
              </a:r>
              <a:endParaRPr lang="en-US" dirty="0"/>
            </a:p>
          </p:txBody>
        </p:sp>
        <p:sp>
          <p:nvSpPr>
            <p:cNvPr id="57" name="TextBox 56"/>
            <p:cNvSpPr txBox="1"/>
            <p:nvPr/>
          </p:nvSpPr>
          <p:spPr>
            <a:xfrm rot="1334291">
              <a:off x="1930293" y="3015304"/>
              <a:ext cx="911468" cy="369332"/>
            </a:xfrm>
            <a:prstGeom prst="rect">
              <a:avLst/>
            </a:prstGeom>
            <a:noFill/>
          </p:spPr>
          <p:txBody>
            <a:bodyPr wrap="none" rtlCol="0">
              <a:spAutoFit/>
            </a:bodyPr>
            <a:lstStyle/>
            <a:p>
              <a:r>
                <a:rPr lang="en-US" dirty="0" smtClean="0"/>
                <a:t>weights</a:t>
              </a:r>
              <a:endParaRPr lang="en-US" dirty="0"/>
            </a:p>
          </p:txBody>
        </p:sp>
      </p:grpSp>
    </p:spTree>
    <p:extLst>
      <p:ext uri="{BB962C8B-B14F-4D97-AF65-F5344CB8AC3E}">
        <p14:creationId xmlns:p14="http://schemas.microsoft.com/office/powerpoint/2010/main" val="333461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hat to wear?</a:t>
            </a:r>
            <a:endParaRPr lang="en-US" dirty="0"/>
          </a:p>
        </p:txBody>
      </p:sp>
      <p:sp>
        <p:nvSpPr>
          <p:cNvPr id="3" name="Content Placeholder 2"/>
          <p:cNvSpPr>
            <a:spLocks noGrp="1"/>
          </p:cNvSpPr>
          <p:nvPr>
            <p:ph idx="1"/>
          </p:nvPr>
        </p:nvSpPr>
        <p:spPr/>
        <p:txBody>
          <a:bodyPr/>
          <a:lstStyle/>
          <a:p>
            <a:pPr fontAlgn="base"/>
            <a:r>
              <a:rPr lang="en-US" b="1" dirty="0"/>
              <a:t>White Hat: </a:t>
            </a:r>
            <a:r>
              <a:rPr lang="en-US" dirty="0"/>
              <a:t>with this thinking hat, you focus on the available data. Look at the information that you have, analyze past trends, and see what you can learn from it. Look for gaps in your knowledge, and try to either fill them or take account of them</a:t>
            </a:r>
            <a:r>
              <a:rPr lang="en-US" dirty="0" smtClean="0"/>
              <a:t>.</a:t>
            </a:r>
          </a:p>
          <a:p>
            <a:pPr fontAlgn="base"/>
            <a:r>
              <a:rPr lang="en-US" b="1" dirty="0"/>
              <a:t>Black Hat:</a:t>
            </a:r>
            <a:r>
              <a:rPr lang="en-US" dirty="0"/>
              <a:t> using Black Hat thinking, look at a decision's potentially negative outcomes. Look at it cautiously and defensively. Try to see why it might </a:t>
            </a:r>
            <a:r>
              <a:rPr lang="en-US" b="1" dirty="0"/>
              <a:t>not </a:t>
            </a:r>
            <a:r>
              <a:rPr lang="en-US" dirty="0"/>
              <a:t>work. This is important because it highlights the weak points in a plan. It allows you to eliminate them, alter them, or prepare contingency plans to counter them</a:t>
            </a:r>
            <a:r>
              <a:rPr lang="en-US" dirty="0" smtClean="0"/>
              <a:t>.</a:t>
            </a:r>
          </a:p>
          <a:p>
            <a:pPr fontAlgn="base"/>
            <a:r>
              <a:rPr lang="en-US" b="1" dirty="0"/>
              <a:t>Blue Hat:</a:t>
            </a:r>
            <a:r>
              <a:rPr lang="en-US" dirty="0"/>
              <a:t> this hat represents process control. It's the hat worn by people chairing meetings, for example. When facing difficulties because ideas are running dry, they may direct activity into Green Hat thinking. When contingency plans are needed, they will ask for Black Hat thinking</a:t>
            </a:r>
            <a:r>
              <a:rPr lang="en-US" dirty="0" smtClean="0"/>
              <a:t>.</a:t>
            </a:r>
            <a:endParaRPr lang="en-US" dirty="0"/>
          </a:p>
        </p:txBody>
      </p:sp>
    </p:spTree>
    <p:extLst>
      <p:ext uri="{BB962C8B-B14F-4D97-AF65-F5344CB8AC3E}">
        <p14:creationId xmlns:p14="http://schemas.microsoft.com/office/powerpoint/2010/main" val="1318843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ANN</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37" y="1846933"/>
            <a:ext cx="6505977" cy="4356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51799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 ANN Equation</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97280" y="1930543"/>
            <a:ext cx="431184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Input X Weights = Output</a:t>
            </a:r>
            <a:endParaRPr lang="en-US" dirty="0"/>
          </a:p>
        </p:txBody>
      </p:sp>
    </p:spTree>
    <p:extLst>
      <p:ext uri="{BB962C8B-B14F-4D97-AF65-F5344CB8AC3E}">
        <p14:creationId xmlns:p14="http://schemas.microsoft.com/office/powerpoint/2010/main" val="1667317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ANN</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172" y="1846933"/>
            <a:ext cx="6505977" cy="4356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9620518" y="5151550"/>
            <a:ext cx="2279561" cy="923330"/>
          </a:xfrm>
          <a:prstGeom prst="rect">
            <a:avLst/>
          </a:prstGeom>
          <a:noFill/>
        </p:spPr>
        <p:txBody>
          <a:bodyPr wrap="square" rtlCol="0">
            <a:spAutoFit/>
          </a:bodyPr>
          <a:lstStyle/>
          <a:p>
            <a:r>
              <a:rPr lang="en-US" dirty="0" smtClean="0"/>
              <a:t>At each step, it checks if the desired output is achieved. If not …</a:t>
            </a:r>
            <a:endParaRPr lang="en-US" dirty="0"/>
          </a:p>
        </p:txBody>
      </p:sp>
      <p:sp>
        <p:nvSpPr>
          <p:cNvPr id="4" name="Arc 3"/>
          <p:cNvSpPr/>
          <p:nvPr/>
        </p:nvSpPr>
        <p:spPr>
          <a:xfrm>
            <a:off x="1725769" y="2292439"/>
            <a:ext cx="6722772" cy="3052293"/>
          </a:xfrm>
          <a:prstGeom prst="arc">
            <a:avLst>
              <a:gd name="adj1" fmla="val 16160259"/>
              <a:gd name="adj2" fmla="val 0"/>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Isosceles Triangle 4"/>
          <p:cNvSpPr/>
          <p:nvPr/>
        </p:nvSpPr>
        <p:spPr>
          <a:xfrm rot="16200000">
            <a:off x="4877874" y="2211843"/>
            <a:ext cx="238259" cy="18030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995633" y="1846933"/>
            <a:ext cx="2279561" cy="369332"/>
          </a:xfrm>
          <a:prstGeom prst="rect">
            <a:avLst/>
          </a:prstGeom>
          <a:noFill/>
        </p:spPr>
        <p:txBody>
          <a:bodyPr wrap="square" rtlCol="0">
            <a:spAutoFit/>
          </a:bodyPr>
          <a:lstStyle/>
          <a:p>
            <a:r>
              <a:rPr lang="en-US" dirty="0" err="1" smtClean="0"/>
              <a:t>Backpropagation</a:t>
            </a:r>
            <a:endParaRPr lang="en-US" dirty="0"/>
          </a:p>
        </p:txBody>
      </p:sp>
      <p:grpSp>
        <p:nvGrpSpPr>
          <p:cNvPr id="6" name="Group 5"/>
          <p:cNvGrpSpPr/>
          <p:nvPr/>
        </p:nvGrpSpPr>
        <p:grpSpPr>
          <a:xfrm>
            <a:off x="1725770" y="2182865"/>
            <a:ext cx="6722772" cy="3161867"/>
            <a:chOff x="1725770" y="2182865"/>
            <a:chExt cx="6722772" cy="3161867"/>
          </a:xfrm>
        </p:grpSpPr>
        <p:sp>
          <p:nvSpPr>
            <p:cNvPr id="9" name="Arc 8"/>
            <p:cNvSpPr/>
            <p:nvPr/>
          </p:nvSpPr>
          <p:spPr>
            <a:xfrm>
              <a:off x="1725770" y="2292439"/>
              <a:ext cx="6722772" cy="3052293"/>
            </a:xfrm>
            <a:prstGeom prst="arc">
              <a:avLst>
                <a:gd name="adj1" fmla="val 16160259"/>
                <a:gd name="adj2" fmla="val 0"/>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4877875" y="2211843"/>
              <a:ext cx="238259" cy="18030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573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ANN (</a:t>
            </a:r>
            <a:r>
              <a:rPr lang="en-US" dirty="0" err="1" smtClean="0"/>
              <a:t>backpropagation</a:t>
            </a:r>
            <a:r>
              <a:rPr lang="en-US" dirty="0" smtClean="0"/>
              <a:t>)</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18336" y="1737360"/>
            <a:ext cx="5780965" cy="4609588"/>
          </a:xfrm>
          <a:prstGeom prst="rect">
            <a:avLst/>
          </a:prstGeom>
        </p:spPr>
      </p:pic>
    </p:spTree>
    <p:extLst>
      <p:ext uri="{BB962C8B-B14F-4D97-AF65-F5344CB8AC3E}">
        <p14:creationId xmlns:p14="http://schemas.microsoft.com/office/powerpoint/2010/main" val="16997073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ANN</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45" y="1832651"/>
            <a:ext cx="6505977" cy="43561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244698" y="5819495"/>
            <a:ext cx="10251584" cy="369332"/>
          </a:xfrm>
          <a:prstGeom prst="rect">
            <a:avLst/>
          </a:prstGeom>
          <a:noFill/>
        </p:spPr>
        <p:txBody>
          <a:bodyPr wrap="square" rtlCol="0">
            <a:spAutoFit/>
          </a:bodyPr>
          <a:lstStyle/>
          <a:p>
            <a:r>
              <a:rPr lang="en-US" dirty="0" smtClean="0"/>
              <a:t>Sometimes weights can be 0. But maybe the input is important to get the desired output. Then what?</a:t>
            </a:r>
            <a:endParaRPr lang="en-US" dirty="0"/>
          </a:p>
        </p:txBody>
      </p:sp>
      <p:grpSp>
        <p:nvGrpSpPr>
          <p:cNvPr id="6" name="Group 5"/>
          <p:cNvGrpSpPr/>
          <p:nvPr/>
        </p:nvGrpSpPr>
        <p:grpSpPr>
          <a:xfrm>
            <a:off x="1558343" y="2148811"/>
            <a:ext cx="6722772" cy="3171424"/>
            <a:chOff x="4275786" y="1937612"/>
            <a:chExt cx="6722772" cy="3171424"/>
          </a:xfrm>
        </p:grpSpPr>
        <p:sp>
          <p:nvSpPr>
            <p:cNvPr id="4" name="Arc 3"/>
            <p:cNvSpPr/>
            <p:nvPr/>
          </p:nvSpPr>
          <p:spPr>
            <a:xfrm>
              <a:off x="4275786" y="2056743"/>
              <a:ext cx="6722772" cy="3052293"/>
            </a:xfrm>
            <a:prstGeom prst="arc">
              <a:avLst>
                <a:gd name="adj1" fmla="val 16160259"/>
                <a:gd name="adj2" fmla="val 0"/>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Isosceles Triangle 4"/>
            <p:cNvSpPr/>
            <p:nvPr/>
          </p:nvSpPr>
          <p:spPr>
            <a:xfrm rot="16200000">
              <a:off x="7427891" y="1966590"/>
              <a:ext cx="238259" cy="18030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H="1">
            <a:off x="4650025" y="2056742"/>
            <a:ext cx="978043" cy="7250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18227" y="1846362"/>
            <a:ext cx="2662888" cy="369332"/>
          </a:xfrm>
          <a:prstGeom prst="rect">
            <a:avLst/>
          </a:prstGeom>
          <a:noFill/>
        </p:spPr>
        <p:txBody>
          <a:bodyPr wrap="square" rtlCol="0">
            <a:spAutoFit/>
          </a:bodyPr>
          <a:lstStyle/>
          <a:p>
            <a:r>
              <a:rPr lang="en-US" dirty="0" smtClean="0"/>
              <a:t>Biases (random numbers)</a:t>
            </a:r>
            <a:endParaRPr lang="en-US" dirty="0"/>
          </a:p>
        </p:txBody>
      </p:sp>
    </p:spTree>
    <p:extLst>
      <p:ext uri="{BB962C8B-B14F-4D97-AF65-F5344CB8AC3E}">
        <p14:creationId xmlns:p14="http://schemas.microsoft.com/office/powerpoint/2010/main" val="27552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 ANN Equation … perfected</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97280" y="1930543"/>
            <a:ext cx="431184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Input X Weights + Biases = Output</a:t>
            </a:r>
            <a:endParaRPr lang="en-US" dirty="0"/>
          </a:p>
        </p:txBody>
      </p:sp>
    </p:spTree>
    <p:extLst>
      <p:ext uri="{BB962C8B-B14F-4D97-AF65-F5344CB8AC3E}">
        <p14:creationId xmlns:p14="http://schemas.microsoft.com/office/powerpoint/2010/main" val="6322989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Mantra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 </a:t>
            </a:r>
            <a:r>
              <a:rPr lang="en-US" dirty="0" smtClean="0"/>
              <a:t>Input times Weights,</a:t>
            </a:r>
          </a:p>
          <a:p>
            <a:pPr>
              <a:buFont typeface="Wingdings" panose="05000000000000000000" pitchFamily="2" charset="2"/>
              <a:buChar char="Ø"/>
            </a:pPr>
            <a:r>
              <a:rPr lang="en-US" dirty="0"/>
              <a:t> a</a:t>
            </a:r>
            <a:r>
              <a:rPr lang="en-US" dirty="0" smtClean="0"/>
              <a:t>dd Bias and then</a:t>
            </a:r>
          </a:p>
          <a:p>
            <a:pPr>
              <a:buFont typeface="Wingdings" panose="05000000000000000000" pitchFamily="2" charset="2"/>
              <a:buChar char="Ø"/>
            </a:pPr>
            <a:r>
              <a:rPr lang="en-US" dirty="0"/>
              <a:t> </a:t>
            </a:r>
            <a:r>
              <a:rPr lang="en-US" dirty="0" smtClean="0"/>
              <a:t>Activate!</a:t>
            </a:r>
            <a:endParaRPr lang="en-US" dirty="0"/>
          </a:p>
        </p:txBody>
      </p:sp>
    </p:spTree>
    <p:extLst>
      <p:ext uri="{BB962C8B-B14F-4D97-AF65-F5344CB8AC3E}">
        <p14:creationId xmlns:p14="http://schemas.microsoft.com/office/powerpoint/2010/main" val="15541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Layers</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258355" y="2599602"/>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I1</a:t>
            </a:r>
            <a:endParaRPr lang="en-US" dirty="0"/>
          </a:p>
        </p:txBody>
      </p:sp>
      <p:sp>
        <p:nvSpPr>
          <p:cNvPr id="6" name="Rectangle 5"/>
          <p:cNvSpPr/>
          <p:nvPr/>
        </p:nvSpPr>
        <p:spPr>
          <a:xfrm>
            <a:off x="3258354" y="3322107"/>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I2</a:t>
            </a:r>
            <a:endParaRPr lang="en-US" dirty="0"/>
          </a:p>
        </p:txBody>
      </p:sp>
      <p:sp>
        <p:nvSpPr>
          <p:cNvPr id="7" name="Rectangle 6"/>
          <p:cNvSpPr/>
          <p:nvPr/>
        </p:nvSpPr>
        <p:spPr>
          <a:xfrm>
            <a:off x="3258354" y="4044612"/>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I3</a:t>
            </a:r>
            <a:endParaRPr lang="en-US" dirty="0"/>
          </a:p>
        </p:txBody>
      </p:sp>
      <p:sp>
        <p:nvSpPr>
          <p:cNvPr id="8" name="Rectangle 7"/>
          <p:cNvSpPr/>
          <p:nvPr/>
        </p:nvSpPr>
        <p:spPr>
          <a:xfrm>
            <a:off x="3258353" y="4767117"/>
            <a:ext cx="42500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I4</a:t>
            </a:r>
            <a:endParaRPr lang="en-US" dirty="0"/>
          </a:p>
        </p:txBody>
      </p:sp>
      <p:sp>
        <p:nvSpPr>
          <p:cNvPr id="9" name="Oval 8"/>
          <p:cNvSpPr/>
          <p:nvPr/>
        </p:nvSpPr>
        <p:spPr>
          <a:xfrm>
            <a:off x="5585136" y="2153991"/>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5585134" y="2722808"/>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5580842" y="3286689"/>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5580842" y="4414451"/>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Oval 12"/>
          <p:cNvSpPr/>
          <p:nvPr/>
        </p:nvSpPr>
        <p:spPr>
          <a:xfrm>
            <a:off x="5580842" y="4978332"/>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4" name="Oval 13"/>
          <p:cNvSpPr/>
          <p:nvPr/>
        </p:nvSpPr>
        <p:spPr>
          <a:xfrm>
            <a:off x="5580842" y="3850570"/>
            <a:ext cx="450761" cy="46363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5" name="Rounded Rectangle 14"/>
          <p:cNvSpPr/>
          <p:nvPr/>
        </p:nvSpPr>
        <p:spPr>
          <a:xfrm>
            <a:off x="7933385" y="2601749"/>
            <a:ext cx="695459" cy="526103"/>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endParaRPr lang="en-US" dirty="0"/>
          </a:p>
        </p:txBody>
      </p:sp>
      <p:sp>
        <p:nvSpPr>
          <p:cNvPr id="16" name="Rounded Rectangle 15"/>
          <p:cNvSpPr/>
          <p:nvPr/>
        </p:nvSpPr>
        <p:spPr>
          <a:xfrm>
            <a:off x="7933385" y="4349627"/>
            <a:ext cx="695459" cy="526103"/>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a:t>
            </a:r>
            <a:endParaRPr lang="en-US" dirty="0"/>
          </a:p>
        </p:txBody>
      </p:sp>
      <p:cxnSp>
        <p:nvCxnSpPr>
          <p:cNvPr id="17" name="Straight Arrow Connector 16"/>
          <p:cNvCxnSpPr>
            <a:stCxn id="5" idx="3"/>
          </p:cNvCxnSpPr>
          <p:nvPr/>
        </p:nvCxnSpPr>
        <p:spPr>
          <a:xfrm flipV="1">
            <a:off x="3683358" y="2385810"/>
            <a:ext cx="1897484" cy="39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2"/>
          </p:cNvCxnSpPr>
          <p:nvPr/>
        </p:nvCxnSpPr>
        <p:spPr>
          <a:xfrm flipV="1">
            <a:off x="3683357" y="2954628"/>
            <a:ext cx="1901777" cy="54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2"/>
          </p:cNvCxnSpPr>
          <p:nvPr/>
        </p:nvCxnSpPr>
        <p:spPr>
          <a:xfrm flipV="1">
            <a:off x="3681211" y="3518509"/>
            <a:ext cx="1899631" cy="71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2"/>
          </p:cNvCxnSpPr>
          <p:nvPr/>
        </p:nvCxnSpPr>
        <p:spPr>
          <a:xfrm flipV="1">
            <a:off x="3680137" y="4082390"/>
            <a:ext cx="1900705" cy="89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2"/>
          </p:cNvCxnSpPr>
          <p:nvPr/>
        </p:nvCxnSpPr>
        <p:spPr>
          <a:xfrm flipV="1">
            <a:off x="3685501" y="2385811"/>
            <a:ext cx="1899635" cy="11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9" idx="2"/>
          </p:cNvCxnSpPr>
          <p:nvPr/>
        </p:nvCxnSpPr>
        <p:spPr>
          <a:xfrm flipV="1">
            <a:off x="3683357" y="2385811"/>
            <a:ext cx="1901779" cy="183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2"/>
          </p:cNvCxnSpPr>
          <p:nvPr/>
        </p:nvCxnSpPr>
        <p:spPr>
          <a:xfrm flipV="1">
            <a:off x="3674771" y="4082390"/>
            <a:ext cx="1906071" cy="16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V="1">
            <a:off x="3574423" y="4646271"/>
            <a:ext cx="2006419" cy="34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1" idx="2"/>
          </p:cNvCxnSpPr>
          <p:nvPr/>
        </p:nvCxnSpPr>
        <p:spPr>
          <a:xfrm>
            <a:off x="3681211" y="2792353"/>
            <a:ext cx="1899631" cy="72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3" idx="2"/>
          </p:cNvCxnSpPr>
          <p:nvPr/>
        </p:nvCxnSpPr>
        <p:spPr>
          <a:xfrm>
            <a:off x="3681211" y="4969102"/>
            <a:ext cx="1899631" cy="24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2"/>
          </p:cNvCxnSpPr>
          <p:nvPr/>
        </p:nvCxnSpPr>
        <p:spPr>
          <a:xfrm>
            <a:off x="3687644" y="2792356"/>
            <a:ext cx="1897490" cy="16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2"/>
          </p:cNvCxnSpPr>
          <p:nvPr/>
        </p:nvCxnSpPr>
        <p:spPr>
          <a:xfrm>
            <a:off x="3646328" y="2790423"/>
            <a:ext cx="1934514" cy="129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2" idx="2"/>
          </p:cNvCxnSpPr>
          <p:nvPr/>
        </p:nvCxnSpPr>
        <p:spPr>
          <a:xfrm>
            <a:off x="3683357" y="3502411"/>
            <a:ext cx="1897485" cy="114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3"/>
            <a:endCxn id="13" idx="2"/>
          </p:cNvCxnSpPr>
          <p:nvPr/>
        </p:nvCxnSpPr>
        <p:spPr>
          <a:xfrm>
            <a:off x="3683357" y="4224916"/>
            <a:ext cx="1897485" cy="98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13" idx="2"/>
          </p:cNvCxnSpPr>
          <p:nvPr/>
        </p:nvCxnSpPr>
        <p:spPr>
          <a:xfrm>
            <a:off x="3683357" y="3502411"/>
            <a:ext cx="1897485" cy="170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6"/>
            <a:endCxn id="15" idx="1"/>
          </p:cNvCxnSpPr>
          <p:nvPr/>
        </p:nvCxnSpPr>
        <p:spPr>
          <a:xfrm>
            <a:off x="6035897" y="2385811"/>
            <a:ext cx="1897488" cy="47899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16" idx="1"/>
          </p:cNvCxnSpPr>
          <p:nvPr/>
        </p:nvCxnSpPr>
        <p:spPr>
          <a:xfrm>
            <a:off x="6035897" y="2385811"/>
            <a:ext cx="1897488" cy="222686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6" idx="1"/>
          </p:cNvCxnSpPr>
          <p:nvPr/>
        </p:nvCxnSpPr>
        <p:spPr>
          <a:xfrm>
            <a:off x="6040187" y="2962303"/>
            <a:ext cx="1893198" cy="16503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6"/>
            <a:endCxn id="15" idx="1"/>
          </p:cNvCxnSpPr>
          <p:nvPr/>
        </p:nvCxnSpPr>
        <p:spPr>
          <a:xfrm flipV="1">
            <a:off x="6031603" y="2864801"/>
            <a:ext cx="1901782" cy="65370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6"/>
            <a:endCxn id="15" idx="1"/>
          </p:cNvCxnSpPr>
          <p:nvPr/>
        </p:nvCxnSpPr>
        <p:spPr>
          <a:xfrm flipV="1">
            <a:off x="6031603" y="2864801"/>
            <a:ext cx="1901782" cy="1217589"/>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6"/>
            <a:endCxn id="16" idx="1"/>
          </p:cNvCxnSpPr>
          <p:nvPr/>
        </p:nvCxnSpPr>
        <p:spPr>
          <a:xfrm flipV="1">
            <a:off x="6031603" y="4612679"/>
            <a:ext cx="1901782" cy="33592"/>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6"/>
            <a:endCxn id="16" idx="1"/>
          </p:cNvCxnSpPr>
          <p:nvPr/>
        </p:nvCxnSpPr>
        <p:spPr>
          <a:xfrm flipV="1">
            <a:off x="6031603" y="4612679"/>
            <a:ext cx="1901782" cy="59747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6"/>
            <a:endCxn id="16" idx="1"/>
          </p:cNvCxnSpPr>
          <p:nvPr/>
        </p:nvCxnSpPr>
        <p:spPr>
          <a:xfrm>
            <a:off x="6031603" y="3518509"/>
            <a:ext cx="1901782" cy="10941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6"/>
            <a:endCxn id="15" idx="1"/>
          </p:cNvCxnSpPr>
          <p:nvPr/>
        </p:nvCxnSpPr>
        <p:spPr>
          <a:xfrm flipV="1">
            <a:off x="6031603" y="2864801"/>
            <a:ext cx="1901782" cy="17814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44732" y="1983346"/>
            <a:ext cx="901522" cy="3631843"/>
          </a:xfrm>
          <a:prstGeom prst="rect">
            <a:avLst/>
          </a:prstGeom>
          <a:no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H="1" flipV="1">
            <a:off x="6246255" y="2279561"/>
            <a:ext cx="2936382" cy="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182637" y="2102945"/>
            <a:ext cx="2497415" cy="369332"/>
          </a:xfrm>
          <a:prstGeom prst="rect">
            <a:avLst/>
          </a:prstGeom>
          <a:noFill/>
        </p:spPr>
        <p:txBody>
          <a:bodyPr wrap="none" rtlCol="0">
            <a:spAutoFit/>
          </a:bodyPr>
          <a:lstStyle/>
          <a:p>
            <a:r>
              <a:rPr lang="en-US" dirty="0" smtClean="0"/>
              <a:t>Hidden Layer / Black Box</a:t>
            </a:r>
            <a:endParaRPr lang="en-US" dirty="0"/>
          </a:p>
        </p:txBody>
      </p:sp>
    </p:spTree>
    <p:extLst>
      <p:ext uri="{BB962C8B-B14F-4D97-AF65-F5344CB8AC3E}">
        <p14:creationId xmlns:p14="http://schemas.microsoft.com/office/powerpoint/2010/main" val="400692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down)">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Layers</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deep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073" y="2102677"/>
            <a:ext cx="7515500" cy="3744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11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Layers</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530" name="Picture 2" descr="Image result for deep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586" y="2015544"/>
            <a:ext cx="8305845" cy="395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4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down)">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hat to wear?</a:t>
            </a:r>
            <a:endParaRPr lang="en-US" dirty="0"/>
          </a:p>
        </p:txBody>
      </p:sp>
      <p:sp>
        <p:nvSpPr>
          <p:cNvPr id="3" name="Content Placeholder 2"/>
          <p:cNvSpPr>
            <a:spLocks noGrp="1"/>
          </p:cNvSpPr>
          <p:nvPr>
            <p:ph idx="1"/>
          </p:nvPr>
        </p:nvSpPr>
        <p:spPr/>
        <p:txBody>
          <a:bodyPr/>
          <a:lstStyle/>
          <a:p>
            <a:pPr fontAlgn="base"/>
            <a:r>
              <a:rPr lang="en-US" b="1" dirty="0"/>
              <a:t>Green Hat:</a:t>
            </a:r>
            <a:r>
              <a:rPr lang="en-US" dirty="0"/>
              <a:t> the Green Hat represents creativity. This is where you develop creative solutions to a problem. It is a freewheeling way of thinking, in which there is little criticism of </a:t>
            </a:r>
            <a:r>
              <a:rPr lang="en-US" dirty="0" smtClean="0"/>
              <a:t>ideas.</a:t>
            </a:r>
          </a:p>
          <a:p>
            <a:pPr fontAlgn="base"/>
            <a:r>
              <a:rPr lang="en-US" b="1" dirty="0"/>
              <a:t>Yellow Hat:</a:t>
            </a:r>
            <a:r>
              <a:rPr lang="en-US" dirty="0"/>
              <a:t> this hat helps you to think positively. It is the optimistic viewpoint that helps you to see all the benefits of the decision and the value in it. Yellow Hat thinking helps you to keep going when everything looks gloomy and difficult.</a:t>
            </a:r>
          </a:p>
          <a:p>
            <a:pPr fontAlgn="base"/>
            <a:r>
              <a:rPr lang="en-US" b="1" dirty="0"/>
              <a:t>Red Hat:</a:t>
            </a:r>
            <a:r>
              <a:rPr lang="en-US" dirty="0"/>
              <a:t> "wearing" the Red Hat, you look at problems using your intuition, gut reaction, and emotion. Also, think how others could react emotionally. Try to understand the responses of people who do not fully know your reasoning</a:t>
            </a:r>
            <a:r>
              <a:rPr lang="en-US" dirty="0" smtClean="0"/>
              <a:t>.</a:t>
            </a:r>
            <a:endParaRPr lang="en-US" dirty="0"/>
          </a:p>
        </p:txBody>
      </p:sp>
    </p:spTree>
    <p:extLst>
      <p:ext uri="{BB962C8B-B14F-4D97-AF65-F5344CB8AC3E}">
        <p14:creationId xmlns:p14="http://schemas.microsoft.com/office/powerpoint/2010/main" val="25329183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Layers</a:t>
            </a:r>
            <a:endParaRPr lang="en-US" dirty="0"/>
          </a:p>
        </p:txBody>
      </p:sp>
      <p:cxnSp>
        <p:nvCxnSpPr>
          <p:cNvPr id="25" name="Straight Arrow Connector 24"/>
          <p:cNvCxnSpPr/>
          <p:nvPr/>
        </p:nvCxnSpPr>
        <p:spPr>
          <a:xfrm>
            <a:off x="901521" y="0"/>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554" name="Picture 2" descr="Image result for deep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6" y="1937396"/>
            <a:ext cx="5768706" cy="417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42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circle(in)">
                                      <p:cBhvr>
                                        <p:cTn id="7"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functions of any NN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Activation Function – to get as close to the output as possible – mathematical equation</a:t>
            </a:r>
          </a:p>
          <a:p>
            <a:pPr>
              <a:buFont typeface="Wingdings" panose="05000000000000000000" pitchFamily="2" charset="2"/>
              <a:buChar char="Ø"/>
            </a:pPr>
            <a:r>
              <a:rPr lang="en-US" dirty="0"/>
              <a:t> </a:t>
            </a:r>
            <a:r>
              <a:rPr lang="en-US" dirty="0" smtClean="0"/>
              <a:t>Cost or Loss Function – minimizing the loss or penalty</a:t>
            </a:r>
          </a:p>
          <a:p>
            <a:pPr>
              <a:buFont typeface="Wingdings" panose="05000000000000000000" pitchFamily="2" charset="2"/>
              <a:buChar char="Ø"/>
            </a:pPr>
            <a:r>
              <a:rPr lang="en-US" dirty="0"/>
              <a:t> </a:t>
            </a:r>
            <a:r>
              <a:rPr lang="en-US" dirty="0" smtClean="0"/>
              <a:t>Optimization Function - </a:t>
            </a:r>
            <a:r>
              <a:rPr lang="en-US" dirty="0"/>
              <a:t>to identify best representation of the data – pattern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5238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Number of nodes</a:t>
            </a:r>
          </a:p>
          <a:p>
            <a:pPr>
              <a:buFont typeface="Wingdings" panose="05000000000000000000" pitchFamily="2" charset="2"/>
              <a:buChar char="Ø"/>
            </a:pPr>
            <a:r>
              <a:rPr lang="en-US" dirty="0"/>
              <a:t> </a:t>
            </a:r>
            <a:r>
              <a:rPr lang="en-US" dirty="0" smtClean="0"/>
              <a:t>Epochs (1 feed forward + 1 </a:t>
            </a:r>
            <a:r>
              <a:rPr lang="en-US" dirty="0" err="1" smtClean="0"/>
              <a:t>backpropagation</a:t>
            </a:r>
            <a:r>
              <a:rPr lang="en-US" dirty="0" smtClean="0"/>
              <a:t>)</a:t>
            </a:r>
          </a:p>
          <a:p>
            <a:pPr>
              <a:buFont typeface="Wingdings" panose="05000000000000000000" pitchFamily="2" charset="2"/>
              <a:buChar char="Ø"/>
            </a:pPr>
            <a:r>
              <a:rPr lang="en-US" dirty="0"/>
              <a:t> </a:t>
            </a:r>
            <a:r>
              <a:rPr lang="en-US" dirty="0" smtClean="0"/>
              <a:t>Batch Size</a:t>
            </a:r>
          </a:p>
          <a:p>
            <a:pPr>
              <a:buFont typeface="Wingdings" panose="05000000000000000000" pitchFamily="2" charset="2"/>
              <a:buChar char="Ø"/>
            </a:pPr>
            <a:r>
              <a:rPr lang="en-US" dirty="0"/>
              <a:t> </a:t>
            </a:r>
            <a:r>
              <a:rPr lang="en-US" dirty="0" smtClean="0"/>
              <a:t>Loss function / Activation Function</a:t>
            </a:r>
          </a:p>
          <a:p>
            <a:pPr>
              <a:buFont typeface="Wingdings" panose="05000000000000000000" pitchFamily="2" charset="2"/>
              <a:buChar char="Ø"/>
            </a:pPr>
            <a:r>
              <a:rPr lang="en-US" dirty="0"/>
              <a:t> </a:t>
            </a:r>
            <a:r>
              <a:rPr lang="en-US" dirty="0" smtClean="0"/>
              <a:t>Number of Hidden Layers</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7203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&amp; </a:t>
            </a:r>
            <a:r>
              <a:rPr lang="en-US" dirty="0" err="1" smtClean="0"/>
              <a:t>Overfitting</a:t>
            </a:r>
            <a:endParaRPr lang="en-US" dirty="0"/>
          </a:p>
        </p:txBody>
      </p:sp>
      <p:sp>
        <p:nvSpPr>
          <p:cNvPr id="3" name="Content Placeholder 2"/>
          <p:cNvSpPr>
            <a:spLocks noGrp="1"/>
          </p:cNvSpPr>
          <p:nvPr>
            <p:ph idx="1"/>
          </p:nvPr>
        </p:nvSpPr>
        <p:spPr>
          <a:xfrm>
            <a:off x="1097280" y="1845734"/>
            <a:ext cx="10058400" cy="1468966"/>
          </a:xfrm>
        </p:spPr>
        <p:txBody>
          <a:bodyPr/>
          <a:lstStyle/>
          <a:p>
            <a:pPr>
              <a:buFont typeface="Wingdings" panose="05000000000000000000" pitchFamily="2" charset="2"/>
              <a:buChar char="Ø"/>
            </a:pPr>
            <a:r>
              <a:rPr lang="en-US" dirty="0" smtClean="0"/>
              <a:t> </a:t>
            </a:r>
            <a:r>
              <a:rPr lang="en-US" b="1" dirty="0"/>
              <a:t>Gradient descent</a:t>
            </a:r>
            <a:r>
              <a:rPr lang="en-US" dirty="0"/>
              <a:t> is a first-order iterative optimization algorithm for finding the minimum of a function. </a:t>
            </a:r>
            <a:endParaRPr lang="en-US" dirty="0" smtClean="0"/>
          </a:p>
          <a:p>
            <a:pPr>
              <a:buFont typeface="Wingdings" panose="05000000000000000000" pitchFamily="2" charset="2"/>
              <a:buChar char="Ø"/>
            </a:pPr>
            <a:r>
              <a:rPr lang="en-US" dirty="0"/>
              <a:t> </a:t>
            </a:r>
            <a:r>
              <a:rPr lang="en-US" dirty="0" smtClean="0"/>
              <a:t>To </a:t>
            </a:r>
            <a:r>
              <a:rPr lang="en-US" dirty="0"/>
              <a:t>find a local minimum of a function using </a:t>
            </a:r>
            <a:r>
              <a:rPr lang="en-US" b="1" dirty="0"/>
              <a:t>gradient descent</a:t>
            </a:r>
            <a:r>
              <a:rPr lang="en-US" dirty="0"/>
              <a:t>, one takes steps proportional to the negative of the </a:t>
            </a:r>
            <a:r>
              <a:rPr lang="en-US" b="1" dirty="0"/>
              <a:t>gradient</a:t>
            </a:r>
            <a:r>
              <a:rPr lang="en-US" dirty="0"/>
              <a:t> (or approximate </a:t>
            </a:r>
            <a:r>
              <a:rPr lang="en-US" b="1" dirty="0"/>
              <a:t>gradient</a:t>
            </a:r>
            <a:r>
              <a:rPr lang="en-US" dirty="0"/>
              <a:t>) of the function at the current point.</a:t>
            </a:r>
          </a:p>
        </p:txBody>
      </p:sp>
    </p:spTree>
    <p:extLst>
      <p:ext uri="{BB962C8B-B14F-4D97-AF65-F5344CB8AC3E}">
        <p14:creationId xmlns:p14="http://schemas.microsoft.com/office/powerpoint/2010/main" val="320469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96" b="89974" l="3418" r="97656">
                        <a14:backgroundMark x1="12500" y1="30599" x2="12500" y2="30599"/>
                        <a14:backgroundMark x1="51758" y1="69271" x2="51758" y2="69271"/>
                      </a14:backgroundRemoval>
                    </a14:imgEffect>
                  </a14:imgLayer>
                </a14:imgProps>
              </a:ext>
              <a:ext uri="{28A0092B-C50C-407E-A947-70E740481C1C}">
                <a14:useLocalDpi xmlns:a14="http://schemas.microsoft.com/office/drawing/2010/main" val="0"/>
              </a:ext>
            </a:extLst>
          </a:blip>
          <a:srcRect/>
          <a:stretch>
            <a:fillRect/>
          </a:stretch>
        </p:blipFill>
        <p:spPr bwMode="auto">
          <a:xfrm>
            <a:off x="2737326" y="2006103"/>
            <a:ext cx="6778308" cy="50837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Gradient Descent &amp; </a:t>
            </a:r>
            <a:r>
              <a:rPr lang="en-US" dirty="0" err="1" smtClean="0"/>
              <a:t>Overfitting</a:t>
            </a:r>
            <a:endParaRPr lang="en-US" dirty="0"/>
          </a:p>
        </p:txBody>
      </p:sp>
      <p:pic>
        <p:nvPicPr>
          <p:cNvPr id="31748" name="Picture 4" descr="Image result for blind man on top of a mountain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3307" y="1872753"/>
            <a:ext cx="706345" cy="97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920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&amp; </a:t>
            </a:r>
            <a:r>
              <a:rPr lang="en-US" dirty="0" err="1" smtClean="0"/>
              <a:t>Overfitting</a:t>
            </a:r>
            <a:endParaRPr lang="en-US" dirty="0"/>
          </a:p>
        </p:txBody>
      </p:sp>
      <p:pic>
        <p:nvPicPr>
          <p:cNvPr id="4" name="Picture 3"/>
          <p:cNvPicPr>
            <a:picLocks noChangeAspect="1"/>
          </p:cNvPicPr>
          <p:nvPr/>
        </p:nvPicPr>
        <p:blipFill>
          <a:blip r:embed="rId2"/>
          <a:stretch>
            <a:fillRect/>
          </a:stretch>
        </p:blipFill>
        <p:spPr>
          <a:xfrm>
            <a:off x="361950" y="1952625"/>
            <a:ext cx="5314950" cy="3965770"/>
          </a:xfrm>
          <a:prstGeom prst="rect">
            <a:avLst/>
          </a:prstGeom>
        </p:spPr>
      </p:pic>
      <p:pic>
        <p:nvPicPr>
          <p:cNvPr id="33796" name="Picture 4" descr="Image result for define gradient descent"/>
          <p:cNvPicPr>
            <a:picLocks noChangeAspect="1" noChangeArrowheads="1"/>
          </p:cNvPicPr>
          <p:nvPr/>
        </p:nvPicPr>
        <p:blipFill rotWithShape="1">
          <a:blip r:embed="rId3">
            <a:extLst>
              <a:ext uri="{28A0092B-C50C-407E-A947-70E740481C1C}">
                <a14:useLocalDpi xmlns:a14="http://schemas.microsoft.com/office/drawing/2010/main" val="0"/>
              </a:ext>
            </a:extLst>
          </a:blip>
          <a:srcRect r="28506"/>
          <a:stretch/>
        </p:blipFill>
        <p:spPr bwMode="auto">
          <a:xfrm>
            <a:off x="5676900" y="2678599"/>
            <a:ext cx="6290276" cy="251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018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Maxpooling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Sample based discretization process</a:t>
            </a:r>
          </a:p>
          <a:p>
            <a:pPr>
              <a:buFont typeface="Wingdings" panose="05000000000000000000" pitchFamily="2" charset="2"/>
              <a:buChar char="Ø"/>
            </a:pPr>
            <a:r>
              <a:rPr lang="en-US" dirty="0"/>
              <a:t> </a:t>
            </a:r>
            <a:r>
              <a:rPr lang="en-US" dirty="0" smtClean="0"/>
              <a:t>Objective is to down sample the representation by reducing its dimensionality</a:t>
            </a:r>
          </a:p>
          <a:p>
            <a:pPr>
              <a:buFont typeface="Wingdings" panose="05000000000000000000" pitchFamily="2" charset="2"/>
              <a:buChar char="Ø"/>
            </a:pPr>
            <a:r>
              <a:rPr lang="en-US" dirty="0"/>
              <a:t> </a:t>
            </a:r>
            <a:r>
              <a:rPr lang="en-US" dirty="0" smtClean="0"/>
              <a:t>Avoids over fitting</a:t>
            </a:r>
          </a:p>
          <a:p>
            <a:pPr>
              <a:buFont typeface="Wingdings" panose="05000000000000000000" pitchFamily="2" charset="2"/>
              <a:buChar char="Ø"/>
            </a:pPr>
            <a:r>
              <a:rPr lang="en-US" dirty="0"/>
              <a:t> </a:t>
            </a:r>
            <a:r>
              <a:rPr lang="en-US" dirty="0" smtClean="0"/>
              <a:t>Reduces computational cost (time)</a:t>
            </a:r>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3259455" y="3524519"/>
            <a:ext cx="6167880" cy="2786816"/>
          </a:xfrm>
          <a:prstGeom prst="rect">
            <a:avLst/>
          </a:prstGeom>
        </p:spPr>
      </p:pic>
    </p:spTree>
    <p:extLst>
      <p:ext uri="{BB962C8B-B14F-4D97-AF65-F5344CB8AC3E}">
        <p14:creationId xmlns:p14="http://schemas.microsoft.com/office/powerpoint/2010/main" val="228245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Maxpooling</a:t>
            </a:r>
            <a:endParaRPr lang="en-US" dirty="0"/>
          </a:p>
        </p:txBody>
      </p:sp>
      <p:pic>
        <p:nvPicPr>
          <p:cNvPr id="6" name="Picture 5"/>
          <p:cNvPicPr>
            <a:picLocks noChangeAspect="1"/>
          </p:cNvPicPr>
          <p:nvPr/>
        </p:nvPicPr>
        <p:blipFill rotWithShape="1">
          <a:blip r:embed="rId2"/>
          <a:srcRect l="18375" t="33853" r="18082" b="23699"/>
          <a:stretch/>
        </p:blipFill>
        <p:spPr>
          <a:xfrm>
            <a:off x="1097280" y="1981200"/>
            <a:ext cx="10093696" cy="3790950"/>
          </a:xfrm>
          <a:prstGeom prst="rect">
            <a:avLst/>
          </a:prstGeom>
        </p:spPr>
      </p:pic>
    </p:spTree>
    <p:extLst>
      <p:ext uri="{BB962C8B-B14F-4D97-AF65-F5344CB8AC3E}">
        <p14:creationId xmlns:p14="http://schemas.microsoft.com/office/powerpoint/2010/main" val="34838115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Diamond Model of Learning</a:t>
            </a:r>
            <a:endParaRPr lang="en-US" dirty="0"/>
          </a:p>
        </p:txBody>
      </p:sp>
      <p:sp>
        <p:nvSpPr>
          <p:cNvPr id="4" name="Diamond 3"/>
          <p:cNvSpPr/>
          <p:nvPr/>
        </p:nvSpPr>
        <p:spPr>
          <a:xfrm>
            <a:off x="3567448" y="2099256"/>
            <a:ext cx="3773510" cy="3940936"/>
          </a:xfrm>
          <a:prstGeom prst="diamond">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rot="2648087">
            <a:off x="3889421" y="5085963"/>
            <a:ext cx="1326524" cy="369332"/>
          </a:xfrm>
          <a:prstGeom prst="rect">
            <a:avLst/>
          </a:prstGeom>
          <a:noFill/>
        </p:spPr>
        <p:txBody>
          <a:bodyPr wrap="square" rtlCol="0">
            <a:spAutoFit/>
          </a:bodyPr>
          <a:lstStyle/>
          <a:p>
            <a:r>
              <a:rPr lang="en-US" dirty="0" smtClean="0"/>
              <a:t>Diverge</a:t>
            </a:r>
            <a:endParaRPr lang="en-US" dirty="0"/>
          </a:p>
        </p:txBody>
      </p:sp>
      <p:sp>
        <p:nvSpPr>
          <p:cNvPr id="6" name="TextBox 5"/>
          <p:cNvSpPr txBox="1"/>
          <p:nvPr/>
        </p:nvSpPr>
        <p:spPr>
          <a:xfrm rot="18882083">
            <a:off x="6061023" y="4774725"/>
            <a:ext cx="1326524" cy="369332"/>
          </a:xfrm>
          <a:prstGeom prst="rect">
            <a:avLst/>
          </a:prstGeom>
          <a:noFill/>
        </p:spPr>
        <p:txBody>
          <a:bodyPr wrap="square" rtlCol="0">
            <a:spAutoFit/>
          </a:bodyPr>
          <a:lstStyle/>
          <a:p>
            <a:r>
              <a:rPr lang="en-US" dirty="0" smtClean="0"/>
              <a:t>Diverge</a:t>
            </a:r>
            <a:endParaRPr lang="en-US" dirty="0"/>
          </a:p>
        </p:txBody>
      </p:sp>
      <p:sp>
        <p:nvSpPr>
          <p:cNvPr id="7" name="TextBox 6"/>
          <p:cNvSpPr txBox="1"/>
          <p:nvPr/>
        </p:nvSpPr>
        <p:spPr>
          <a:xfrm rot="18775143">
            <a:off x="3774776" y="2739863"/>
            <a:ext cx="1326524" cy="369332"/>
          </a:xfrm>
          <a:prstGeom prst="rect">
            <a:avLst/>
          </a:prstGeom>
          <a:noFill/>
        </p:spPr>
        <p:txBody>
          <a:bodyPr wrap="square" rtlCol="0">
            <a:spAutoFit/>
          </a:bodyPr>
          <a:lstStyle/>
          <a:p>
            <a:r>
              <a:rPr lang="en-US" dirty="0" smtClean="0"/>
              <a:t>Converge</a:t>
            </a:r>
            <a:endParaRPr lang="en-US" dirty="0"/>
          </a:p>
        </p:txBody>
      </p:sp>
      <p:sp>
        <p:nvSpPr>
          <p:cNvPr id="8" name="TextBox 7"/>
          <p:cNvSpPr txBox="1"/>
          <p:nvPr/>
        </p:nvSpPr>
        <p:spPr>
          <a:xfrm rot="2648087">
            <a:off x="5960772" y="2907287"/>
            <a:ext cx="1326524" cy="369332"/>
          </a:xfrm>
          <a:prstGeom prst="rect">
            <a:avLst/>
          </a:prstGeom>
          <a:noFill/>
        </p:spPr>
        <p:txBody>
          <a:bodyPr wrap="square" rtlCol="0">
            <a:spAutoFit/>
          </a:bodyPr>
          <a:lstStyle/>
          <a:p>
            <a:r>
              <a:rPr lang="en-US" dirty="0" smtClean="0"/>
              <a:t>Converge</a:t>
            </a:r>
            <a:endParaRPr lang="en-US" dirty="0"/>
          </a:p>
        </p:txBody>
      </p:sp>
      <p:cxnSp>
        <p:nvCxnSpPr>
          <p:cNvPr id="10" name="Straight Arrow Connector 9"/>
          <p:cNvCxnSpPr/>
          <p:nvPr/>
        </p:nvCxnSpPr>
        <p:spPr>
          <a:xfrm flipH="1" flipV="1">
            <a:off x="2690743" y="4224270"/>
            <a:ext cx="1971410" cy="1918953"/>
          </a:xfrm>
          <a:prstGeom prst="straightConnector1">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353319" y="4224270"/>
            <a:ext cx="1864344" cy="1918953"/>
          </a:xfrm>
          <a:prstGeom prst="straightConnector1">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91232" y="1779450"/>
            <a:ext cx="2225634" cy="218183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901146" y="1779450"/>
            <a:ext cx="2316028" cy="218182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9630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They add non-linear properties to the model to get the desired output.</a:t>
            </a:r>
          </a:p>
          <a:p>
            <a:pPr>
              <a:buFont typeface="Wingdings" panose="05000000000000000000" pitchFamily="2" charset="2"/>
              <a:buChar char="Ø"/>
            </a:pPr>
            <a:r>
              <a:rPr lang="en-US" dirty="0"/>
              <a:t> </a:t>
            </a:r>
            <a:r>
              <a:rPr lang="en-US" dirty="0" smtClean="0"/>
              <a:t>Simply putting, activation functions help the networks understand patterns better.</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smtClean="0"/>
              <a:t>So after Input X Weights + Biases – the activation function is applied.</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smtClean="0"/>
              <a:t>Why non-linear properties?</a:t>
            </a:r>
            <a:endParaRPr lang="en-US" dirty="0"/>
          </a:p>
          <a:p>
            <a:pPr>
              <a:buFont typeface="Wingdings" panose="05000000000000000000" pitchFamily="2" charset="2"/>
              <a:buChar char="Ø"/>
            </a:pPr>
            <a:r>
              <a:rPr lang="en-US" dirty="0" smtClean="0"/>
              <a:t> We </a:t>
            </a:r>
            <a:r>
              <a:rPr lang="en-US" dirty="0"/>
              <a:t>need a Neural Network Model to learn and represent almost anything and any arbitrary complex function which maps inputs to </a:t>
            </a:r>
            <a:r>
              <a:rPr lang="en-US" dirty="0" smtClean="0"/>
              <a:t>outputs.</a:t>
            </a:r>
          </a:p>
          <a:p>
            <a:pPr>
              <a:buFont typeface="Wingdings" panose="05000000000000000000" pitchFamily="2" charset="2"/>
              <a:buChar char="Ø"/>
            </a:pPr>
            <a:r>
              <a:rPr lang="en-US" dirty="0" smtClean="0"/>
              <a:t>Neural-Networks </a:t>
            </a:r>
            <a:r>
              <a:rPr lang="en-US" dirty="0"/>
              <a:t>are considered </a:t>
            </a:r>
            <a:r>
              <a:rPr lang="en-US" b="1" i="1" dirty="0"/>
              <a:t>Universal Function </a:t>
            </a:r>
            <a:r>
              <a:rPr lang="en-US" b="1" i="1" dirty="0" err="1"/>
              <a:t>Approximators</a:t>
            </a:r>
            <a:r>
              <a:rPr lang="en-US" dirty="0"/>
              <a:t>. </a:t>
            </a:r>
            <a:r>
              <a:rPr lang="en-US" i="1" dirty="0"/>
              <a:t>It means that they can compute and learn any function at all</a:t>
            </a:r>
            <a:r>
              <a:rPr lang="en-US" dirty="0"/>
              <a:t>.</a:t>
            </a:r>
          </a:p>
        </p:txBody>
      </p:sp>
    </p:spTree>
    <p:extLst>
      <p:ext uri="{BB962C8B-B14F-4D97-AF65-F5344CB8AC3E}">
        <p14:creationId xmlns:p14="http://schemas.microsoft.com/office/powerpoint/2010/main" val="319817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hat to wear? – The Answer</a:t>
            </a:r>
            <a:endParaRPr lang="en-US" dirty="0"/>
          </a:p>
        </p:txBody>
      </p:sp>
      <p:sp>
        <p:nvSpPr>
          <p:cNvPr id="3" name="Content Placeholder 2"/>
          <p:cNvSpPr>
            <a:spLocks noGrp="1"/>
          </p:cNvSpPr>
          <p:nvPr>
            <p:ph idx="1"/>
          </p:nvPr>
        </p:nvSpPr>
        <p:spPr/>
        <p:txBody>
          <a:bodyPr/>
          <a:lstStyle/>
          <a:p>
            <a:pPr fontAlgn="base"/>
            <a:r>
              <a:rPr lang="en-US" b="1" dirty="0"/>
              <a:t>Black Hat </a:t>
            </a:r>
            <a:r>
              <a:rPr lang="en-US" dirty="0"/>
              <a:t>thinking helps to make your plans "tougher" and more resilient. It can also help you to spot fatal flaws and risks before you embark on a course of action. It's one of the real benefits of this model, as many successful people get so used to thinking positively that they often cannot see problems in advance. This leaves them under-prepared for difficulties.</a:t>
            </a:r>
          </a:p>
        </p:txBody>
      </p:sp>
    </p:spTree>
    <p:extLst>
      <p:ext uri="{BB962C8B-B14F-4D97-AF65-F5344CB8AC3E}">
        <p14:creationId xmlns:p14="http://schemas.microsoft.com/office/powerpoint/2010/main" val="124995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 - Types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Sigmoid (Logistic)</a:t>
            </a:r>
          </a:p>
          <a:p>
            <a:pPr lvl="1">
              <a:buFont typeface="Wingdings" panose="05000000000000000000" pitchFamily="2" charset="2"/>
              <a:buChar char="Ø"/>
            </a:pPr>
            <a:r>
              <a:rPr lang="en-US" dirty="0"/>
              <a:t> </a:t>
            </a:r>
            <a:r>
              <a:rPr lang="en-US" dirty="0" smtClean="0"/>
              <a:t>Range between 0 and 1</a:t>
            </a:r>
          </a:p>
          <a:p>
            <a:pPr lvl="1">
              <a:buFont typeface="Wingdings" panose="05000000000000000000" pitchFamily="2" charset="2"/>
              <a:buChar char="Ø"/>
            </a:pPr>
            <a:r>
              <a:rPr lang="en-US" dirty="0"/>
              <a:t> </a:t>
            </a:r>
            <a:r>
              <a:rPr lang="en-US" dirty="0" smtClean="0"/>
              <a:t>Slow convergence</a:t>
            </a:r>
          </a:p>
          <a:p>
            <a:pPr lvl="1">
              <a:buFont typeface="Wingdings" panose="05000000000000000000" pitchFamily="2" charset="2"/>
              <a:buChar char="Ø"/>
            </a:pPr>
            <a:r>
              <a:rPr lang="en-US" dirty="0"/>
              <a:t> </a:t>
            </a:r>
            <a:r>
              <a:rPr lang="en-US" dirty="0" smtClean="0"/>
              <a:t>Vanishing gradient problem</a:t>
            </a:r>
          </a:p>
          <a:p>
            <a:pPr>
              <a:buFont typeface="Wingdings" panose="05000000000000000000" pitchFamily="2" charset="2"/>
              <a:buChar char="Ø"/>
            </a:pPr>
            <a:r>
              <a:rPr lang="en-US" dirty="0"/>
              <a:t> </a:t>
            </a:r>
            <a:r>
              <a:rPr lang="en-US" dirty="0" err="1" smtClean="0"/>
              <a:t>Tanh</a:t>
            </a:r>
            <a:r>
              <a:rPr lang="en-US" dirty="0" smtClean="0"/>
              <a:t> (Hyperbolic Tangent)</a:t>
            </a:r>
          </a:p>
          <a:p>
            <a:pPr lvl="1">
              <a:buFont typeface="Wingdings" panose="05000000000000000000" pitchFamily="2" charset="2"/>
              <a:buChar char="Ø"/>
            </a:pPr>
            <a:r>
              <a:rPr lang="en-US" dirty="0"/>
              <a:t> </a:t>
            </a:r>
            <a:r>
              <a:rPr lang="en-US" dirty="0" smtClean="0"/>
              <a:t>Range between -1 and 1</a:t>
            </a:r>
          </a:p>
          <a:p>
            <a:pPr lvl="1">
              <a:buFont typeface="Wingdings" panose="05000000000000000000" pitchFamily="2" charset="2"/>
              <a:buChar char="Ø"/>
            </a:pPr>
            <a:r>
              <a:rPr lang="en-US" dirty="0"/>
              <a:t> </a:t>
            </a:r>
            <a:r>
              <a:rPr lang="en-US" dirty="0" smtClean="0"/>
              <a:t>Easy optimization</a:t>
            </a:r>
          </a:p>
          <a:p>
            <a:pPr lvl="1">
              <a:buFont typeface="Wingdings" panose="05000000000000000000" pitchFamily="2" charset="2"/>
              <a:buChar char="Ø"/>
            </a:pPr>
            <a:r>
              <a:rPr lang="en-US" dirty="0"/>
              <a:t> </a:t>
            </a:r>
            <a:r>
              <a:rPr lang="en-US" dirty="0" smtClean="0"/>
              <a:t>Vanishing gradient problem</a:t>
            </a:r>
          </a:p>
          <a:p>
            <a:pPr>
              <a:buFont typeface="Wingdings" panose="05000000000000000000" pitchFamily="2" charset="2"/>
              <a:buChar char="Ø"/>
            </a:pPr>
            <a:r>
              <a:rPr lang="en-US" dirty="0" smtClean="0"/>
              <a:t> </a:t>
            </a:r>
            <a:r>
              <a:rPr lang="en-US" dirty="0" err="1" smtClean="0"/>
              <a:t>ReLu</a:t>
            </a:r>
            <a:r>
              <a:rPr lang="en-US" dirty="0" smtClean="0"/>
              <a:t> (Rectified Linear Units)</a:t>
            </a:r>
          </a:p>
          <a:p>
            <a:pPr lvl="1">
              <a:buFont typeface="Wingdings" panose="05000000000000000000" pitchFamily="2" charset="2"/>
              <a:buChar char="Ø"/>
            </a:pPr>
            <a:r>
              <a:rPr lang="en-US" dirty="0"/>
              <a:t> </a:t>
            </a:r>
            <a:r>
              <a:rPr lang="en-US" dirty="0" smtClean="0"/>
              <a:t>Higher convergence rate</a:t>
            </a:r>
          </a:p>
          <a:p>
            <a:pPr lvl="1">
              <a:buFont typeface="Wingdings" panose="05000000000000000000" pitchFamily="2" charset="2"/>
              <a:buChar char="Ø"/>
            </a:pPr>
            <a:r>
              <a:rPr lang="en-US" dirty="0"/>
              <a:t> </a:t>
            </a:r>
            <a:r>
              <a:rPr lang="en-US" dirty="0" smtClean="0"/>
              <a:t>Resolves vanishing gradient problem</a:t>
            </a:r>
            <a:endParaRPr lang="en-US" dirty="0"/>
          </a:p>
        </p:txBody>
      </p:sp>
      <p:cxnSp>
        <p:nvCxnSpPr>
          <p:cNvPr id="5" name="Straight Arrow Connector 4"/>
          <p:cNvCxnSpPr/>
          <p:nvPr/>
        </p:nvCxnSpPr>
        <p:spPr>
          <a:xfrm>
            <a:off x="5460642" y="5164428"/>
            <a:ext cx="44045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228823" y="2073499"/>
            <a:ext cx="708338" cy="230531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126480" y="2902992"/>
            <a:ext cx="4340180" cy="369332"/>
          </a:xfrm>
          <a:prstGeom prst="rect">
            <a:avLst/>
          </a:prstGeom>
          <a:noFill/>
        </p:spPr>
        <p:txBody>
          <a:bodyPr wrap="square" rtlCol="0">
            <a:spAutoFit/>
          </a:bodyPr>
          <a:lstStyle/>
          <a:p>
            <a:r>
              <a:rPr lang="en-US" dirty="0" smtClean="0"/>
              <a:t>Used for binary classification of output layer.</a:t>
            </a:r>
            <a:endParaRPr lang="en-US" dirty="0"/>
          </a:p>
        </p:txBody>
      </p:sp>
      <p:sp>
        <p:nvSpPr>
          <p:cNvPr id="8" name="TextBox 7"/>
          <p:cNvSpPr txBox="1"/>
          <p:nvPr/>
        </p:nvSpPr>
        <p:spPr>
          <a:xfrm>
            <a:off x="10021051" y="4841262"/>
            <a:ext cx="1994938" cy="646331"/>
          </a:xfrm>
          <a:prstGeom prst="rect">
            <a:avLst/>
          </a:prstGeom>
          <a:noFill/>
        </p:spPr>
        <p:txBody>
          <a:bodyPr wrap="square" rtlCol="0">
            <a:spAutoFit/>
          </a:bodyPr>
          <a:lstStyle/>
          <a:p>
            <a:r>
              <a:rPr lang="en-US" dirty="0" smtClean="0"/>
              <a:t>Ideal for hidden layers.</a:t>
            </a:r>
            <a:endParaRPr lang="en-US" dirty="0"/>
          </a:p>
        </p:txBody>
      </p:sp>
    </p:spTree>
    <p:extLst>
      <p:ext uri="{BB962C8B-B14F-4D97-AF65-F5344CB8AC3E}">
        <p14:creationId xmlns:p14="http://schemas.microsoft.com/office/powerpoint/2010/main" val="200772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inVertic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arn(inVertical)">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 - Types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a:t>
            </a:r>
            <a:r>
              <a:rPr lang="en-US" dirty="0" err="1" smtClean="0"/>
              <a:t>Softmax</a:t>
            </a:r>
            <a:r>
              <a:rPr lang="en-US" dirty="0" smtClean="0"/>
              <a:t> Function</a:t>
            </a:r>
          </a:p>
          <a:p>
            <a:pPr lvl="1">
              <a:buFont typeface="Wingdings" panose="05000000000000000000" pitchFamily="2" charset="2"/>
              <a:buChar char="Ø"/>
            </a:pPr>
            <a:r>
              <a:rPr lang="en-US" dirty="0"/>
              <a:t> </a:t>
            </a:r>
            <a:r>
              <a:rPr lang="en-US" dirty="0" smtClean="0"/>
              <a:t>Deals well with multi-classification problem</a:t>
            </a:r>
          </a:p>
          <a:p>
            <a:pPr lvl="1">
              <a:buFont typeface="Wingdings" panose="05000000000000000000" pitchFamily="2" charset="2"/>
              <a:buChar char="Ø"/>
            </a:pPr>
            <a:r>
              <a:rPr lang="en-US" dirty="0"/>
              <a:t> </a:t>
            </a:r>
            <a:r>
              <a:rPr lang="en-US" dirty="0" smtClean="0"/>
              <a:t>Calculates probabilities between 0 and 1</a:t>
            </a:r>
          </a:p>
          <a:p>
            <a:pPr lvl="1">
              <a:buFont typeface="Wingdings" panose="05000000000000000000" pitchFamily="2" charset="2"/>
              <a:buChar char="Ø"/>
            </a:pPr>
            <a:r>
              <a:rPr lang="en-US" dirty="0"/>
              <a:t> </a:t>
            </a:r>
            <a:r>
              <a:rPr lang="en-US" dirty="0" smtClean="0"/>
              <a:t>Easy to interpret</a:t>
            </a:r>
          </a:p>
        </p:txBody>
      </p:sp>
    </p:spTree>
    <p:extLst>
      <p:ext uri="{BB962C8B-B14F-4D97-AF65-F5344CB8AC3E}">
        <p14:creationId xmlns:p14="http://schemas.microsoft.com/office/powerpoint/2010/main" val="262747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MLP? Why not Single Perceptron?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AND (A&amp;&amp;B)</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OR (A||B)</a:t>
            </a:r>
            <a:endParaRPr lang="en-US" dirty="0"/>
          </a:p>
        </p:txBody>
      </p:sp>
      <p:graphicFrame>
        <p:nvGraphicFramePr>
          <p:cNvPr id="4" name="Table 3"/>
          <p:cNvGraphicFramePr>
            <a:graphicFrameLocks noGrp="1"/>
          </p:cNvGraphicFramePr>
          <p:nvPr>
            <p:extLst/>
          </p:nvPr>
        </p:nvGraphicFramePr>
        <p:xfrm>
          <a:off x="4955504" y="2194488"/>
          <a:ext cx="3377128" cy="1662926"/>
        </p:xfrm>
        <a:graphic>
          <a:graphicData uri="http://schemas.openxmlformats.org/drawingml/2006/table">
            <a:tbl>
              <a:tblPr firstRow="1" bandRow="1">
                <a:tableStyleId>{5C22544A-7EE6-4342-B048-85BDC9FD1C3A}</a:tableStyleId>
              </a:tblPr>
              <a:tblGrid>
                <a:gridCol w="1688564"/>
                <a:gridCol w="1688564"/>
              </a:tblGrid>
              <a:tr h="831463">
                <a:tc>
                  <a:txBody>
                    <a:bodyPr/>
                    <a:lstStyle/>
                    <a:p>
                      <a:pPr algn="ctr"/>
                      <a:endParaRPr lang="en-US" dirty="0" smtClean="0"/>
                    </a:p>
                    <a:p>
                      <a:pPr algn="ctr"/>
                      <a:r>
                        <a:rPr lang="en-US" dirty="0" smtClean="0"/>
                        <a:t>True</a:t>
                      </a:r>
                      <a:endParaRPr lang="en-US" dirty="0"/>
                    </a:p>
                  </a:txBody>
                  <a:tcPr/>
                </a:tc>
                <a:tc>
                  <a:txBody>
                    <a:bodyPr/>
                    <a:lstStyle/>
                    <a:p>
                      <a:pPr algn="ctr"/>
                      <a:r>
                        <a:rPr lang="en-US" dirty="0" smtClean="0"/>
                        <a:t/>
                      </a:r>
                      <a:br>
                        <a:rPr lang="en-US" dirty="0" smtClean="0"/>
                      </a:br>
                      <a:r>
                        <a:rPr lang="en-US" dirty="0" smtClean="0"/>
                        <a:t>False</a:t>
                      </a:r>
                      <a:endParaRPr lang="en-US" dirty="0"/>
                    </a:p>
                  </a:txBody>
                  <a:tcPr/>
                </a:tc>
              </a:tr>
              <a:tr h="831463">
                <a:tc>
                  <a:txBody>
                    <a:bodyPr/>
                    <a:lstStyle/>
                    <a:p>
                      <a:pPr algn="ctr"/>
                      <a:endParaRPr lang="en-US" dirty="0" smtClean="0"/>
                    </a:p>
                    <a:p>
                      <a:pPr algn="ctr"/>
                      <a:r>
                        <a:rPr lang="en-US" dirty="0" smtClean="0"/>
                        <a:t>False</a:t>
                      </a:r>
                      <a:endParaRPr lang="en-US" dirty="0"/>
                    </a:p>
                  </a:txBody>
                  <a:tcPr/>
                </a:tc>
                <a:tc>
                  <a:txBody>
                    <a:bodyPr/>
                    <a:lstStyle/>
                    <a:p>
                      <a:pPr algn="ctr"/>
                      <a:endParaRPr lang="en-US" dirty="0" smtClean="0"/>
                    </a:p>
                    <a:p>
                      <a:pPr algn="ctr"/>
                      <a:r>
                        <a:rPr lang="en-US" dirty="0" smtClean="0"/>
                        <a:t>False</a:t>
                      </a:r>
                      <a:endParaRPr lang="en-US" dirty="0"/>
                    </a:p>
                  </a:txBody>
                  <a:tcPr/>
                </a:tc>
              </a:tr>
            </a:tbl>
          </a:graphicData>
        </a:graphic>
      </p:graphicFrame>
      <p:sp>
        <p:nvSpPr>
          <p:cNvPr id="5" name="TextBox 4"/>
          <p:cNvSpPr txBox="1"/>
          <p:nvPr/>
        </p:nvSpPr>
        <p:spPr>
          <a:xfrm>
            <a:off x="5526508" y="1781747"/>
            <a:ext cx="599972" cy="369332"/>
          </a:xfrm>
          <a:prstGeom prst="rect">
            <a:avLst/>
          </a:prstGeom>
          <a:noFill/>
        </p:spPr>
        <p:txBody>
          <a:bodyPr wrap="none" rtlCol="0">
            <a:spAutoFit/>
          </a:bodyPr>
          <a:lstStyle/>
          <a:p>
            <a:r>
              <a:rPr lang="en-US" dirty="0" smtClean="0"/>
              <a:t>True</a:t>
            </a:r>
            <a:endParaRPr lang="en-US" dirty="0"/>
          </a:p>
        </p:txBody>
      </p:sp>
      <p:sp>
        <p:nvSpPr>
          <p:cNvPr id="6" name="TextBox 5"/>
          <p:cNvSpPr txBox="1"/>
          <p:nvPr/>
        </p:nvSpPr>
        <p:spPr>
          <a:xfrm>
            <a:off x="7074272" y="1801347"/>
            <a:ext cx="652936" cy="369332"/>
          </a:xfrm>
          <a:prstGeom prst="rect">
            <a:avLst/>
          </a:prstGeom>
          <a:noFill/>
        </p:spPr>
        <p:txBody>
          <a:bodyPr wrap="none" rtlCol="0">
            <a:spAutoFit/>
          </a:bodyPr>
          <a:lstStyle/>
          <a:p>
            <a:r>
              <a:rPr lang="en-US" dirty="0" smtClean="0"/>
              <a:t>False</a:t>
            </a:r>
            <a:endParaRPr lang="en-US" dirty="0"/>
          </a:p>
        </p:txBody>
      </p:sp>
      <p:sp>
        <p:nvSpPr>
          <p:cNvPr id="7" name="TextBox 6"/>
          <p:cNvSpPr txBox="1"/>
          <p:nvPr/>
        </p:nvSpPr>
        <p:spPr>
          <a:xfrm>
            <a:off x="4197838" y="2478957"/>
            <a:ext cx="599972" cy="369332"/>
          </a:xfrm>
          <a:prstGeom prst="rect">
            <a:avLst/>
          </a:prstGeom>
          <a:noFill/>
        </p:spPr>
        <p:txBody>
          <a:bodyPr wrap="none" rtlCol="0">
            <a:spAutoFit/>
          </a:bodyPr>
          <a:lstStyle/>
          <a:p>
            <a:r>
              <a:rPr lang="en-US" dirty="0" smtClean="0"/>
              <a:t>True</a:t>
            </a:r>
            <a:endParaRPr lang="en-US" dirty="0"/>
          </a:p>
        </p:txBody>
      </p:sp>
      <p:sp>
        <p:nvSpPr>
          <p:cNvPr id="8" name="TextBox 7"/>
          <p:cNvSpPr txBox="1"/>
          <p:nvPr/>
        </p:nvSpPr>
        <p:spPr>
          <a:xfrm>
            <a:off x="4197838" y="3296846"/>
            <a:ext cx="652936" cy="369332"/>
          </a:xfrm>
          <a:prstGeom prst="rect">
            <a:avLst/>
          </a:prstGeom>
          <a:noFill/>
        </p:spPr>
        <p:txBody>
          <a:bodyPr wrap="none" rtlCol="0">
            <a:spAutoFit/>
          </a:bodyPr>
          <a:lstStyle/>
          <a:p>
            <a:r>
              <a:rPr lang="en-US" dirty="0" smtClean="0"/>
              <a:t>False</a:t>
            </a:r>
            <a:endParaRPr lang="en-US" dirty="0"/>
          </a:p>
        </p:txBody>
      </p:sp>
      <p:cxnSp>
        <p:nvCxnSpPr>
          <p:cNvPr id="10" name="Straight Connector 9"/>
          <p:cNvCxnSpPr/>
          <p:nvPr/>
        </p:nvCxnSpPr>
        <p:spPr>
          <a:xfrm flipV="1">
            <a:off x="3915177" y="1845734"/>
            <a:ext cx="5190186" cy="165732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37239" y="4226585"/>
            <a:ext cx="599972" cy="369332"/>
          </a:xfrm>
          <a:prstGeom prst="rect">
            <a:avLst/>
          </a:prstGeom>
          <a:noFill/>
        </p:spPr>
        <p:txBody>
          <a:bodyPr wrap="none" rtlCol="0">
            <a:spAutoFit/>
          </a:bodyPr>
          <a:lstStyle/>
          <a:p>
            <a:r>
              <a:rPr lang="en-US" dirty="0" smtClean="0"/>
              <a:t>True</a:t>
            </a:r>
            <a:endParaRPr lang="en-US" dirty="0"/>
          </a:p>
        </p:txBody>
      </p:sp>
      <p:sp>
        <p:nvSpPr>
          <p:cNvPr id="12" name="TextBox 11"/>
          <p:cNvSpPr txBox="1"/>
          <p:nvPr/>
        </p:nvSpPr>
        <p:spPr>
          <a:xfrm>
            <a:off x="7085003" y="4246185"/>
            <a:ext cx="652936" cy="369332"/>
          </a:xfrm>
          <a:prstGeom prst="rect">
            <a:avLst/>
          </a:prstGeom>
          <a:noFill/>
        </p:spPr>
        <p:txBody>
          <a:bodyPr wrap="none" rtlCol="0">
            <a:spAutoFit/>
          </a:bodyPr>
          <a:lstStyle/>
          <a:p>
            <a:r>
              <a:rPr lang="en-US" dirty="0" smtClean="0"/>
              <a:t>False</a:t>
            </a:r>
            <a:endParaRPr lang="en-US" dirty="0"/>
          </a:p>
        </p:txBody>
      </p:sp>
      <p:sp>
        <p:nvSpPr>
          <p:cNvPr id="13" name="TextBox 12"/>
          <p:cNvSpPr txBox="1"/>
          <p:nvPr/>
        </p:nvSpPr>
        <p:spPr>
          <a:xfrm>
            <a:off x="4208569" y="4923795"/>
            <a:ext cx="599972" cy="369332"/>
          </a:xfrm>
          <a:prstGeom prst="rect">
            <a:avLst/>
          </a:prstGeom>
          <a:noFill/>
        </p:spPr>
        <p:txBody>
          <a:bodyPr wrap="none" rtlCol="0">
            <a:spAutoFit/>
          </a:bodyPr>
          <a:lstStyle/>
          <a:p>
            <a:r>
              <a:rPr lang="en-US" dirty="0" smtClean="0"/>
              <a:t>True</a:t>
            </a:r>
            <a:endParaRPr lang="en-US" dirty="0"/>
          </a:p>
        </p:txBody>
      </p:sp>
      <p:sp>
        <p:nvSpPr>
          <p:cNvPr id="14" name="TextBox 13"/>
          <p:cNvSpPr txBox="1"/>
          <p:nvPr/>
        </p:nvSpPr>
        <p:spPr>
          <a:xfrm>
            <a:off x="4208569" y="5741684"/>
            <a:ext cx="652936" cy="369332"/>
          </a:xfrm>
          <a:prstGeom prst="rect">
            <a:avLst/>
          </a:prstGeom>
          <a:noFill/>
        </p:spPr>
        <p:txBody>
          <a:bodyPr wrap="none" rtlCol="0">
            <a:spAutoFit/>
          </a:bodyPr>
          <a:lstStyle/>
          <a:p>
            <a:r>
              <a:rPr lang="en-US" dirty="0" smtClean="0"/>
              <a:t>False</a:t>
            </a:r>
            <a:endParaRPr lang="en-US" dirty="0"/>
          </a:p>
        </p:txBody>
      </p:sp>
      <p:graphicFrame>
        <p:nvGraphicFramePr>
          <p:cNvPr id="16" name="Table 15"/>
          <p:cNvGraphicFramePr>
            <a:graphicFrameLocks noGrp="1"/>
          </p:cNvGraphicFramePr>
          <p:nvPr>
            <p:extLst/>
          </p:nvPr>
        </p:nvGraphicFramePr>
        <p:xfrm>
          <a:off x="4955504" y="4599927"/>
          <a:ext cx="3377128" cy="1662926"/>
        </p:xfrm>
        <a:graphic>
          <a:graphicData uri="http://schemas.openxmlformats.org/drawingml/2006/table">
            <a:tbl>
              <a:tblPr firstRow="1" bandRow="1">
                <a:tableStyleId>{5C22544A-7EE6-4342-B048-85BDC9FD1C3A}</a:tableStyleId>
              </a:tblPr>
              <a:tblGrid>
                <a:gridCol w="1688564"/>
                <a:gridCol w="1688564"/>
              </a:tblGrid>
              <a:tr h="831463">
                <a:tc>
                  <a:txBody>
                    <a:bodyPr/>
                    <a:lstStyle/>
                    <a:p>
                      <a:pPr algn="ctr"/>
                      <a:endParaRPr lang="en-US" dirty="0" smtClean="0"/>
                    </a:p>
                    <a:p>
                      <a:pPr algn="ctr"/>
                      <a:r>
                        <a:rPr lang="en-US" dirty="0" smtClean="0"/>
                        <a:t>True</a:t>
                      </a:r>
                      <a:endParaRPr lang="en-US" dirty="0"/>
                    </a:p>
                  </a:txBody>
                  <a:tcPr/>
                </a:tc>
                <a:tc>
                  <a:txBody>
                    <a:bodyPr/>
                    <a:lstStyle/>
                    <a:p>
                      <a:pPr algn="ctr"/>
                      <a:r>
                        <a:rPr lang="en-US" dirty="0" smtClean="0"/>
                        <a:t/>
                      </a:r>
                      <a:br>
                        <a:rPr lang="en-US" dirty="0" smtClean="0"/>
                      </a:br>
                      <a:r>
                        <a:rPr lang="en-US" dirty="0" smtClean="0"/>
                        <a:t>True</a:t>
                      </a:r>
                      <a:endParaRPr lang="en-US" dirty="0"/>
                    </a:p>
                  </a:txBody>
                  <a:tcPr/>
                </a:tc>
              </a:tr>
              <a:tr h="831463">
                <a:tc>
                  <a:txBody>
                    <a:bodyPr/>
                    <a:lstStyle/>
                    <a:p>
                      <a:pPr algn="ctr"/>
                      <a:endParaRPr lang="en-US" dirty="0" smtClean="0"/>
                    </a:p>
                    <a:p>
                      <a:pPr algn="ctr"/>
                      <a:r>
                        <a:rPr lang="en-US" dirty="0" smtClean="0"/>
                        <a:t>True</a:t>
                      </a:r>
                      <a:endParaRPr lang="en-US" dirty="0"/>
                    </a:p>
                  </a:txBody>
                  <a:tcPr/>
                </a:tc>
                <a:tc>
                  <a:txBody>
                    <a:bodyPr/>
                    <a:lstStyle/>
                    <a:p>
                      <a:pPr algn="ctr"/>
                      <a:endParaRPr lang="en-US" dirty="0" smtClean="0"/>
                    </a:p>
                    <a:p>
                      <a:pPr algn="ctr"/>
                      <a:r>
                        <a:rPr lang="en-US" dirty="0" smtClean="0"/>
                        <a:t>False</a:t>
                      </a:r>
                      <a:endParaRPr lang="en-US" dirty="0"/>
                    </a:p>
                  </a:txBody>
                  <a:tcPr/>
                </a:tc>
              </a:tr>
            </a:tbl>
          </a:graphicData>
        </a:graphic>
      </p:graphicFrame>
      <p:cxnSp>
        <p:nvCxnSpPr>
          <p:cNvPr id="15" name="Straight Connector 14"/>
          <p:cNvCxnSpPr/>
          <p:nvPr/>
        </p:nvCxnSpPr>
        <p:spPr>
          <a:xfrm flipV="1">
            <a:off x="4808541" y="4580945"/>
            <a:ext cx="4590214" cy="227705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MLP? Why not Single Perceptron?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XOR (Exclusive OR)</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marL="0" indent="0">
              <a:buNone/>
            </a:pPr>
            <a:endParaRPr lang="en-US" dirty="0"/>
          </a:p>
        </p:txBody>
      </p:sp>
      <p:graphicFrame>
        <p:nvGraphicFramePr>
          <p:cNvPr id="4" name="Table 3"/>
          <p:cNvGraphicFramePr>
            <a:graphicFrameLocks noGrp="1"/>
          </p:cNvGraphicFramePr>
          <p:nvPr>
            <p:extLst/>
          </p:nvPr>
        </p:nvGraphicFramePr>
        <p:xfrm>
          <a:off x="4955504" y="2194488"/>
          <a:ext cx="3377128" cy="1662926"/>
        </p:xfrm>
        <a:graphic>
          <a:graphicData uri="http://schemas.openxmlformats.org/drawingml/2006/table">
            <a:tbl>
              <a:tblPr firstRow="1" bandRow="1">
                <a:tableStyleId>{5C22544A-7EE6-4342-B048-85BDC9FD1C3A}</a:tableStyleId>
              </a:tblPr>
              <a:tblGrid>
                <a:gridCol w="1688564"/>
                <a:gridCol w="1688564"/>
              </a:tblGrid>
              <a:tr h="831463">
                <a:tc>
                  <a:txBody>
                    <a:bodyPr/>
                    <a:lstStyle/>
                    <a:p>
                      <a:pPr algn="ctr"/>
                      <a:endParaRPr lang="en-US" dirty="0" smtClean="0"/>
                    </a:p>
                    <a:p>
                      <a:pPr algn="ctr"/>
                      <a:r>
                        <a:rPr lang="en-US" dirty="0" smtClean="0"/>
                        <a:t>False</a:t>
                      </a:r>
                      <a:endParaRPr lang="en-US" dirty="0"/>
                    </a:p>
                  </a:txBody>
                  <a:tcPr/>
                </a:tc>
                <a:tc>
                  <a:txBody>
                    <a:bodyPr/>
                    <a:lstStyle/>
                    <a:p>
                      <a:pPr algn="ctr"/>
                      <a:r>
                        <a:rPr lang="en-US" dirty="0" smtClean="0"/>
                        <a:t/>
                      </a:r>
                      <a:br>
                        <a:rPr lang="en-US" dirty="0" smtClean="0"/>
                      </a:br>
                      <a:r>
                        <a:rPr lang="en-US" dirty="0" smtClean="0"/>
                        <a:t>True</a:t>
                      </a:r>
                      <a:endParaRPr lang="en-US" dirty="0"/>
                    </a:p>
                  </a:txBody>
                  <a:tcPr/>
                </a:tc>
              </a:tr>
              <a:tr h="831463">
                <a:tc>
                  <a:txBody>
                    <a:bodyPr/>
                    <a:lstStyle/>
                    <a:p>
                      <a:pPr algn="ctr"/>
                      <a:endParaRPr lang="en-US" dirty="0" smtClean="0"/>
                    </a:p>
                    <a:p>
                      <a:pPr algn="ctr"/>
                      <a:r>
                        <a:rPr lang="en-US" dirty="0" smtClean="0"/>
                        <a:t>True</a:t>
                      </a:r>
                      <a:endParaRPr lang="en-US" dirty="0"/>
                    </a:p>
                  </a:txBody>
                  <a:tcPr/>
                </a:tc>
                <a:tc>
                  <a:txBody>
                    <a:bodyPr/>
                    <a:lstStyle/>
                    <a:p>
                      <a:pPr algn="ctr"/>
                      <a:endParaRPr lang="en-US" dirty="0" smtClean="0"/>
                    </a:p>
                    <a:p>
                      <a:pPr algn="ctr"/>
                      <a:r>
                        <a:rPr lang="en-US" dirty="0" smtClean="0"/>
                        <a:t>False</a:t>
                      </a:r>
                      <a:endParaRPr lang="en-US" dirty="0"/>
                    </a:p>
                  </a:txBody>
                  <a:tcPr/>
                </a:tc>
              </a:tr>
            </a:tbl>
          </a:graphicData>
        </a:graphic>
      </p:graphicFrame>
      <p:sp>
        <p:nvSpPr>
          <p:cNvPr id="5" name="TextBox 4"/>
          <p:cNvSpPr txBox="1"/>
          <p:nvPr/>
        </p:nvSpPr>
        <p:spPr>
          <a:xfrm>
            <a:off x="5526508" y="1781747"/>
            <a:ext cx="599972" cy="369332"/>
          </a:xfrm>
          <a:prstGeom prst="rect">
            <a:avLst/>
          </a:prstGeom>
          <a:noFill/>
        </p:spPr>
        <p:txBody>
          <a:bodyPr wrap="none" rtlCol="0">
            <a:spAutoFit/>
          </a:bodyPr>
          <a:lstStyle/>
          <a:p>
            <a:r>
              <a:rPr lang="en-US" dirty="0" smtClean="0"/>
              <a:t>True</a:t>
            </a:r>
            <a:endParaRPr lang="en-US" dirty="0"/>
          </a:p>
        </p:txBody>
      </p:sp>
      <p:sp>
        <p:nvSpPr>
          <p:cNvPr id="6" name="TextBox 5"/>
          <p:cNvSpPr txBox="1"/>
          <p:nvPr/>
        </p:nvSpPr>
        <p:spPr>
          <a:xfrm>
            <a:off x="7074272" y="1801347"/>
            <a:ext cx="652936" cy="369332"/>
          </a:xfrm>
          <a:prstGeom prst="rect">
            <a:avLst/>
          </a:prstGeom>
          <a:noFill/>
        </p:spPr>
        <p:txBody>
          <a:bodyPr wrap="none" rtlCol="0">
            <a:spAutoFit/>
          </a:bodyPr>
          <a:lstStyle/>
          <a:p>
            <a:r>
              <a:rPr lang="en-US" dirty="0" smtClean="0"/>
              <a:t>False</a:t>
            </a:r>
            <a:endParaRPr lang="en-US" dirty="0"/>
          </a:p>
        </p:txBody>
      </p:sp>
      <p:sp>
        <p:nvSpPr>
          <p:cNvPr id="7" name="TextBox 6"/>
          <p:cNvSpPr txBox="1"/>
          <p:nvPr/>
        </p:nvSpPr>
        <p:spPr>
          <a:xfrm>
            <a:off x="4197838" y="2478957"/>
            <a:ext cx="599972" cy="369332"/>
          </a:xfrm>
          <a:prstGeom prst="rect">
            <a:avLst/>
          </a:prstGeom>
          <a:noFill/>
        </p:spPr>
        <p:txBody>
          <a:bodyPr wrap="none" rtlCol="0">
            <a:spAutoFit/>
          </a:bodyPr>
          <a:lstStyle/>
          <a:p>
            <a:r>
              <a:rPr lang="en-US" dirty="0" smtClean="0"/>
              <a:t>True</a:t>
            </a:r>
            <a:endParaRPr lang="en-US" dirty="0"/>
          </a:p>
        </p:txBody>
      </p:sp>
      <p:sp>
        <p:nvSpPr>
          <p:cNvPr id="8" name="TextBox 7"/>
          <p:cNvSpPr txBox="1"/>
          <p:nvPr/>
        </p:nvSpPr>
        <p:spPr>
          <a:xfrm>
            <a:off x="4197838" y="3296846"/>
            <a:ext cx="652936" cy="369332"/>
          </a:xfrm>
          <a:prstGeom prst="rect">
            <a:avLst/>
          </a:prstGeom>
          <a:noFill/>
        </p:spPr>
        <p:txBody>
          <a:bodyPr wrap="none" rtlCol="0">
            <a:spAutoFit/>
          </a:bodyPr>
          <a:lstStyle/>
          <a:p>
            <a:r>
              <a:rPr lang="en-US" dirty="0" smtClean="0"/>
              <a:t>False</a:t>
            </a:r>
            <a:endParaRPr lang="en-US" dirty="0"/>
          </a:p>
        </p:txBody>
      </p:sp>
      <p:cxnSp>
        <p:nvCxnSpPr>
          <p:cNvPr id="17" name="Straight Connector 16"/>
          <p:cNvCxnSpPr/>
          <p:nvPr/>
        </p:nvCxnSpPr>
        <p:spPr>
          <a:xfrm flipV="1">
            <a:off x="3876540" y="1914540"/>
            <a:ext cx="4752305" cy="193726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67915" y="2512878"/>
            <a:ext cx="4752305" cy="193726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42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20"/>
            <a:ext cx="10058400" cy="1450757"/>
          </a:xfrm>
        </p:spPr>
        <p:txBody>
          <a:bodyPr/>
          <a:lstStyle/>
          <a:p>
            <a:r>
              <a:rPr lang="en-US" dirty="0" smtClean="0"/>
              <a:t>MLP Calculations (with backpropagation)</a:t>
            </a:r>
            <a:endParaRPr lang="en-US" dirty="0"/>
          </a:p>
        </p:txBody>
      </p:sp>
      <p:sp>
        <p:nvSpPr>
          <p:cNvPr id="4" name="TextBox 3"/>
          <p:cNvSpPr txBox="1"/>
          <p:nvPr/>
        </p:nvSpPr>
        <p:spPr>
          <a:xfrm>
            <a:off x="1996225" y="2395470"/>
            <a:ext cx="359394" cy="369332"/>
          </a:xfrm>
          <a:prstGeom prst="rect">
            <a:avLst/>
          </a:prstGeom>
          <a:noFill/>
        </p:spPr>
        <p:txBody>
          <a:bodyPr wrap="none" rtlCol="0">
            <a:spAutoFit/>
          </a:bodyPr>
          <a:lstStyle/>
          <a:p>
            <a:r>
              <a:rPr lang="en-US" dirty="0"/>
              <a:t>I</a:t>
            </a:r>
            <a:r>
              <a:rPr lang="en-US" dirty="0" smtClean="0"/>
              <a:t>1</a:t>
            </a:r>
            <a:endParaRPr lang="en-US" dirty="0"/>
          </a:p>
        </p:txBody>
      </p:sp>
      <p:sp>
        <p:nvSpPr>
          <p:cNvPr id="5" name="TextBox 4"/>
          <p:cNvSpPr txBox="1"/>
          <p:nvPr/>
        </p:nvSpPr>
        <p:spPr>
          <a:xfrm>
            <a:off x="1967121" y="3602425"/>
            <a:ext cx="359394" cy="369332"/>
          </a:xfrm>
          <a:prstGeom prst="rect">
            <a:avLst/>
          </a:prstGeom>
          <a:noFill/>
        </p:spPr>
        <p:txBody>
          <a:bodyPr wrap="none" rtlCol="0">
            <a:spAutoFit/>
          </a:bodyPr>
          <a:lstStyle/>
          <a:p>
            <a:r>
              <a:rPr lang="en-US" dirty="0"/>
              <a:t>I</a:t>
            </a:r>
            <a:r>
              <a:rPr lang="en-US" dirty="0" smtClean="0"/>
              <a:t>2</a:t>
            </a:r>
            <a:endParaRPr lang="en-US" dirty="0"/>
          </a:p>
        </p:txBody>
      </p:sp>
      <p:sp>
        <p:nvSpPr>
          <p:cNvPr id="6" name="Oval 5"/>
          <p:cNvSpPr/>
          <p:nvPr/>
        </p:nvSpPr>
        <p:spPr>
          <a:xfrm>
            <a:off x="4456090" y="2150772"/>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
        <p:nvSpPr>
          <p:cNvPr id="7" name="Oval 6"/>
          <p:cNvSpPr/>
          <p:nvPr/>
        </p:nvSpPr>
        <p:spPr>
          <a:xfrm>
            <a:off x="4456090" y="3485229"/>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a:t>
            </a:r>
            <a:endParaRPr lang="en-US" dirty="0"/>
          </a:p>
        </p:txBody>
      </p:sp>
      <p:sp>
        <p:nvSpPr>
          <p:cNvPr id="8" name="Oval 7"/>
          <p:cNvSpPr/>
          <p:nvPr/>
        </p:nvSpPr>
        <p:spPr>
          <a:xfrm>
            <a:off x="7187626" y="2046701"/>
            <a:ext cx="1153089"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p>
          <a:p>
            <a:pPr algn="ctr"/>
            <a:r>
              <a:rPr lang="en-US" dirty="0" smtClean="0"/>
              <a:t>(0.01)</a:t>
            </a:r>
            <a:endParaRPr lang="en-US" dirty="0"/>
          </a:p>
        </p:txBody>
      </p:sp>
      <p:sp>
        <p:nvSpPr>
          <p:cNvPr id="9" name="Oval 8"/>
          <p:cNvSpPr/>
          <p:nvPr/>
        </p:nvSpPr>
        <p:spPr>
          <a:xfrm>
            <a:off x="7187626" y="3357366"/>
            <a:ext cx="1115897"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 (0.99)</a:t>
            </a:r>
            <a:endParaRPr lang="en-US" dirty="0"/>
          </a:p>
        </p:txBody>
      </p:sp>
      <p:cxnSp>
        <p:nvCxnSpPr>
          <p:cNvPr id="11" name="Straight Arrow Connector 10"/>
          <p:cNvCxnSpPr>
            <a:stCxn id="4" idx="3"/>
          </p:cNvCxnSpPr>
          <p:nvPr/>
        </p:nvCxnSpPr>
        <p:spPr>
          <a:xfrm>
            <a:off x="2355619" y="2580136"/>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a:off x="2355619" y="2580136"/>
            <a:ext cx="2085573" cy="121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V="1">
            <a:off x="2326515" y="2580137"/>
            <a:ext cx="2114677" cy="120695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2"/>
          </p:cNvCxnSpPr>
          <p:nvPr/>
        </p:nvCxnSpPr>
        <p:spPr>
          <a:xfrm>
            <a:off x="2326515" y="3787091"/>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26157" y="2241962"/>
            <a:ext cx="506870" cy="369332"/>
          </a:xfrm>
          <a:prstGeom prst="rect">
            <a:avLst/>
          </a:prstGeom>
          <a:noFill/>
        </p:spPr>
        <p:txBody>
          <a:bodyPr wrap="none" rtlCol="0">
            <a:spAutoFit/>
          </a:bodyPr>
          <a:lstStyle/>
          <a:p>
            <a:r>
              <a:rPr lang="en-US" dirty="0" smtClean="0"/>
              <a:t>W1</a:t>
            </a:r>
            <a:endParaRPr lang="en-US" dirty="0"/>
          </a:p>
        </p:txBody>
      </p:sp>
      <p:sp>
        <p:nvSpPr>
          <p:cNvPr id="24" name="TextBox 23"/>
          <p:cNvSpPr txBox="1"/>
          <p:nvPr/>
        </p:nvSpPr>
        <p:spPr>
          <a:xfrm rot="1705177">
            <a:off x="2892629" y="2688074"/>
            <a:ext cx="506870" cy="369332"/>
          </a:xfrm>
          <a:prstGeom prst="rect">
            <a:avLst/>
          </a:prstGeom>
          <a:noFill/>
        </p:spPr>
        <p:txBody>
          <a:bodyPr wrap="none" rtlCol="0">
            <a:spAutoFit/>
          </a:bodyPr>
          <a:lstStyle/>
          <a:p>
            <a:r>
              <a:rPr lang="en-US" dirty="0" smtClean="0"/>
              <a:t>W3</a:t>
            </a:r>
            <a:endParaRPr lang="en-US" dirty="0"/>
          </a:p>
        </p:txBody>
      </p:sp>
      <p:sp>
        <p:nvSpPr>
          <p:cNvPr id="25" name="TextBox 24"/>
          <p:cNvSpPr txBox="1"/>
          <p:nvPr/>
        </p:nvSpPr>
        <p:spPr>
          <a:xfrm rot="19878793">
            <a:off x="2369389" y="3219976"/>
            <a:ext cx="506870" cy="369332"/>
          </a:xfrm>
          <a:prstGeom prst="rect">
            <a:avLst/>
          </a:prstGeom>
          <a:noFill/>
        </p:spPr>
        <p:txBody>
          <a:bodyPr wrap="none" rtlCol="0">
            <a:spAutoFit/>
          </a:bodyPr>
          <a:lstStyle/>
          <a:p>
            <a:r>
              <a:rPr lang="en-US" dirty="0" smtClean="0"/>
              <a:t>W2</a:t>
            </a:r>
            <a:endParaRPr lang="en-US" dirty="0"/>
          </a:p>
        </p:txBody>
      </p:sp>
      <p:sp>
        <p:nvSpPr>
          <p:cNvPr id="26" name="TextBox 25"/>
          <p:cNvSpPr txBox="1"/>
          <p:nvPr/>
        </p:nvSpPr>
        <p:spPr>
          <a:xfrm>
            <a:off x="3188965" y="3428312"/>
            <a:ext cx="506870" cy="369332"/>
          </a:xfrm>
          <a:prstGeom prst="rect">
            <a:avLst/>
          </a:prstGeom>
          <a:noFill/>
        </p:spPr>
        <p:txBody>
          <a:bodyPr wrap="none" rtlCol="0">
            <a:spAutoFit/>
          </a:bodyPr>
          <a:lstStyle/>
          <a:p>
            <a:r>
              <a:rPr lang="en-US" dirty="0" smtClean="0"/>
              <a:t>W4</a:t>
            </a:r>
            <a:endParaRPr lang="en-US" dirty="0"/>
          </a:p>
        </p:txBody>
      </p:sp>
      <p:sp>
        <p:nvSpPr>
          <p:cNvPr id="27" name="Arc 26"/>
          <p:cNvSpPr/>
          <p:nvPr/>
        </p:nvSpPr>
        <p:spPr>
          <a:xfrm>
            <a:off x="4456827" y="1939018"/>
            <a:ext cx="875763" cy="504602"/>
          </a:xfrm>
          <a:prstGeom prst="arc">
            <a:avLst>
              <a:gd name="adj1" fmla="val 16200000"/>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4279273" y="1776040"/>
            <a:ext cx="423514" cy="369332"/>
          </a:xfrm>
          <a:prstGeom prst="rect">
            <a:avLst/>
          </a:prstGeom>
          <a:noFill/>
        </p:spPr>
        <p:txBody>
          <a:bodyPr wrap="none" rtlCol="0">
            <a:spAutoFit/>
          </a:bodyPr>
          <a:lstStyle/>
          <a:p>
            <a:r>
              <a:rPr lang="en-US" dirty="0" smtClean="0"/>
              <a:t>b1</a:t>
            </a:r>
            <a:endParaRPr lang="en-US" dirty="0"/>
          </a:p>
        </p:txBody>
      </p:sp>
      <p:sp>
        <p:nvSpPr>
          <p:cNvPr id="29" name="TextBox 28"/>
          <p:cNvSpPr txBox="1"/>
          <p:nvPr/>
        </p:nvSpPr>
        <p:spPr>
          <a:xfrm>
            <a:off x="4279273" y="4147604"/>
            <a:ext cx="423514" cy="369332"/>
          </a:xfrm>
          <a:prstGeom prst="rect">
            <a:avLst/>
          </a:prstGeom>
          <a:noFill/>
        </p:spPr>
        <p:txBody>
          <a:bodyPr wrap="none" rtlCol="0">
            <a:spAutoFit/>
          </a:bodyPr>
          <a:lstStyle/>
          <a:p>
            <a:r>
              <a:rPr lang="en-US" dirty="0" smtClean="0"/>
              <a:t>b2</a:t>
            </a:r>
            <a:endParaRPr lang="en-US" dirty="0"/>
          </a:p>
        </p:txBody>
      </p:sp>
      <p:sp>
        <p:nvSpPr>
          <p:cNvPr id="30" name="Arc 29"/>
          <p:cNvSpPr/>
          <p:nvPr/>
        </p:nvSpPr>
        <p:spPr>
          <a:xfrm>
            <a:off x="4063066" y="387273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3" name="Table 42"/>
          <p:cNvGraphicFramePr>
            <a:graphicFrameLocks noGrp="1"/>
          </p:cNvGraphicFramePr>
          <p:nvPr>
            <p:extLst/>
          </p:nvPr>
        </p:nvGraphicFramePr>
        <p:xfrm>
          <a:off x="9310475" y="1398236"/>
          <a:ext cx="2670788" cy="4820920"/>
        </p:xfrm>
        <a:graphic>
          <a:graphicData uri="http://schemas.openxmlformats.org/drawingml/2006/table">
            <a:tbl>
              <a:tblPr firstRow="1" bandRow="1">
                <a:tableStyleId>{5C22544A-7EE6-4342-B048-85BDC9FD1C3A}</a:tableStyleId>
              </a:tblPr>
              <a:tblGrid>
                <a:gridCol w="1335394"/>
                <a:gridCol w="1335394"/>
              </a:tblGrid>
              <a:tr h="370840">
                <a:tc>
                  <a:txBody>
                    <a:bodyPr/>
                    <a:lstStyle/>
                    <a:p>
                      <a:pPr algn="ctr"/>
                      <a:r>
                        <a:rPr lang="en-US" dirty="0" smtClean="0"/>
                        <a:t>Variable</a:t>
                      </a:r>
                      <a:endParaRPr lang="en-US" dirty="0"/>
                    </a:p>
                  </a:txBody>
                  <a:tcPr/>
                </a:tc>
                <a:tc>
                  <a:txBody>
                    <a:bodyPr/>
                    <a:lstStyle/>
                    <a:p>
                      <a:pPr algn="ctr"/>
                      <a:r>
                        <a:rPr lang="en-US" dirty="0" smtClean="0"/>
                        <a:t>Value</a:t>
                      </a:r>
                      <a:endParaRPr lang="en-US" dirty="0"/>
                    </a:p>
                  </a:txBody>
                  <a:tcPr/>
                </a:tc>
              </a:tr>
              <a:tr h="370840">
                <a:tc>
                  <a:txBody>
                    <a:bodyPr/>
                    <a:lstStyle/>
                    <a:p>
                      <a:r>
                        <a:rPr lang="en-US" dirty="0" smtClean="0"/>
                        <a:t>I1</a:t>
                      </a:r>
                    </a:p>
                  </a:txBody>
                  <a:tcPr/>
                </a:tc>
                <a:tc>
                  <a:txBody>
                    <a:bodyPr/>
                    <a:lstStyle/>
                    <a:p>
                      <a:r>
                        <a:rPr lang="en-US" dirty="0" smtClean="0"/>
                        <a:t>0.05</a:t>
                      </a:r>
                      <a:endParaRPr lang="en-US" dirty="0"/>
                    </a:p>
                  </a:txBody>
                  <a:tcPr/>
                </a:tc>
              </a:tr>
              <a:tr h="370840">
                <a:tc>
                  <a:txBody>
                    <a:bodyPr/>
                    <a:lstStyle/>
                    <a:p>
                      <a:r>
                        <a:rPr lang="en-US" dirty="0" smtClean="0"/>
                        <a:t>I2</a:t>
                      </a:r>
                      <a:endParaRPr lang="en-US" dirty="0"/>
                    </a:p>
                  </a:txBody>
                  <a:tcPr/>
                </a:tc>
                <a:tc>
                  <a:txBody>
                    <a:bodyPr/>
                    <a:lstStyle/>
                    <a:p>
                      <a:r>
                        <a:rPr lang="en-US" dirty="0" smtClean="0"/>
                        <a:t>0.10</a:t>
                      </a:r>
                      <a:endParaRPr lang="en-US" dirty="0"/>
                    </a:p>
                  </a:txBody>
                  <a:tcPr/>
                </a:tc>
              </a:tr>
              <a:tr h="370840">
                <a:tc>
                  <a:txBody>
                    <a:bodyPr/>
                    <a:lstStyle/>
                    <a:p>
                      <a:r>
                        <a:rPr lang="en-US" dirty="0" smtClean="0"/>
                        <a:t>B1,B2</a:t>
                      </a:r>
                      <a:endParaRPr lang="en-US" dirty="0"/>
                    </a:p>
                  </a:txBody>
                  <a:tcPr/>
                </a:tc>
                <a:tc>
                  <a:txBody>
                    <a:bodyPr/>
                    <a:lstStyle/>
                    <a:p>
                      <a:r>
                        <a:rPr lang="en-US" dirty="0" smtClean="0"/>
                        <a:t>0.35</a:t>
                      </a:r>
                      <a:endParaRPr lang="en-US" dirty="0"/>
                    </a:p>
                  </a:txBody>
                  <a:tcPr/>
                </a:tc>
              </a:tr>
              <a:tr h="370840">
                <a:tc>
                  <a:txBody>
                    <a:bodyPr/>
                    <a:lstStyle/>
                    <a:p>
                      <a:r>
                        <a:rPr lang="en-US" dirty="0" smtClean="0"/>
                        <a:t>B3,B4</a:t>
                      </a:r>
                      <a:endParaRPr lang="en-US" dirty="0"/>
                    </a:p>
                  </a:txBody>
                  <a:tcPr/>
                </a:tc>
                <a:tc>
                  <a:txBody>
                    <a:bodyPr/>
                    <a:lstStyle/>
                    <a:p>
                      <a:r>
                        <a:rPr lang="en-US" dirty="0" smtClean="0"/>
                        <a:t>0.60</a:t>
                      </a:r>
                      <a:endParaRPr lang="en-US" dirty="0"/>
                    </a:p>
                  </a:txBody>
                  <a:tcPr/>
                </a:tc>
              </a:tr>
              <a:tr h="370840">
                <a:tc>
                  <a:txBody>
                    <a:bodyPr/>
                    <a:lstStyle/>
                    <a:p>
                      <a:r>
                        <a:rPr lang="en-US" dirty="0" smtClean="0"/>
                        <a:t>W1</a:t>
                      </a:r>
                      <a:endParaRPr lang="en-US" dirty="0"/>
                    </a:p>
                  </a:txBody>
                  <a:tcPr/>
                </a:tc>
                <a:tc>
                  <a:txBody>
                    <a:bodyPr/>
                    <a:lstStyle/>
                    <a:p>
                      <a:r>
                        <a:rPr lang="en-US" dirty="0" smtClean="0"/>
                        <a:t>0.15</a:t>
                      </a:r>
                      <a:endParaRPr lang="en-US" dirty="0"/>
                    </a:p>
                  </a:txBody>
                  <a:tcPr/>
                </a:tc>
              </a:tr>
              <a:tr h="370840">
                <a:tc>
                  <a:txBody>
                    <a:bodyPr/>
                    <a:lstStyle/>
                    <a:p>
                      <a:r>
                        <a:rPr lang="en-US" dirty="0" smtClean="0"/>
                        <a:t>W2</a:t>
                      </a:r>
                      <a:endParaRPr lang="en-US" dirty="0"/>
                    </a:p>
                  </a:txBody>
                  <a:tcPr/>
                </a:tc>
                <a:tc>
                  <a:txBody>
                    <a:bodyPr/>
                    <a:lstStyle/>
                    <a:p>
                      <a:r>
                        <a:rPr lang="en-US" dirty="0" smtClean="0"/>
                        <a:t>0.20</a:t>
                      </a:r>
                      <a:endParaRPr lang="en-US" dirty="0"/>
                    </a:p>
                  </a:txBody>
                  <a:tcPr/>
                </a:tc>
              </a:tr>
              <a:tr h="370840">
                <a:tc>
                  <a:txBody>
                    <a:bodyPr/>
                    <a:lstStyle/>
                    <a:p>
                      <a:r>
                        <a:rPr lang="en-US" dirty="0" smtClean="0"/>
                        <a:t>W3</a:t>
                      </a:r>
                      <a:endParaRPr lang="en-US" dirty="0"/>
                    </a:p>
                  </a:txBody>
                  <a:tcPr/>
                </a:tc>
                <a:tc>
                  <a:txBody>
                    <a:bodyPr/>
                    <a:lstStyle/>
                    <a:p>
                      <a:r>
                        <a:rPr lang="en-US" dirty="0" smtClean="0"/>
                        <a:t>0.25</a:t>
                      </a:r>
                      <a:endParaRPr lang="en-US" dirty="0"/>
                    </a:p>
                  </a:txBody>
                  <a:tcPr/>
                </a:tc>
              </a:tr>
              <a:tr h="370840">
                <a:tc>
                  <a:txBody>
                    <a:bodyPr/>
                    <a:lstStyle/>
                    <a:p>
                      <a:r>
                        <a:rPr lang="en-US" dirty="0" smtClean="0"/>
                        <a:t>W4</a:t>
                      </a:r>
                      <a:endParaRPr lang="en-US" dirty="0"/>
                    </a:p>
                  </a:txBody>
                  <a:tcPr/>
                </a:tc>
                <a:tc>
                  <a:txBody>
                    <a:bodyPr/>
                    <a:lstStyle/>
                    <a:p>
                      <a:r>
                        <a:rPr lang="en-US" dirty="0" smtClean="0"/>
                        <a:t>0.30</a:t>
                      </a:r>
                      <a:endParaRPr lang="en-US" dirty="0"/>
                    </a:p>
                  </a:txBody>
                  <a:tcPr/>
                </a:tc>
              </a:tr>
              <a:tr h="370840">
                <a:tc>
                  <a:txBody>
                    <a:bodyPr/>
                    <a:lstStyle/>
                    <a:p>
                      <a:r>
                        <a:rPr lang="en-US" dirty="0" smtClean="0"/>
                        <a:t>W5</a:t>
                      </a:r>
                      <a:endParaRPr lang="en-US" dirty="0"/>
                    </a:p>
                  </a:txBody>
                  <a:tcPr/>
                </a:tc>
                <a:tc>
                  <a:txBody>
                    <a:bodyPr/>
                    <a:lstStyle/>
                    <a:p>
                      <a:r>
                        <a:rPr lang="en-US" dirty="0" smtClean="0"/>
                        <a:t>0.40</a:t>
                      </a:r>
                      <a:endParaRPr lang="en-US" dirty="0"/>
                    </a:p>
                  </a:txBody>
                  <a:tcPr/>
                </a:tc>
              </a:tr>
              <a:tr h="370840">
                <a:tc>
                  <a:txBody>
                    <a:bodyPr/>
                    <a:lstStyle/>
                    <a:p>
                      <a:r>
                        <a:rPr lang="en-US" dirty="0" smtClean="0"/>
                        <a:t>W6</a:t>
                      </a:r>
                      <a:endParaRPr lang="en-US" dirty="0"/>
                    </a:p>
                  </a:txBody>
                  <a:tcPr/>
                </a:tc>
                <a:tc>
                  <a:txBody>
                    <a:bodyPr/>
                    <a:lstStyle/>
                    <a:p>
                      <a:r>
                        <a:rPr lang="en-US" dirty="0" smtClean="0"/>
                        <a:t>0.45</a:t>
                      </a:r>
                      <a:endParaRPr lang="en-US" dirty="0"/>
                    </a:p>
                  </a:txBody>
                  <a:tcPr/>
                </a:tc>
              </a:tr>
              <a:tr h="370840">
                <a:tc>
                  <a:txBody>
                    <a:bodyPr/>
                    <a:lstStyle/>
                    <a:p>
                      <a:r>
                        <a:rPr lang="en-US" dirty="0" smtClean="0"/>
                        <a:t>W7</a:t>
                      </a:r>
                      <a:endParaRPr lang="en-US" dirty="0"/>
                    </a:p>
                  </a:txBody>
                  <a:tcPr/>
                </a:tc>
                <a:tc>
                  <a:txBody>
                    <a:bodyPr/>
                    <a:lstStyle/>
                    <a:p>
                      <a:r>
                        <a:rPr lang="en-US" dirty="0" smtClean="0"/>
                        <a:t>0.50</a:t>
                      </a:r>
                      <a:endParaRPr lang="en-US" dirty="0"/>
                    </a:p>
                  </a:txBody>
                  <a:tcPr/>
                </a:tc>
              </a:tr>
              <a:tr h="370840">
                <a:tc>
                  <a:txBody>
                    <a:bodyPr/>
                    <a:lstStyle/>
                    <a:p>
                      <a:r>
                        <a:rPr lang="en-US" dirty="0" smtClean="0"/>
                        <a:t>W8</a:t>
                      </a:r>
                      <a:endParaRPr lang="en-US" dirty="0"/>
                    </a:p>
                  </a:txBody>
                  <a:tcPr/>
                </a:tc>
                <a:tc>
                  <a:txBody>
                    <a:bodyPr/>
                    <a:lstStyle/>
                    <a:p>
                      <a:r>
                        <a:rPr lang="en-US" dirty="0" smtClean="0"/>
                        <a:t>0.55</a:t>
                      </a:r>
                      <a:endParaRPr lang="en-US" dirty="0"/>
                    </a:p>
                  </a:txBody>
                  <a:tcPr/>
                </a:tc>
              </a:tr>
            </a:tbl>
          </a:graphicData>
        </a:graphic>
      </p:graphicFrame>
      <p:sp>
        <p:nvSpPr>
          <p:cNvPr id="45" name="TextBox 44"/>
          <p:cNvSpPr txBox="1"/>
          <p:nvPr/>
        </p:nvSpPr>
        <p:spPr>
          <a:xfrm>
            <a:off x="572924" y="4746350"/>
            <a:ext cx="3437159" cy="923330"/>
          </a:xfrm>
          <a:prstGeom prst="rect">
            <a:avLst/>
          </a:prstGeom>
          <a:noFill/>
        </p:spPr>
        <p:txBody>
          <a:bodyPr wrap="none" rtlCol="0">
            <a:spAutoFit/>
          </a:bodyPr>
          <a:lstStyle/>
          <a:p>
            <a:r>
              <a:rPr lang="en-US" dirty="0" smtClean="0"/>
              <a:t>H1 = I1*W1 + I2*W2 + b1 = 0.3775</a:t>
            </a:r>
          </a:p>
          <a:p>
            <a:r>
              <a:rPr lang="en-US" dirty="0" smtClean="0"/>
              <a:t>H2 = I1*W3 + I2*W4 + b2 = 0.3925</a:t>
            </a:r>
          </a:p>
          <a:p>
            <a:endParaRPr lang="en-US" dirty="0"/>
          </a:p>
        </p:txBody>
      </p:sp>
      <p:grpSp>
        <p:nvGrpSpPr>
          <p:cNvPr id="3" name="Group 2"/>
          <p:cNvGrpSpPr/>
          <p:nvPr/>
        </p:nvGrpSpPr>
        <p:grpSpPr>
          <a:xfrm>
            <a:off x="175597" y="1882131"/>
            <a:ext cx="1189563" cy="962818"/>
            <a:chOff x="67498" y="1968661"/>
            <a:chExt cx="2052034" cy="1839106"/>
          </a:xfrm>
        </p:grpSpPr>
        <p:sp>
          <p:nvSpPr>
            <p:cNvPr id="37" name="Oval 36"/>
            <p:cNvSpPr/>
            <p:nvPr/>
          </p:nvSpPr>
          <p:spPr>
            <a:xfrm>
              <a:off x="67498" y="1968661"/>
              <a:ext cx="1854557" cy="183910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a:stCxn id="37" idx="0"/>
              <a:endCxn id="37" idx="4"/>
            </p:cNvCxnSpPr>
            <p:nvPr/>
          </p:nvCxnSpPr>
          <p:spPr>
            <a:xfrm>
              <a:off x="994777" y="1968661"/>
              <a:ext cx="0" cy="18391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8690" y="2433922"/>
              <a:ext cx="532217" cy="764261"/>
            </a:xfrm>
            <a:prstGeom prst="rect">
              <a:avLst/>
            </a:prstGeom>
            <a:noFill/>
          </p:spPr>
          <p:txBody>
            <a:bodyPr wrap="square" rtlCol="0">
              <a:spAutoFit/>
            </a:bodyPr>
            <a:lstStyle/>
            <a:p>
              <a:r>
                <a:rPr lang="en-US" sz="2000" b="1" dirty="0" smtClean="0"/>
                <a:t>∑</a:t>
              </a:r>
              <a:endParaRPr lang="en-US" sz="900" b="1" dirty="0"/>
            </a:p>
          </p:txBody>
        </p:sp>
        <p:sp>
          <p:nvSpPr>
            <p:cNvPr id="50" name="TextBox 49"/>
            <p:cNvSpPr txBox="1"/>
            <p:nvPr/>
          </p:nvSpPr>
          <p:spPr>
            <a:xfrm>
              <a:off x="921798" y="2470414"/>
              <a:ext cx="1197734" cy="764261"/>
            </a:xfrm>
            <a:prstGeom prst="rect">
              <a:avLst/>
            </a:prstGeom>
            <a:noFill/>
          </p:spPr>
          <p:txBody>
            <a:bodyPr wrap="square" rtlCol="0">
              <a:spAutoFit/>
            </a:bodyPr>
            <a:lstStyle/>
            <a:p>
              <a:r>
                <a:rPr lang="en-US" sz="2000" b="1" dirty="0" smtClean="0"/>
                <a:t>F(x)</a:t>
              </a:r>
              <a:endParaRPr lang="en-US" sz="2000" b="1" dirty="0"/>
            </a:p>
          </p:txBody>
        </p:sp>
      </p:grpSp>
      <p:sp>
        <p:nvSpPr>
          <p:cNvPr id="10" name="Rectangle 9"/>
          <p:cNvSpPr/>
          <p:nvPr/>
        </p:nvSpPr>
        <p:spPr>
          <a:xfrm>
            <a:off x="542936" y="5538814"/>
            <a:ext cx="3736337" cy="646331"/>
          </a:xfrm>
          <a:prstGeom prst="rect">
            <a:avLst/>
          </a:prstGeom>
        </p:spPr>
        <p:txBody>
          <a:bodyPr wrap="square">
            <a:spAutoFit/>
          </a:bodyPr>
          <a:lstStyle/>
          <a:p>
            <a:r>
              <a:rPr lang="en-US" dirty="0" smtClean="0"/>
              <a:t>Out H1 = sigmoid(H1) = 0.593269992</a:t>
            </a:r>
          </a:p>
          <a:p>
            <a:r>
              <a:rPr lang="en-US" dirty="0" smtClean="0"/>
              <a:t>Out H2 = sigmoid(H2) = 0.596884378</a:t>
            </a:r>
            <a:endParaRPr lang="en-US" dirty="0"/>
          </a:p>
        </p:txBody>
      </p:sp>
    </p:spTree>
    <p:extLst>
      <p:ext uri="{BB962C8B-B14F-4D97-AF65-F5344CB8AC3E}">
        <p14:creationId xmlns:p14="http://schemas.microsoft.com/office/powerpoint/2010/main" val="22394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arn(inVertical)">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arn(inVertical)">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animBg="1"/>
      <p:bldP spid="28" grpId="0"/>
      <p:bldP spid="29" grpId="0"/>
      <p:bldP spid="30" grpId="0" animBg="1"/>
      <p:bldP spid="45"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20"/>
            <a:ext cx="10058400" cy="1450757"/>
          </a:xfrm>
        </p:spPr>
        <p:txBody>
          <a:bodyPr/>
          <a:lstStyle/>
          <a:p>
            <a:r>
              <a:rPr lang="en-US" dirty="0" smtClean="0"/>
              <a:t>MLP Calculations (with backpropagation)</a:t>
            </a:r>
            <a:endParaRPr lang="en-US" dirty="0"/>
          </a:p>
        </p:txBody>
      </p:sp>
      <p:sp>
        <p:nvSpPr>
          <p:cNvPr id="4" name="TextBox 3"/>
          <p:cNvSpPr txBox="1"/>
          <p:nvPr/>
        </p:nvSpPr>
        <p:spPr>
          <a:xfrm>
            <a:off x="1996225" y="2395470"/>
            <a:ext cx="359394" cy="369332"/>
          </a:xfrm>
          <a:prstGeom prst="rect">
            <a:avLst/>
          </a:prstGeom>
          <a:noFill/>
        </p:spPr>
        <p:txBody>
          <a:bodyPr wrap="none" rtlCol="0">
            <a:spAutoFit/>
          </a:bodyPr>
          <a:lstStyle/>
          <a:p>
            <a:r>
              <a:rPr lang="en-US" dirty="0"/>
              <a:t>I</a:t>
            </a:r>
            <a:r>
              <a:rPr lang="en-US" dirty="0" smtClean="0"/>
              <a:t>1</a:t>
            </a:r>
            <a:endParaRPr lang="en-US" dirty="0"/>
          </a:p>
        </p:txBody>
      </p:sp>
      <p:sp>
        <p:nvSpPr>
          <p:cNvPr id="5" name="TextBox 4"/>
          <p:cNvSpPr txBox="1"/>
          <p:nvPr/>
        </p:nvSpPr>
        <p:spPr>
          <a:xfrm>
            <a:off x="1967121" y="3602425"/>
            <a:ext cx="359394" cy="369332"/>
          </a:xfrm>
          <a:prstGeom prst="rect">
            <a:avLst/>
          </a:prstGeom>
          <a:noFill/>
        </p:spPr>
        <p:txBody>
          <a:bodyPr wrap="none" rtlCol="0">
            <a:spAutoFit/>
          </a:bodyPr>
          <a:lstStyle/>
          <a:p>
            <a:r>
              <a:rPr lang="en-US" dirty="0"/>
              <a:t>I</a:t>
            </a:r>
            <a:r>
              <a:rPr lang="en-US" dirty="0" smtClean="0"/>
              <a:t>2</a:t>
            </a:r>
            <a:endParaRPr lang="en-US" dirty="0"/>
          </a:p>
        </p:txBody>
      </p:sp>
      <p:sp>
        <p:nvSpPr>
          <p:cNvPr id="6" name="Oval 5"/>
          <p:cNvSpPr/>
          <p:nvPr/>
        </p:nvSpPr>
        <p:spPr>
          <a:xfrm>
            <a:off x="4456090" y="2150772"/>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
        <p:nvSpPr>
          <p:cNvPr id="7" name="Oval 6"/>
          <p:cNvSpPr/>
          <p:nvPr/>
        </p:nvSpPr>
        <p:spPr>
          <a:xfrm>
            <a:off x="4456090" y="3485229"/>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a:t>
            </a:r>
            <a:endParaRPr lang="en-US" dirty="0"/>
          </a:p>
        </p:txBody>
      </p:sp>
      <p:sp>
        <p:nvSpPr>
          <p:cNvPr id="8" name="Oval 7"/>
          <p:cNvSpPr/>
          <p:nvPr/>
        </p:nvSpPr>
        <p:spPr>
          <a:xfrm>
            <a:off x="7187626" y="2046701"/>
            <a:ext cx="1153089"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p>
          <a:p>
            <a:pPr algn="ctr"/>
            <a:r>
              <a:rPr lang="en-US" dirty="0" smtClean="0"/>
              <a:t>(0.01)</a:t>
            </a:r>
            <a:endParaRPr lang="en-US" dirty="0"/>
          </a:p>
        </p:txBody>
      </p:sp>
      <p:sp>
        <p:nvSpPr>
          <p:cNvPr id="9" name="Oval 8"/>
          <p:cNvSpPr/>
          <p:nvPr/>
        </p:nvSpPr>
        <p:spPr>
          <a:xfrm>
            <a:off x="7187626" y="3357366"/>
            <a:ext cx="1115897"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 (0.99)</a:t>
            </a:r>
            <a:endParaRPr lang="en-US" dirty="0"/>
          </a:p>
        </p:txBody>
      </p:sp>
      <p:cxnSp>
        <p:nvCxnSpPr>
          <p:cNvPr id="11" name="Straight Arrow Connector 10"/>
          <p:cNvCxnSpPr>
            <a:stCxn id="4" idx="3"/>
          </p:cNvCxnSpPr>
          <p:nvPr/>
        </p:nvCxnSpPr>
        <p:spPr>
          <a:xfrm>
            <a:off x="2355619" y="2580136"/>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a:off x="2355619" y="2580136"/>
            <a:ext cx="2085573" cy="121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V="1">
            <a:off x="2326515" y="2580137"/>
            <a:ext cx="2114677" cy="120695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2"/>
          </p:cNvCxnSpPr>
          <p:nvPr/>
        </p:nvCxnSpPr>
        <p:spPr>
          <a:xfrm>
            <a:off x="2326515" y="3787091"/>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26157" y="2241962"/>
            <a:ext cx="506870" cy="369332"/>
          </a:xfrm>
          <a:prstGeom prst="rect">
            <a:avLst/>
          </a:prstGeom>
          <a:noFill/>
        </p:spPr>
        <p:txBody>
          <a:bodyPr wrap="none" rtlCol="0">
            <a:spAutoFit/>
          </a:bodyPr>
          <a:lstStyle/>
          <a:p>
            <a:r>
              <a:rPr lang="en-US" dirty="0" smtClean="0"/>
              <a:t>W1</a:t>
            </a:r>
            <a:endParaRPr lang="en-US" dirty="0"/>
          </a:p>
        </p:txBody>
      </p:sp>
      <p:sp>
        <p:nvSpPr>
          <p:cNvPr id="24" name="TextBox 23"/>
          <p:cNvSpPr txBox="1"/>
          <p:nvPr/>
        </p:nvSpPr>
        <p:spPr>
          <a:xfrm rot="1705177">
            <a:off x="2892629" y="2688074"/>
            <a:ext cx="506870" cy="369332"/>
          </a:xfrm>
          <a:prstGeom prst="rect">
            <a:avLst/>
          </a:prstGeom>
          <a:noFill/>
        </p:spPr>
        <p:txBody>
          <a:bodyPr wrap="none" rtlCol="0">
            <a:spAutoFit/>
          </a:bodyPr>
          <a:lstStyle/>
          <a:p>
            <a:r>
              <a:rPr lang="en-US" dirty="0" smtClean="0"/>
              <a:t>W3</a:t>
            </a:r>
            <a:endParaRPr lang="en-US" dirty="0"/>
          </a:p>
        </p:txBody>
      </p:sp>
      <p:sp>
        <p:nvSpPr>
          <p:cNvPr id="25" name="TextBox 24"/>
          <p:cNvSpPr txBox="1"/>
          <p:nvPr/>
        </p:nvSpPr>
        <p:spPr>
          <a:xfrm rot="19878793">
            <a:off x="2369389" y="3219976"/>
            <a:ext cx="506870" cy="369332"/>
          </a:xfrm>
          <a:prstGeom prst="rect">
            <a:avLst/>
          </a:prstGeom>
          <a:noFill/>
        </p:spPr>
        <p:txBody>
          <a:bodyPr wrap="none" rtlCol="0">
            <a:spAutoFit/>
          </a:bodyPr>
          <a:lstStyle/>
          <a:p>
            <a:r>
              <a:rPr lang="en-US" dirty="0" smtClean="0"/>
              <a:t>W2</a:t>
            </a:r>
            <a:endParaRPr lang="en-US" dirty="0"/>
          </a:p>
        </p:txBody>
      </p:sp>
      <p:sp>
        <p:nvSpPr>
          <p:cNvPr id="26" name="TextBox 25"/>
          <p:cNvSpPr txBox="1"/>
          <p:nvPr/>
        </p:nvSpPr>
        <p:spPr>
          <a:xfrm>
            <a:off x="3188965" y="3428312"/>
            <a:ext cx="506870" cy="369332"/>
          </a:xfrm>
          <a:prstGeom prst="rect">
            <a:avLst/>
          </a:prstGeom>
          <a:noFill/>
        </p:spPr>
        <p:txBody>
          <a:bodyPr wrap="none" rtlCol="0">
            <a:spAutoFit/>
          </a:bodyPr>
          <a:lstStyle/>
          <a:p>
            <a:r>
              <a:rPr lang="en-US" dirty="0" smtClean="0"/>
              <a:t>W4</a:t>
            </a:r>
            <a:endParaRPr lang="en-US" dirty="0"/>
          </a:p>
        </p:txBody>
      </p:sp>
      <p:sp>
        <p:nvSpPr>
          <p:cNvPr id="27" name="Arc 26"/>
          <p:cNvSpPr/>
          <p:nvPr/>
        </p:nvSpPr>
        <p:spPr>
          <a:xfrm>
            <a:off x="4456827" y="1939018"/>
            <a:ext cx="875763" cy="504602"/>
          </a:xfrm>
          <a:prstGeom prst="arc">
            <a:avLst>
              <a:gd name="adj1" fmla="val 16200000"/>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4279273" y="1776040"/>
            <a:ext cx="423514" cy="369332"/>
          </a:xfrm>
          <a:prstGeom prst="rect">
            <a:avLst/>
          </a:prstGeom>
          <a:noFill/>
        </p:spPr>
        <p:txBody>
          <a:bodyPr wrap="none" rtlCol="0">
            <a:spAutoFit/>
          </a:bodyPr>
          <a:lstStyle/>
          <a:p>
            <a:r>
              <a:rPr lang="en-US" dirty="0" smtClean="0"/>
              <a:t>b1</a:t>
            </a:r>
            <a:endParaRPr lang="en-US" dirty="0"/>
          </a:p>
        </p:txBody>
      </p:sp>
      <p:sp>
        <p:nvSpPr>
          <p:cNvPr id="29" name="TextBox 28"/>
          <p:cNvSpPr txBox="1"/>
          <p:nvPr/>
        </p:nvSpPr>
        <p:spPr>
          <a:xfrm>
            <a:off x="4279273" y="4147604"/>
            <a:ext cx="423514" cy="369332"/>
          </a:xfrm>
          <a:prstGeom prst="rect">
            <a:avLst/>
          </a:prstGeom>
          <a:noFill/>
        </p:spPr>
        <p:txBody>
          <a:bodyPr wrap="none" rtlCol="0">
            <a:spAutoFit/>
          </a:bodyPr>
          <a:lstStyle/>
          <a:p>
            <a:r>
              <a:rPr lang="en-US" dirty="0" smtClean="0"/>
              <a:t>b2</a:t>
            </a:r>
            <a:endParaRPr lang="en-US" dirty="0"/>
          </a:p>
        </p:txBody>
      </p:sp>
      <p:sp>
        <p:nvSpPr>
          <p:cNvPr id="30" name="Arc 29"/>
          <p:cNvSpPr/>
          <p:nvPr/>
        </p:nvSpPr>
        <p:spPr>
          <a:xfrm>
            <a:off x="4063066" y="387273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087155" y="2443620"/>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6"/>
          </p:cNvCxnSpPr>
          <p:nvPr/>
        </p:nvCxnSpPr>
        <p:spPr>
          <a:xfrm>
            <a:off x="5087155" y="2457787"/>
            <a:ext cx="2089560" cy="128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2"/>
          </p:cNvCxnSpPr>
          <p:nvPr/>
        </p:nvCxnSpPr>
        <p:spPr>
          <a:xfrm flipV="1">
            <a:off x="5104494" y="2426628"/>
            <a:ext cx="2083132" cy="132000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04494" y="3756247"/>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73045" y="2112591"/>
            <a:ext cx="506870" cy="369332"/>
          </a:xfrm>
          <a:prstGeom prst="rect">
            <a:avLst/>
          </a:prstGeom>
          <a:noFill/>
        </p:spPr>
        <p:txBody>
          <a:bodyPr wrap="none" rtlCol="0">
            <a:spAutoFit/>
          </a:bodyPr>
          <a:lstStyle/>
          <a:p>
            <a:r>
              <a:rPr lang="en-US" dirty="0" smtClean="0"/>
              <a:t>W5</a:t>
            </a:r>
            <a:endParaRPr lang="en-US" dirty="0"/>
          </a:p>
        </p:txBody>
      </p:sp>
      <p:sp>
        <p:nvSpPr>
          <p:cNvPr id="40" name="TextBox 39"/>
          <p:cNvSpPr txBox="1"/>
          <p:nvPr/>
        </p:nvSpPr>
        <p:spPr>
          <a:xfrm rot="1705177">
            <a:off x="5602271" y="2572991"/>
            <a:ext cx="506870" cy="369332"/>
          </a:xfrm>
          <a:prstGeom prst="rect">
            <a:avLst/>
          </a:prstGeom>
          <a:noFill/>
        </p:spPr>
        <p:txBody>
          <a:bodyPr wrap="none" rtlCol="0">
            <a:spAutoFit/>
          </a:bodyPr>
          <a:lstStyle/>
          <a:p>
            <a:r>
              <a:rPr lang="en-US" dirty="0" smtClean="0"/>
              <a:t>W7</a:t>
            </a:r>
            <a:endParaRPr lang="en-US" dirty="0"/>
          </a:p>
        </p:txBody>
      </p:sp>
      <p:sp>
        <p:nvSpPr>
          <p:cNvPr id="41" name="TextBox 40"/>
          <p:cNvSpPr txBox="1"/>
          <p:nvPr/>
        </p:nvSpPr>
        <p:spPr>
          <a:xfrm rot="19878793">
            <a:off x="5303879" y="3088486"/>
            <a:ext cx="506870" cy="369332"/>
          </a:xfrm>
          <a:prstGeom prst="rect">
            <a:avLst/>
          </a:prstGeom>
          <a:noFill/>
        </p:spPr>
        <p:txBody>
          <a:bodyPr wrap="none" rtlCol="0">
            <a:spAutoFit/>
          </a:bodyPr>
          <a:lstStyle/>
          <a:p>
            <a:r>
              <a:rPr lang="en-US" dirty="0" smtClean="0"/>
              <a:t>W6</a:t>
            </a:r>
            <a:endParaRPr lang="en-US" dirty="0"/>
          </a:p>
        </p:txBody>
      </p:sp>
      <p:sp>
        <p:nvSpPr>
          <p:cNvPr id="42" name="TextBox 41"/>
          <p:cNvSpPr txBox="1"/>
          <p:nvPr/>
        </p:nvSpPr>
        <p:spPr>
          <a:xfrm>
            <a:off x="5952238" y="3439364"/>
            <a:ext cx="506870" cy="369332"/>
          </a:xfrm>
          <a:prstGeom prst="rect">
            <a:avLst/>
          </a:prstGeom>
          <a:noFill/>
        </p:spPr>
        <p:txBody>
          <a:bodyPr wrap="none" rtlCol="0">
            <a:spAutoFit/>
          </a:bodyPr>
          <a:lstStyle/>
          <a:p>
            <a:r>
              <a:rPr lang="en-US" dirty="0" smtClean="0"/>
              <a:t>W8</a:t>
            </a:r>
            <a:endParaRPr lang="en-US" dirty="0"/>
          </a:p>
        </p:txBody>
      </p:sp>
      <p:graphicFrame>
        <p:nvGraphicFramePr>
          <p:cNvPr id="43" name="Table 42"/>
          <p:cNvGraphicFramePr>
            <a:graphicFrameLocks noGrp="1"/>
          </p:cNvGraphicFramePr>
          <p:nvPr>
            <p:extLst/>
          </p:nvPr>
        </p:nvGraphicFramePr>
        <p:xfrm>
          <a:off x="9310475" y="1398236"/>
          <a:ext cx="2670788" cy="4820920"/>
        </p:xfrm>
        <a:graphic>
          <a:graphicData uri="http://schemas.openxmlformats.org/drawingml/2006/table">
            <a:tbl>
              <a:tblPr firstRow="1" bandRow="1">
                <a:tableStyleId>{5C22544A-7EE6-4342-B048-85BDC9FD1C3A}</a:tableStyleId>
              </a:tblPr>
              <a:tblGrid>
                <a:gridCol w="1335394"/>
                <a:gridCol w="1335394"/>
              </a:tblGrid>
              <a:tr h="370840">
                <a:tc>
                  <a:txBody>
                    <a:bodyPr/>
                    <a:lstStyle/>
                    <a:p>
                      <a:pPr algn="ctr"/>
                      <a:r>
                        <a:rPr lang="en-US" dirty="0" smtClean="0"/>
                        <a:t>Variable</a:t>
                      </a:r>
                      <a:endParaRPr lang="en-US" dirty="0"/>
                    </a:p>
                  </a:txBody>
                  <a:tcPr/>
                </a:tc>
                <a:tc>
                  <a:txBody>
                    <a:bodyPr/>
                    <a:lstStyle/>
                    <a:p>
                      <a:pPr algn="ctr"/>
                      <a:r>
                        <a:rPr lang="en-US" dirty="0" smtClean="0"/>
                        <a:t>Value</a:t>
                      </a:r>
                      <a:endParaRPr lang="en-US" dirty="0"/>
                    </a:p>
                  </a:txBody>
                  <a:tcPr/>
                </a:tc>
              </a:tr>
              <a:tr h="370840">
                <a:tc>
                  <a:txBody>
                    <a:bodyPr/>
                    <a:lstStyle/>
                    <a:p>
                      <a:r>
                        <a:rPr lang="en-US" dirty="0" smtClean="0"/>
                        <a:t>I1</a:t>
                      </a:r>
                    </a:p>
                  </a:txBody>
                  <a:tcPr/>
                </a:tc>
                <a:tc>
                  <a:txBody>
                    <a:bodyPr/>
                    <a:lstStyle/>
                    <a:p>
                      <a:r>
                        <a:rPr lang="en-US" dirty="0" smtClean="0"/>
                        <a:t>0.05</a:t>
                      </a:r>
                      <a:endParaRPr lang="en-US" dirty="0"/>
                    </a:p>
                  </a:txBody>
                  <a:tcPr/>
                </a:tc>
              </a:tr>
              <a:tr h="370840">
                <a:tc>
                  <a:txBody>
                    <a:bodyPr/>
                    <a:lstStyle/>
                    <a:p>
                      <a:r>
                        <a:rPr lang="en-US" dirty="0" smtClean="0"/>
                        <a:t>I2</a:t>
                      </a:r>
                      <a:endParaRPr lang="en-US" dirty="0"/>
                    </a:p>
                  </a:txBody>
                  <a:tcPr/>
                </a:tc>
                <a:tc>
                  <a:txBody>
                    <a:bodyPr/>
                    <a:lstStyle/>
                    <a:p>
                      <a:r>
                        <a:rPr lang="en-US" dirty="0" smtClean="0"/>
                        <a:t>0.10</a:t>
                      </a:r>
                      <a:endParaRPr lang="en-US" dirty="0"/>
                    </a:p>
                  </a:txBody>
                  <a:tcPr/>
                </a:tc>
              </a:tr>
              <a:tr h="370840">
                <a:tc>
                  <a:txBody>
                    <a:bodyPr/>
                    <a:lstStyle/>
                    <a:p>
                      <a:r>
                        <a:rPr lang="en-US" dirty="0" smtClean="0"/>
                        <a:t>B1,B2</a:t>
                      </a:r>
                      <a:endParaRPr lang="en-US" dirty="0"/>
                    </a:p>
                  </a:txBody>
                  <a:tcPr/>
                </a:tc>
                <a:tc>
                  <a:txBody>
                    <a:bodyPr/>
                    <a:lstStyle/>
                    <a:p>
                      <a:r>
                        <a:rPr lang="en-US" dirty="0" smtClean="0"/>
                        <a:t>0.35</a:t>
                      </a:r>
                      <a:endParaRPr lang="en-US" dirty="0"/>
                    </a:p>
                  </a:txBody>
                  <a:tcPr/>
                </a:tc>
              </a:tr>
              <a:tr h="370840">
                <a:tc>
                  <a:txBody>
                    <a:bodyPr/>
                    <a:lstStyle/>
                    <a:p>
                      <a:r>
                        <a:rPr lang="en-US" dirty="0" smtClean="0"/>
                        <a:t>B3,B4</a:t>
                      </a:r>
                      <a:endParaRPr lang="en-US" dirty="0"/>
                    </a:p>
                  </a:txBody>
                  <a:tcPr/>
                </a:tc>
                <a:tc>
                  <a:txBody>
                    <a:bodyPr/>
                    <a:lstStyle/>
                    <a:p>
                      <a:r>
                        <a:rPr lang="en-US" dirty="0" smtClean="0"/>
                        <a:t>0.60</a:t>
                      </a:r>
                      <a:endParaRPr lang="en-US" dirty="0"/>
                    </a:p>
                  </a:txBody>
                  <a:tcPr/>
                </a:tc>
              </a:tr>
              <a:tr h="370840">
                <a:tc>
                  <a:txBody>
                    <a:bodyPr/>
                    <a:lstStyle/>
                    <a:p>
                      <a:r>
                        <a:rPr lang="en-US" dirty="0" smtClean="0"/>
                        <a:t>W1</a:t>
                      </a:r>
                      <a:endParaRPr lang="en-US" dirty="0"/>
                    </a:p>
                  </a:txBody>
                  <a:tcPr/>
                </a:tc>
                <a:tc>
                  <a:txBody>
                    <a:bodyPr/>
                    <a:lstStyle/>
                    <a:p>
                      <a:r>
                        <a:rPr lang="en-US" dirty="0" smtClean="0"/>
                        <a:t>0.15</a:t>
                      </a:r>
                      <a:endParaRPr lang="en-US" dirty="0"/>
                    </a:p>
                  </a:txBody>
                  <a:tcPr/>
                </a:tc>
              </a:tr>
              <a:tr h="370840">
                <a:tc>
                  <a:txBody>
                    <a:bodyPr/>
                    <a:lstStyle/>
                    <a:p>
                      <a:r>
                        <a:rPr lang="en-US" dirty="0" smtClean="0"/>
                        <a:t>W2</a:t>
                      </a:r>
                      <a:endParaRPr lang="en-US" dirty="0"/>
                    </a:p>
                  </a:txBody>
                  <a:tcPr/>
                </a:tc>
                <a:tc>
                  <a:txBody>
                    <a:bodyPr/>
                    <a:lstStyle/>
                    <a:p>
                      <a:r>
                        <a:rPr lang="en-US" dirty="0" smtClean="0"/>
                        <a:t>0.20</a:t>
                      </a:r>
                      <a:endParaRPr lang="en-US" dirty="0"/>
                    </a:p>
                  </a:txBody>
                  <a:tcPr/>
                </a:tc>
              </a:tr>
              <a:tr h="370840">
                <a:tc>
                  <a:txBody>
                    <a:bodyPr/>
                    <a:lstStyle/>
                    <a:p>
                      <a:r>
                        <a:rPr lang="en-US" dirty="0" smtClean="0"/>
                        <a:t>W3</a:t>
                      </a:r>
                      <a:endParaRPr lang="en-US" dirty="0"/>
                    </a:p>
                  </a:txBody>
                  <a:tcPr/>
                </a:tc>
                <a:tc>
                  <a:txBody>
                    <a:bodyPr/>
                    <a:lstStyle/>
                    <a:p>
                      <a:r>
                        <a:rPr lang="en-US" dirty="0" smtClean="0"/>
                        <a:t>0.25</a:t>
                      </a:r>
                      <a:endParaRPr lang="en-US" dirty="0"/>
                    </a:p>
                  </a:txBody>
                  <a:tcPr/>
                </a:tc>
              </a:tr>
              <a:tr h="370840">
                <a:tc>
                  <a:txBody>
                    <a:bodyPr/>
                    <a:lstStyle/>
                    <a:p>
                      <a:r>
                        <a:rPr lang="en-US" dirty="0" smtClean="0"/>
                        <a:t>W4</a:t>
                      </a:r>
                      <a:endParaRPr lang="en-US" dirty="0"/>
                    </a:p>
                  </a:txBody>
                  <a:tcPr/>
                </a:tc>
                <a:tc>
                  <a:txBody>
                    <a:bodyPr/>
                    <a:lstStyle/>
                    <a:p>
                      <a:r>
                        <a:rPr lang="en-US" dirty="0" smtClean="0"/>
                        <a:t>0.30</a:t>
                      </a:r>
                      <a:endParaRPr lang="en-US" dirty="0"/>
                    </a:p>
                  </a:txBody>
                  <a:tcPr/>
                </a:tc>
              </a:tr>
              <a:tr h="370840">
                <a:tc>
                  <a:txBody>
                    <a:bodyPr/>
                    <a:lstStyle/>
                    <a:p>
                      <a:r>
                        <a:rPr lang="en-US" dirty="0" smtClean="0"/>
                        <a:t>W5</a:t>
                      </a:r>
                      <a:endParaRPr lang="en-US" dirty="0"/>
                    </a:p>
                  </a:txBody>
                  <a:tcPr/>
                </a:tc>
                <a:tc>
                  <a:txBody>
                    <a:bodyPr/>
                    <a:lstStyle/>
                    <a:p>
                      <a:r>
                        <a:rPr lang="en-US" dirty="0" smtClean="0"/>
                        <a:t>0.40</a:t>
                      </a:r>
                      <a:endParaRPr lang="en-US" dirty="0"/>
                    </a:p>
                  </a:txBody>
                  <a:tcPr/>
                </a:tc>
              </a:tr>
              <a:tr h="370840">
                <a:tc>
                  <a:txBody>
                    <a:bodyPr/>
                    <a:lstStyle/>
                    <a:p>
                      <a:r>
                        <a:rPr lang="en-US" dirty="0" smtClean="0"/>
                        <a:t>W6</a:t>
                      </a:r>
                      <a:endParaRPr lang="en-US" dirty="0"/>
                    </a:p>
                  </a:txBody>
                  <a:tcPr/>
                </a:tc>
                <a:tc>
                  <a:txBody>
                    <a:bodyPr/>
                    <a:lstStyle/>
                    <a:p>
                      <a:r>
                        <a:rPr lang="en-US" dirty="0" smtClean="0"/>
                        <a:t>0.45</a:t>
                      </a:r>
                      <a:endParaRPr lang="en-US" dirty="0"/>
                    </a:p>
                  </a:txBody>
                  <a:tcPr/>
                </a:tc>
              </a:tr>
              <a:tr h="370840">
                <a:tc>
                  <a:txBody>
                    <a:bodyPr/>
                    <a:lstStyle/>
                    <a:p>
                      <a:r>
                        <a:rPr lang="en-US" dirty="0" smtClean="0"/>
                        <a:t>W7</a:t>
                      </a:r>
                      <a:endParaRPr lang="en-US" dirty="0"/>
                    </a:p>
                  </a:txBody>
                  <a:tcPr/>
                </a:tc>
                <a:tc>
                  <a:txBody>
                    <a:bodyPr/>
                    <a:lstStyle/>
                    <a:p>
                      <a:r>
                        <a:rPr lang="en-US" dirty="0" smtClean="0"/>
                        <a:t>0.50</a:t>
                      </a:r>
                      <a:endParaRPr lang="en-US" dirty="0"/>
                    </a:p>
                  </a:txBody>
                  <a:tcPr/>
                </a:tc>
              </a:tr>
              <a:tr h="370840">
                <a:tc>
                  <a:txBody>
                    <a:bodyPr/>
                    <a:lstStyle/>
                    <a:p>
                      <a:r>
                        <a:rPr lang="en-US" dirty="0" smtClean="0"/>
                        <a:t>W8</a:t>
                      </a:r>
                      <a:endParaRPr lang="en-US" dirty="0"/>
                    </a:p>
                  </a:txBody>
                  <a:tcPr/>
                </a:tc>
                <a:tc>
                  <a:txBody>
                    <a:bodyPr/>
                    <a:lstStyle/>
                    <a:p>
                      <a:r>
                        <a:rPr lang="en-US" dirty="0" smtClean="0"/>
                        <a:t>0.55</a:t>
                      </a:r>
                      <a:endParaRPr lang="en-US" dirty="0"/>
                    </a:p>
                  </a:txBody>
                  <a:tcPr/>
                </a:tc>
              </a:tr>
            </a:tbl>
          </a:graphicData>
        </a:graphic>
      </p:graphicFrame>
      <p:sp>
        <p:nvSpPr>
          <p:cNvPr id="45" name="TextBox 44"/>
          <p:cNvSpPr txBox="1"/>
          <p:nvPr/>
        </p:nvSpPr>
        <p:spPr>
          <a:xfrm>
            <a:off x="572924" y="4746350"/>
            <a:ext cx="5011308" cy="646331"/>
          </a:xfrm>
          <a:prstGeom prst="rect">
            <a:avLst/>
          </a:prstGeom>
          <a:noFill/>
        </p:spPr>
        <p:txBody>
          <a:bodyPr wrap="none" rtlCol="0">
            <a:spAutoFit/>
          </a:bodyPr>
          <a:lstStyle/>
          <a:p>
            <a:r>
              <a:rPr lang="en-US" dirty="0" smtClean="0"/>
              <a:t>O1 = Out H1*W5 + Out H2*W6 + b3 = 1.105905967</a:t>
            </a:r>
          </a:p>
          <a:p>
            <a:r>
              <a:rPr lang="en-US" dirty="0" smtClean="0"/>
              <a:t>O2 = </a:t>
            </a:r>
            <a:r>
              <a:rPr lang="en-US" dirty="0"/>
              <a:t>Out </a:t>
            </a:r>
            <a:r>
              <a:rPr lang="en-US" dirty="0" smtClean="0"/>
              <a:t>H1*W7 </a:t>
            </a:r>
            <a:r>
              <a:rPr lang="en-US" dirty="0"/>
              <a:t>+ Out </a:t>
            </a:r>
            <a:r>
              <a:rPr lang="en-US" dirty="0" smtClean="0"/>
              <a:t>H2*W8 </a:t>
            </a:r>
            <a:r>
              <a:rPr lang="en-US" dirty="0"/>
              <a:t>+ </a:t>
            </a:r>
            <a:r>
              <a:rPr lang="en-US" dirty="0" smtClean="0"/>
              <a:t>b4 = 1.2249214</a:t>
            </a:r>
          </a:p>
        </p:txBody>
      </p:sp>
      <p:sp>
        <p:nvSpPr>
          <p:cNvPr id="46" name="TextBox 45"/>
          <p:cNvSpPr txBox="1"/>
          <p:nvPr/>
        </p:nvSpPr>
        <p:spPr>
          <a:xfrm>
            <a:off x="7450276" y="4170174"/>
            <a:ext cx="423514" cy="369332"/>
          </a:xfrm>
          <a:prstGeom prst="rect">
            <a:avLst/>
          </a:prstGeom>
          <a:noFill/>
        </p:spPr>
        <p:txBody>
          <a:bodyPr wrap="none" rtlCol="0">
            <a:spAutoFit/>
          </a:bodyPr>
          <a:lstStyle/>
          <a:p>
            <a:r>
              <a:rPr lang="en-US" dirty="0" smtClean="0"/>
              <a:t>b4</a:t>
            </a:r>
            <a:endParaRPr lang="en-US" dirty="0"/>
          </a:p>
        </p:txBody>
      </p:sp>
      <p:sp>
        <p:nvSpPr>
          <p:cNvPr id="47" name="Arc 46"/>
          <p:cNvSpPr/>
          <p:nvPr/>
        </p:nvSpPr>
        <p:spPr>
          <a:xfrm>
            <a:off x="7234069" y="389530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7521178" y="2844949"/>
            <a:ext cx="423514" cy="369332"/>
          </a:xfrm>
          <a:prstGeom prst="rect">
            <a:avLst/>
          </a:prstGeom>
          <a:noFill/>
        </p:spPr>
        <p:txBody>
          <a:bodyPr wrap="none" rtlCol="0">
            <a:spAutoFit/>
          </a:bodyPr>
          <a:lstStyle/>
          <a:p>
            <a:r>
              <a:rPr lang="en-US" dirty="0" smtClean="0"/>
              <a:t>b3</a:t>
            </a:r>
            <a:endParaRPr lang="en-US" dirty="0"/>
          </a:p>
        </p:txBody>
      </p:sp>
      <p:sp>
        <p:nvSpPr>
          <p:cNvPr id="49" name="Arc 48"/>
          <p:cNvSpPr/>
          <p:nvPr/>
        </p:nvSpPr>
        <p:spPr>
          <a:xfrm>
            <a:off x="7304971" y="2570078"/>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570232" y="5501886"/>
            <a:ext cx="3709041" cy="646331"/>
          </a:xfrm>
          <a:prstGeom prst="rect">
            <a:avLst/>
          </a:prstGeom>
        </p:spPr>
        <p:txBody>
          <a:bodyPr wrap="square">
            <a:spAutoFit/>
          </a:bodyPr>
          <a:lstStyle/>
          <a:p>
            <a:r>
              <a:rPr lang="en-US" dirty="0" smtClean="0"/>
              <a:t>Out O1 = sigmoid(O1) = 0.75136507</a:t>
            </a:r>
          </a:p>
          <a:p>
            <a:r>
              <a:rPr lang="en-US" dirty="0" smtClean="0"/>
              <a:t>Out O2 = sigmoid(O2) = 0.77292846</a:t>
            </a:r>
            <a:endParaRPr lang="en-US" dirty="0"/>
          </a:p>
        </p:txBody>
      </p:sp>
    </p:spTree>
    <p:extLst>
      <p:ext uri="{BB962C8B-B14F-4D97-AF65-F5344CB8AC3E}">
        <p14:creationId xmlns:p14="http://schemas.microsoft.com/office/powerpoint/2010/main" val="38708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par>
                                <p:cTn id="8" presetID="2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down)">
                                      <p:cBhvr>
                                        <p:cTn id="15" dur="500"/>
                                        <p:tgtEl>
                                          <p:spTgt spid="41"/>
                                        </p:tgtEl>
                                      </p:cBhvr>
                                    </p:animEffect>
                                  </p:childTnLst>
                                </p:cTn>
                              </p:par>
                              <p:par>
                                <p:cTn id="16" presetID="22" presetClass="entr" presetSubtype="4"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par>
                                <p:cTn id="24" presetID="22" presetClass="entr" presetSubtype="4"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arn(inVertical)">
                                      <p:cBhvr>
                                        <p:cTn id="31" dur="500"/>
                                        <p:tgtEl>
                                          <p:spTgt spid="42"/>
                                        </p:tgtEl>
                                      </p:cBhvr>
                                    </p:animEffect>
                                  </p:childTnLst>
                                </p:cTn>
                              </p:par>
                              <p:par>
                                <p:cTn id="32" presetID="16" presetClass="entr" presetSubtype="21"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Vertic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down)">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5" grpId="0"/>
      <p:bldP spid="46" grpId="0"/>
      <p:bldP spid="47" grpId="0" animBg="1"/>
      <p:bldP spid="48" grpId="0"/>
      <p:bldP spid="49" grpId="0" animBg="1"/>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20"/>
            <a:ext cx="10058400" cy="1450757"/>
          </a:xfrm>
        </p:spPr>
        <p:txBody>
          <a:bodyPr/>
          <a:lstStyle/>
          <a:p>
            <a:r>
              <a:rPr lang="en-US" dirty="0" smtClean="0"/>
              <a:t>MLP Calculations (with backpropagation)</a:t>
            </a:r>
            <a:endParaRPr lang="en-US" dirty="0"/>
          </a:p>
        </p:txBody>
      </p:sp>
      <p:sp>
        <p:nvSpPr>
          <p:cNvPr id="4" name="TextBox 3"/>
          <p:cNvSpPr txBox="1"/>
          <p:nvPr/>
        </p:nvSpPr>
        <p:spPr>
          <a:xfrm>
            <a:off x="1996225" y="2395470"/>
            <a:ext cx="359394" cy="369332"/>
          </a:xfrm>
          <a:prstGeom prst="rect">
            <a:avLst/>
          </a:prstGeom>
          <a:noFill/>
        </p:spPr>
        <p:txBody>
          <a:bodyPr wrap="none" rtlCol="0">
            <a:spAutoFit/>
          </a:bodyPr>
          <a:lstStyle/>
          <a:p>
            <a:r>
              <a:rPr lang="en-US" dirty="0"/>
              <a:t>I</a:t>
            </a:r>
            <a:r>
              <a:rPr lang="en-US" dirty="0" smtClean="0"/>
              <a:t>1</a:t>
            </a:r>
            <a:endParaRPr lang="en-US" dirty="0"/>
          </a:p>
        </p:txBody>
      </p:sp>
      <p:sp>
        <p:nvSpPr>
          <p:cNvPr id="5" name="TextBox 4"/>
          <p:cNvSpPr txBox="1"/>
          <p:nvPr/>
        </p:nvSpPr>
        <p:spPr>
          <a:xfrm>
            <a:off x="1967121" y="3602425"/>
            <a:ext cx="359394" cy="369332"/>
          </a:xfrm>
          <a:prstGeom prst="rect">
            <a:avLst/>
          </a:prstGeom>
          <a:noFill/>
        </p:spPr>
        <p:txBody>
          <a:bodyPr wrap="none" rtlCol="0">
            <a:spAutoFit/>
          </a:bodyPr>
          <a:lstStyle/>
          <a:p>
            <a:r>
              <a:rPr lang="en-US" dirty="0"/>
              <a:t>I</a:t>
            </a:r>
            <a:r>
              <a:rPr lang="en-US" dirty="0" smtClean="0"/>
              <a:t>2</a:t>
            </a:r>
            <a:endParaRPr lang="en-US" dirty="0"/>
          </a:p>
        </p:txBody>
      </p:sp>
      <p:sp>
        <p:nvSpPr>
          <p:cNvPr id="6" name="Oval 5"/>
          <p:cNvSpPr/>
          <p:nvPr/>
        </p:nvSpPr>
        <p:spPr>
          <a:xfrm>
            <a:off x="4456090" y="2150772"/>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
        <p:nvSpPr>
          <p:cNvPr id="7" name="Oval 6"/>
          <p:cNvSpPr/>
          <p:nvPr/>
        </p:nvSpPr>
        <p:spPr>
          <a:xfrm>
            <a:off x="4456090" y="3485229"/>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a:t>
            </a:r>
            <a:endParaRPr lang="en-US" dirty="0"/>
          </a:p>
        </p:txBody>
      </p:sp>
      <p:sp>
        <p:nvSpPr>
          <p:cNvPr id="8" name="Oval 7"/>
          <p:cNvSpPr/>
          <p:nvPr/>
        </p:nvSpPr>
        <p:spPr>
          <a:xfrm>
            <a:off x="7187626" y="2046701"/>
            <a:ext cx="1153089"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p>
          <a:p>
            <a:pPr algn="ctr"/>
            <a:r>
              <a:rPr lang="en-US" dirty="0" smtClean="0"/>
              <a:t>(0.01)</a:t>
            </a:r>
            <a:endParaRPr lang="en-US" dirty="0"/>
          </a:p>
        </p:txBody>
      </p:sp>
      <p:sp>
        <p:nvSpPr>
          <p:cNvPr id="9" name="Oval 8"/>
          <p:cNvSpPr/>
          <p:nvPr/>
        </p:nvSpPr>
        <p:spPr>
          <a:xfrm>
            <a:off x="7187626" y="3357366"/>
            <a:ext cx="1115897"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 (0.99)</a:t>
            </a:r>
            <a:endParaRPr lang="en-US" dirty="0"/>
          </a:p>
        </p:txBody>
      </p:sp>
      <p:cxnSp>
        <p:nvCxnSpPr>
          <p:cNvPr id="11" name="Straight Arrow Connector 10"/>
          <p:cNvCxnSpPr>
            <a:stCxn id="4" idx="3"/>
          </p:cNvCxnSpPr>
          <p:nvPr/>
        </p:nvCxnSpPr>
        <p:spPr>
          <a:xfrm>
            <a:off x="2355619" y="2580136"/>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a:off x="2355619" y="2580136"/>
            <a:ext cx="2085573" cy="121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V="1">
            <a:off x="2326515" y="2580137"/>
            <a:ext cx="2114677" cy="120695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2"/>
          </p:cNvCxnSpPr>
          <p:nvPr/>
        </p:nvCxnSpPr>
        <p:spPr>
          <a:xfrm>
            <a:off x="2326515" y="3787091"/>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26157" y="2241962"/>
            <a:ext cx="506870" cy="369332"/>
          </a:xfrm>
          <a:prstGeom prst="rect">
            <a:avLst/>
          </a:prstGeom>
          <a:noFill/>
        </p:spPr>
        <p:txBody>
          <a:bodyPr wrap="none" rtlCol="0">
            <a:spAutoFit/>
          </a:bodyPr>
          <a:lstStyle/>
          <a:p>
            <a:r>
              <a:rPr lang="en-US" dirty="0" smtClean="0"/>
              <a:t>W1</a:t>
            </a:r>
            <a:endParaRPr lang="en-US" dirty="0"/>
          </a:p>
        </p:txBody>
      </p:sp>
      <p:sp>
        <p:nvSpPr>
          <p:cNvPr id="24" name="TextBox 23"/>
          <p:cNvSpPr txBox="1"/>
          <p:nvPr/>
        </p:nvSpPr>
        <p:spPr>
          <a:xfrm rot="1705177">
            <a:off x="2892629" y="2688074"/>
            <a:ext cx="506870" cy="369332"/>
          </a:xfrm>
          <a:prstGeom prst="rect">
            <a:avLst/>
          </a:prstGeom>
          <a:noFill/>
        </p:spPr>
        <p:txBody>
          <a:bodyPr wrap="none" rtlCol="0">
            <a:spAutoFit/>
          </a:bodyPr>
          <a:lstStyle/>
          <a:p>
            <a:r>
              <a:rPr lang="en-US" dirty="0" smtClean="0"/>
              <a:t>W3</a:t>
            </a:r>
            <a:endParaRPr lang="en-US" dirty="0"/>
          </a:p>
        </p:txBody>
      </p:sp>
      <p:sp>
        <p:nvSpPr>
          <p:cNvPr id="25" name="TextBox 24"/>
          <p:cNvSpPr txBox="1"/>
          <p:nvPr/>
        </p:nvSpPr>
        <p:spPr>
          <a:xfrm rot="19878793">
            <a:off x="2369389" y="3219976"/>
            <a:ext cx="506870" cy="369332"/>
          </a:xfrm>
          <a:prstGeom prst="rect">
            <a:avLst/>
          </a:prstGeom>
          <a:noFill/>
        </p:spPr>
        <p:txBody>
          <a:bodyPr wrap="none" rtlCol="0">
            <a:spAutoFit/>
          </a:bodyPr>
          <a:lstStyle/>
          <a:p>
            <a:r>
              <a:rPr lang="en-US" dirty="0" smtClean="0"/>
              <a:t>W2</a:t>
            </a:r>
            <a:endParaRPr lang="en-US" dirty="0"/>
          </a:p>
        </p:txBody>
      </p:sp>
      <p:sp>
        <p:nvSpPr>
          <p:cNvPr id="26" name="TextBox 25"/>
          <p:cNvSpPr txBox="1"/>
          <p:nvPr/>
        </p:nvSpPr>
        <p:spPr>
          <a:xfrm>
            <a:off x="3188965" y="3428312"/>
            <a:ext cx="506870" cy="369332"/>
          </a:xfrm>
          <a:prstGeom prst="rect">
            <a:avLst/>
          </a:prstGeom>
          <a:noFill/>
        </p:spPr>
        <p:txBody>
          <a:bodyPr wrap="none" rtlCol="0">
            <a:spAutoFit/>
          </a:bodyPr>
          <a:lstStyle/>
          <a:p>
            <a:r>
              <a:rPr lang="en-US" dirty="0" smtClean="0"/>
              <a:t>W4</a:t>
            </a:r>
            <a:endParaRPr lang="en-US" dirty="0"/>
          </a:p>
        </p:txBody>
      </p:sp>
      <p:sp>
        <p:nvSpPr>
          <p:cNvPr id="27" name="Arc 26"/>
          <p:cNvSpPr/>
          <p:nvPr/>
        </p:nvSpPr>
        <p:spPr>
          <a:xfrm>
            <a:off x="4456827" y="1939018"/>
            <a:ext cx="875763" cy="504602"/>
          </a:xfrm>
          <a:prstGeom prst="arc">
            <a:avLst>
              <a:gd name="adj1" fmla="val 16200000"/>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4279273" y="1776040"/>
            <a:ext cx="423514" cy="369332"/>
          </a:xfrm>
          <a:prstGeom prst="rect">
            <a:avLst/>
          </a:prstGeom>
          <a:noFill/>
        </p:spPr>
        <p:txBody>
          <a:bodyPr wrap="none" rtlCol="0">
            <a:spAutoFit/>
          </a:bodyPr>
          <a:lstStyle/>
          <a:p>
            <a:r>
              <a:rPr lang="en-US" dirty="0" smtClean="0"/>
              <a:t>b1</a:t>
            </a:r>
            <a:endParaRPr lang="en-US" dirty="0"/>
          </a:p>
        </p:txBody>
      </p:sp>
      <p:sp>
        <p:nvSpPr>
          <p:cNvPr id="29" name="TextBox 28"/>
          <p:cNvSpPr txBox="1"/>
          <p:nvPr/>
        </p:nvSpPr>
        <p:spPr>
          <a:xfrm>
            <a:off x="4279273" y="4147604"/>
            <a:ext cx="423514" cy="369332"/>
          </a:xfrm>
          <a:prstGeom prst="rect">
            <a:avLst/>
          </a:prstGeom>
          <a:noFill/>
        </p:spPr>
        <p:txBody>
          <a:bodyPr wrap="none" rtlCol="0">
            <a:spAutoFit/>
          </a:bodyPr>
          <a:lstStyle/>
          <a:p>
            <a:r>
              <a:rPr lang="en-US" dirty="0" smtClean="0"/>
              <a:t>b2</a:t>
            </a:r>
            <a:endParaRPr lang="en-US" dirty="0"/>
          </a:p>
        </p:txBody>
      </p:sp>
      <p:sp>
        <p:nvSpPr>
          <p:cNvPr id="30" name="Arc 29"/>
          <p:cNvSpPr/>
          <p:nvPr/>
        </p:nvSpPr>
        <p:spPr>
          <a:xfrm>
            <a:off x="4063066" y="387273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087155" y="2443620"/>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6"/>
          </p:cNvCxnSpPr>
          <p:nvPr/>
        </p:nvCxnSpPr>
        <p:spPr>
          <a:xfrm>
            <a:off x="5087155" y="2457787"/>
            <a:ext cx="2089560" cy="128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2"/>
          </p:cNvCxnSpPr>
          <p:nvPr/>
        </p:nvCxnSpPr>
        <p:spPr>
          <a:xfrm flipV="1">
            <a:off x="5104494" y="2426628"/>
            <a:ext cx="2083132" cy="132000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04494" y="3756247"/>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73045" y="2112591"/>
            <a:ext cx="506870" cy="369332"/>
          </a:xfrm>
          <a:prstGeom prst="rect">
            <a:avLst/>
          </a:prstGeom>
          <a:noFill/>
        </p:spPr>
        <p:txBody>
          <a:bodyPr wrap="none" rtlCol="0">
            <a:spAutoFit/>
          </a:bodyPr>
          <a:lstStyle/>
          <a:p>
            <a:r>
              <a:rPr lang="en-US" dirty="0" smtClean="0"/>
              <a:t>W5</a:t>
            </a:r>
            <a:endParaRPr lang="en-US" dirty="0"/>
          </a:p>
        </p:txBody>
      </p:sp>
      <p:sp>
        <p:nvSpPr>
          <p:cNvPr id="40" name="TextBox 39"/>
          <p:cNvSpPr txBox="1"/>
          <p:nvPr/>
        </p:nvSpPr>
        <p:spPr>
          <a:xfrm rot="1705177">
            <a:off x="5602271" y="2572991"/>
            <a:ext cx="506870" cy="369332"/>
          </a:xfrm>
          <a:prstGeom prst="rect">
            <a:avLst/>
          </a:prstGeom>
          <a:noFill/>
        </p:spPr>
        <p:txBody>
          <a:bodyPr wrap="none" rtlCol="0">
            <a:spAutoFit/>
          </a:bodyPr>
          <a:lstStyle/>
          <a:p>
            <a:r>
              <a:rPr lang="en-US" dirty="0" smtClean="0"/>
              <a:t>W7</a:t>
            </a:r>
            <a:endParaRPr lang="en-US" dirty="0"/>
          </a:p>
        </p:txBody>
      </p:sp>
      <p:sp>
        <p:nvSpPr>
          <p:cNvPr id="41" name="TextBox 40"/>
          <p:cNvSpPr txBox="1"/>
          <p:nvPr/>
        </p:nvSpPr>
        <p:spPr>
          <a:xfrm rot="19878793">
            <a:off x="5303879" y="3088486"/>
            <a:ext cx="506870" cy="369332"/>
          </a:xfrm>
          <a:prstGeom prst="rect">
            <a:avLst/>
          </a:prstGeom>
          <a:noFill/>
        </p:spPr>
        <p:txBody>
          <a:bodyPr wrap="none" rtlCol="0">
            <a:spAutoFit/>
          </a:bodyPr>
          <a:lstStyle/>
          <a:p>
            <a:r>
              <a:rPr lang="en-US" dirty="0" smtClean="0"/>
              <a:t>W6</a:t>
            </a:r>
            <a:endParaRPr lang="en-US" dirty="0"/>
          </a:p>
        </p:txBody>
      </p:sp>
      <p:sp>
        <p:nvSpPr>
          <p:cNvPr id="42" name="TextBox 41"/>
          <p:cNvSpPr txBox="1"/>
          <p:nvPr/>
        </p:nvSpPr>
        <p:spPr>
          <a:xfrm>
            <a:off x="5952238" y="3439364"/>
            <a:ext cx="506870" cy="369332"/>
          </a:xfrm>
          <a:prstGeom prst="rect">
            <a:avLst/>
          </a:prstGeom>
          <a:noFill/>
        </p:spPr>
        <p:txBody>
          <a:bodyPr wrap="none" rtlCol="0">
            <a:spAutoFit/>
          </a:bodyPr>
          <a:lstStyle/>
          <a:p>
            <a:r>
              <a:rPr lang="en-US" dirty="0" smtClean="0"/>
              <a:t>W8</a:t>
            </a:r>
            <a:endParaRPr lang="en-US" dirty="0"/>
          </a:p>
        </p:txBody>
      </p:sp>
      <p:graphicFrame>
        <p:nvGraphicFramePr>
          <p:cNvPr id="43" name="Table 42"/>
          <p:cNvGraphicFramePr>
            <a:graphicFrameLocks noGrp="1"/>
          </p:cNvGraphicFramePr>
          <p:nvPr>
            <p:extLst/>
          </p:nvPr>
        </p:nvGraphicFramePr>
        <p:xfrm>
          <a:off x="9310475" y="1398236"/>
          <a:ext cx="2670788" cy="4820920"/>
        </p:xfrm>
        <a:graphic>
          <a:graphicData uri="http://schemas.openxmlformats.org/drawingml/2006/table">
            <a:tbl>
              <a:tblPr firstRow="1" bandRow="1">
                <a:tableStyleId>{5C22544A-7EE6-4342-B048-85BDC9FD1C3A}</a:tableStyleId>
              </a:tblPr>
              <a:tblGrid>
                <a:gridCol w="1335394"/>
                <a:gridCol w="1335394"/>
              </a:tblGrid>
              <a:tr h="370840">
                <a:tc>
                  <a:txBody>
                    <a:bodyPr/>
                    <a:lstStyle/>
                    <a:p>
                      <a:pPr algn="ctr"/>
                      <a:r>
                        <a:rPr lang="en-US" dirty="0" smtClean="0"/>
                        <a:t>Variable</a:t>
                      </a:r>
                      <a:endParaRPr lang="en-US" dirty="0"/>
                    </a:p>
                  </a:txBody>
                  <a:tcPr/>
                </a:tc>
                <a:tc>
                  <a:txBody>
                    <a:bodyPr/>
                    <a:lstStyle/>
                    <a:p>
                      <a:pPr algn="ctr"/>
                      <a:r>
                        <a:rPr lang="en-US" dirty="0" smtClean="0"/>
                        <a:t>Value</a:t>
                      </a:r>
                      <a:endParaRPr lang="en-US" dirty="0"/>
                    </a:p>
                  </a:txBody>
                  <a:tcPr/>
                </a:tc>
              </a:tr>
              <a:tr h="370840">
                <a:tc>
                  <a:txBody>
                    <a:bodyPr/>
                    <a:lstStyle/>
                    <a:p>
                      <a:r>
                        <a:rPr lang="en-US" dirty="0" smtClean="0"/>
                        <a:t>I1</a:t>
                      </a:r>
                    </a:p>
                  </a:txBody>
                  <a:tcPr/>
                </a:tc>
                <a:tc>
                  <a:txBody>
                    <a:bodyPr/>
                    <a:lstStyle/>
                    <a:p>
                      <a:r>
                        <a:rPr lang="en-US" dirty="0" smtClean="0"/>
                        <a:t>0.05</a:t>
                      </a:r>
                      <a:endParaRPr lang="en-US" dirty="0"/>
                    </a:p>
                  </a:txBody>
                  <a:tcPr/>
                </a:tc>
              </a:tr>
              <a:tr h="370840">
                <a:tc>
                  <a:txBody>
                    <a:bodyPr/>
                    <a:lstStyle/>
                    <a:p>
                      <a:r>
                        <a:rPr lang="en-US" dirty="0" smtClean="0"/>
                        <a:t>I2</a:t>
                      </a:r>
                      <a:endParaRPr lang="en-US" dirty="0"/>
                    </a:p>
                  </a:txBody>
                  <a:tcPr/>
                </a:tc>
                <a:tc>
                  <a:txBody>
                    <a:bodyPr/>
                    <a:lstStyle/>
                    <a:p>
                      <a:r>
                        <a:rPr lang="en-US" dirty="0" smtClean="0"/>
                        <a:t>0.10</a:t>
                      </a:r>
                      <a:endParaRPr lang="en-US" dirty="0"/>
                    </a:p>
                  </a:txBody>
                  <a:tcPr/>
                </a:tc>
              </a:tr>
              <a:tr h="370840">
                <a:tc>
                  <a:txBody>
                    <a:bodyPr/>
                    <a:lstStyle/>
                    <a:p>
                      <a:r>
                        <a:rPr lang="en-US" dirty="0" smtClean="0"/>
                        <a:t>B1,B2</a:t>
                      </a:r>
                      <a:endParaRPr lang="en-US" dirty="0"/>
                    </a:p>
                  </a:txBody>
                  <a:tcPr/>
                </a:tc>
                <a:tc>
                  <a:txBody>
                    <a:bodyPr/>
                    <a:lstStyle/>
                    <a:p>
                      <a:r>
                        <a:rPr lang="en-US" dirty="0" smtClean="0"/>
                        <a:t>0.35</a:t>
                      </a:r>
                      <a:endParaRPr lang="en-US" dirty="0"/>
                    </a:p>
                  </a:txBody>
                  <a:tcPr/>
                </a:tc>
              </a:tr>
              <a:tr h="370840">
                <a:tc>
                  <a:txBody>
                    <a:bodyPr/>
                    <a:lstStyle/>
                    <a:p>
                      <a:r>
                        <a:rPr lang="en-US" dirty="0" smtClean="0"/>
                        <a:t>B3,B4</a:t>
                      </a:r>
                      <a:endParaRPr lang="en-US" dirty="0"/>
                    </a:p>
                  </a:txBody>
                  <a:tcPr/>
                </a:tc>
                <a:tc>
                  <a:txBody>
                    <a:bodyPr/>
                    <a:lstStyle/>
                    <a:p>
                      <a:r>
                        <a:rPr lang="en-US" dirty="0" smtClean="0"/>
                        <a:t>0.60</a:t>
                      </a:r>
                      <a:endParaRPr lang="en-US" dirty="0"/>
                    </a:p>
                  </a:txBody>
                  <a:tcPr/>
                </a:tc>
              </a:tr>
              <a:tr h="370840">
                <a:tc>
                  <a:txBody>
                    <a:bodyPr/>
                    <a:lstStyle/>
                    <a:p>
                      <a:r>
                        <a:rPr lang="en-US" dirty="0" smtClean="0"/>
                        <a:t>W1</a:t>
                      </a:r>
                      <a:endParaRPr lang="en-US" dirty="0"/>
                    </a:p>
                  </a:txBody>
                  <a:tcPr/>
                </a:tc>
                <a:tc>
                  <a:txBody>
                    <a:bodyPr/>
                    <a:lstStyle/>
                    <a:p>
                      <a:r>
                        <a:rPr lang="en-US" dirty="0" smtClean="0"/>
                        <a:t>0.15</a:t>
                      </a:r>
                      <a:endParaRPr lang="en-US" dirty="0"/>
                    </a:p>
                  </a:txBody>
                  <a:tcPr/>
                </a:tc>
              </a:tr>
              <a:tr h="370840">
                <a:tc>
                  <a:txBody>
                    <a:bodyPr/>
                    <a:lstStyle/>
                    <a:p>
                      <a:r>
                        <a:rPr lang="en-US" dirty="0" smtClean="0"/>
                        <a:t>W2</a:t>
                      </a:r>
                      <a:endParaRPr lang="en-US" dirty="0"/>
                    </a:p>
                  </a:txBody>
                  <a:tcPr/>
                </a:tc>
                <a:tc>
                  <a:txBody>
                    <a:bodyPr/>
                    <a:lstStyle/>
                    <a:p>
                      <a:r>
                        <a:rPr lang="en-US" dirty="0" smtClean="0"/>
                        <a:t>0.20</a:t>
                      </a:r>
                      <a:endParaRPr lang="en-US" dirty="0"/>
                    </a:p>
                  </a:txBody>
                  <a:tcPr/>
                </a:tc>
              </a:tr>
              <a:tr h="370840">
                <a:tc>
                  <a:txBody>
                    <a:bodyPr/>
                    <a:lstStyle/>
                    <a:p>
                      <a:r>
                        <a:rPr lang="en-US" dirty="0" smtClean="0"/>
                        <a:t>W3</a:t>
                      </a:r>
                      <a:endParaRPr lang="en-US" dirty="0"/>
                    </a:p>
                  </a:txBody>
                  <a:tcPr/>
                </a:tc>
                <a:tc>
                  <a:txBody>
                    <a:bodyPr/>
                    <a:lstStyle/>
                    <a:p>
                      <a:r>
                        <a:rPr lang="en-US" dirty="0" smtClean="0"/>
                        <a:t>0.25</a:t>
                      </a:r>
                      <a:endParaRPr lang="en-US" dirty="0"/>
                    </a:p>
                  </a:txBody>
                  <a:tcPr/>
                </a:tc>
              </a:tr>
              <a:tr h="370840">
                <a:tc>
                  <a:txBody>
                    <a:bodyPr/>
                    <a:lstStyle/>
                    <a:p>
                      <a:r>
                        <a:rPr lang="en-US" dirty="0" smtClean="0"/>
                        <a:t>W4</a:t>
                      </a:r>
                      <a:endParaRPr lang="en-US" dirty="0"/>
                    </a:p>
                  </a:txBody>
                  <a:tcPr/>
                </a:tc>
                <a:tc>
                  <a:txBody>
                    <a:bodyPr/>
                    <a:lstStyle/>
                    <a:p>
                      <a:r>
                        <a:rPr lang="en-US" dirty="0" smtClean="0"/>
                        <a:t>0.30</a:t>
                      </a:r>
                      <a:endParaRPr lang="en-US" dirty="0"/>
                    </a:p>
                  </a:txBody>
                  <a:tcPr/>
                </a:tc>
              </a:tr>
              <a:tr h="370840">
                <a:tc>
                  <a:txBody>
                    <a:bodyPr/>
                    <a:lstStyle/>
                    <a:p>
                      <a:r>
                        <a:rPr lang="en-US" dirty="0" smtClean="0"/>
                        <a:t>W5</a:t>
                      </a:r>
                      <a:endParaRPr lang="en-US" dirty="0"/>
                    </a:p>
                  </a:txBody>
                  <a:tcPr/>
                </a:tc>
                <a:tc>
                  <a:txBody>
                    <a:bodyPr/>
                    <a:lstStyle/>
                    <a:p>
                      <a:r>
                        <a:rPr lang="en-US" dirty="0" smtClean="0"/>
                        <a:t>0.40</a:t>
                      </a:r>
                      <a:endParaRPr lang="en-US" dirty="0"/>
                    </a:p>
                  </a:txBody>
                  <a:tcPr/>
                </a:tc>
              </a:tr>
              <a:tr h="370840">
                <a:tc>
                  <a:txBody>
                    <a:bodyPr/>
                    <a:lstStyle/>
                    <a:p>
                      <a:r>
                        <a:rPr lang="en-US" dirty="0" smtClean="0"/>
                        <a:t>W6</a:t>
                      </a:r>
                      <a:endParaRPr lang="en-US" dirty="0"/>
                    </a:p>
                  </a:txBody>
                  <a:tcPr/>
                </a:tc>
                <a:tc>
                  <a:txBody>
                    <a:bodyPr/>
                    <a:lstStyle/>
                    <a:p>
                      <a:r>
                        <a:rPr lang="en-US" dirty="0" smtClean="0"/>
                        <a:t>0.45</a:t>
                      </a:r>
                      <a:endParaRPr lang="en-US" dirty="0"/>
                    </a:p>
                  </a:txBody>
                  <a:tcPr/>
                </a:tc>
              </a:tr>
              <a:tr h="370840">
                <a:tc>
                  <a:txBody>
                    <a:bodyPr/>
                    <a:lstStyle/>
                    <a:p>
                      <a:r>
                        <a:rPr lang="en-US" dirty="0" smtClean="0"/>
                        <a:t>W7</a:t>
                      </a:r>
                      <a:endParaRPr lang="en-US" dirty="0"/>
                    </a:p>
                  </a:txBody>
                  <a:tcPr/>
                </a:tc>
                <a:tc>
                  <a:txBody>
                    <a:bodyPr/>
                    <a:lstStyle/>
                    <a:p>
                      <a:r>
                        <a:rPr lang="en-US" dirty="0" smtClean="0"/>
                        <a:t>0.50</a:t>
                      </a:r>
                      <a:endParaRPr lang="en-US" dirty="0"/>
                    </a:p>
                  </a:txBody>
                  <a:tcPr/>
                </a:tc>
              </a:tr>
              <a:tr h="370840">
                <a:tc>
                  <a:txBody>
                    <a:bodyPr/>
                    <a:lstStyle/>
                    <a:p>
                      <a:r>
                        <a:rPr lang="en-US" dirty="0" smtClean="0"/>
                        <a:t>W8</a:t>
                      </a:r>
                      <a:endParaRPr lang="en-US" dirty="0"/>
                    </a:p>
                  </a:txBody>
                  <a:tcPr/>
                </a:tc>
                <a:tc>
                  <a:txBody>
                    <a:bodyPr/>
                    <a:lstStyle/>
                    <a:p>
                      <a:r>
                        <a:rPr lang="en-US" dirty="0" smtClean="0"/>
                        <a:t>0.55</a:t>
                      </a:r>
                      <a:endParaRPr lang="en-US" dirty="0"/>
                    </a:p>
                  </a:txBody>
                  <a:tcPr/>
                </a:tc>
              </a:tr>
            </a:tbl>
          </a:graphicData>
        </a:graphic>
      </p:graphicFrame>
      <p:sp>
        <p:nvSpPr>
          <p:cNvPr id="45" name="TextBox 44"/>
          <p:cNvSpPr txBox="1"/>
          <p:nvPr/>
        </p:nvSpPr>
        <p:spPr>
          <a:xfrm>
            <a:off x="572924" y="4746350"/>
            <a:ext cx="3432350" cy="1200329"/>
          </a:xfrm>
          <a:prstGeom prst="rect">
            <a:avLst/>
          </a:prstGeom>
          <a:noFill/>
        </p:spPr>
        <p:txBody>
          <a:bodyPr wrap="none" rtlCol="0">
            <a:spAutoFit/>
          </a:bodyPr>
          <a:lstStyle/>
          <a:p>
            <a:r>
              <a:rPr lang="en-US" dirty="0" smtClean="0"/>
              <a:t>E1 = [ (T1-O1)</a:t>
            </a:r>
            <a:r>
              <a:rPr lang="en-US" baseline="30000" dirty="0" smtClean="0"/>
              <a:t>2</a:t>
            </a:r>
            <a:r>
              <a:rPr lang="en-US" dirty="0" smtClean="0"/>
              <a:t> ] / 2 = 0.274811083</a:t>
            </a:r>
          </a:p>
          <a:p>
            <a:r>
              <a:rPr lang="en-US" dirty="0" smtClean="0"/>
              <a:t>E2 = [ (T2-O2)</a:t>
            </a:r>
            <a:r>
              <a:rPr lang="en-US" baseline="30000" dirty="0" smtClean="0"/>
              <a:t>2</a:t>
            </a:r>
            <a:r>
              <a:rPr lang="en-US" dirty="0" smtClean="0"/>
              <a:t> ] / 2 = 0.023560026</a:t>
            </a:r>
          </a:p>
          <a:p>
            <a:endParaRPr lang="en-US" dirty="0"/>
          </a:p>
          <a:p>
            <a:r>
              <a:rPr lang="en-US" dirty="0" err="1" smtClean="0"/>
              <a:t>Etotal</a:t>
            </a:r>
            <a:r>
              <a:rPr lang="en-US" dirty="0" smtClean="0"/>
              <a:t> = E1 + E2 = 0.298371109</a:t>
            </a:r>
            <a:endParaRPr lang="en-US" dirty="0"/>
          </a:p>
        </p:txBody>
      </p:sp>
      <p:sp>
        <p:nvSpPr>
          <p:cNvPr id="46" name="TextBox 45"/>
          <p:cNvSpPr txBox="1"/>
          <p:nvPr/>
        </p:nvSpPr>
        <p:spPr>
          <a:xfrm>
            <a:off x="7450276" y="4170174"/>
            <a:ext cx="423514" cy="369332"/>
          </a:xfrm>
          <a:prstGeom prst="rect">
            <a:avLst/>
          </a:prstGeom>
          <a:noFill/>
        </p:spPr>
        <p:txBody>
          <a:bodyPr wrap="none" rtlCol="0">
            <a:spAutoFit/>
          </a:bodyPr>
          <a:lstStyle/>
          <a:p>
            <a:r>
              <a:rPr lang="en-US" dirty="0" smtClean="0"/>
              <a:t>b4</a:t>
            </a:r>
            <a:endParaRPr lang="en-US" dirty="0"/>
          </a:p>
        </p:txBody>
      </p:sp>
      <p:sp>
        <p:nvSpPr>
          <p:cNvPr id="47" name="Arc 46"/>
          <p:cNvSpPr/>
          <p:nvPr/>
        </p:nvSpPr>
        <p:spPr>
          <a:xfrm>
            <a:off x="7234069" y="389530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7521178" y="2844949"/>
            <a:ext cx="423514" cy="369332"/>
          </a:xfrm>
          <a:prstGeom prst="rect">
            <a:avLst/>
          </a:prstGeom>
          <a:noFill/>
        </p:spPr>
        <p:txBody>
          <a:bodyPr wrap="none" rtlCol="0">
            <a:spAutoFit/>
          </a:bodyPr>
          <a:lstStyle/>
          <a:p>
            <a:r>
              <a:rPr lang="en-US" dirty="0" smtClean="0"/>
              <a:t>b3</a:t>
            </a:r>
            <a:endParaRPr lang="en-US" dirty="0"/>
          </a:p>
        </p:txBody>
      </p:sp>
      <p:sp>
        <p:nvSpPr>
          <p:cNvPr id="49" name="Arc 48"/>
          <p:cNvSpPr/>
          <p:nvPr/>
        </p:nvSpPr>
        <p:spPr>
          <a:xfrm>
            <a:off x="7304971" y="2570078"/>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589224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20"/>
            <a:ext cx="10058400" cy="1450757"/>
          </a:xfrm>
        </p:spPr>
        <p:txBody>
          <a:bodyPr/>
          <a:lstStyle/>
          <a:p>
            <a:r>
              <a:rPr lang="en-US" dirty="0" smtClean="0"/>
              <a:t>MLP Calculations (with backpropagation)</a:t>
            </a:r>
            <a:endParaRPr lang="en-US" dirty="0"/>
          </a:p>
        </p:txBody>
      </p:sp>
      <p:sp>
        <p:nvSpPr>
          <p:cNvPr id="4" name="TextBox 3"/>
          <p:cNvSpPr txBox="1"/>
          <p:nvPr/>
        </p:nvSpPr>
        <p:spPr>
          <a:xfrm>
            <a:off x="1996225" y="2395470"/>
            <a:ext cx="359394" cy="369332"/>
          </a:xfrm>
          <a:prstGeom prst="rect">
            <a:avLst/>
          </a:prstGeom>
          <a:noFill/>
        </p:spPr>
        <p:txBody>
          <a:bodyPr wrap="none" rtlCol="0">
            <a:spAutoFit/>
          </a:bodyPr>
          <a:lstStyle/>
          <a:p>
            <a:r>
              <a:rPr lang="en-US" dirty="0"/>
              <a:t>I</a:t>
            </a:r>
            <a:r>
              <a:rPr lang="en-US" dirty="0" smtClean="0"/>
              <a:t>1</a:t>
            </a:r>
            <a:endParaRPr lang="en-US" dirty="0"/>
          </a:p>
        </p:txBody>
      </p:sp>
      <p:sp>
        <p:nvSpPr>
          <p:cNvPr id="5" name="TextBox 4"/>
          <p:cNvSpPr txBox="1"/>
          <p:nvPr/>
        </p:nvSpPr>
        <p:spPr>
          <a:xfrm>
            <a:off x="1967121" y="3602425"/>
            <a:ext cx="359394" cy="369332"/>
          </a:xfrm>
          <a:prstGeom prst="rect">
            <a:avLst/>
          </a:prstGeom>
          <a:noFill/>
        </p:spPr>
        <p:txBody>
          <a:bodyPr wrap="none" rtlCol="0">
            <a:spAutoFit/>
          </a:bodyPr>
          <a:lstStyle/>
          <a:p>
            <a:r>
              <a:rPr lang="en-US" dirty="0"/>
              <a:t>I</a:t>
            </a:r>
            <a:r>
              <a:rPr lang="en-US" dirty="0" smtClean="0"/>
              <a:t>2</a:t>
            </a:r>
            <a:endParaRPr lang="en-US" dirty="0"/>
          </a:p>
        </p:txBody>
      </p:sp>
      <p:sp>
        <p:nvSpPr>
          <p:cNvPr id="6" name="Oval 5"/>
          <p:cNvSpPr/>
          <p:nvPr/>
        </p:nvSpPr>
        <p:spPr>
          <a:xfrm>
            <a:off x="4456090" y="2150772"/>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
        <p:nvSpPr>
          <p:cNvPr id="7" name="Oval 6"/>
          <p:cNvSpPr/>
          <p:nvPr/>
        </p:nvSpPr>
        <p:spPr>
          <a:xfrm>
            <a:off x="4456090" y="3485229"/>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a:t>
            </a:r>
            <a:endParaRPr lang="en-US" dirty="0"/>
          </a:p>
        </p:txBody>
      </p:sp>
      <p:sp>
        <p:nvSpPr>
          <p:cNvPr id="8" name="Oval 7"/>
          <p:cNvSpPr/>
          <p:nvPr/>
        </p:nvSpPr>
        <p:spPr>
          <a:xfrm>
            <a:off x="7187626" y="2046701"/>
            <a:ext cx="1153089"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p>
          <a:p>
            <a:pPr algn="ctr"/>
            <a:r>
              <a:rPr lang="en-US" dirty="0" smtClean="0"/>
              <a:t>(0.01)</a:t>
            </a:r>
            <a:endParaRPr lang="en-US" dirty="0"/>
          </a:p>
        </p:txBody>
      </p:sp>
      <p:sp>
        <p:nvSpPr>
          <p:cNvPr id="9" name="Oval 8"/>
          <p:cNvSpPr/>
          <p:nvPr/>
        </p:nvSpPr>
        <p:spPr>
          <a:xfrm>
            <a:off x="7187626" y="3357366"/>
            <a:ext cx="1115897"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 (0.99)</a:t>
            </a:r>
            <a:endParaRPr lang="en-US" dirty="0"/>
          </a:p>
        </p:txBody>
      </p:sp>
      <p:cxnSp>
        <p:nvCxnSpPr>
          <p:cNvPr id="11" name="Straight Arrow Connector 10"/>
          <p:cNvCxnSpPr>
            <a:stCxn id="4" idx="3"/>
          </p:cNvCxnSpPr>
          <p:nvPr/>
        </p:nvCxnSpPr>
        <p:spPr>
          <a:xfrm>
            <a:off x="2355619" y="2580136"/>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a:off x="2355619" y="2580136"/>
            <a:ext cx="2085573" cy="121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V="1">
            <a:off x="2326515" y="2580137"/>
            <a:ext cx="2114677" cy="120695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2"/>
          </p:cNvCxnSpPr>
          <p:nvPr/>
        </p:nvCxnSpPr>
        <p:spPr>
          <a:xfrm>
            <a:off x="2326515" y="3787091"/>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26157" y="2241962"/>
            <a:ext cx="506870" cy="369332"/>
          </a:xfrm>
          <a:prstGeom prst="rect">
            <a:avLst/>
          </a:prstGeom>
          <a:noFill/>
        </p:spPr>
        <p:txBody>
          <a:bodyPr wrap="none" rtlCol="0">
            <a:spAutoFit/>
          </a:bodyPr>
          <a:lstStyle/>
          <a:p>
            <a:r>
              <a:rPr lang="en-US" dirty="0" smtClean="0"/>
              <a:t>W1</a:t>
            </a:r>
            <a:endParaRPr lang="en-US" dirty="0"/>
          </a:p>
        </p:txBody>
      </p:sp>
      <p:sp>
        <p:nvSpPr>
          <p:cNvPr id="24" name="TextBox 23"/>
          <p:cNvSpPr txBox="1"/>
          <p:nvPr/>
        </p:nvSpPr>
        <p:spPr>
          <a:xfrm rot="1705177">
            <a:off x="2892629" y="2688074"/>
            <a:ext cx="506870" cy="369332"/>
          </a:xfrm>
          <a:prstGeom prst="rect">
            <a:avLst/>
          </a:prstGeom>
          <a:noFill/>
        </p:spPr>
        <p:txBody>
          <a:bodyPr wrap="none" rtlCol="0">
            <a:spAutoFit/>
          </a:bodyPr>
          <a:lstStyle/>
          <a:p>
            <a:r>
              <a:rPr lang="en-US" dirty="0" smtClean="0"/>
              <a:t>W3</a:t>
            </a:r>
            <a:endParaRPr lang="en-US" dirty="0"/>
          </a:p>
        </p:txBody>
      </p:sp>
      <p:sp>
        <p:nvSpPr>
          <p:cNvPr id="25" name="TextBox 24"/>
          <p:cNvSpPr txBox="1"/>
          <p:nvPr/>
        </p:nvSpPr>
        <p:spPr>
          <a:xfrm rot="19878793">
            <a:off x="2369389" y="3219976"/>
            <a:ext cx="506870" cy="369332"/>
          </a:xfrm>
          <a:prstGeom prst="rect">
            <a:avLst/>
          </a:prstGeom>
          <a:noFill/>
        </p:spPr>
        <p:txBody>
          <a:bodyPr wrap="none" rtlCol="0">
            <a:spAutoFit/>
          </a:bodyPr>
          <a:lstStyle/>
          <a:p>
            <a:r>
              <a:rPr lang="en-US" dirty="0" smtClean="0"/>
              <a:t>W2</a:t>
            </a:r>
            <a:endParaRPr lang="en-US" dirty="0"/>
          </a:p>
        </p:txBody>
      </p:sp>
      <p:sp>
        <p:nvSpPr>
          <p:cNvPr id="26" name="TextBox 25"/>
          <p:cNvSpPr txBox="1"/>
          <p:nvPr/>
        </p:nvSpPr>
        <p:spPr>
          <a:xfrm>
            <a:off x="3188965" y="3428312"/>
            <a:ext cx="506870" cy="369332"/>
          </a:xfrm>
          <a:prstGeom prst="rect">
            <a:avLst/>
          </a:prstGeom>
          <a:noFill/>
        </p:spPr>
        <p:txBody>
          <a:bodyPr wrap="none" rtlCol="0">
            <a:spAutoFit/>
          </a:bodyPr>
          <a:lstStyle/>
          <a:p>
            <a:r>
              <a:rPr lang="en-US" dirty="0" smtClean="0"/>
              <a:t>W4</a:t>
            </a:r>
            <a:endParaRPr lang="en-US" dirty="0"/>
          </a:p>
        </p:txBody>
      </p:sp>
      <p:sp>
        <p:nvSpPr>
          <p:cNvPr id="27" name="Arc 26"/>
          <p:cNvSpPr/>
          <p:nvPr/>
        </p:nvSpPr>
        <p:spPr>
          <a:xfrm>
            <a:off x="4456827" y="1939018"/>
            <a:ext cx="875763" cy="504602"/>
          </a:xfrm>
          <a:prstGeom prst="arc">
            <a:avLst>
              <a:gd name="adj1" fmla="val 16200000"/>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4279273" y="1776040"/>
            <a:ext cx="423514" cy="369332"/>
          </a:xfrm>
          <a:prstGeom prst="rect">
            <a:avLst/>
          </a:prstGeom>
          <a:noFill/>
        </p:spPr>
        <p:txBody>
          <a:bodyPr wrap="none" rtlCol="0">
            <a:spAutoFit/>
          </a:bodyPr>
          <a:lstStyle/>
          <a:p>
            <a:r>
              <a:rPr lang="en-US" dirty="0" smtClean="0"/>
              <a:t>b1</a:t>
            </a:r>
            <a:endParaRPr lang="en-US" dirty="0"/>
          </a:p>
        </p:txBody>
      </p:sp>
      <p:sp>
        <p:nvSpPr>
          <p:cNvPr id="29" name="TextBox 28"/>
          <p:cNvSpPr txBox="1"/>
          <p:nvPr/>
        </p:nvSpPr>
        <p:spPr>
          <a:xfrm>
            <a:off x="4279273" y="4147604"/>
            <a:ext cx="423514" cy="369332"/>
          </a:xfrm>
          <a:prstGeom prst="rect">
            <a:avLst/>
          </a:prstGeom>
          <a:noFill/>
        </p:spPr>
        <p:txBody>
          <a:bodyPr wrap="none" rtlCol="0">
            <a:spAutoFit/>
          </a:bodyPr>
          <a:lstStyle/>
          <a:p>
            <a:r>
              <a:rPr lang="en-US" dirty="0" smtClean="0"/>
              <a:t>b2</a:t>
            </a:r>
            <a:endParaRPr lang="en-US" dirty="0"/>
          </a:p>
        </p:txBody>
      </p:sp>
      <p:sp>
        <p:nvSpPr>
          <p:cNvPr id="30" name="Arc 29"/>
          <p:cNvSpPr/>
          <p:nvPr/>
        </p:nvSpPr>
        <p:spPr>
          <a:xfrm>
            <a:off x="4063066" y="387273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087155" y="2443620"/>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6"/>
          </p:cNvCxnSpPr>
          <p:nvPr/>
        </p:nvCxnSpPr>
        <p:spPr>
          <a:xfrm>
            <a:off x="5087155" y="2457787"/>
            <a:ext cx="2089560" cy="128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2"/>
          </p:cNvCxnSpPr>
          <p:nvPr/>
        </p:nvCxnSpPr>
        <p:spPr>
          <a:xfrm flipV="1">
            <a:off x="5104494" y="2426628"/>
            <a:ext cx="2083132" cy="132000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04494" y="3756247"/>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73045" y="2112591"/>
            <a:ext cx="506870" cy="369332"/>
          </a:xfrm>
          <a:prstGeom prst="rect">
            <a:avLst/>
          </a:prstGeom>
          <a:noFill/>
        </p:spPr>
        <p:txBody>
          <a:bodyPr wrap="none" rtlCol="0">
            <a:spAutoFit/>
          </a:bodyPr>
          <a:lstStyle/>
          <a:p>
            <a:r>
              <a:rPr lang="en-US" dirty="0" smtClean="0"/>
              <a:t>W5</a:t>
            </a:r>
            <a:endParaRPr lang="en-US" dirty="0"/>
          </a:p>
        </p:txBody>
      </p:sp>
      <p:sp>
        <p:nvSpPr>
          <p:cNvPr id="40" name="TextBox 39"/>
          <p:cNvSpPr txBox="1"/>
          <p:nvPr/>
        </p:nvSpPr>
        <p:spPr>
          <a:xfrm rot="1705177">
            <a:off x="5602271" y="2572991"/>
            <a:ext cx="506870" cy="369332"/>
          </a:xfrm>
          <a:prstGeom prst="rect">
            <a:avLst/>
          </a:prstGeom>
          <a:noFill/>
        </p:spPr>
        <p:txBody>
          <a:bodyPr wrap="none" rtlCol="0">
            <a:spAutoFit/>
          </a:bodyPr>
          <a:lstStyle/>
          <a:p>
            <a:r>
              <a:rPr lang="en-US" dirty="0" smtClean="0"/>
              <a:t>W7</a:t>
            </a:r>
            <a:endParaRPr lang="en-US" dirty="0"/>
          </a:p>
        </p:txBody>
      </p:sp>
      <p:sp>
        <p:nvSpPr>
          <p:cNvPr id="41" name="TextBox 40"/>
          <p:cNvSpPr txBox="1"/>
          <p:nvPr/>
        </p:nvSpPr>
        <p:spPr>
          <a:xfrm rot="19878793">
            <a:off x="5303879" y="3088486"/>
            <a:ext cx="506870" cy="369332"/>
          </a:xfrm>
          <a:prstGeom prst="rect">
            <a:avLst/>
          </a:prstGeom>
          <a:noFill/>
        </p:spPr>
        <p:txBody>
          <a:bodyPr wrap="none" rtlCol="0">
            <a:spAutoFit/>
          </a:bodyPr>
          <a:lstStyle/>
          <a:p>
            <a:r>
              <a:rPr lang="en-US" dirty="0" smtClean="0"/>
              <a:t>W6</a:t>
            </a:r>
            <a:endParaRPr lang="en-US" dirty="0"/>
          </a:p>
        </p:txBody>
      </p:sp>
      <p:sp>
        <p:nvSpPr>
          <p:cNvPr id="42" name="TextBox 41"/>
          <p:cNvSpPr txBox="1"/>
          <p:nvPr/>
        </p:nvSpPr>
        <p:spPr>
          <a:xfrm>
            <a:off x="5952238" y="3439364"/>
            <a:ext cx="506870" cy="369332"/>
          </a:xfrm>
          <a:prstGeom prst="rect">
            <a:avLst/>
          </a:prstGeom>
          <a:noFill/>
        </p:spPr>
        <p:txBody>
          <a:bodyPr wrap="none" rtlCol="0">
            <a:spAutoFit/>
          </a:bodyPr>
          <a:lstStyle/>
          <a:p>
            <a:r>
              <a:rPr lang="en-US" dirty="0" smtClean="0"/>
              <a:t>W8</a:t>
            </a:r>
            <a:endParaRPr lang="en-US" dirty="0"/>
          </a:p>
        </p:txBody>
      </p:sp>
      <p:graphicFrame>
        <p:nvGraphicFramePr>
          <p:cNvPr id="43" name="Table 42"/>
          <p:cNvGraphicFramePr>
            <a:graphicFrameLocks noGrp="1"/>
          </p:cNvGraphicFramePr>
          <p:nvPr>
            <p:extLst/>
          </p:nvPr>
        </p:nvGraphicFramePr>
        <p:xfrm>
          <a:off x="9310475" y="1398236"/>
          <a:ext cx="2670788" cy="4820920"/>
        </p:xfrm>
        <a:graphic>
          <a:graphicData uri="http://schemas.openxmlformats.org/drawingml/2006/table">
            <a:tbl>
              <a:tblPr firstRow="1" bandRow="1">
                <a:tableStyleId>{5C22544A-7EE6-4342-B048-85BDC9FD1C3A}</a:tableStyleId>
              </a:tblPr>
              <a:tblGrid>
                <a:gridCol w="1335394"/>
                <a:gridCol w="1335394"/>
              </a:tblGrid>
              <a:tr h="370840">
                <a:tc>
                  <a:txBody>
                    <a:bodyPr/>
                    <a:lstStyle/>
                    <a:p>
                      <a:pPr algn="ctr"/>
                      <a:r>
                        <a:rPr lang="en-US" dirty="0" smtClean="0"/>
                        <a:t>Variable</a:t>
                      </a:r>
                      <a:endParaRPr lang="en-US" dirty="0"/>
                    </a:p>
                  </a:txBody>
                  <a:tcPr/>
                </a:tc>
                <a:tc>
                  <a:txBody>
                    <a:bodyPr/>
                    <a:lstStyle/>
                    <a:p>
                      <a:pPr algn="ctr"/>
                      <a:r>
                        <a:rPr lang="en-US" dirty="0" smtClean="0"/>
                        <a:t>Value</a:t>
                      </a:r>
                      <a:endParaRPr lang="en-US" dirty="0"/>
                    </a:p>
                  </a:txBody>
                  <a:tcPr/>
                </a:tc>
              </a:tr>
              <a:tr h="370840">
                <a:tc>
                  <a:txBody>
                    <a:bodyPr/>
                    <a:lstStyle/>
                    <a:p>
                      <a:r>
                        <a:rPr lang="en-US" dirty="0" smtClean="0"/>
                        <a:t>I1</a:t>
                      </a:r>
                    </a:p>
                  </a:txBody>
                  <a:tcPr/>
                </a:tc>
                <a:tc>
                  <a:txBody>
                    <a:bodyPr/>
                    <a:lstStyle/>
                    <a:p>
                      <a:r>
                        <a:rPr lang="en-US" dirty="0" smtClean="0"/>
                        <a:t>0.05</a:t>
                      </a:r>
                      <a:endParaRPr lang="en-US" dirty="0"/>
                    </a:p>
                  </a:txBody>
                  <a:tcPr/>
                </a:tc>
              </a:tr>
              <a:tr h="370840">
                <a:tc>
                  <a:txBody>
                    <a:bodyPr/>
                    <a:lstStyle/>
                    <a:p>
                      <a:r>
                        <a:rPr lang="en-US" dirty="0" smtClean="0"/>
                        <a:t>I2</a:t>
                      </a:r>
                      <a:endParaRPr lang="en-US" dirty="0"/>
                    </a:p>
                  </a:txBody>
                  <a:tcPr/>
                </a:tc>
                <a:tc>
                  <a:txBody>
                    <a:bodyPr/>
                    <a:lstStyle/>
                    <a:p>
                      <a:r>
                        <a:rPr lang="en-US" dirty="0" smtClean="0"/>
                        <a:t>0.10</a:t>
                      </a:r>
                      <a:endParaRPr lang="en-US" dirty="0"/>
                    </a:p>
                  </a:txBody>
                  <a:tcPr/>
                </a:tc>
              </a:tr>
              <a:tr h="370840">
                <a:tc>
                  <a:txBody>
                    <a:bodyPr/>
                    <a:lstStyle/>
                    <a:p>
                      <a:r>
                        <a:rPr lang="en-US" dirty="0" smtClean="0"/>
                        <a:t>B1,B2</a:t>
                      </a:r>
                      <a:endParaRPr lang="en-US" dirty="0"/>
                    </a:p>
                  </a:txBody>
                  <a:tcPr/>
                </a:tc>
                <a:tc>
                  <a:txBody>
                    <a:bodyPr/>
                    <a:lstStyle/>
                    <a:p>
                      <a:r>
                        <a:rPr lang="en-US" dirty="0" smtClean="0"/>
                        <a:t>0.35</a:t>
                      </a:r>
                      <a:endParaRPr lang="en-US" dirty="0"/>
                    </a:p>
                  </a:txBody>
                  <a:tcPr/>
                </a:tc>
              </a:tr>
              <a:tr h="370840">
                <a:tc>
                  <a:txBody>
                    <a:bodyPr/>
                    <a:lstStyle/>
                    <a:p>
                      <a:r>
                        <a:rPr lang="en-US" dirty="0" smtClean="0"/>
                        <a:t>B3,B4</a:t>
                      </a:r>
                      <a:endParaRPr lang="en-US" dirty="0"/>
                    </a:p>
                  </a:txBody>
                  <a:tcPr/>
                </a:tc>
                <a:tc>
                  <a:txBody>
                    <a:bodyPr/>
                    <a:lstStyle/>
                    <a:p>
                      <a:r>
                        <a:rPr lang="en-US" dirty="0" smtClean="0"/>
                        <a:t>0.60</a:t>
                      </a:r>
                      <a:endParaRPr lang="en-US" dirty="0"/>
                    </a:p>
                  </a:txBody>
                  <a:tcPr/>
                </a:tc>
              </a:tr>
              <a:tr h="370840">
                <a:tc>
                  <a:txBody>
                    <a:bodyPr/>
                    <a:lstStyle/>
                    <a:p>
                      <a:r>
                        <a:rPr lang="en-US" dirty="0" smtClean="0"/>
                        <a:t>W1</a:t>
                      </a:r>
                      <a:endParaRPr lang="en-US" dirty="0"/>
                    </a:p>
                  </a:txBody>
                  <a:tcPr/>
                </a:tc>
                <a:tc>
                  <a:txBody>
                    <a:bodyPr/>
                    <a:lstStyle/>
                    <a:p>
                      <a:r>
                        <a:rPr lang="en-US" dirty="0" smtClean="0"/>
                        <a:t>0.15</a:t>
                      </a:r>
                      <a:endParaRPr lang="en-US" dirty="0"/>
                    </a:p>
                  </a:txBody>
                  <a:tcPr/>
                </a:tc>
              </a:tr>
              <a:tr h="370840">
                <a:tc>
                  <a:txBody>
                    <a:bodyPr/>
                    <a:lstStyle/>
                    <a:p>
                      <a:r>
                        <a:rPr lang="en-US" dirty="0" smtClean="0"/>
                        <a:t>W2</a:t>
                      </a:r>
                      <a:endParaRPr lang="en-US" dirty="0"/>
                    </a:p>
                  </a:txBody>
                  <a:tcPr/>
                </a:tc>
                <a:tc>
                  <a:txBody>
                    <a:bodyPr/>
                    <a:lstStyle/>
                    <a:p>
                      <a:r>
                        <a:rPr lang="en-US" dirty="0" smtClean="0"/>
                        <a:t>0.20</a:t>
                      </a:r>
                      <a:endParaRPr lang="en-US" dirty="0"/>
                    </a:p>
                  </a:txBody>
                  <a:tcPr/>
                </a:tc>
              </a:tr>
              <a:tr h="370840">
                <a:tc>
                  <a:txBody>
                    <a:bodyPr/>
                    <a:lstStyle/>
                    <a:p>
                      <a:r>
                        <a:rPr lang="en-US" dirty="0" smtClean="0"/>
                        <a:t>W3</a:t>
                      </a:r>
                      <a:endParaRPr lang="en-US" dirty="0"/>
                    </a:p>
                  </a:txBody>
                  <a:tcPr/>
                </a:tc>
                <a:tc>
                  <a:txBody>
                    <a:bodyPr/>
                    <a:lstStyle/>
                    <a:p>
                      <a:r>
                        <a:rPr lang="en-US" dirty="0" smtClean="0"/>
                        <a:t>0.25</a:t>
                      </a:r>
                      <a:endParaRPr lang="en-US" dirty="0"/>
                    </a:p>
                  </a:txBody>
                  <a:tcPr/>
                </a:tc>
              </a:tr>
              <a:tr h="370840">
                <a:tc>
                  <a:txBody>
                    <a:bodyPr/>
                    <a:lstStyle/>
                    <a:p>
                      <a:r>
                        <a:rPr lang="en-US" dirty="0" smtClean="0"/>
                        <a:t>W4</a:t>
                      </a:r>
                      <a:endParaRPr lang="en-US" dirty="0"/>
                    </a:p>
                  </a:txBody>
                  <a:tcPr/>
                </a:tc>
                <a:tc>
                  <a:txBody>
                    <a:bodyPr/>
                    <a:lstStyle/>
                    <a:p>
                      <a:r>
                        <a:rPr lang="en-US" dirty="0" smtClean="0"/>
                        <a:t>0.30</a:t>
                      </a:r>
                      <a:endParaRPr lang="en-US" dirty="0"/>
                    </a:p>
                  </a:txBody>
                  <a:tcPr/>
                </a:tc>
              </a:tr>
              <a:tr h="370840">
                <a:tc>
                  <a:txBody>
                    <a:bodyPr/>
                    <a:lstStyle/>
                    <a:p>
                      <a:r>
                        <a:rPr lang="en-US" dirty="0" smtClean="0"/>
                        <a:t>W5</a:t>
                      </a:r>
                      <a:endParaRPr lang="en-US" dirty="0"/>
                    </a:p>
                  </a:txBody>
                  <a:tcPr/>
                </a:tc>
                <a:tc>
                  <a:txBody>
                    <a:bodyPr/>
                    <a:lstStyle/>
                    <a:p>
                      <a:r>
                        <a:rPr lang="en-US" dirty="0" smtClean="0"/>
                        <a:t>0.40</a:t>
                      </a:r>
                      <a:endParaRPr lang="en-US" dirty="0"/>
                    </a:p>
                  </a:txBody>
                  <a:tcPr/>
                </a:tc>
              </a:tr>
              <a:tr h="370840">
                <a:tc>
                  <a:txBody>
                    <a:bodyPr/>
                    <a:lstStyle/>
                    <a:p>
                      <a:r>
                        <a:rPr lang="en-US" dirty="0" smtClean="0"/>
                        <a:t>W6</a:t>
                      </a:r>
                      <a:endParaRPr lang="en-US" dirty="0"/>
                    </a:p>
                  </a:txBody>
                  <a:tcPr/>
                </a:tc>
                <a:tc>
                  <a:txBody>
                    <a:bodyPr/>
                    <a:lstStyle/>
                    <a:p>
                      <a:r>
                        <a:rPr lang="en-US" dirty="0" smtClean="0"/>
                        <a:t>0.45</a:t>
                      </a:r>
                      <a:endParaRPr lang="en-US" dirty="0"/>
                    </a:p>
                  </a:txBody>
                  <a:tcPr/>
                </a:tc>
              </a:tr>
              <a:tr h="370840">
                <a:tc>
                  <a:txBody>
                    <a:bodyPr/>
                    <a:lstStyle/>
                    <a:p>
                      <a:r>
                        <a:rPr lang="en-US" dirty="0" smtClean="0"/>
                        <a:t>W7</a:t>
                      </a:r>
                      <a:endParaRPr lang="en-US" dirty="0"/>
                    </a:p>
                  </a:txBody>
                  <a:tcPr/>
                </a:tc>
                <a:tc>
                  <a:txBody>
                    <a:bodyPr/>
                    <a:lstStyle/>
                    <a:p>
                      <a:r>
                        <a:rPr lang="en-US" dirty="0" smtClean="0"/>
                        <a:t>0.50</a:t>
                      </a:r>
                      <a:endParaRPr lang="en-US" dirty="0"/>
                    </a:p>
                  </a:txBody>
                  <a:tcPr/>
                </a:tc>
              </a:tr>
              <a:tr h="370840">
                <a:tc>
                  <a:txBody>
                    <a:bodyPr/>
                    <a:lstStyle/>
                    <a:p>
                      <a:r>
                        <a:rPr lang="en-US" dirty="0" smtClean="0"/>
                        <a:t>W8</a:t>
                      </a:r>
                      <a:endParaRPr lang="en-US" dirty="0"/>
                    </a:p>
                  </a:txBody>
                  <a:tcPr/>
                </a:tc>
                <a:tc>
                  <a:txBody>
                    <a:bodyPr/>
                    <a:lstStyle/>
                    <a:p>
                      <a:r>
                        <a:rPr lang="en-US" dirty="0" smtClean="0"/>
                        <a:t>0.55</a:t>
                      </a:r>
                      <a:endParaRPr lang="en-US" dirty="0"/>
                    </a:p>
                  </a:txBody>
                  <a:tcPr/>
                </a:tc>
              </a:tr>
            </a:tbl>
          </a:graphicData>
        </a:graphic>
      </p:graphicFrame>
      <mc:AlternateContent xmlns:mc="http://schemas.openxmlformats.org/markup-compatibility/2006" xmlns:a14="http://schemas.microsoft.com/office/drawing/2010/main">
        <mc:Choice Requires="a14">
          <p:sp>
            <p:nvSpPr>
              <p:cNvPr id="45" name="TextBox 44"/>
              <p:cNvSpPr txBox="1"/>
              <p:nvPr/>
            </p:nvSpPr>
            <p:spPr>
              <a:xfrm>
                <a:off x="572924" y="4821631"/>
                <a:ext cx="6877352" cy="1005083"/>
              </a:xfrm>
              <a:prstGeom prst="rect">
                <a:avLst/>
              </a:prstGeom>
              <a:noFill/>
            </p:spPr>
            <p:txBody>
              <a:bodyPr wrap="square" rtlCol="0">
                <a:spAutoFit/>
              </a:bodyPr>
              <a:lstStyle/>
              <a:p>
                <a:r>
                  <a:rPr lang="en-US" sz="2400" dirty="0" smtClean="0"/>
                  <a:t>Error at W5 = </a:t>
                </a:r>
                <a14:m>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𝐸𝑡𝑜𝑡𝑎𝑙</m:t>
                        </m:r>
                      </m:num>
                      <m:den>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𝑊</m:t>
                        </m:r>
                        <m:r>
                          <a:rPr lang="en-US" sz="2400" b="0" i="1" smtClean="0">
                            <a:latin typeface="Cambria Math" panose="02040503050406030204" pitchFamily="18" charset="0"/>
                            <a:ea typeface="Cambria Math" panose="02040503050406030204" pitchFamily="18" charset="0"/>
                          </a:rPr>
                          <m:t>5</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𝐸𝑡𝑜𝑡𝑎𝑙</m:t>
                        </m:r>
                      </m:num>
                      <m:den>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𝑂𝑢𝑡𝑂</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𝑂𝑢𝑡𝑂</m:t>
                        </m:r>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𝑊</m:t>
                        </m:r>
                        <m:r>
                          <a:rPr lang="en-US" sz="2400" b="0" i="1" smtClean="0">
                            <a:latin typeface="Cambria Math" panose="02040503050406030204" pitchFamily="18" charset="0"/>
                            <a:ea typeface="Cambria Math" panose="02040503050406030204" pitchFamily="18" charset="0"/>
                          </a:rPr>
                          <m:t>5</m:t>
                        </m:r>
                      </m:den>
                    </m:f>
                  </m:oMath>
                </a14:m>
                <a:r>
                  <a:rPr lang="en-US" sz="2400" dirty="0" smtClean="0"/>
                  <a:t> = 0.082167041</a:t>
                </a:r>
              </a:p>
            </p:txBody>
          </p:sp>
        </mc:Choice>
        <mc:Fallback xmlns="">
          <p:sp>
            <p:nvSpPr>
              <p:cNvPr id="45" name="TextBox 44"/>
              <p:cNvSpPr txBox="1">
                <a:spLocks noRot="1" noChangeAspect="1" noMove="1" noResize="1" noEditPoints="1" noAdjustHandles="1" noChangeArrowheads="1" noChangeShapeType="1" noTextEdit="1"/>
              </p:cNvSpPr>
              <p:nvPr/>
            </p:nvSpPr>
            <p:spPr>
              <a:xfrm>
                <a:off x="572924" y="4821631"/>
                <a:ext cx="6877352" cy="1005083"/>
              </a:xfrm>
              <a:prstGeom prst="rect">
                <a:avLst/>
              </a:prstGeom>
              <a:blipFill rotWithShape="0">
                <a:blip r:embed="rId2"/>
                <a:stretch>
                  <a:fillRect l="-1418" b="-12727"/>
                </a:stretch>
              </a:blipFill>
            </p:spPr>
            <p:txBody>
              <a:bodyPr/>
              <a:lstStyle/>
              <a:p>
                <a:r>
                  <a:rPr lang="en-US">
                    <a:noFill/>
                  </a:rPr>
                  <a:t> </a:t>
                </a:r>
              </a:p>
            </p:txBody>
          </p:sp>
        </mc:Fallback>
      </mc:AlternateContent>
      <p:sp>
        <p:nvSpPr>
          <p:cNvPr id="46" name="TextBox 45"/>
          <p:cNvSpPr txBox="1"/>
          <p:nvPr/>
        </p:nvSpPr>
        <p:spPr>
          <a:xfrm>
            <a:off x="7450276" y="4170174"/>
            <a:ext cx="423514" cy="369332"/>
          </a:xfrm>
          <a:prstGeom prst="rect">
            <a:avLst/>
          </a:prstGeom>
          <a:noFill/>
        </p:spPr>
        <p:txBody>
          <a:bodyPr wrap="none" rtlCol="0">
            <a:spAutoFit/>
          </a:bodyPr>
          <a:lstStyle/>
          <a:p>
            <a:r>
              <a:rPr lang="en-US" dirty="0" smtClean="0"/>
              <a:t>b4</a:t>
            </a:r>
            <a:endParaRPr lang="en-US" dirty="0"/>
          </a:p>
        </p:txBody>
      </p:sp>
      <p:sp>
        <p:nvSpPr>
          <p:cNvPr id="47" name="Arc 46"/>
          <p:cNvSpPr/>
          <p:nvPr/>
        </p:nvSpPr>
        <p:spPr>
          <a:xfrm>
            <a:off x="7234069" y="389530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7521178" y="2844949"/>
            <a:ext cx="423514" cy="369332"/>
          </a:xfrm>
          <a:prstGeom prst="rect">
            <a:avLst/>
          </a:prstGeom>
          <a:noFill/>
        </p:spPr>
        <p:txBody>
          <a:bodyPr wrap="none" rtlCol="0">
            <a:spAutoFit/>
          </a:bodyPr>
          <a:lstStyle/>
          <a:p>
            <a:r>
              <a:rPr lang="en-US" dirty="0" smtClean="0"/>
              <a:t>b3</a:t>
            </a:r>
            <a:endParaRPr lang="en-US" dirty="0"/>
          </a:p>
        </p:txBody>
      </p:sp>
      <p:sp>
        <p:nvSpPr>
          <p:cNvPr id="49" name="Arc 48"/>
          <p:cNvSpPr/>
          <p:nvPr/>
        </p:nvSpPr>
        <p:spPr>
          <a:xfrm>
            <a:off x="7304971" y="2570078"/>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598716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20"/>
            <a:ext cx="10058400" cy="1450757"/>
          </a:xfrm>
        </p:spPr>
        <p:txBody>
          <a:bodyPr/>
          <a:lstStyle/>
          <a:p>
            <a:r>
              <a:rPr lang="en-US" dirty="0" smtClean="0"/>
              <a:t>MLP Calculations (with backpropagation)</a:t>
            </a:r>
            <a:endParaRPr lang="en-US" dirty="0"/>
          </a:p>
        </p:txBody>
      </p:sp>
      <p:sp>
        <p:nvSpPr>
          <p:cNvPr id="4" name="TextBox 3"/>
          <p:cNvSpPr txBox="1"/>
          <p:nvPr/>
        </p:nvSpPr>
        <p:spPr>
          <a:xfrm>
            <a:off x="1996225" y="2395470"/>
            <a:ext cx="359394" cy="369332"/>
          </a:xfrm>
          <a:prstGeom prst="rect">
            <a:avLst/>
          </a:prstGeom>
          <a:noFill/>
        </p:spPr>
        <p:txBody>
          <a:bodyPr wrap="none" rtlCol="0">
            <a:spAutoFit/>
          </a:bodyPr>
          <a:lstStyle/>
          <a:p>
            <a:r>
              <a:rPr lang="en-US" dirty="0"/>
              <a:t>I</a:t>
            </a:r>
            <a:r>
              <a:rPr lang="en-US" dirty="0" smtClean="0"/>
              <a:t>1</a:t>
            </a:r>
            <a:endParaRPr lang="en-US" dirty="0"/>
          </a:p>
        </p:txBody>
      </p:sp>
      <p:sp>
        <p:nvSpPr>
          <p:cNvPr id="5" name="TextBox 4"/>
          <p:cNvSpPr txBox="1"/>
          <p:nvPr/>
        </p:nvSpPr>
        <p:spPr>
          <a:xfrm>
            <a:off x="1967121" y="3602425"/>
            <a:ext cx="359394" cy="369332"/>
          </a:xfrm>
          <a:prstGeom prst="rect">
            <a:avLst/>
          </a:prstGeom>
          <a:noFill/>
        </p:spPr>
        <p:txBody>
          <a:bodyPr wrap="none" rtlCol="0">
            <a:spAutoFit/>
          </a:bodyPr>
          <a:lstStyle/>
          <a:p>
            <a:r>
              <a:rPr lang="en-US" dirty="0"/>
              <a:t>I</a:t>
            </a:r>
            <a:r>
              <a:rPr lang="en-US" dirty="0" smtClean="0"/>
              <a:t>2</a:t>
            </a:r>
            <a:endParaRPr lang="en-US" dirty="0"/>
          </a:p>
        </p:txBody>
      </p:sp>
      <p:sp>
        <p:nvSpPr>
          <p:cNvPr id="6" name="Oval 5"/>
          <p:cNvSpPr/>
          <p:nvPr/>
        </p:nvSpPr>
        <p:spPr>
          <a:xfrm>
            <a:off x="4456090" y="2150772"/>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
        <p:nvSpPr>
          <p:cNvPr id="7" name="Oval 6"/>
          <p:cNvSpPr/>
          <p:nvPr/>
        </p:nvSpPr>
        <p:spPr>
          <a:xfrm>
            <a:off x="4456090" y="3485229"/>
            <a:ext cx="631065" cy="614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a:t>
            </a:r>
            <a:endParaRPr lang="en-US" dirty="0"/>
          </a:p>
        </p:txBody>
      </p:sp>
      <p:sp>
        <p:nvSpPr>
          <p:cNvPr id="8" name="Oval 7"/>
          <p:cNvSpPr/>
          <p:nvPr/>
        </p:nvSpPr>
        <p:spPr>
          <a:xfrm>
            <a:off x="7187626" y="2046701"/>
            <a:ext cx="1153089"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O1</a:t>
            </a:r>
          </a:p>
          <a:p>
            <a:pPr algn="ctr"/>
            <a:r>
              <a:rPr lang="en-US" dirty="0" smtClean="0"/>
              <a:t>(0.01)</a:t>
            </a:r>
            <a:endParaRPr lang="en-US" dirty="0"/>
          </a:p>
        </p:txBody>
      </p:sp>
      <p:sp>
        <p:nvSpPr>
          <p:cNvPr id="9" name="Oval 8"/>
          <p:cNvSpPr/>
          <p:nvPr/>
        </p:nvSpPr>
        <p:spPr>
          <a:xfrm>
            <a:off x="7187626" y="3357366"/>
            <a:ext cx="1115897" cy="759853"/>
          </a:xfrm>
          <a:prstGeom prst="ellips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 (0.99)</a:t>
            </a:r>
            <a:endParaRPr lang="en-US" dirty="0"/>
          </a:p>
        </p:txBody>
      </p:sp>
      <p:cxnSp>
        <p:nvCxnSpPr>
          <p:cNvPr id="11" name="Straight Arrow Connector 10"/>
          <p:cNvCxnSpPr>
            <a:stCxn id="4" idx="3"/>
          </p:cNvCxnSpPr>
          <p:nvPr/>
        </p:nvCxnSpPr>
        <p:spPr>
          <a:xfrm>
            <a:off x="2355619" y="2580136"/>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a:off x="2355619" y="2580136"/>
            <a:ext cx="2085573" cy="1212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V="1">
            <a:off x="2326515" y="2580137"/>
            <a:ext cx="2114677" cy="120695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2"/>
          </p:cNvCxnSpPr>
          <p:nvPr/>
        </p:nvCxnSpPr>
        <p:spPr>
          <a:xfrm>
            <a:off x="2326515" y="3787091"/>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26157" y="2241962"/>
            <a:ext cx="506870" cy="369332"/>
          </a:xfrm>
          <a:prstGeom prst="rect">
            <a:avLst/>
          </a:prstGeom>
          <a:noFill/>
        </p:spPr>
        <p:txBody>
          <a:bodyPr wrap="none" rtlCol="0">
            <a:spAutoFit/>
          </a:bodyPr>
          <a:lstStyle/>
          <a:p>
            <a:r>
              <a:rPr lang="en-US" dirty="0" smtClean="0"/>
              <a:t>W1</a:t>
            </a:r>
            <a:endParaRPr lang="en-US" dirty="0"/>
          </a:p>
        </p:txBody>
      </p:sp>
      <p:sp>
        <p:nvSpPr>
          <p:cNvPr id="24" name="TextBox 23"/>
          <p:cNvSpPr txBox="1"/>
          <p:nvPr/>
        </p:nvSpPr>
        <p:spPr>
          <a:xfrm rot="1705177">
            <a:off x="2892629" y="2688074"/>
            <a:ext cx="506870" cy="369332"/>
          </a:xfrm>
          <a:prstGeom prst="rect">
            <a:avLst/>
          </a:prstGeom>
          <a:noFill/>
        </p:spPr>
        <p:txBody>
          <a:bodyPr wrap="none" rtlCol="0">
            <a:spAutoFit/>
          </a:bodyPr>
          <a:lstStyle/>
          <a:p>
            <a:r>
              <a:rPr lang="en-US" dirty="0" smtClean="0"/>
              <a:t>W3</a:t>
            </a:r>
            <a:endParaRPr lang="en-US" dirty="0"/>
          </a:p>
        </p:txBody>
      </p:sp>
      <p:sp>
        <p:nvSpPr>
          <p:cNvPr id="25" name="TextBox 24"/>
          <p:cNvSpPr txBox="1"/>
          <p:nvPr/>
        </p:nvSpPr>
        <p:spPr>
          <a:xfrm rot="19878793">
            <a:off x="2369389" y="3219976"/>
            <a:ext cx="506870" cy="369332"/>
          </a:xfrm>
          <a:prstGeom prst="rect">
            <a:avLst/>
          </a:prstGeom>
          <a:noFill/>
        </p:spPr>
        <p:txBody>
          <a:bodyPr wrap="none" rtlCol="0">
            <a:spAutoFit/>
          </a:bodyPr>
          <a:lstStyle/>
          <a:p>
            <a:r>
              <a:rPr lang="en-US" dirty="0" smtClean="0"/>
              <a:t>W2</a:t>
            </a:r>
            <a:endParaRPr lang="en-US" dirty="0"/>
          </a:p>
        </p:txBody>
      </p:sp>
      <p:sp>
        <p:nvSpPr>
          <p:cNvPr id="26" name="TextBox 25"/>
          <p:cNvSpPr txBox="1"/>
          <p:nvPr/>
        </p:nvSpPr>
        <p:spPr>
          <a:xfrm>
            <a:off x="3188965" y="3428312"/>
            <a:ext cx="506870" cy="369332"/>
          </a:xfrm>
          <a:prstGeom prst="rect">
            <a:avLst/>
          </a:prstGeom>
          <a:noFill/>
        </p:spPr>
        <p:txBody>
          <a:bodyPr wrap="none" rtlCol="0">
            <a:spAutoFit/>
          </a:bodyPr>
          <a:lstStyle/>
          <a:p>
            <a:r>
              <a:rPr lang="en-US" dirty="0" smtClean="0"/>
              <a:t>W4</a:t>
            </a:r>
            <a:endParaRPr lang="en-US" dirty="0"/>
          </a:p>
        </p:txBody>
      </p:sp>
      <p:sp>
        <p:nvSpPr>
          <p:cNvPr id="27" name="Arc 26"/>
          <p:cNvSpPr/>
          <p:nvPr/>
        </p:nvSpPr>
        <p:spPr>
          <a:xfrm>
            <a:off x="4456827" y="1939018"/>
            <a:ext cx="875763" cy="504602"/>
          </a:xfrm>
          <a:prstGeom prst="arc">
            <a:avLst>
              <a:gd name="adj1" fmla="val 16200000"/>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4279273" y="1776040"/>
            <a:ext cx="423514" cy="369332"/>
          </a:xfrm>
          <a:prstGeom prst="rect">
            <a:avLst/>
          </a:prstGeom>
          <a:noFill/>
        </p:spPr>
        <p:txBody>
          <a:bodyPr wrap="none" rtlCol="0">
            <a:spAutoFit/>
          </a:bodyPr>
          <a:lstStyle/>
          <a:p>
            <a:r>
              <a:rPr lang="en-US" dirty="0" smtClean="0"/>
              <a:t>b1</a:t>
            </a:r>
            <a:endParaRPr lang="en-US" dirty="0"/>
          </a:p>
        </p:txBody>
      </p:sp>
      <p:sp>
        <p:nvSpPr>
          <p:cNvPr id="29" name="TextBox 28"/>
          <p:cNvSpPr txBox="1"/>
          <p:nvPr/>
        </p:nvSpPr>
        <p:spPr>
          <a:xfrm>
            <a:off x="4279273" y="4147604"/>
            <a:ext cx="423514" cy="369332"/>
          </a:xfrm>
          <a:prstGeom prst="rect">
            <a:avLst/>
          </a:prstGeom>
          <a:noFill/>
        </p:spPr>
        <p:txBody>
          <a:bodyPr wrap="none" rtlCol="0">
            <a:spAutoFit/>
          </a:bodyPr>
          <a:lstStyle/>
          <a:p>
            <a:r>
              <a:rPr lang="en-US" dirty="0" smtClean="0"/>
              <a:t>b2</a:t>
            </a:r>
            <a:endParaRPr lang="en-US" dirty="0"/>
          </a:p>
        </p:txBody>
      </p:sp>
      <p:sp>
        <p:nvSpPr>
          <p:cNvPr id="30" name="Arc 29"/>
          <p:cNvSpPr/>
          <p:nvPr/>
        </p:nvSpPr>
        <p:spPr>
          <a:xfrm>
            <a:off x="4063066" y="387273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087155" y="2443620"/>
            <a:ext cx="2100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6"/>
          </p:cNvCxnSpPr>
          <p:nvPr/>
        </p:nvCxnSpPr>
        <p:spPr>
          <a:xfrm>
            <a:off x="5087155" y="2457787"/>
            <a:ext cx="2089560" cy="128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2"/>
          </p:cNvCxnSpPr>
          <p:nvPr/>
        </p:nvCxnSpPr>
        <p:spPr>
          <a:xfrm flipV="1">
            <a:off x="5104494" y="2426628"/>
            <a:ext cx="2083132" cy="132000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04494" y="3756247"/>
            <a:ext cx="2129575" cy="515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73045" y="2112591"/>
            <a:ext cx="506870" cy="369332"/>
          </a:xfrm>
          <a:prstGeom prst="rect">
            <a:avLst/>
          </a:prstGeom>
          <a:noFill/>
        </p:spPr>
        <p:txBody>
          <a:bodyPr wrap="none" rtlCol="0">
            <a:spAutoFit/>
          </a:bodyPr>
          <a:lstStyle/>
          <a:p>
            <a:r>
              <a:rPr lang="en-US" dirty="0" smtClean="0"/>
              <a:t>W5</a:t>
            </a:r>
            <a:endParaRPr lang="en-US" dirty="0"/>
          </a:p>
        </p:txBody>
      </p:sp>
      <p:sp>
        <p:nvSpPr>
          <p:cNvPr id="40" name="TextBox 39"/>
          <p:cNvSpPr txBox="1"/>
          <p:nvPr/>
        </p:nvSpPr>
        <p:spPr>
          <a:xfrm rot="1705177">
            <a:off x="5602271" y="2572991"/>
            <a:ext cx="506870" cy="369332"/>
          </a:xfrm>
          <a:prstGeom prst="rect">
            <a:avLst/>
          </a:prstGeom>
          <a:noFill/>
        </p:spPr>
        <p:txBody>
          <a:bodyPr wrap="none" rtlCol="0">
            <a:spAutoFit/>
          </a:bodyPr>
          <a:lstStyle/>
          <a:p>
            <a:r>
              <a:rPr lang="en-US" dirty="0" smtClean="0"/>
              <a:t>W7</a:t>
            </a:r>
            <a:endParaRPr lang="en-US" dirty="0"/>
          </a:p>
        </p:txBody>
      </p:sp>
      <p:sp>
        <p:nvSpPr>
          <p:cNvPr id="41" name="TextBox 40"/>
          <p:cNvSpPr txBox="1"/>
          <p:nvPr/>
        </p:nvSpPr>
        <p:spPr>
          <a:xfrm rot="19878793">
            <a:off x="5303879" y="3088486"/>
            <a:ext cx="506870" cy="369332"/>
          </a:xfrm>
          <a:prstGeom prst="rect">
            <a:avLst/>
          </a:prstGeom>
          <a:noFill/>
        </p:spPr>
        <p:txBody>
          <a:bodyPr wrap="none" rtlCol="0">
            <a:spAutoFit/>
          </a:bodyPr>
          <a:lstStyle/>
          <a:p>
            <a:r>
              <a:rPr lang="en-US" dirty="0" smtClean="0"/>
              <a:t>W6</a:t>
            </a:r>
            <a:endParaRPr lang="en-US" dirty="0"/>
          </a:p>
        </p:txBody>
      </p:sp>
      <p:sp>
        <p:nvSpPr>
          <p:cNvPr id="42" name="TextBox 41"/>
          <p:cNvSpPr txBox="1"/>
          <p:nvPr/>
        </p:nvSpPr>
        <p:spPr>
          <a:xfrm>
            <a:off x="5952238" y="3439364"/>
            <a:ext cx="506870" cy="369332"/>
          </a:xfrm>
          <a:prstGeom prst="rect">
            <a:avLst/>
          </a:prstGeom>
          <a:noFill/>
        </p:spPr>
        <p:txBody>
          <a:bodyPr wrap="none" rtlCol="0">
            <a:spAutoFit/>
          </a:bodyPr>
          <a:lstStyle/>
          <a:p>
            <a:r>
              <a:rPr lang="en-US" dirty="0" smtClean="0"/>
              <a:t>W8</a:t>
            </a:r>
            <a:endParaRPr lang="en-US" dirty="0"/>
          </a:p>
        </p:txBody>
      </p:sp>
      <p:graphicFrame>
        <p:nvGraphicFramePr>
          <p:cNvPr id="43" name="Table 42"/>
          <p:cNvGraphicFramePr>
            <a:graphicFrameLocks noGrp="1"/>
          </p:cNvGraphicFramePr>
          <p:nvPr>
            <p:extLst/>
          </p:nvPr>
        </p:nvGraphicFramePr>
        <p:xfrm>
          <a:off x="9310475" y="1398236"/>
          <a:ext cx="2670788" cy="4820920"/>
        </p:xfrm>
        <a:graphic>
          <a:graphicData uri="http://schemas.openxmlformats.org/drawingml/2006/table">
            <a:tbl>
              <a:tblPr firstRow="1" bandRow="1">
                <a:tableStyleId>{5C22544A-7EE6-4342-B048-85BDC9FD1C3A}</a:tableStyleId>
              </a:tblPr>
              <a:tblGrid>
                <a:gridCol w="1335394"/>
                <a:gridCol w="1335394"/>
              </a:tblGrid>
              <a:tr h="370840">
                <a:tc>
                  <a:txBody>
                    <a:bodyPr/>
                    <a:lstStyle/>
                    <a:p>
                      <a:pPr algn="ctr"/>
                      <a:r>
                        <a:rPr lang="en-US" dirty="0" smtClean="0"/>
                        <a:t>Variable</a:t>
                      </a:r>
                      <a:endParaRPr lang="en-US" dirty="0"/>
                    </a:p>
                  </a:txBody>
                  <a:tcPr/>
                </a:tc>
                <a:tc>
                  <a:txBody>
                    <a:bodyPr/>
                    <a:lstStyle/>
                    <a:p>
                      <a:pPr algn="ctr"/>
                      <a:r>
                        <a:rPr lang="en-US" dirty="0" smtClean="0"/>
                        <a:t>Value</a:t>
                      </a:r>
                      <a:endParaRPr lang="en-US" dirty="0"/>
                    </a:p>
                  </a:txBody>
                  <a:tcPr/>
                </a:tc>
              </a:tr>
              <a:tr h="370840">
                <a:tc>
                  <a:txBody>
                    <a:bodyPr/>
                    <a:lstStyle/>
                    <a:p>
                      <a:r>
                        <a:rPr lang="en-US" dirty="0" smtClean="0"/>
                        <a:t>I1</a:t>
                      </a:r>
                    </a:p>
                  </a:txBody>
                  <a:tcPr/>
                </a:tc>
                <a:tc>
                  <a:txBody>
                    <a:bodyPr/>
                    <a:lstStyle/>
                    <a:p>
                      <a:r>
                        <a:rPr lang="en-US" dirty="0" smtClean="0"/>
                        <a:t>0.05</a:t>
                      </a:r>
                      <a:endParaRPr lang="en-US" dirty="0"/>
                    </a:p>
                  </a:txBody>
                  <a:tcPr/>
                </a:tc>
              </a:tr>
              <a:tr h="370840">
                <a:tc>
                  <a:txBody>
                    <a:bodyPr/>
                    <a:lstStyle/>
                    <a:p>
                      <a:r>
                        <a:rPr lang="en-US" dirty="0" smtClean="0"/>
                        <a:t>I2</a:t>
                      </a:r>
                      <a:endParaRPr lang="en-US" dirty="0"/>
                    </a:p>
                  </a:txBody>
                  <a:tcPr/>
                </a:tc>
                <a:tc>
                  <a:txBody>
                    <a:bodyPr/>
                    <a:lstStyle/>
                    <a:p>
                      <a:r>
                        <a:rPr lang="en-US" dirty="0" smtClean="0"/>
                        <a:t>0.10</a:t>
                      </a:r>
                      <a:endParaRPr lang="en-US" dirty="0"/>
                    </a:p>
                  </a:txBody>
                  <a:tcPr/>
                </a:tc>
              </a:tr>
              <a:tr h="370840">
                <a:tc>
                  <a:txBody>
                    <a:bodyPr/>
                    <a:lstStyle/>
                    <a:p>
                      <a:r>
                        <a:rPr lang="en-US" dirty="0" smtClean="0"/>
                        <a:t>B1,B2</a:t>
                      </a:r>
                      <a:endParaRPr lang="en-US" dirty="0"/>
                    </a:p>
                  </a:txBody>
                  <a:tcPr/>
                </a:tc>
                <a:tc>
                  <a:txBody>
                    <a:bodyPr/>
                    <a:lstStyle/>
                    <a:p>
                      <a:r>
                        <a:rPr lang="en-US" dirty="0" smtClean="0"/>
                        <a:t>0.35</a:t>
                      </a:r>
                      <a:endParaRPr lang="en-US" dirty="0"/>
                    </a:p>
                  </a:txBody>
                  <a:tcPr/>
                </a:tc>
              </a:tr>
              <a:tr h="370840">
                <a:tc>
                  <a:txBody>
                    <a:bodyPr/>
                    <a:lstStyle/>
                    <a:p>
                      <a:r>
                        <a:rPr lang="en-US" dirty="0" smtClean="0"/>
                        <a:t>B3,B4</a:t>
                      </a:r>
                      <a:endParaRPr lang="en-US" dirty="0"/>
                    </a:p>
                  </a:txBody>
                  <a:tcPr/>
                </a:tc>
                <a:tc>
                  <a:txBody>
                    <a:bodyPr/>
                    <a:lstStyle/>
                    <a:p>
                      <a:r>
                        <a:rPr lang="en-US" dirty="0" smtClean="0"/>
                        <a:t>0.60</a:t>
                      </a:r>
                      <a:endParaRPr lang="en-US" dirty="0"/>
                    </a:p>
                  </a:txBody>
                  <a:tcPr/>
                </a:tc>
              </a:tr>
              <a:tr h="370840">
                <a:tc>
                  <a:txBody>
                    <a:bodyPr/>
                    <a:lstStyle/>
                    <a:p>
                      <a:r>
                        <a:rPr lang="en-US" dirty="0" smtClean="0"/>
                        <a:t>W1</a:t>
                      </a:r>
                      <a:endParaRPr lang="en-US" dirty="0"/>
                    </a:p>
                  </a:txBody>
                  <a:tcPr/>
                </a:tc>
                <a:tc>
                  <a:txBody>
                    <a:bodyPr/>
                    <a:lstStyle/>
                    <a:p>
                      <a:r>
                        <a:rPr lang="en-US" dirty="0" smtClean="0"/>
                        <a:t>0.15</a:t>
                      </a:r>
                      <a:endParaRPr lang="en-US" dirty="0"/>
                    </a:p>
                  </a:txBody>
                  <a:tcPr/>
                </a:tc>
              </a:tr>
              <a:tr h="370840">
                <a:tc>
                  <a:txBody>
                    <a:bodyPr/>
                    <a:lstStyle/>
                    <a:p>
                      <a:r>
                        <a:rPr lang="en-US" dirty="0" smtClean="0"/>
                        <a:t>W2</a:t>
                      </a:r>
                      <a:endParaRPr lang="en-US" dirty="0"/>
                    </a:p>
                  </a:txBody>
                  <a:tcPr/>
                </a:tc>
                <a:tc>
                  <a:txBody>
                    <a:bodyPr/>
                    <a:lstStyle/>
                    <a:p>
                      <a:r>
                        <a:rPr lang="en-US" dirty="0" smtClean="0"/>
                        <a:t>0.20</a:t>
                      </a:r>
                      <a:endParaRPr lang="en-US" dirty="0"/>
                    </a:p>
                  </a:txBody>
                  <a:tcPr/>
                </a:tc>
              </a:tr>
              <a:tr h="370840">
                <a:tc>
                  <a:txBody>
                    <a:bodyPr/>
                    <a:lstStyle/>
                    <a:p>
                      <a:r>
                        <a:rPr lang="en-US" dirty="0" smtClean="0"/>
                        <a:t>W3</a:t>
                      </a:r>
                      <a:endParaRPr lang="en-US" dirty="0"/>
                    </a:p>
                  </a:txBody>
                  <a:tcPr/>
                </a:tc>
                <a:tc>
                  <a:txBody>
                    <a:bodyPr/>
                    <a:lstStyle/>
                    <a:p>
                      <a:r>
                        <a:rPr lang="en-US" dirty="0" smtClean="0"/>
                        <a:t>0.25</a:t>
                      </a:r>
                      <a:endParaRPr lang="en-US" dirty="0"/>
                    </a:p>
                  </a:txBody>
                  <a:tcPr/>
                </a:tc>
              </a:tr>
              <a:tr h="370840">
                <a:tc>
                  <a:txBody>
                    <a:bodyPr/>
                    <a:lstStyle/>
                    <a:p>
                      <a:r>
                        <a:rPr lang="en-US" dirty="0" smtClean="0"/>
                        <a:t>W4</a:t>
                      </a:r>
                      <a:endParaRPr lang="en-US" dirty="0"/>
                    </a:p>
                  </a:txBody>
                  <a:tcPr/>
                </a:tc>
                <a:tc>
                  <a:txBody>
                    <a:bodyPr/>
                    <a:lstStyle/>
                    <a:p>
                      <a:r>
                        <a:rPr lang="en-US" dirty="0" smtClean="0"/>
                        <a:t>0.30</a:t>
                      </a:r>
                      <a:endParaRPr lang="en-US" dirty="0"/>
                    </a:p>
                  </a:txBody>
                  <a:tcPr/>
                </a:tc>
              </a:tr>
              <a:tr h="370840">
                <a:tc>
                  <a:txBody>
                    <a:bodyPr/>
                    <a:lstStyle/>
                    <a:p>
                      <a:r>
                        <a:rPr lang="en-US" dirty="0" smtClean="0"/>
                        <a:t>W5</a:t>
                      </a:r>
                      <a:endParaRPr lang="en-US" dirty="0"/>
                    </a:p>
                  </a:txBody>
                  <a:tcPr/>
                </a:tc>
                <a:tc>
                  <a:txBody>
                    <a:bodyPr/>
                    <a:lstStyle/>
                    <a:p>
                      <a:r>
                        <a:rPr lang="en-US" dirty="0" smtClean="0"/>
                        <a:t>0.40</a:t>
                      </a:r>
                      <a:endParaRPr lang="en-US" dirty="0"/>
                    </a:p>
                  </a:txBody>
                  <a:tcPr/>
                </a:tc>
              </a:tr>
              <a:tr h="370840">
                <a:tc>
                  <a:txBody>
                    <a:bodyPr/>
                    <a:lstStyle/>
                    <a:p>
                      <a:r>
                        <a:rPr lang="en-US" dirty="0" smtClean="0"/>
                        <a:t>W6</a:t>
                      </a:r>
                      <a:endParaRPr lang="en-US" dirty="0"/>
                    </a:p>
                  </a:txBody>
                  <a:tcPr/>
                </a:tc>
                <a:tc>
                  <a:txBody>
                    <a:bodyPr/>
                    <a:lstStyle/>
                    <a:p>
                      <a:r>
                        <a:rPr lang="en-US" dirty="0" smtClean="0"/>
                        <a:t>0.45</a:t>
                      </a:r>
                      <a:endParaRPr lang="en-US" dirty="0"/>
                    </a:p>
                  </a:txBody>
                  <a:tcPr/>
                </a:tc>
              </a:tr>
              <a:tr h="370840">
                <a:tc>
                  <a:txBody>
                    <a:bodyPr/>
                    <a:lstStyle/>
                    <a:p>
                      <a:r>
                        <a:rPr lang="en-US" dirty="0" smtClean="0"/>
                        <a:t>W7</a:t>
                      </a:r>
                      <a:endParaRPr lang="en-US" dirty="0"/>
                    </a:p>
                  </a:txBody>
                  <a:tcPr/>
                </a:tc>
                <a:tc>
                  <a:txBody>
                    <a:bodyPr/>
                    <a:lstStyle/>
                    <a:p>
                      <a:r>
                        <a:rPr lang="en-US" dirty="0" smtClean="0"/>
                        <a:t>0.50</a:t>
                      </a:r>
                      <a:endParaRPr lang="en-US" dirty="0"/>
                    </a:p>
                  </a:txBody>
                  <a:tcPr/>
                </a:tc>
              </a:tr>
              <a:tr h="370840">
                <a:tc>
                  <a:txBody>
                    <a:bodyPr/>
                    <a:lstStyle/>
                    <a:p>
                      <a:r>
                        <a:rPr lang="en-US" dirty="0" smtClean="0"/>
                        <a:t>W8</a:t>
                      </a:r>
                      <a:endParaRPr lang="en-US" dirty="0"/>
                    </a:p>
                  </a:txBody>
                  <a:tcPr/>
                </a:tc>
                <a:tc>
                  <a:txBody>
                    <a:bodyPr/>
                    <a:lstStyle/>
                    <a:p>
                      <a:r>
                        <a:rPr lang="en-US" dirty="0" smtClean="0"/>
                        <a:t>0.55</a:t>
                      </a:r>
                      <a:endParaRPr lang="en-US" dirty="0"/>
                    </a:p>
                  </a:txBody>
                  <a:tcPr/>
                </a:tc>
              </a:tr>
            </a:tbl>
          </a:graphicData>
        </a:graphic>
      </p:graphicFrame>
      <mc:AlternateContent xmlns:mc="http://schemas.openxmlformats.org/markup-compatibility/2006" xmlns:a14="http://schemas.microsoft.com/office/drawing/2010/main">
        <mc:Choice Requires="a14">
          <p:sp>
            <p:nvSpPr>
              <p:cNvPr id="45" name="TextBox 44"/>
              <p:cNvSpPr txBox="1"/>
              <p:nvPr/>
            </p:nvSpPr>
            <p:spPr>
              <a:xfrm>
                <a:off x="555564" y="4645069"/>
                <a:ext cx="6877352" cy="1651349"/>
              </a:xfrm>
              <a:prstGeom prst="rect">
                <a:avLst/>
              </a:prstGeom>
              <a:noFill/>
            </p:spPr>
            <p:txBody>
              <a:bodyPr wrap="square" rtlCol="0">
                <a:spAutoFit/>
              </a:bodyPr>
              <a:lstStyle/>
              <a:p>
                <a:r>
                  <a:rPr lang="en-US" sz="2400" dirty="0" smtClean="0"/>
                  <a:t>Updating W5</a:t>
                </a:r>
              </a:p>
              <a:p>
                <a:endParaRPr lang="en-US" sz="2400" dirty="0"/>
              </a:p>
              <a:p>
                <a:r>
                  <a:rPr lang="en-US" sz="2400" dirty="0" smtClean="0"/>
                  <a:t>New W5 = W5 - </a:t>
                </a:r>
                <a14:m>
                  <m:oMath xmlns:m="http://schemas.openxmlformats.org/officeDocument/2006/math">
                    <m:r>
                      <a:rPr lang="en-US" sz="2400" i="1" smtClean="0">
                        <a:latin typeface="Cambria Math" panose="02040503050406030204" pitchFamily="18" charset="0"/>
                        <a:sym typeface="Symbol" panose="05050102010706020507" pitchFamily="18" charset="2"/>
                      </a:rPr>
                      <m:t></m:t>
                    </m:r>
                    <m:r>
                      <a:rPr lang="en-US" sz="2400" b="0" i="1" smtClean="0">
                        <a:latin typeface="Cambria Math" panose="02040503050406030204" pitchFamily="18" charset="0"/>
                        <a:sym typeface="Symbol" panose="05050102010706020507" pitchFamily="18" charset="2"/>
                      </a:rPr>
                      <m:t> ∗</m:t>
                    </m:r>
                    <m:f>
                      <m:f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fPr>
                      <m:num>
                        <m:r>
                          <a:rPr 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sz="2400" b="0" i="1" smtClean="0">
                            <a:latin typeface="Cambria Math" panose="02040503050406030204" pitchFamily="18" charset="0"/>
                            <a:ea typeface="Cambria Math" panose="02040503050406030204" pitchFamily="18" charset="0"/>
                            <a:sym typeface="Symbol" panose="05050102010706020507" pitchFamily="18" charset="2"/>
                          </a:rPr>
                          <m:t>𝐸𝑡𝑜𝑡𝑎𝑙</m:t>
                        </m:r>
                      </m:num>
                      <m:den>
                        <m:r>
                          <a:rPr lang="en-US" sz="2400" b="0" i="1" smtClean="0">
                            <a:latin typeface="Cambria Math" panose="02040503050406030204" pitchFamily="18" charset="0"/>
                            <a:ea typeface="Cambria Math" panose="02040503050406030204" pitchFamily="18" charset="0"/>
                            <a:sym typeface="Symbol" panose="05050102010706020507" pitchFamily="18" charset="2"/>
                          </a:rPr>
                          <m:t>𝜕</m:t>
                        </m:r>
                        <m:r>
                          <a:rPr lang="en-US" sz="2400" b="0" i="1" smtClean="0">
                            <a:latin typeface="Cambria Math" panose="02040503050406030204" pitchFamily="18" charset="0"/>
                            <a:ea typeface="Cambria Math" panose="02040503050406030204" pitchFamily="18" charset="0"/>
                            <a:sym typeface="Symbol" panose="05050102010706020507" pitchFamily="18" charset="2"/>
                          </a:rPr>
                          <m:t>𝑊</m:t>
                        </m:r>
                        <m:r>
                          <a:rPr lang="en-US" sz="2400" b="0" i="1" smtClean="0">
                            <a:latin typeface="Cambria Math" panose="02040503050406030204" pitchFamily="18" charset="0"/>
                            <a:ea typeface="Cambria Math" panose="02040503050406030204" pitchFamily="18" charset="0"/>
                            <a:sym typeface="Symbol" panose="05050102010706020507" pitchFamily="18" charset="2"/>
                          </a:rPr>
                          <m:t>5</m:t>
                        </m:r>
                      </m:den>
                    </m:f>
                    <m:r>
                      <a:rPr lang="en-US" sz="2400" b="0" i="1" smtClean="0">
                        <a:latin typeface="Cambria Math" panose="02040503050406030204" pitchFamily="18" charset="0"/>
                        <a:ea typeface="Cambria Math" panose="02040503050406030204" pitchFamily="18" charset="0"/>
                        <a:sym typeface="Symbol" panose="05050102010706020507" pitchFamily="18" charset="2"/>
                      </a:rPr>
                      <m:t>=0.35891648</m:t>
                    </m:r>
                  </m:oMath>
                </a14:m>
                <a:endParaRPr lang="en-US" sz="2400" b="0" dirty="0" smtClean="0">
                  <a:ea typeface="Cambria Math" panose="02040503050406030204" pitchFamily="18" charset="0"/>
                  <a:sym typeface="Symbol" panose="05050102010706020507" pitchFamily="18" charset="2"/>
                </a:endParaRPr>
              </a:p>
              <a:p>
                <a:r>
                  <a:rPr lang="en-US" dirty="0" smtClean="0"/>
                  <a:t>Similar backpropagation for all weights.</a:t>
                </a:r>
              </a:p>
            </p:txBody>
          </p:sp>
        </mc:Choice>
        <mc:Fallback xmlns="">
          <p:sp>
            <p:nvSpPr>
              <p:cNvPr id="45" name="TextBox 44"/>
              <p:cNvSpPr txBox="1">
                <a:spLocks noRot="1" noChangeAspect="1" noMove="1" noResize="1" noEditPoints="1" noAdjustHandles="1" noChangeArrowheads="1" noChangeShapeType="1" noTextEdit="1"/>
              </p:cNvSpPr>
              <p:nvPr/>
            </p:nvSpPr>
            <p:spPr>
              <a:xfrm>
                <a:off x="555564" y="4645069"/>
                <a:ext cx="6877352" cy="1651349"/>
              </a:xfrm>
              <a:prstGeom prst="rect">
                <a:avLst/>
              </a:prstGeom>
              <a:blipFill rotWithShape="0">
                <a:blip r:embed="rId2"/>
                <a:stretch>
                  <a:fillRect l="-1330" t="-2952" b="-4797"/>
                </a:stretch>
              </a:blipFill>
            </p:spPr>
            <p:txBody>
              <a:bodyPr/>
              <a:lstStyle/>
              <a:p>
                <a:r>
                  <a:rPr lang="en-US">
                    <a:noFill/>
                  </a:rPr>
                  <a:t> </a:t>
                </a:r>
              </a:p>
            </p:txBody>
          </p:sp>
        </mc:Fallback>
      </mc:AlternateContent>
      <p:sp>
        <p:nvSpPr>
          <p:cNvPr id="46" name="TextBox 45"/>
          <p:cNvSpPr txBox="1"/>
          <p:nvPr/>
        </p:nvSpPr>
        <p:spPr>
          <a:xfrm>
            <a:off x="7450276" y="4170174"/>
            <a:ext cx="423514" cy="369332"/>
          </a:xfrm>
          <a:prstGeom prst="rect">
            <a:avLst/>
          </a:prstGeom>
          <a:noFill/>
        </p:spPr>
        <p:txBody>
          <a:bodyPr wrap="none" rtlCol="0">
            <a:spAutoFit/>
          </a:bodyPr>
          <a:lstStyle/>
          <a:p>
            <a:r>
              <a:rPr lang="en-US" dirty="0" smtClean="0"/>
              <a:t>b4</a:t>
            </a:r>
            <a:endParaRPr lang="en-US" dirty="0"/>
          </a:p>
        </p:txBody>
      </p:sp>
      <p:sp>
        <p:nvSpPr>
          <p:cNvPr id="47" name="Arc 46"/>
          <p:cNvSpPr/>
          <p:nvPr/>
        </p:nvSpPr>
        <p:spPr>
          <a:xfrm>
            <a:off x="7234069" y="3895303"/>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7521178" y="2844949"/>
            <a:ext cx="423514" cy="369332"/>
          </a:xfrm>
          <a:prstGeom prst="rect">
            <a:avLst/>
          </a:prstGeom>
          <a:noFill/>
        </p:spPr>
        <p:txBody>
          <a:bodyPr wrap="none" rtlCol="0">
            <a:spAutoFit/>
          </a:bodyPr>
          <a:lstStyle/>
          <a:p>
            <a:r>
              <a:rPr lang="en-US" dirty="0" smtClean="0"/>
              <a:t>b3</a:t>
            </a:r>
            <a:endParaRPr lang="en-US" dirty="0"/>
          </a:p>
        </p:txBody>
      </p:sp>
      <p:sp>
        <p:nvSpPr>
          <p:cNvPr id="49" name="Arc 48"/>
          <p:cNvSpPr/>
          <p:nvPr/>
        </p:nvSpPr>
        <p:spPr>
          <a:xfrm>
            <a:off x="7304971" y="2570078"/>
            <a:ext cx="1279442" cy="504602"/>
          </a:xfrm>
          <a:prstGeom prst="arc">
            <a:avLst>
              <a:gd name="adj1" fmla="val 19676741"/>
              <a:gd name="adj2" fmla="val 36756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620139" y="5849824"/>
            <a:ext cx="837089" cy="369332"/>
          </a:xfrm>
          <a:prstGeom prst="rect">
            <a:avLst/>
          </a:prstGeom>
          <a:noFill/>
        </p:spPr>
        <p:txBody>
          <a:bodyPr wrap="none" rtlCol="0">
            <a:spAutoFit/>
          </a:bodyPr>
          <a:lstStyle/>
          <a:p>
            <a:r>
              <a:rPr lang="en-US" dirty="0" smtClean="0">
                <a:sym typeface="Symbol" panose="05050102010706020507" pitchFamily="18" charset="2"/>
              </a:rPr>
              <a:t> = 0.5</a:t>
            </a:r>
            <a:endParaRPr lang="en-US" dirty="0"/>
          </a:p>
        </p:txBody>
      </p:sp>
    </p:spTree>
    <p:extLst>
      <p:ext uri="{BB962C8B-B14F-4D97-AF65-F5344CB8AC3E}">
        <p14:creationId xmlns:p14="http://schemas.microsoft.com/office/powerpoint/2010/main" val="24656733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Neural Networks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Feed Forward NN (FF)</a:t>
            </a:r>
          </a:p>
          <a:p>
            <a:pPr lvl="1">
              <a:buFont typeface="Wingdings" panose="05000000000000000000" pitchFamily="2" charset="2"/>
              <a:buChar char="Ø"/>
            </a:pPr>
            <a:r>
              <a:rPr lang="en-US" dirty="0"/>
              <a:t> </a:t>
            </a:r>
            <a:r>
              <a:rPr lang="en-US" dirty="0" smtClean="0"/>
              <a:t>Simplest</a:t>
            </a:r>
          </a:p>
          <a:p>
            <a:pPr lvl="1">
              <a:buFont typeface="Wingdings" panose="05000000000000000000" pitchFamily="2" charset="2"/>
              <a:buChar char="Ø"/>
            </a:pPr>
            <a:r>
              <a:rPr lang="en-US" dirty="0"/>
              <a:t> </a:t>
            </a:r>
            <a:r>
              <a:rPr lang="en-US" dirty="0" smtClean="0"/>
              <a:t>Input travels in one direction only – forward</a:t>
            </a:r>
          </a:p>
          <a:p>
            <a:pPr lvl="1">
              <a:buFont typeface="Wingdings" panose="05000000000000000000" pitchFamily="2" charset="2"/>
              <a:buChar char="Ø"/>
            </a:pPr>
            <a:r>
              <a:rPr lang="en-US" dirty="0"/>
              <a:t> </a:t>
            </a:r>
            <a:r>
              <a:rPr lang="en-US" dirty="0" smtClean="0"/>
              <a:t>May or may not have multiple layers</a:t>
            </a:r>
          </a:p>
          <a:p>
            <a:pPr lvl="1">
              <a:buFont typeface="Wingdings" panose="05000000000000000000" pitchFamily="2" charset="2"/>
              <a:buChar char="Ø"/>
            </a:pPr>
            <a:r>
              <a:rPr lang="en-US" dirty="0"/>
              <a:t> </a:t>
            </a:r>
            <a:r>
              <a:rPr lang="en-US" dirty="0" smtClean="0"/>
              <a:t>No </a:t>
            </a:r>
            <a:r>
              <a:rPr lang="en-US" dirty="0" err="1" smtClean="0"/>
              <a:t>backpropagation</a:t>
            </a:r>
            <a:endParaRPr lang="en-US" dirty="0" smtClean="0"/>
          </a:p>
          <a:p>
            <a:pPr lvl="1">
              <a:buFont typeface="Wingdings" panose="05000000000000000000" pitchFamily="2" charset="2"/>
              <a:buChar char="Ø"/>
            </a:pPr>
            <a:r>
              <a:rPr lang="en-US" dirty="0"/>
              <a:t> </a:t>
            </a:r>
            <a:r>
              <a:rPr lang="en-US" dirty="0" smtClean="0"/>
              <a:t>Mainly used for image classification</a:t>
            </a:r>
          </a:p>
          <a:p>
            <a:pPr lvl="1">
              <a:buFont typeface="Wingdings" panose="05000000000000000000" pitchFamily="2" charset="2"/>
              <a:buChar char="Ø"/>
            </a:pPr>
            <a:r>
              <a:rPr lang="en-US" dirty="0" smtClean="0"/>
              <a:t> Simple to operate and maintain</a:t>
            </a:r>
            <a:endParaRPr lang="en-US" dirty="0"/>
          </a:p>
        </p:txBody>
      </p:sp>
      <p:pic>
        <p:nvPicPr>
          <p:cNvPr id="25602" name="Picture 2" descr="Image result for feed forward neural networ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704" y="2025938"/>
            <a:ext cx="6479224" cy="373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20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5602"/>
                                        </p:tgtEl>
                                        <p:attrNameLst>
                                          <p:attrName>style.visibility</p:attrName>
                                        </p:attrNameLst>
                                      </p:cBhvr>
                                      <p:to>
                                        <p:strVal val="visible"/>
                                      </p:to>
                                    </p:set>
                                    <p:animEffect transition="in" filter="wipe(down)">
                                      <p:cBhvr>
                                        <p:cTn id="44"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AI Systems - </a:t>
            </a:r>
            <a:r>
              <a:rPr lang="en-US" dirty="0" err="1" smtClean="0"/>
              <a:t>BitBite</a:t>
            </a:r>
            <a:endParaRPr lang="en-US" dirty="0"/>
          </a:p>
        </p:txBody>
      </p:sp>
      <p:sp>
        <p:nvSpPr>
          <p:cNvPr id="4" name="TextBox 3"/>
          <p:cNvSpPr txBox="1"/>
          <p:nvPr/>
        </p:nvSpPr>
        <p:spPr>
          <a:xfrm>
            <a:off x="2667001" y="5908147"/>
            <a:ext cx="4966231" cy="369332"/>
          </a:xfrm>
          <a:prstGeom prst="rect">
            <a:avLst/>
          </a:prstGeom>
          <a:noFill/>
        </p:spPr>
        <p:txBody>
          <a:bodyPr wrap="none" rtlCol="0">
            <a:spAutoFit/>
          </a:bodyPr>
          <a:lstStyle/>
          <a:p>
            <a:r>
              <a:rPr lang="en-US" dirty="0"/>
              <a:t>https://www.youtube.com/watch?v=qU2w_qiP4Ck</a:t>
            </a:r>
          </a:p>
        </p:txBody>
      </p:sp>
      <p:pic>
        <p:nvPicPr>
          <p:cNvPr id="5" name="qU2w_qiP4Ck"/>
          <p:cNvPicPr>
            <a:picLocks noRot="1" noChangeAspect="1"/>
          </p:cNvPicPr>
          <p:nvPr>
            <a:videoFile r:link="rId1"/>
          </p:nvPr>
        </p:nvPicPr>
        <p:blipFill>
          <a:blip r:embed="rId3"/>
          <a:stretch>
            <a:fillRect/>
          </a:stretch>
        </p:blipFill>
        <p:spPr>
          <a:xfrm>
            <a:off x="2774590" y="1810149"/>
            <a:ext cx="6688540" cy="4097998"/>
          </a:xfrm>
          <a:prstGeom prst="rect">
            <a:avLst/>
          </a:prstGeom>
        </p:spPr>
      </p:pic>
    </p:spTree>
    <p:extLst>
      <p:ext uri="{BB962C8B-B14F-4D97-AF65-F5344CB8AC3E}">
        <p14:creationId xmlns:p14="http://schemas.microsoft.com/office/powerpoint/2010/main" val="19785770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Neural Networks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Recurrent NN (RNN) – LSTM (Long Short Term Memory)</a:t>
            </a:r>
          </a:p>
          <a:p>
            <a:pPr lvl="1">
              <a:buFont typeface="Wingdings" panose="05000000000000000000" pitchFamily="2" charset="2"/>
              <a:buChar char="Ø"/>
            </a:pPr>
            <a:r>
              <a:rPr lang="en-US" dirty="0"/>
              <a:t> </a:t>
            </a:r>
            <a:r>
              <a:rPr lang="en-US" dirty="0" smtClean="0"/>
              <a:t>Has multiple layers</a:t>
            </a:r>
          </a:p>
          <a:p>
            <a:pPr lvl="1">
              <a:buFont typeface="Wingdings" panose="05000000000000000000" pitchFamily="2" charset="2"/>
              <a:buChar char="Ø"/>
            </a:pPr>
            <a:r>
              <a:rPr lang="en-US" dirty="0"/>
              <a:t> </a:t>
            </a:r>
            <a:r>
              <a:rPr lang="en-US" dirty="0" smtClean="0"/>
              <a:t>Remembers output of one layer</a:t>
            </a:r>
          </a:p>
          <a:p>
            <a:pPr lvl="1">
              <a:buFont typeface="Wingdings" panose="05000000000000000000" pitchFamily="2" charset="2"/>
              <a:buChar char="Ø"/>
            </a:pPr>
            <a:r>
              <a:rPr lang="en-US" dirty="0"/>
              <a:t> </a:t>
            </a:r>
            <a:r>
              <a:rPr lang="en-US" dirty="0" smtClean="0"/>
              <a:t>Feeds it back to the input layer</a:t>
            </a:r>
          </a:p>
          <a:p>
            <a:pPr lvl="1">
              <a:buFont typeface="Wingdings" panose="05000000000000000000" pitchFamily="2" charset="2"/>
              <a:buChar char="Ø"/>
            </a:pPr>
            <a:r>
              <a:rPr lang="en-US" dirty="0"/>
              <a:t> </a:t>
            </a:r>
            <a:r>
              <a:rPr lang="en-US" dirty="0" smtClean="0"/>
              <a:t>Acts like a memory shell – has some information to begin processing</a:t>
            </a:r>
          </a:p>
          <a:p>
            <a:pPr lvl="1">
              <a:buFont typeface="Wingdings" panose="05000000000000000000" pitchFamily="2" charset="2"/>
              <a:buChar char="Ø"/>
            </a:pPr>
            <a:r>
              <a:rPr lang="en-US" dirty="0"/>
              <a:t> </a:t>
            </a:r>
            <a:r>
              <a:rPr lang="en-US" dirty="0" smtClean="0"/>
              <a:t>Better </a:t>
            </a:r>
            <a:r>
              <a:rPr lang="en-US" dirty="0" err="1" smtClean="0"/>
              <a:t>backpropagation</a:t>
            </a:r>
            <a:r>
              <a:rPr lang="en-US" dirty="0" smtClean="0"/>
              <a:t> output</a:t>
            </a:r>
          </a:p>
          <a:p>
            <a:pPr lvl="1">
              <a:buFont typeface="Wingdings" panose="05000000000000000000" pitchFamily="2" charset="2"/>
              <a:buChar char="Ø"/>
            </a:pPr>
            <a:r>
              <a:rPr lang="en-US" dirty="0"/>
              <a:t> </a:t>
            </a:r>
            <a:r>
              <a:rPr lang="en-US" dirty="0" smtClean="0"/>
              <a:t>Used in Text to Speech, Human like speech, NLP (Summary generation)</a:t>
            </a:r>
          </a:p>
          <a:p>
            <a:pPr marL="201168" lvl="1" indent="0">
              <a:buNone/>
            </a:pPr>
            <a:endParaRPr lang="en-US" dirty="0" smtClean="0"/>
          </a:p>
        </p:txBody>
      </p:sp>
      <p:pic>
        <p:nvPicPr>
          <p:cNvPr id="7" name="Picture 6"/>
          <p:cNvPicPr>
            <a:picLocks noChangeAspect="1"/>
          </p:cNvPicPr>
          <p:nvPr/>
        </p:nvPicPr>
        <p:blipFill>
          <a:blip r:embed="rId2"/>
          <a:stretch>
            <a:fillRect/>
          </a:stretch>
        </p:blipFill>
        <p:spPr>
          <a:xfrm>
            <a:off x="2978037" y="4140824"/>
            <a:ext cx="4775044" cy="2072453"/>
          </a:xfrm>
          <a:prstGeom prst="rect">
            <a:avLst/>
          </a:prstGeom>
        </p:spPr>
      </p:pic>
    </p:spTree>
    <p:extLst>
      <p:ext uri="{BB962C8B-B14F-4D97-AF65-F5344CB8AC3E}">
        <p14:creationId xmlns:p14="http://schemas.microsoft.com/office/powerpoint/2010/main" val="315242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circle(in)">
                                      <p:cBhvr>
                                        <p:cTn id="4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(LSTM) Example</a:t>
            </a:r>
            <a:endParaRPr lang="en-US" dirty="0"/>
          </a:p>
        </p:txBody>
      </p:sp>
      <p:pic>
        <p:nvPicPr>
          <p:cNvPr id="29698" name="Picture 2" descr="Image result for recurrent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845" y="2184018"/>
            <a:ext cx="8473270" cy="380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age result for convolution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704" y="3573568"/>
            <a:ext cx="9529337" cy="27018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Types of Neural Networks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Convolutional NN (CNN)</a:t>
            </a:r>
          </a:p>
          <a:p>
            <a:pPr lvl="1">
              <a:buFont typeface="Wingdings" panose="05000000000000000000" pitchFamily="2" charset="2"/>
              <a:buChar char="Ø"/>
            </a:pPr>
            <a:r>
              <a:rPr lang="en-US" dirty="0"/>
              <a:t> </a:t>
            </a:r>
            <a:r>
              <a:rPr lang="en-US" dirty="0" smtClean="0"/>
              <a:t>Similar to FF</a:t>
            </a:r>
          </a:p>
          <a:p>
            <a:pPr lvl="1">
              <a:buFont typeface="Wingdings" panose="05000000000000000000" pitchFamily="2" charset="2"/>
              <a:buChar char="Ø"/>
            </a:pPr>
            <a:r>
              <a:rPr lang="en-US" dirty="0"/>
              <a:t> </a:t>
            </a:r>
            <a:r>
              <a:rPr lang="en-US" dirty="0" smtClean="0"/>
              <a:t>Takes a chunk of input (batch input)</a:t>
            </a:r>
          </a:p>
          <a:p>
            <a:pPr lvl="1">
              <a:buFont typeface="Wingdings" panose="05000000000000000000" pitchFamily="2" charset="2"/>
              <a:buChar char="Ø"/>
            </a:pPr>
            <a:r>
              <a:rPr lang="en-US" dirty="0"/>
              <a:t> </a:t>
            </a:r>
            <a:r>
              <a:rPr lang="en-US" dirty="0" smtClean="0"/>
              <a:t>Higher accuracy</a:t>
            </a:r>
          </a:p>
          <a:p>
            <a:pPr lvl="1">
              <a:buFont typeface="Wingdings" panose="05000000000000000000" pitchFamily="2" charset="2"/>
              <a:buChar char="Ø"/>
            </a:pPr>
            <a:r>
              <a:rPr lang="en-US" dirty="0"/>
              <a:t> </a:t>
            </a:r>
            <a:r>
              <a:rPr lang="en-US" dirty="0" smtClean="0"/>
              <a:t>Used in Image Recognition, Computer Vision and Signal Processing (Prediction of agriculture yield using satellite image)</a:t>
            </a:r>
          </a:p>
        </p:txBody>
      </p:sp>
    </p:spTree>
    <p:extLst>
      <p:ext uri="{BB962C8B-B14F-4D97-AF65-F5344CB8AC3E}">
        <p14:creationId xmlns:p14="http://schemas.microsoft.com/office/powerpoint/2010/main" val="10341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7650"/>
                                        </p:tgtEl>
                                        <p:attrNameLst>
                                          <p:attrName>style.visibility</p:attrName>
                                        </p:attrNameLst>
                                      </p:cBhvr>
                                      <p:to>
                                        <p:strVal val="visible"/>
                                      </p:to>
                                    </p:set>
                                    <p:animEffect transition="in" filter="barn(inVertical)">
                                      <p:cBhvr>
                                        <p:cTn id="34"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7473" y="2228044"/>
            <a:ext cx="7668584" cy="4040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Types of Neural Networks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Modular NN (MNN)</a:t>
            </a:r>
          </a:p>
          <a:p>
            <a:pPr lvl="1">
              <a:buFont typeface="Wingdings" panose="05000000000000000000" pitchFamily="2" charset="2"/>
              <a:buChar char="Ø"/>
            </a:pPr>
            <a:r>
              <a:rPr lang="en-US" dirty="0"/>
              <a:t> </a:t>
            </a:r>
            <a:r>
              <a:rPr lang="en-US" dirty="0" smtClean="0"/>
              <a:t>More than 1 NN</a:t>
            </a:r>
          </a:p>
          <a:p>
            <a:pPr lvl="1">
              <a:buFont typeface="Wingdings" panose="05000000000000000000" pitchFamily="2" charset="2"/>
              <a:buChar char="Ø"/>
            </a:pPr>
            <a:r>
              <a:rPr lang="en-US" dirty="0"/>
              <a:t> </a:t>
            </a:r>
            <a:r>
              <a:rPr lang="en-US" dirty="0" smtClean="0"/>
              <a:t>Connected by an intermediary</a:t>
            </a:r>
          </a:p>
          <a:p>
            <a:pPr lvl="1">
              <a:buFont typeface="Wingdings" panose="05000000000000000000" pitchFamily="2" charset="2"/>
              <a:buChar char="Ø"/>
            </a:pPr>
            <a:r>
              <a:rPr lang="en-US" dirty="0"/>
              <a:t> </a:t>
            </a:r>
            <a:r>
              <a:rPr lang="en-US" dirty="0" smtClean="0"/>
              <a:t>Divide and Conquer principal</a:t>
            </a:r>
          </a:p>
          <a:p>
            <a:pPr lvl="1">
              <a:buFont typeface="Wingdings" panose="05000000000000000000" pitchFamily="2" charset="2"/>
              <a:buChar char="Ø"/>
            </a:pPr>
            <a:r>
              <a:rPr lang="en-US" dirty="0"/>
              <a:t> B</a:t>
            </a:r>
            <a:r>
              <a:rPr lang="en-US" dirty="0" smtClean="0"/>
              <a:t>reaks </a:t>
            </a:r>
            <a:r>
              <a:rPr lang="en-US" dirty="0"/>
              <a:t>large problems down into more viable </a:t>
            </a:r>
            <a:r>
              <a:rPr lang="en-US" dirty="0" smtClean="0"/>
              <a:t>parts</a:t>
            </a:r>
          </a:p>
          <a:p>
            <a:pPr lvl="1">
              <a:buFont typeface="Wingdings" panose="05000000000000000000" pitchFamily="2" charset="2"/>
              <a:buChar char="Ø"/>
            </a:pPr>
            <a:r>
              <a:rPr lang="en-US" dirty="0"/>
              <a:t> </a:t>
            </a:r>
            <a:r>
              <a:rPr lang="en-US" dirty="0" smtClean="0"/>
              <a:t>Simpler NNs handled in conjunction</a:t>
            </a:r>
          </a:p>
        </p:txBody>
      </p:sp>
    </p:spTree>
    <p:extLst>
      <p:ext uri="{BB962C8B-B14F-4D97-AF65-F5344CB8AC3E}">
        <p14:creationId xmlns:p14="http://schemas.microsoft.com/office/powerpoint/2010/main" val="203146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626"/>
                                        </p:tgtEl>
                                        <p:attrNameLst>
                                          <p:attrName>style.visibility</p:attrName>
                                        </p:attrNameLst>
                                      </p:cBhvr>
                                      <p:to>
                                        <p:strVal val="visible"/>
                                      </p:to>
                                    </p:set>
                                    <p:animEffect transition="in" filter="wipe(down)">
                                      <p:cBhvr>
                                        <p:cTn id="2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Libraries / APIs</a:t>
            </a:r>
            <a:endParaRPr lang="en-US" dirty="0"/>
          </a:p>
        </p:txBody>
      </p:sp>
      <p:sp>
        <p:nvSpPr>
          <p:cNvPr id="3" name="Content Placeholder 2"/>
          <p:cNvSpPr>
            <a:spLocks noGrp="1"/>
          </p:cNvSpPr>
          <p:nvPr>
            <p:ph idx="1"/>
          </p:nvPr>
        </p:nvSpPr>
        <p:spPr>
          <a:xfrm>
            <a:off x="1097280" y="1845733"/>
            <a:ext cx="10058400" cy="4426277"/>
          </a:xfrm>
        </p:spPr>
        <p:txBody>
          <a:bodyPr>
            <a:normAutofit/>
          </a:bodyPr>
          <a:lstStyle/>
          <a:p>
            <a:pPr>
              <a:buFont typeface="Wingdings" panose="05000000000000000000" pitchFamily="2" charset="2"/>
              <a:buChar char="Ø"/>
            </a:pPr>
            <a:r>
              <a:rPr lang="en-US" dirty="0" smtClean="0"/>
              <a:t> </a:t>
            </a:r>
            <a:r>
              <a:rPr lang="en-US" dirty="0" err="1" smtClean="0"/>
              <a:t>Keras</a:t>
            </a:r>
            <a:endParaRPr lang="en-US" dirty="0" smtClean="0"/>
          </a:p>
          <a:p>
            <a:pPr lvl="1">
              <a:buFont typeface="Wingdings" panose="05000000000000000000" pitchFamily="2" charset="2"/>
              <a:buChar char="Ø"/>
            </a:pPr>
            <a:r>
              <a:rPr lang="en-US" dirty="0"/>
              <a:t> </a:t>
            </a:r>
            <a:r>
              <a:rPr lang="en-US" dirty="0" err="1"/>
              <a:t>Keras</a:t>
            </a:r>
            <a:r>
              <a:rPr lang="en-US" dirty="0"/>
              <a:t> is </a:t>
            </a:r>
            <a:r>
              <a:rPr lang="en-US" dirty="0" smtClean="0"/>
              <a:t>an open source high-level </a:t>
            </a:r>
            <a:r>
              <a:rPr lang="en-US" dirty="0"/>
              <a:t>neural networks API, written in </a:t>
            </a:r>
            <a:r>
              <a:rPr lang="en-US" dirty="0" smtClean="0"/>
              <a:t>Python</a:t>
            </a:r>
          </a:p>
          <a:p>
            <a:pPr lvl="1">
              <a:buFont typeface="Wingdings" panose="05000000000000000000" pitchFamily="2" charset="2"/>
              <a:buChar char="Ø"/>
            </a:pPr>
            <a:r>
              <a:rPr lang="en-US" dirty="0"/>
              <a:t> It was developed </a:t>
            </a:r>
            <a:r>
              <a:rPr lang="en-US" dirty="0" smtClean="0"/>
              <a:t>by Francois </a:t>
            </a:r>
            <a:r>
              <a:rPr lang="en-US" dirty="0" err="1" smtClean="0"/>
              <a:t>Chollet</a:t>
            </a:r>
            <a:r>
              <a:rPr lang="en-US" dirty="0" smtClean="0"/>
              <a:t> with </a:t>
            </a:r>
            <a:r>
              <a:rPr lang="en-US" dirty="0"/>
              <a:t>a focus on enabling fast </a:t>
            </a:r>
            <a:r>
              <a:rPr lang="en-US" dirty="0" smtClean="0"/>
              <a:t>experimentation</a:t>
            </a:r>
          </a:p>
          <a:p>
            <a:pPr lvl="1">
              <a:buFont typeface="Wingdings" panose="05000000000000000000" pitchFamily="2" charset="2"/>
              <a:buChar char="Ø"/>
            </a:pPr>
            <a:r>
              <a:rPr lang="en-US" dirty="0"/>
              <a:t> </a:t>
            </a:r>
            <a:r>
              <a:rPr lang="en-US" dirty="0" smtClean="0"/>
              <a:t>All other libraries integrate with </a:t>
            </a:r>
            <a:r>
              <a:rPr lang="en-US" dirty="0" err="1" smtClean="0"/>
              <a:t>Keras</a:t>
            </a:r>
            <a:r>
              <a:rPr lang="en-US" dirty="0" smtClean="0"/>
              <a:t> – fast, abstractive, intuitive</a:t>
            </a:r>
            <a:endParaRPr lang="en-US" dirty="0"/>
          </a:p>
          <a:p>
            <a:pPr lvl="1">
              <a:buFont typeface="Wingdings" panose="05000000000000000000" pitchFamily="2" charset="2"/>
              <a:buChar char="Ø"/>
            </a:pPr>
            <a:endParaRPr lang="en-US" dirty="0" smtClean="0"/>
          </a:p>
          <a:p>
            <a:pPr>
              <a:buFont typeface="Wingdings" panose="05000000000000000000" pitchFamily="2" charset="2"/>
              <a:buChar char="Ø"/>
            </a:pPr>
            <a:r>
              <a:rPr lang="en-US" dirty="0" smtClean="0"/>
              <a:t> </a:t>
            </a:r>
            <a:r>
              <a:rPr lang="en-US" dirty="0" err="1" smtClean="0"/>
              <a:t>TensorFlow</a:t>
            </a:r>
            <a:endParaRPr lang="en-US" dirty="0" smtClean="0"/>
          </a:p>
          <a:p>
            <a:pPr lvl="1">
              <a:buFont typeface="Wingdings" panose="05000000000000000000" pitchFamily="2" charset="2"/>
              <a:buChar char="Ø"/>
            </a:pPr>
            <a:r>
              <a:rPr lang="en-US" dirty="0"/>
              <a:t> </a:t>
            </a:r>
            <a:r>
              <a:rPr lang="en-US" dirty="0" err="1"/>
              <a:t>TensorFlow</a:t>
            </a:r>
            <a:r>
              <a:rPr lang="en-US" dirty="0"/>
              <a:t>™ is an open source software library for high performance numerical </a:t>
            </a:r>
            <a:r>
              <a:rPr lang="en-US" dirty="0" smtClean="0"/>
              <a:t>computation</a:t>
            </a:r>
          </a:p>
          <a:p>
            <a:pPr lvl="1">
              <a:buFont typeface="Wingdings" panose="05000000000000000000" pitchFamily="2" charset="2"/>
              <a:buChar char="Ø"/>
            </a:pPr>
            <a:r>
              <a:rPr lang="en-US" dirty="0"/>
              <a:t> </a:t>
            </a:r>
            <a:r>
              <a:rPr lang="en-US" dirty="0" smtClean="0"/>
              <a:t>Developed by Google</a:t>
            </a:r>
          </a:p>
          <a:p>
            <a:pPr marL="201168" lvl="1" indent="0">
              <a:buNone/>
            </a:pPr>
            <a:endParaRPr lang="en-US" dirty="0" smtClean="0"/>
          </a:p>
          <a:p>
            <a:pPr>
              <a:buFont typeface="Wingdings" panose="05000000000000000000" pitchFamily="2" charset="2"/>
              <a:buChar char="Ø"/>
            </a:pPr>
            <a:r>
              <a:rPr lang="en-US" dirty="0" smtClean="0"/>
              <a:t> </a:t>
            </a:r>
            <a:r>
              <a:rPr lang="en-US" dirty="0" err="1" smtClean="0"/>
              <a:t>Theano</a:t>
            </a:r>
            <a:endParaRPr lang="en-US" dirty="0" smtClean="0"/>
          </a:p>
          <a:p>
            <a:pPr lvl="1">
              <a:buFont typeface="Wingdings" panose="05000000000000000000" pitchFamily="2" charset="2"/>
              <a:buChar char="Ø"/>
            </a:pPr>
            <a:r>
              <a:rPr lang="en-US" dirty="0"/>
              <a:t> </a:t>
            </a:r>
            <a:r>
              <a:rPr lang="en-US" dirty="0" smtClean="0"/>
              <a:t>Python </a:t>
            </a:r>
            <a:r>
              <a:rPr lang="en-US" dirty="0"/>
              <a:t>library that allows you to define, optimize, and evaluate mathematical expressions involving multi-dimensional arrays </a:t>
            </a:r>
            <a:r>
              <a:rPr lang="en-US" dirty="0" smtClean="0"/>
              <a:t>efficiently</a:t>
            </a:r>
          </a:p>
          <a:p>
            <a:pPr lvl="1">
              <a:buFont typeface="Wingdings" panose="05000000000000000000" pitchFamily="2" charset="2"/>
              <a:buChar char="Ø"/>
            </a:pPr>
            <a:r>
              <a:rPr lang="en-US" dirty="0"/>
              <a:t> </a:t>
            </a:r>
            <a:r>
              <a:rPr lang="en-US" dirty="0" smtClean="0"/>
              <a:t>Open Source and developed by University of Montreal, Canada</a:t>
            </a:r>
          </a:p>
        </p:txBody>
      </p:sp>
    </p:spTree>
    <p:extLst>
      <p:ext uri="{BB962C8B-B14F-4D97-AF65-F5344CB8AC3E}">
        <p14:creationId xmlns:p14="http://schemas.microsoft.com/office/powerpoint/2010/main" val="41821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arn(inVertical)">
                                      <p:cBhvr>
                                        <p:cTn id="35" dur="500"/>
                                        <p:tgtEl>
                                          <p:spTgt spid="3">
                                            <p:txEl>
                                              <p:pRg st="10" end="10"/>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arn(inVertical)">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Libraries / APIs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CNTK – Microsoft Cognitive Toolkit</a:t>
            </a:r>
          </a:p>
          <a:p>
            <a:pPr lvl="1">
              <a:buFont typeface="Wingdings" panose="05000000000000000000" pitchFamily="2" charset="2"/>
              <a:buChar char="Ø"/>
            </a:pPr>
            <a:r>
              <a:rPr lang="en-US" dirty="0"/>
              <a:t> </a:t>
            </a:r>
            <a:r>
              <a:rPr lang="en-US" dirty="0" smtClean="0"/>
              <a:t>Developed by Microsoft</a:t>
            </a:r>
          </a:p>
          <a:p>
            <a:pPr lvl="1">
              <a:buFont typeface="Wingdings" panose="05000000000000000000" pitchFamily="2" charset="2"/>
              <a:buChar char="Ø"/>
            </a:pPr>
            <a:r>
              <a:rPr lang="en-US" dirty="0"/>
              <a:t> </a:t>
            </a:r>
            <a:r>
              <a:rPr lang="en-US" dirty="0" smtClean="0"/>
              <a:t>Less popular</a:t>
            </a:r>
          </a:p>
          <a:p>
            <a:pPr lvl="1">
              <a:buFont typeface="Wingdings" panose="05000000000000000000" pitchFamily="2" charset="2"/>
              <a:buChar char="Ø"/>
            </a:pPr>
            <a:r>
              <a:rPr lang="en-US" dirty="0"/>
              <a:t> </a:t>
            </a:r>
            <a:r>
              <a:rPr lang="en-US" dirty="0" smtClean="0"/>
              <a:t>Complex to learn</a:t>
            </a:r>
          </a:p>
          <a:p>
            <a:pPr lvl="1">
              <a:buFont typeface="Wingdings" panose="05000000000000000000" pitchFamily="2" charset="2"/>
              <a:buChar char="Ø"/>
            </a:pPr>
            <a:r>
              <a:rPr lang="en-US" dirty="0"/>
              <a:t> </a:t>
            </a:r>
            <a:r>
              <a:rPr lang="en-US" dirty="0" smtClean="0"/>
              <a:t>Partly open source</a:t>
            </a:r>
          </a:p>
        </p:txBody>
      </p:sp>
    </p:spTree>
    <p:extLst>
      <p:ext uri="{BB962C8B-B14F-4D97-AF65-F5344CB8AC3E}">
        <p14:creationId xmlns:p14="http://schemas.microsoft.com/office/powerpoint/2010/main" val="11428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 we look at some code?</a:t>
            </a:r>
            <a:endParaRPr lang="en-US" dirty="0"/>
          </a:p>
        </p:txBody>
      </p:sp>
      <p:sp>
        <p:nvSpPr>
          <p:cNvPr id="3" name="Content Placeholder 2"/>
          <p:cNvSpPr>
            <a:spLocks noGrp="1"/>
          </p:cNvSpPr>
          <p:nvPr>
            <p:ph idx="1"/>
          </p:nvPr>
        </p:nvSpPr>
        <p:spPr/>
        <p:txBody>
          <a:bodyPr>
            <a:normAutofit/>
          </a:bodyPr>
          <a:lstStyle/>
          <a:p>
            <a:pPr algn="ctr"/>
            <a:endParaRPr lang="en-US" sz="3200" b="1" dirty="0" smtClean="0">
              <a:solidFill>
                <a:srgbClr val="FF0000"/>
              </a:solidFill>
            </a:endParaRPr>
          </a:p>
          <a:p>
            <a:pPr algn="ctr"/>
            <a:endParaRPr lang="en-US" sz="3200" b="1" dirty="0">
              <a:solidFill>
                <a:srgbClr val="FF0000"/>
              </a:solidFill>
            </a:endParaRPr>
          </a:p>
          <a:p>
            <a:pPr algn="ctr"/>
            <a:endParaRPr lang="en-US" sz="3200" b="1" dirty="0" smtClean="0">
              <a:solidFill>
                <a:srgbClr val="FF0000"/>
              </a:solidFill>
            </a:endParaRPr>
          </a:p>
          <a:p>
            <a:pPr marL="0" indent="0" algn="ctr">
              <a:buNone/>
            </a:pPr>
            <a:r>
              <a:rPr lang="en-US" sz="3200" b="1" dirty="0" smtClean="0">
                <a:solidFill>
                  <a:srgbClr val="FF0000"/>
                </a:solidFill>
              </a:rPr>
              <a:t>Thank you!</a:t>
            </a:r>
            <a:endParaRPr lang="en-US" sz="3200" b="1" dirty="0">
              <a:solidFill>
                <a:srgbClr val="FF0000"/>
              </a:solidFill>
            </a:endParaRPr>
          </a:p>
        </p:txBody>
      </p:sp>
    </p:spTree>
    <p:extLst>
      <p:ext uri="{BB962C8B-B14F-4D97-AF65-F5344CB8AC3E}">
        <p14:creationId xmlns:p14="http://schemas.microsoft.com/office/powerpoint/2010/main" val="4032240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AI Systems - </a:t>
            </a:r>
            <a:r>
              <a:rPr lang="en-US" dirty="0" err="1" smtClean="0"/>
              <a:t>Pillo</a:t>
            </a:r>
            <a:endParaRPr lang="en-US" dirty="0"/>
          </a:p>
        </p:txBody>
      </p:sp>
      <p:pic>
        <p:nvPicPr>
          <p:cNvPr id="3" name="QjJ_GffiNEE"/>
          <p:cNvPicPr>
            <a:picLocks noRot="1" noChangeAspect="1"/>
          </p:cNvPicPr>
          <p:nvPr>
            <a:videoFile r:link="rId1"/>
          </p:nvPr>
        </p:nvPicPr>
        <p:blipFill>
          <a:blip r:embed="rId3"/>
          <a:stretch>
            <a:fillRect/>
          </a:stretch>
        </p:blipFill>
        <p:spPr>
          <a:xfrm>
            <a:off x="3037533" y="1859280"/>
            <a:ext cx="6162654" cy="3886200"/>
          </a:xfrm>
          <a:prstGeom prst="rect">
            <a:avLst/>
          </a:prstGeom>
        </p:spPr>
      </p:pic>
      <p:sp>
        <p:nvSpPr>
          <p:cNvPr id="4" name="TextBox 3"/>
          <p:cNvSpPr txBox="1"/>
          <p:nvPr/>
        </p:nvSpPr>
        <p:spPr>
          <a:xfrm>
            <a:off x="2936545" y="5867400"/>
            <a:ext cx="4966231" cy="369332"/>
          </a:xfrm>
          <a:prstGeom prst="rect">
            <a:avLst/>
          </a:prstGeom>
          <a:noFill/>
        </p:spPr>
        <p:txBody>
          <a:bodyPr wrap="none" rtlCol="0">
            <a:spAutoFit/>
          </a:bodyPr>
          <a:lstStyle/>
          <a:p>
            <a:r>
              <a:rPr lang="en-US" dirty="0"/>
              <a:t>https://www.youtube.com/watch?v=GfjGPTKBFB4</a:t>
            </a:r>
            <a:endParaRPr lang="en-US" dirty="0"/>
          </a:p>
        </p:txBody>
      </p:sp>
    </p:spTree>
    <p:extLst>
      <p:ext uri="{BB962C8B-B14F-4D97-AF65-F5344CB8AC3E}">
        <p14:creationId xmlns:p14="http://schemas.microsoft.com/office/powerpoint/2010/main" val="910140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TotalTime>
  <Words>2681</Words>
  <Application>Microsoft Office PowerPoint</Application>
  <PresentationFormat>Widescreen</PresentationFormat>
  <Paragraphs>637</Paragraphs>
  <Slides>86</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Calibri</vt:lpstr>
      <vt:lpstr>Calibri Light</vt:lpstr>
      <vt:lpstr>Cambria Math</vt:lpstr>
      <vt:lpstr>Symbol</vt:lpstr>
      <vt:lpstr>Times New Roman</vt:lpstr>
      <vt:lpstr>Wingdings</vt:lpstr>
      <vt:lpstr>Retrospect</vt:lpstr>
      <vt:lpstr>Deep Learning</vt:lpstr>
      <vt:lpstr>The Progression</vt:lpstr>
      <vt:lpstr>Going forward</vt:lpstr>
      <vt:lpstr>Six Thinking Hats for a Data Scientist</vt:lpstr>
      <vt:lpstr>Which hat to wear?</vt:lpstr>
      <vt:lpstr>Which hat to wear?</vt:lpstr>
      <vt:lpstr>Which hat to wear? – The Answer</vt:lpstr>
      <vt:lpstr>Examples of AI Systems - BitBite</vt:lpstr>
      <vt:lpstr>Examples of AI Systems - Pillo</vt:lpstr>
      <vt:lpstr>Examples of AI Systems - Cozmo</vt:lpstr>
      <vt:lpstr>AI – where the world stands today</vt:lpstr>
      <vt:lpstr>AI in Application</vt:lpstr>
      <vt:lpstr>AI in Application</vt:lpstr>
      <vt:lpstr>AI in Application</vt:lpstr>
      <vt:lpstr>AI in Application</vt:lpstr>
      <vt:lpstr>AI in Application</vt:lpstr>
      <vt:lpstr>History of AI</vt:lpstr>
      <vt:lpstr>History of AI</vt:lpstr>
      <vt:lpstr>History of AI</vt:lpstr>
      <vt:lpstr>History of AI</vt:lpstr>
      <vt:lpstr>Let’s classify</vt:lpstr>
      <vt:lpstr>Let’s Classify</vt:lpstr>
      <vt:lpstr>So what is Machine Learning?</vt:lpstr>
      <vt:lpstr>Model vs Network</vt:lpstr>
      <vt:lpstr>Then what is Deep Learning?</vt:lpstr>
      <vt:lpstr>Neural Networks</vt:lpstr>
      <vt:lpstr>Neural Networks</vt:lpstr>
      <vt:lpstr>Algorithms of ML</vt:lpstr>
      <vt:lpstr>Algorithms of ML</vt:lpstr>
      <vt:lpstr>Algorithms of ML</vt:lpstr>
      <vt:lpstr>Algorithm of AI</vt:lpstr>
      <vt:lpstr>Why Deep Learning / Deep Nets?</vt:lpstr>
      <vt:lpstr>Hardware Evolution</vt:lpstr>
      <vt:lpstr>Data Evolution</vt:lpstr>
      <vt:lpstr>AI Evolution</vt:lpstr>
      <vt:lpstr>Understanding Neural Networks</vt:lpstr>
      <vt:lpstr>How do our brains work?</vt:lpstr>
      <vt:lpstr>How do our brains work?</vt:lpstr>
      <vt:lpstr>How do our brains work?</vt:lpstr>
      <vt:lpstr>How do our brains work?</vt:lpstr>
      <vt:lpstr>How do our brains work?</vt:lpstr>
      <vt:lpstr>How do our brains work?</vt:lpstr>
      <vt:lpstr>How do our brains work?</vt:lpstr>
      <vt:lpstr>How do our brains work?</vt:lpstr>
      <vt:lpstr>Hawkins’ Quotes</vt:lpstr>
      <vt:lpstr>Hawkins’ Quotes</vt:lpstr>
      <vt:lpstr>How do ANNs work?</vt:lpstr>
      <vt:lpstr>How does an ANN look like?</vt:lpstr>
      <vt:lpstr>Inside an ANN</vt:lpstr>
      <vt:lpstr>Inside an ANN</vt:lpstr>
      <vt:lpstr>The simple ANN Equation</vt:lpstr>
      <vt:lpstr>Inside an ANN</vt:lpstr>
      <vt:lpstr>Inside an ANN (backpropagation)</vt:lpstr>
      <vt:lpstr>Inside an ANN</vt:lpstr>
      <vt:lpstr>The simple ANN Equation … perfected</vt:lpstr>
      <vt:lpstr>Neural Mantra</vt:lpstr>
      <vt:lpstr>Hidden Layers</vt:lpstr>
      <vt:lpstr>Hidden Layers</vt:lpstr>
      <vt:lpstr>Hidden Layers</vt:lpstr>
      <vt:lpstr>Hidden Layers</vt:lpstr>
      <vt:lpstr>Key functions of any NN</vt:lpstr>
      <vt:lpstr>Hyperparameters</vt:lpstr>
      <vt:lpstr>Gradient Descent &amp; Overfitting</vt:lpstr>
      <vt:lpstr>Gradient Descent &amp; Overfitting</vt:lpstr>
      <vt:lpstr>Gradient Descent &amp; Overfitting</vt:lpstr>
      <vt:lpstr>Maxpooling</vt:lpstr>
      <vt:lpstr>Maxpooling</vt:lpstr>
      <vt:lpstr>The Diamond Model of Learning</vt:lpstr>
      <vt:lpstr>Activation Functions</vt:lpstr>
      <vt:lpstr>Activation Functions - Types</vt:lpstr>
      <vt:lpstr>Activation Functions - Types</vt:lpstr>
      <vt:lpstr>Why MLP? Why not Single Perceptron?</vt:lpstr>
      <vt:lpstr>Why MLP? Why not Single Perceptron?</vt:lpstr>
      <vt:lpstr>MLP Calculations (with backpropagation)</vt:lpstr>
      <vt:lpstr>MLP Calculations (with backpropagation)</vt:lpstr>
      <vt:lpstr>MLP Calculations (with backpropagation)</vt:lpstr>
      <vt:lpstr>MLP Calculations (with backpropagation)</vt:lpstr>
      <vt:lpstr>MLP Calculations (with backpropagation)</vt:lpstr>
      <vt:lpstr>Types of Neural Networks</vt:lpstr>
      <vt:lpstr>Types of Neural Networks</vt:lpstr>
      <vt:lpstr>RNN (LSTM) Example</vt:lpstr>
      <vt:lpstr>Types of Neural Networks</vt:lpstr>
      <vt:lpstr>Types of Neural Networks</vt:lpstr>
      <vt:lpstr>AI Libraries / APIs</vt:lpstr>
      <vt:lpstr>AI Libraries / APIs</vt:lpstr>
      <vt:lpstr>Shall we look at some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This Pc</dc:creator>
  <cp:lastModifiedBy>This Pc</cp:lastModifiedBy>
  <cp:revision>7</cp:revision>
  <dcterms:created xsi:type="dcterms:W3CDTF">2020-09-06T23:17:11Z</dcterms:created>
  <dcterms:modified xsi:type="dcterms:W3CDTF">2020-09-07T17:23:03Z</dcterms:modified>
</cp:coreProperties>
</file>