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5" r:id="rId13"/>
    <p:sldId id="286" r:id="rId14"/>
    <p:sldId id="287" r:id="rId15"/>
    <p:sldId id="267" r:id="rId16"/>
    <p:sldId id="268" r:id="rId17"/>
    <p:sldId id="269" r:id="rId18"/>
    <p:sldId id="270" r:id="rId19"/>
    <p:sldId id="271" r:id="rId20"/>
    <p:sldId id="272" r:id="rId21"/>
    <p:sldId id="273" r:id="rId22"/>
    <p:sldId id="274" r:id="rId23"/>
    <p:sldId id="276" r:id="rId24"/>
    <p:sldId id="278" r:id="rId25"/>
    <p:sldId id="279" r:id="rId26"/>
    <p:sldId id="280" r:id="rId27"/>
    <p:sldId id="281" r:id="rId28"/>
    <p:sldId id="277" r:id="rId29"/>
    <p:sldId id="284" r:id="rId30"/>
    <p:sldId id="283"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A6042C-B42D-4A23-901D-8EDD2492F6E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3789B-F0AF-48B7-9C03-8B7603F669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3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A6042C-B42D-4A23-901D-8EDD2492F6E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402114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A6042C-B42D-4A23-901D-8EDD2492F6E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348263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A6042C-B42D-4A23-901D-8EDD2492F6E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358997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6042C-B42D-4A23-901D-8EDD2492F6E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3789B-F0AF-48B7-9C03-8B7603F669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1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A6042C-B42D-4A23-901D-8EDD2492F6E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336424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A6042C-B42D-4A23-901D-8EDD2492F6EC}"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1429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A6042C-B42D-4A23-901D-8EDD2492F6EC}"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291405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A6042C-B42D-4A23-901D-8EDD2492F6EC}" type="datetimeFigureOut">
              <a:rPr lang="en-US" smtClean="0"/>
              <a:t>9/6/2020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811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A6042C-B42D-4A23-901D-8EDD2492F6EC}" type="datetimeFigureOut">
              <a:rPr lang="en-US" smtClean="0"/>
              <a:t>9/6/2020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93789B-F0AF-48B7-9C03-8B7603F66906}" type="slidenum">
              <a:rPr lang="en-US" smtClean="0"/>
              <a:t>‹#›</a:t>
            </a:fld>
            <a:endParaRPr lang="en-US"/>
          </a:p>
        </p:txBody>
      </p:sp>
    </p:spTree>
    <p:extLst>
      <p:ext uri="{BB962C8B-B14F-4D97-AF65-F5344CB8AC3E}">
        <p14:creationId xmlns:p14="http://schemas.microsoft.com/office/powerpoint/2010/main" val="131672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6042C-B42D-4A23-901D-8EDD2492F6E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3789B-F0AF-48B7-9C03-8B7603F66906}" type="slidenum">
              <a:rPr lang="en-US" smtClean="0"/>
              <a:t>‹#›</a:t>
            </a:fld>
            <a:endParaRPr lang="en-US"/>
          </a:p>
        </p:txBody>
      </p:sp>
    </p:spTree>
    <p:extLst>
      <p:ext uri="{BB962C8B-B14F-4D97-AF65-F5344CB8AC3E}">
        <p14:creationId xmlns:p14="http://schemas.microsoft.com/office/powerpoint/2010/main" val="69466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A6042C-B42D-4A23-901D-8EDD2492F6EC}" type="datetimeFigureOut">
              <a:rPr lang="en-US" smtClean="0"/>
              <a:t>9/6/2020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93789B-F0AF-48B7-9C03-8B7603F6690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31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Multi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dnuggets.com/tag/natural-language-process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pacy.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owardsdatascience.com/nlp-for-beginners-cleaning-preprocessing-text-data-ae8e306bef0f" TargetMode="External"/><Relationship Id="rId2" Type="http://schemas.openxmlformats.org/officeDocument/2006/relationships/hyperlink" Target="https://towardsdatascience.com/nlp-text-preprocessing-a-practical-guide-and-template-d80874676e79" TargetMode="External"/><Relationship Id="rId1" Type="http://schemas.openxmlformats.org/officeDocument/2006/relationships/slideLayout" Target="../slideLayouts/slideLayout2.xml"/><Relationship Id="rId4" Type="http://schemas.openxmlformats.org/officeDocument/2006/relationships/hyperlink" Target="https://towardsdatascience.com/3-super-simple-projects-to-learn-natural-language-processing-using-python-8ef74c757cd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emma_(morpholog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Pangra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Stop words | Stemming | lemmatization | Bag of words | word2vec | Glove | </a:t>
            </a:r>
            <a:r>
              <a:rPr lang="en-US" dirty="0" err="1" smtClean="0"/>
              <a:t>tfidf</a:t>
            </a:r>
            <a:r>
              <a:rPr lang="en-US" dirty="0" smtClean="0"/>
              <a:t> | semantics | Tokenization</a:t>
            </a:r>
            <a:endParaRPr lang="en-US" dirty="0"/>
          </a:p>
        </p:txBody>
      </p:sp>
    </p:spTree>
    <p:extLst>
      <p:ext uri="{BB962C8B-B14F-4D97-AF65-F5344CB8AC3E}">
        <p14:creationId xmlns:p14="http://schemas.microsoft.com/office/powerpoint/2010/main" val="4186385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10. Bag of Words</a:t>
            </a:r>
            <a:endParaRPr lang="en-US" dirty="0"/>
          </a:p>
          <a:p>
            <a:r>
              <a:rPr lang="en-US" dirty="0"/>
              <a:t>Bag of words is a particular representation model used to simplify the contents of a selection of text. The bag of words model omits grammar and word order, but is interested in the number of occurrences of words within the text. The ultimate representation of the text selection is that of a bag of words (</a:t>
            </a:r>
            <a:r>
              <a:rPr lang="en-US" b="1" dirty="0"/>
              <a:t>bag</a:t>
            </a:r>
            <a:r>
              <a:rPr lang="en-US" dirty="0"/>
              <a:t> referring to the set theory concept of </a:t>
            </a:r>
            <a:r>
              <a:rPr lang="en-US" dirty="0">
                <a:hlinkClick r:id="rId2"/>
              </a:rPr>
              <a:t>multisets</a:t>
            </a:r>
            <a:r>
              <a:rPr lang="en-US" dirty="0"/>
              <a:t>, which differ from simple sets).</a:t>
            </a:r>
          </a:p>
          <a:p>
            <a:r>
              <a:rPr lang="en-US" dirty="0"/>
              <a:t>Actual storage mechanisms for the bag of words representation can vary, but the following is a simple example using a dictionary for intuitiveness</a:t>
            </a:r>
            <a:r>
              <a:rPr lang="en-US" dirty="0" smtClean="0"/>
              <a:t>.</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25586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10. Bag of Words</a:t>
            </a:r>
            <a:endParaRPr lang="en-US" dirty="0"/>
          </a:p>
          <a:p>
            <a:r>
              <a:rPr lang="en-US" dirty="0" smtClean="0"/>
              <a:t>Sample text:</a:t>
            </a:r>
          </a:p>
          <a:p>
            <a:r>
              <a:rPr lang="en-US" dirty="0"/>
              <a:t>"Well, well, well," said John.</a:t>
            </a:r>
          </a:p>
          <a:p>
            <a:r>
              <a:rPr lang="en-US" dirty="0"/>
              <a:t>"There, there," said James. "There, there."</a:t>
            </a:r>
          </a:p>
          <a:p>
            <a:r>
              <a:rPr lang="en-US" dirty="0"/>
              <a:t>The resulting bag of words representation as a dictionary</a:t>
            </a:r>
            <a:r>
              <a:rPr lang="en-US" dirty="0" smtClean="0"/>
              <a:t>:</a:t>
            </a:r>
          </a:p>
          <a:p>
            <a:r>
              <a:rPr lang="en-US" dirty="0" smtClean="0"/>
              <a:t>{</a:t>
            </a:r>
          </a:p>
          <a:p>
            <a:pPr lvl="1"/>
            <a:r>
              <a:rPr lang="en-US" dirty="0" smtClean="0"/>
              <a:t>‘well’ : 3,</a:t>
            </a:r>
          </a:p>
          <a:p>
            <a:pPr lvl="1"/>
            <a:r>
              <a:rPr lang="en-US" dirty="0" smtClean="0"/>
              <a:t>‘said’ : 2,</a:t>
            </a:r>
          </a:p>
          <a:p>
            <a:pPr lvl="1"/>
            <a:r>
              <a:rPr lang="en-US" dirty="0" smtClean="0"/>
              <a:t>‘john’ : 1,</a:t>
            </a:r>
          </a:p>
          <a:p>
            <a:pPr lvl="1"/>
            <a:r>
              <a:rPr lang="en-US" dirty="0" smtClean="0"/>
              <a:t>‘there’ : 4,</a:t>
            </a:r>
          </a:p>
          <a:p>
            <a:pPr lvl="1"/>
            <a:r>
              <a:rPr lang="en-US" dirty="0" smtClean="0"/>
              <a:t>‘</a:t>
            </a:r>
            <a:r>
              <a:rPr lang="en-US" dirty="0" err="1" smtClean="0"/>
              <a:t>james</a:t>
            </a:r>
            <a:r>
              <a:rPr lang="en-US" dirty="0" smtClean="0"/>
              <a:t>’ : 1</a:t>
            </a:r>
          </a:p>
          <a:p>
            <a:r>
              <a:rPr lang="en-US" dirty="0" smtClean="0"/>
              <a:t>}</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378254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11. Word </a:t>
            </a:r>
            <a:r>
              <a:rPr lang="en-US" b="1" dirty="0" err="1" smtClean="0"/>
              <a:t>Embeddings</a:t>
            </a:r>
            <a:endParaRPr lang="en-US" dirty="0"/>
          </a:p>
          <a:p>
            <a:r>
              <a:rPr lang="en-US" dirty="0"/>
              <a:t>Word Embedding is a type of word representation that allows words with similar meaning to be understood by machine learning algorithms. </a:t>
            </a:r>
            <a:endParaRPr lang="en-US" dirty="0" smtClean="0"/>
          </a:p>
          <a:p>
            <a:r>
              <a:rPr lang="en-US" dirty="0" smtClean="0"/>
              <a:t>Technically </a:t>
            </a:r>
            <a:r>
              <a:rPr lang="en-US" dirty="0"/>
              <a:t>speaking, it is a mapping of words into vectors of real numbers using the neural network, probabilistic model, or dimension reduction on word co-occurrence matrix.</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113282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r>
              <a:rPr lang="en-US" dirty="0" err="1" smtClean="0"/>
              <a:t>Embeddings</a:t>
            </a:r>
            <a:r>
              <a:rPr lang="en-US" dirty="0" smtClean="0"/>
              <a:t> - Options</a:t>
            </a:r>
            <a:endParaRPr lang="en-US" dirty="0"/>
          </a:p>
        </p:txBody>
      </p:sp>
      <p:sp>
        <p:nvSpPr>
          <p:cNvPr id="3" name="Content Placeholder 2"/>
          <p:cNvSpPr>
            <a:spLocks noGrp="1"/>
          </p:cNvSpPr>
          <p:nvPr>
            <p:ph idx="1"/>
          </p:nvPr>
        </p:nvSpPr>
        <p:spPr/>
        <p:txBody>
          <a:bodyPr/>
          <a:lstStyle/>
          <a:p>
            <a:r>
              <a:rPr lang="en-US" b="1" dirty="0" smtClean="0"/>
              <a:t>Word2Vec</a:t>
            </a:r>
            <a:r>
              <a:rPr lang="en-US" dirty="0" smtClean="0"/>
              <a:t> Vs. </a:t>
            </a:r>
            <a:r>
              <a:rPr lang="en-US" b="1" dirty="0" err="1" smtClean="0"/>
              <a:t>GloVe</a:t>
            </a:r>
            <a:r>
              <a:rPr lang="en-US" b="1" dirty="0" smtClean="0"/>
              <a:t> </a:t>
            </a:r>
            <a:r>
              <a:rPr lang="en-US" dirty="0" smtClean="0"/>
              <a:t>Vs. </a:t>
            </a:r>
            <a:r>
              <a:rPr lang="en-US" b="1" dirty="0" err="1" smtClean="0"/>
              <a:t>FastText</a:t>
            </a:r>
            <a:endParaRPr lang="en-US" b="1" dirty="0" smtClean="0"/>
          </a:p>
          <a:p>
            <a:r>
              <a:rPr lang="en-US" dirty="0" smtClean="0"/>
              <a:t>Word to Vector Vs. Global Vectors Vs. </a:t>
            </a:r>
            <a:r>
              <a:rPr lang="en-US" dirty="0" err="1" smtClean="0"/>
              <a:t>FastText</a:t>
            </a:r>
            <a:endParaRPr lang="en-US" dirty="0" smtClean="0"/>
          </a:p>
          <a:p>
            <a:r>
              <a:rPr lang="en-US" dirty="0"/>
              <a:t>Word2Vec learns </a:t>
            </a:r>
            <a:r>
              <a:rPr lang="en-US" dirty="0" err="1"/>
              <a:t>embeddings</a:t>
            </a:r>
            <a:r>
              <a:rPr lang="en-US" dirty="0"/>
              <a:t> by relating target words to their context. However, it ignores whether some context words appear more often than others. For </a:t>
            </a:r>
            <a:r>
              <a:rPr lang="en-US" b="1" dirty="0"/>
              <a:t>Word2Vec</a:t>
            </a:r>
            <a:r>
              <a:rPr lang="en-US" dirty="0"/>
              <a:t>, a frequent co-occurrence of words creates </a:t>
            </a:r>
            <a:r>
              <a:rPr lang="en-US" b="1" dirty="0"/>
              <a:t>more training examples</a:t>
            </a:r>
            <a:r>
              <a:rPr lang="en-US" dirty="0"/>
              <a:t>, but it carries </a:t>
            </a:r>
            <a:r>
              <a:rPr lang="en-US" b="1" dirty="0"/>
              <a:t>no additional information</a:t>
            </a:r>
            <a:r>
              <a:rPr lang="en-US" dirty="0" smtClean="0"/>
              <a:t>.</a:t>
            </a:r>
          </a:p>
          <a:p>
            <a:endParaRPr lang="en-US" dirty="0"/>
          </a:p>
          <a:p>
            <a:r>
              <a:rPr lang="en-US" dirty="0"/>
              <a:t>In contrast, </a:t>
            </a:r>
            <a:r>
              <a:rPr lang="en-US" b="1" dirty="0" err="1"/>
              <a:t>GloVe</a:t>
            </a:r>
            <a:r>
              <a:rPr lang="en-US" b="1" dirty="0"/>
              <a:t> </a:t>
            </a:r>
            <a:r>
              <a:rPr lang="en-US" dirty="0"/>
              <a:t>stresses that the frequency of </a:t>
            </a:r>
            <a:r>
              <a:rPr lang="en-US" b="1" dirty="0"/>
              <a:t>co-occurrences is vital information</a:t>
            </a:r>
            <a:r>
              <a:rPr lang="en-US" dirty="0"/>
              <a:t> and should not be “wasted ”as additional training examples. Instead, </a:t>
            </a:r>
            <a:r>
              <a:rPr lang="en-US" dirty="0" err="1"/>
              <a:t>GloVe</a:t>
            </a:r>
            <a:r>
              <a:rPr lang="en-US" dirty="0"/>
              <a:t> builds word </a:t>
            </a:r>
            <a:r>
              <a:rPr lang="en-US" dirty="0" err="1"/>
              <a:t>embeddings</a:t>
            </a:r>
            <a:r>
              <a:rPr lang="en-US" dirty="0"/>
              <a:t> in a way that a combination of word vectors relates directly to the probability of these words’ co-occurrence in the corpus.</a:t>
            </a:r>
            <a:endParaRPr lang="en-US" dirty="0"/>
          </a:p>
        </p:txBody>
      </p:sp>
    </p:spTree>
    <p:extLst>
      <p:ext uri="{BB962C8B-B14F-4D97-AF65-F5344CB8AC3E}">
        <p14:creationId xmlns:p14="http://schemas.microsoft.com/office/powerpoint/2010/main" val="68503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r>
              <a:rPr lang="en-US" dirty="0" err="1" smtClean="0"/>
              <a:t>Embeddings</a:t>
            </a:r>
            <a:r>
              <a:rPr lang="en-US" dirty="0" smtClean="0"/>
              <a:t> - Options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smtClean="0"/>
              <a:t>FastText</a:t>
            </a:r>
            <a:r>
              <a:rPr lang="en-US" dirty="0" smtClean="0"/>
              <a:t> from Facebook</a:t>
            </a:r>
          </a:p>
          <a:p>
            <a:r>
              <a:rPr lang="en-US" dirty="0" smtClean="0"/>
              <a:t>The </a:t>
            </a:r>
            <a:r>
              <a:rPr lang="en-US" dirty="0"/>
              <a:t>idea is very similar to Word2Vec but with a major twist. Instead of using words to build word </a:t>
            </a:r>
            <a:r>
              <a:rPr lang="en-US" dirty="0" err="1"/>
              <a:t>embeddings</a:t>
            </a:r>
            <a:r>
              <a:rPr lang="en-US" dirty="0"/>
              <a:t>, </a:t>
            </a:r>
            <a:r>
              <a:rPr lang="en-US" b="1" dirty="0" err="1"/>
              <a:t>FastText</a:t>
            </a:r>
            <a:r>
              <a:rPr lang="en-US" b="1" dirty="0"/>
              <a:t> goes one level deeper</a:t>
            </a:r>
            <a:r>
              <a:rPr lang="en-US" dirty="0"/>
              <a:t>. This deeper level consists of part of words and characters. In a sense, a word becomes its context. The building stones are therefore characters instead of words</a:t>
            </a:r>
            <a:r>
              <a:rPr lang="en-US" dirty="0" smtClean="0"/>
              <a:t>.</a:t>
            </a:r>
          </a:p>
          <a:p>
            <a:endParaRPr lang="en-US" dirty="0"/>
          </a:p>
          <a:p>
            <a:r>
              <a:rPr lang="en-US" b="1" dirty="0" smtClean="0"/>
              <a:t>Word2Vec</a:t>
            </a:r>
            <a:r>
              <a:rPr lang="en-US" b="1" dirty="0"/>
              <a:t> </a:t>
            </a:r>
            <a:r>
              <a:rPr lang="en-US" dirty="0"/>
              <a:t>takes texts as training data for a neural network. The resulting embedding captures whether words appear in similar contexts.</a:t>
            </a:r>
          </a:p>
          <a:p>
            <a:r>
              <a:rPr lang="en-US" b="1" dirty="0" err="1"/>
              <a:t>GloVe</a:t>
            </a:r>
            <a:r>
              <a:rPr lang="en-US" b="1" dirty="0"/>
              <a:t> </a:t>
            </a:r>
            <a:r>
              <a:rPr lang="en-US" dirty="0"/>
              <a:t>focuses on words co-occurrences over the whole corpus. Its </a:t>
            </a:r>
            <a:r>
              <a:rPr lang="en-US" dirty="0" err="1"/>
              <a:t>embeddings</a:t>
            </a:r>
            <a:r>
              <a:rPr lang="en-US" dirty="0"/>
              <a:t> relate to the probabilities that two words appear together.</a:t>
            </a:r>
          </a:p>
          <a:p>
            <a:r>
              <a:rPr lang="en-US" b="1" dirty="0" err="1"/>
              <a:t>FastText</a:t>
            </a:r>
            <a:r>
              <a:rPr lang="en-US" b="1" dirty="0"/>
              <a:t> </a:t>
            </a:r>
            <a:r>
              <a:rPr lang="en-US" dirty="0"/>
              <a:t>improves on Word2Vec by taking word parts into account, too. This trick enables training of </a:t>
            </a:r>
            <a:r>
              <a:rPr lang="en-US" dirty="0" err="1"/>
              <a:t>embeddings</a:t>
            </a:r>
            <a:r>
              <a:rPr lang="en-US" dirty="0"/>
              <a:t> on smaller datasets and generalization to unknown words.</a:t>
            </a:r>
          </a:p>
          <a:p>
            <a:endParaRPr lang="en-US" dirty="0"/>
          </a:p>
        </p:txBody>
      </p:sp>
    </p:spTree>
    <p:extLst>
      <p:ext uri="{BB962C8B-B14F-4D97-AF65-F5344CB8AC3E}">
        <p14:creationId xmlns:p14="http://schemas.microsoft.com/office/powerpoint/2010/main" val="329613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937981"/>
            <a:ext cx="11668602" cy="3948035"/>
          </a:xfrm>
        </p:spPr>
        <p:txBody>
          <a:bodyPr>
            <a:normAutofit lnSpcReduction="10000"/>
          </a:bodyPr>
          <a:lstStyle/>
          <a:p>
            <a:r>
              <a:rPr lang="en-US" b="1" dirty="0" smtClean="0"/>
              <a:t>12. </a:t>
            </a:r>
            <a:r>
              <a:rPr lang="en-US" b="1" dirty="0"/>
              <a:t>n-grams</a:t>
            </a:r>
            <a:endParaRPr lang="en-US" dirty="0"/>
          </a:p>
          <a:p>
            <a:r>
              <a:rPr lang="en-US" dirty="0"/>
              <a:t>n-grams is another representation model for simplifying text selection contents. As opposed to the </a:t>
            </a:r>
            <a:r>
              <a:rPr lang="en-US" dirty="0" err="1"/>
              <a:t>orderless</a:t>
            </a:r>
            <a:r>
              <a:rPr lang="en-US" dirty="0"/>
              <a:t> representation of bag of words, n-grams modeling is interested in preserving contiguous sequences of </a:t>
            </a:r>
            <a:r>
              <a:rPr lang="en-US" i="1" dirty="0"/>
              <a:t>N</a:t>
            </a:r>
            <a:r>
              <a:rPr lang="en-US" dirty="0"/>
              <a:t> items from the text selection.</a:t>
            </a:r>
          </a:p>
          <a:p>
            <a:r>
              <a:rPr lang="en-US" dirty="0"/>
              <a:t>An example of trigram (3-gram) model of the second sentence of the above example ("There, there," said James. "There, there.") appears as a list representation below</a:t>
            </a:r>
            <a:r>
              <a:rPr lang="en-US" dirty="0" smtClean="0"/>
              <a:t>:</a:t>
            </a:r>
          </a:p>
          <a:p>
            <a:r>
              <a:rPr lang="en-US" dirty="0" smtClean="0"/>
              <a:t>[</a:t>
            </a:r>
          </a:p>
          <a:p>
            <a:pPr lvl="1"/>
            <a:r>
              <a:rPr lang="en-US" dirty="0" smtClean="0"/>
              <a:t>“there </a:t>
            </a:r>
            <a:r>
              <a:rPr lang="en-US" dirty="0" err="1" smtClean="0"/>
              <a:t>there</a:t>
            </a:r>
            <a:r>
              <a:rPr lang="en-US" dirty="0" smtClean="0"/>
              <a:t> said”,</a:t>
            </a:r>
          </a:p>
          <a:p>
            <a:pPr lvl="1"/>
            <a:r>
              <a:rPr lang="en-US" dirty="0" smtClean="0"/>
              <a:t>“there said </a:t>
            </a:r>
            <a:r>
              <a:rPr lang="en-US" dirty="0" err="1" smtClean="0"/>
              <a:t>james</a:t>
            </a:r>
            <a:r>
              <a:rPr lang="en-US" dirty="0" smtClean="0"/>
              <a:t>”,</a:t>
            </a:r>
          </a:p>
          <a:p>
            <a:pPr lvl="1"/>
            <a:r>
              <a:rPr lang="en-US" dirty="0" smtClean="0"/>
              <a:t>“said </a:t>
            </a:r>
            <a:r>
              <a:rPr lang="en-US" dirty="0" err="1" smtClean="0"/>
              <a:t>james</a:t>
            </a:r>
            <a:r>
              <a:rPr lang="en-US" dirty="0" smtClean="0"/>
              <a:t> there”,</a:t>
            </a:r>
          </a:p>
          <a:p>
            <a:pPr lvl="1"/>
            <a:r>
              <a:rPr lang="en-US" dirty="0" smtClean="0"/>
              <a:t>“</a:t>
            </a:r>
            <a:r>
              <a:rPr lang="en-US" dirty="0" err="1" smtClean="0"/>
              <a:t>james</a:t>
            </a:r>
            <a:r>
              <a:rPr lang="en-US" dirty="0" smtClean="0"/>
              <a:t> there </a:t>
            </a:r>
            <a:r>
              <a:rPr lang="en-US" dirty="0" err="1" smtClean="0"/>
              <a:t>there</a:t>
            </a:r>
            <a:r>
              <a:rPr lang="en-US" dirty="0" smtClean="0"/>
              <a:t>”</a:t>
            </a:r>
          </a:p>
          <a:p>
            <a:r>
              <a:rPr lang="en-US" dirty="0" smtClean="0"/>
              <a:t>]</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14090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992573"/>
            <a:ext cx="11668602" cy="3893444"/>
          </a:xfrm>
        </p:spPr>
        <p:txBody>
          <a:bodyPr/>
          <a:lstStyle/>
          <a:p>
            <a:r>
              <a:rPr lang="en-US" b="1" dirty="0" smtClean="0"/>
              <a:t>13. </a:t>
            </a:r>
            <a:r>
              <a:rPr lang="en-US" b="1" dirty="0"/>
              <a:t>Regular Expressions</a:t>
            </a:r>
            <a:endParaRPr lang="en-US" dirty="0"/>
          </a:p>
          <a:p>
            <a:r>
              <a:rPr lang="en-US" dirty="0"/>
              <a:t>Regular expressions, often abbreviated </a:t>
            </a:r>
            <a:r>
              <a:rPr lang="en-US" i="1" dirty="0" err="1"/>
              <a:t>regexp</a:t>
            </a:r>
            <a:r>
              <a:rPr lang="en-US" dirty="0"/>
              <a:t> or </a:t>
            </a:r>
            <a:r>
              <a:rPr lang="en-US" i="1" dirty="0" err="1"/>
              <a:t>regexp</a:t>
            </a:r>
            <a:r>
              <a:rPr lang="en-US" dirty="0"/>
              <a:t>, are a tried and true method of concisely describing patterns of text. A regular expression is represented as a special text string itself, and is meant for developing search patterns on selections of text. Regular expressions can be thought of as an expanded set of rules beyond the wildcard characters of </a:t>
            </a:r>
            <a:r>
              <a:rPr lang="en-US" b="1" dirty="0"/>
              <a:t>?</a:t>
            </a:r>
            <a:r>
              <a:rPr lang="en-US" dirty="0"/>
              <a:t> and </a:t>
            </a:r>
            <a:r>
              <a:rPr lang="en-US" b="1" dirty="0"/>
              <a:t>*</a:t>
            </a:r>
            <a:r>
              <a:rPr lang="en-US" dirty="0"/>
              <a:t>. Though often cited as frustrating to learn, regular expressions are incredibly powerful text searching tools.</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67318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965277"/>
            <a:ext cx="11668602" cy="3920739"/>
          </a:xfrm>
        </p:spPr>
        <p:txBody>
          <a:bodyPr/>
          <a:lstStyle/>
          <a:p>
            <a:r>
              <a:rPr lang="en-US" b="1" dirty="0" smtClean="0"/>
              <a:t>14. </a:t>
            </a:r>
            <a:r>
              <a:rPr lang="en-US" b="1" dirty="0" err="1"/>
              <a:t>Zipf's</a:t>
            </a:r>
            <a:r>
              <a:rPr lang="en-US" b="1" dirty="0"/>
              <a:t> Law</a:t>
            </a:r>
            <a:endParaRPr lang="en-US" dirty="0"/>
          </a:p>
          <a:p>
            <a:r>
              <a:rPr lang="en-US" dirty="0" err="1"/>
              <a:t>Zipf's</a:t>
            </a:r>
            <a:r>
              <a:rPr lang="en-US" dirty="0"/>
              <a:t> Law is used to describe the relationship between word frequencies in document collections. If a document collection's words are ordered by frequency, and </a:t>
            </a:r>
            <a:r>
              <a:rPr lang="en-US" i="1" dirty="0"/>
              <a:t>y</a:t>
            </a:r>
            <a:r>
              <a:rPr lang="en-US" dirty="0"/>
              <a:t> is used to describe the number of times that the </a:t>
            </a:r>
            <a:r>
              <a:rPr lang="en-US" i="1" dirty="0" err="1"/>
              <a:t>x</a:t>
            </a:r>
            <a:r>
              <a:rPr lang="en-US" dirty="0" err="1"/>
              <a:t>th</a:t>
            </a:r>
            <a:r>
              <a:rPr lang="en-US" dirty="0"/>
              <a:t> word appears, </a:t>
            </a:r>
            <a:r>
              <a:rPr lang="en-US" dirty="0" err="1"/>
              <a:t>Zipf's</a:t>
            </a:r>
            <a:r>
              <a:rPr lang="en-US" dirty="0"/>
              <a:t> observation is concisely captured as </a:t>
            </a:r>
            <a:r>
              <a:rPr lang="en-US" i="1" dirty="0"/>
              <a:t>y = cx</a:t>
            </a:r>
            <a:r>
              <a:rPr lang="en-US" i="1" baseline="30000" dirty="0"/>
              <a:t>-1/2</a:t>
            </a:r>
            <a:r>
              <a:rPr lang="en-US" dirty="0"/>
              <a:t> (item frequency is inversely proportional to item rank</a:t>
            </a:r>
            <a:r>
              <a:rPr lang="en-US" dirty="0" smtClean="0"/>
              <a:t>).</a:t>
            </a:r>
          </a:p>
          <a:p>
            <a:r>
              <a:rPr lang="en-US" dirty="0" err="1"/>
              <a:t>Zipf's</a:t>
            </a:r>
            <a:r>
              <a:rPr lang="en-US" dirty="0"/>
              <a:t> law states that given some corpus of natural language utterances, the frequency of any word is inversely proportional to its rank in the frequency table. Thus the most frequent word will occur approximately twice as often as the second most frequent word, three times as often as the third most frequent word, etc.</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196975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897039"/>
            <a:ext cx="11668602" cy="3988978"/>
          </a:xfrm>
        </p:spPr>
        <p:txBody>
          <a:bodyPr/>
          <a:lstStyle/>
          <a:p>
            <a:r>
              <a:rPr lang="en-US" b="1" dirty="0" smtClean="0"/>
              <a:t>15. </a:t>
            </a:r>
            <a:r>
              <a:rPr lang="en-US" b="1" dirty="0"/>
              <a:t>Similarity Measures</a:t>
            </a:r>
            <a:endParaRPr lang="en-US" dirty="0"/>
          </a:p>
          <a:p>
            <a:r>
              <a:rPr lang="en-US" dirty="0"/>
              <a:t>There are numerous similarity measures which can be applied to NLP. What are we measuring the similarity of? Generally, strings.</a:t>
            </a:r>
          </a:p>
          <a:p>
            <a:r>
              <a:rPr lang="en-US" b="1" dirty="0" err="1"/>
              <a:t>Levenshtein</a:t>
            </a:r>
            <a:r>
              <a:rPr lang="en-US" dirty="0"/>
              <a:t> - the number of characters that must be deleted, inserted, or substituted in order to make a pair of strings equal</a:t>
            </a:r>
          </a:p>
          <a:p>
            <a:r>
              <a:rPr lang="en-US" b="1" dirty="0" err="1"/>
              <a:t>Jaccard</a:t>
            </a:r>
            <a:r>
              <a:rPr lang="en-US" dirty="0"/>
              <a:t> - the measure of overlap between 2 sets; in the case of NLP, generally, documents are sets of words</a:t>
            </a:r>
          </a:p>
          <a:p>
            <a:r>
              <a:rPr lang="en-US" b="1" dirty="0"/>
              <a:t>Smith Waterman</a:t>
            </a:r>
            <a:r>
              <a:rPr lang="en-US" dirty="0"/>
              <a:t> - similar to </a:t>
            </a:r>
            <a:r>
              <a:rPr lang="en-US" dirty="0" err="1"/>
              <a:t>Levenshtein</a:t>
            </a:r>
            <a:r>
              <a:rPr lang="en-US" dirty="0"/>
              <a:t>, but with costs assigned to substitution, insertion, and deletion</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133268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978925"/>
            <a:ext cx="11668602" cy="3907092"/>
          </a:xfrm>
        </p:spPr>
        <p:txBody>
          <a:bodyPr/>
          <a:lstStyle/>
          <a:p>
            <a:r>
              <a:rPr lang="en-US" b="1" dirty="0" smtClean="0"/>
              <a:t>16. </a:t>
            </a:r>
            <a:r>
              <a:rPr lang="en-US" b="1" dirty="0"/>
              <a:t>Syntactic Analysis</a:t>
            </a:r>
            <a:endParaRPr lang="en-US" dirty="0"/>
          </a:p>
          <a:p>
            <a:r>
              <a:rPr lang="en-US" dirty="0"/>
              <a:t>Also referred to as </a:t>
            </a:r>
            <a:r>
              <a:rPr lang="en-US" b="1" dirty="0"/>
              <a:t>parsing</a:t>
            </a:r>
            <a:r>
              <a:rPr lang="en-US" dirty="0"/>
              <a:t>, syntactic analysis is the task of analyzing strings as symbols, and ensuring their conformance to a established set of grammatical rules. This step must, out of necessity, come before any further analysis which attempts to extract insight from text -- semantic, sentiment, etc. -- treating it as something beyond symbols.</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127731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1. </a:t>
            </a:r>
            <a:r>
              <a:rPr lang="en-US" b="1" dirty="0">
                <a:hlinkClick r:id="rId2"/>
              </a:rPr>
              <a:t>Natural Language Processing (NLP)</a:t>
            </a:r>
            <a:endParaRPr lang="en-US" dirty="0"/>
          </a:p>
          <a:p>
            <a:r>
              <a:rPr lang="en-US" dirty="0"/>
              <a:t>Natural language processing (NLP) concerns itself with the interaction between natural human languages and computing devices. NLP is a major aspect of computational linguistics, and also falls within the realms of computer science and artificial intelligence.</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90386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965277"/>
            <a:ext cx="11668602" cy="3920739"/>
          </a:xfrm>
        </p:spPr>
        <p:txBody>
          <a:bodyPr/>
          <a:lstStyle/>
          <a:p>
            <a:r>
              <a:rPr lang="en-US" b="1" dirty="0" smtClean="0"/>
              <a:t>17.</a:t>
            </a:r>
            <a:r>
              <a:rPr lang="en-US" b="1" dirty="0"/>
              <a:t> Semantic Analysis</a:t>
            </a:r>
            <a:endParaRPr lang="en-US" dirty="0"/>
          </a:p>
          <a:p>
            <a:r>
              <a:rPr lang="en-US" dirty="0"/>
              <a:t>Also known as </a:t>
            </a:r>
            <a:r>
              <a:rPr lang="en-US" b="1" dirty="0"/>
              <a:t>meaning generation</a:t>
            </a:r>
            <a:r>
              <a:rPr lang="en-US" dirty="0"/>
              <a:t>, semantic analysis is interested in determining the meaning of text selections (either character or word sequences). After an input selection of text is read and parsed (analyzed syntactically), the text selection can then be interpreted for meaning. Simply put, syntactic analysis is concerned with what words a text selection was made up of, while semantic analysis wants to know what the collection of words actually </a:t>
            </a:r>
            <a:r>
              <a:rPr lang="en-US" b="1" dirty="0"/>
              <a:t>means</a:t>
            </a:r>
            <a:r>
              <a:rPr lang="en-US" dirty="0"/>
              <a:t>. The topic of semantic analysis is both broad and deep, with a wide variety of tools and techniques at the researcher's disposal.</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78675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951629"/>
            <a:ext cx="11668602" cy="3934387"/>
          </a:xfrm>
        </p:spPr>
        <p:txBody>
          <a:bodyPr/>
          <a:lstStyle/>
          <a:p>
            <a:r>
              <a:rPr lang="en-US" b="1" dirty="0" smtClean="0"/>
              <a:t>18.</a:t>
            </a:r>
            <a:r>
              <a:rPr lang="en-US" b="1" dirty="0"/>
              <a:t> Sentiment Analysis</a:t>
            </a:r>
            <a:endParaRPr lang="en-US" dirty="0"/>
          </a:p>
          <a:p>
            <a:r>
              <a:rPr lang="en-US" dirty="0"/>
              <a:t>Sentiment analysis is the process of evaluating and determining the sentiment captured in a selection of text, with sentiment defined as feeling or emotion. This sentiment can be simply positive (happy), negative (sad or angry), or neutral, or can be some more precise measurement along a scale, with neutral in the middle, and positive and negative increasing in either direction.</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76425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883391"/>
            <a:ext cx="11668602" cy="4002626"/>
          </a:xfrm>
        </p:spPr>
        <p:txBody>
          <a:bodyPr/>
          <a:lstStyle/>
          <a:p>
            <a:r>
              <a:rPr lang="en-US" b="1" dirty="0" smtClean="0"/>
              <a:t>19.</a:t>
            </a:r>
            <a:r>
              <a:rPr lang="en-US" b="1" dirty="0"/>
              <a:t> Information Retrieval</a:t>
            </a:r>
            <a:endParaRPr lang="en-US" dirty="0"/>
          </a:p>
          <a:p>
            <a:r>
              <a:rPr lang="en-US" dirty="0"/>
              <a:t>Information retrieval is the process of accessing and retrieving the most appropriate information from text based on a particular query, using context-based indexing or metadata. One of the most famous examples of information retrieval would be Google Search.</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89003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883391"/>
            <a:ext cx="11668602" cy="4002626"/>
          </a:xfrm>
        </p:spPr>
        <p:txBody>
          <a:bodyPr/>
          <a:lstStyle/>
          <a:p>
            <a:r>
              <a:rPr lang="en-US" b="1" dirty="0" smtClean="0"/>
              <a:t>20</a:t>
            </a:r>
            <a:r>
              <a:rPr lang="en-US" b="1" dirty="0" smtClean="0"/>
              <a:t>.</a:t>
            </a:r>
            <a:r>
              <a:rPr lang="en-US" b="1" dirty="0"/>
              <a:t> </a:t>
            </a:r>
            <a:r>
              <a:rPr lang="en-US" b="1" dirty="0" smtClean="0"/>
              <a:t>TFIDF – Weight / Importance / Score</a:t>
            </a:r>
            <a:endParaRPr lang="en-US" dirty="0"/>
          </a:p>
          <a:p>
            <a:r>
              <a:rPr lang="en-US" dirty="0" smtClean="0"/>
              <a:t>Term Frequency Inverse Document Frequency - </a:t>
            </a:r>
            <a:r>
              <a:rPr lang="en-US" dirty="0"/>
              <a:t> a statistical measure used to evaluate how important a word is to a document in a collection or corpus. </a:t>
            </a:r>
            <a:endParaRPr lang="en-US" dirty="0" smtClean="0"/>
          </a:p>
          <a:p>
            <a:r>
              <a:rPr lang="en-US" dirty="0" smtClean="0"/>
              <a:t>The </a:t>
            </a:r>
            <a:r>
              <a:rPr lang="en-US" dirty="0"/>
              <a:t>importance increases proportionally to the number of times a word appears in the document but is offset by the frequency of the word in the corpus. </a:t>
            </a:r>
            <a:endParaRPr lang="en-US" dirty="0" smtClean="0"/>
          </a:p>
          <a:p>
            <a:r>
              <a:rPr lang="en-US" dirty="0" smtClean="0"/>
              <a:t>Variations </a:t>
            </a:r>
            <a:r>
              <a:rPr lang="en-US" dirty="0"/>
              <a:t>of the </a:t>
            </a:r>
            <a:r>
              <a:rPr lang="en-US" dirty="0" err="1"/>
              <a:t>tf-idf</a:t>
            </a:r>
            <a:r>
              <a:rPr lang="en-US" dirty="0"/>
              <a:t> weighting scheme are often used by search engines as a central tool in scoring and ranking a document's relevance given a user query.</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129804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r>
              <a:rPr lang="en-US" dirty="0" smtClean="0"/>
              <a:t>TFIDF = TF + IDF</a:t>
            </a:r>
          </a:p>
          <a:p>
            <a:r>
              <a:rPr lang="en-US" dirty="0" smtClean="0"/>
              <a:t>TF is (Term Frequency) aka. The </a:t>
            </a:r>
            <a:r>
              <a:rPr lang="en-US" dirty="0"/>
              <a:t>number of times a word appears in a document, divided by the total number of words in that </a:t>
            </a:r>
            <a:r>
              <a:rPr lang="en-US" dirty="0" smtClean="0"/>
              <a:t>document.</a:t>
            </a:r>
          </a:p>
          <a:p>
            <a:r>
              <a:rPr lang="en-US" dirty="0" smtClean="0"/>
              <a:t>IDF is (Inverse Document Frequency) – </a:t>
            </a:r>
            <a:r>
              <a:rPr lang="en-US" dirty="0"/>
              <a:t>computed as the </a:t>
            </a:r>
            <a:r>
              <a:rPr lang="en-US" dirty="0" smtClean="0"/>
              <a:t>log </a:t>
            </a:r>
            <a:r>
              <a:rPr lang="en-US" dirty="0"/>
              <a:t>of the number of the documents in the corpus divided by the number of documents where the specific term appears</a:t>
            </a:r>
            <a:r>
              <a:rPr lang="en-US" dirty="0" smtClean="0"/>
              <a:t>.</a:t>
            </a:r>
          </a:p>
          <a:p>
            <a:endParaRPr lang="en-US" dirty="0"/>
          </a:p>
          <a:p>
            <a:endParaRPr lang="en-US" dirty="0"/>
          </a:p>
        </p:txBody>
      </p:sp>
    </p:spTree>
    <p:extLst>
      <p:ext uri="{BB962C8B-B14F-4D97-AF65-F5344CB8AC3E}">
        <p14:creationId xmlns:p14="http://schemas.microsoft.com/office/powerpoint/2010/main" val="3723504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r>
              <a:rPr lang="en-US" b="1" dirty="0"/>
              <a:t>TF: Term Frequency</a:t>
            </a:r>
            <a:r>
              <a:rPr lang="en-US" dirty="0"/>
              <a:t>, 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a:t>
            </a:r>
            <a:r>
              <a:rPr lang="en-US" dirty="0"/>
              <a:t/>
            </a:r>
            <a:br>
              <a:rPr lang="en-US" dirty="0"/>
            </a:br>
            <a:r>
              <a:rPr lang="en-US" dirty="0"/>
              <a:t/>
            </a:r>
            <a:br>
              <a:rPr lang="en-US" dirty="0"/>
            </a:br>
            <a:r>
              <a:rPr lang="en-US" dirty="0"/>
              <a:t>TF(t) = (Number of times term t appears in a document) / (Total number of terms in the document).</a:t>
            </a:r>
            <a:endParaRPr lang="en-US" dirty="0"/>
          </a:p>
        </p:txBody>
      </p:sp>
    </p:spTree>
    <p:extLst>
      <p:ext uri="{BB962C8B-B14F-4D97-AF65-F5344CB8AC3E}">
        <p14:creationId xmlns:p14="http://schemas.microsoft.com/office/powerpoint/2010/main" val="218489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r>
              <a:rPr lang="en-US" b="1" dirty="0"/>
              <a:t>IDF: Inverse Document Frequency</a:t>
            </a:r>
            <a:r>
              <a:rPr lang="en-US" dirty="0"/>
              <a:t>, 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a:t>
            </a:r>
            <a:r>
              <a:rPr lang="en-US" dirty="0"/>
              <a:t/>
            </a:r>
            <a:br>
              <a:rPr lang="en-US" dirty="0"/>
            </a:br>
            <a:r>
              <a:rPr lang="en-US" dirty="0"/>
              <a:t/>
            </a:r>
            <a:br>
              <a:rPr lang="en-US" dirty="0"/>
            </a:br>
            <a:r>
              <a:rPr lang="en-US" dirty="0"/>
              <a:t>IDF(t) = </a:t>
            </a:r>
            <a:r>
              <a:rPr lang="en-US" dirty="0" err="1"/>
              <a:t>log_e</a:t>
            </a:r>
            <a:r>
              <a:rPr lang="en-US" dirty="0"/>
              <a:t>(Total number of documents / Number of documents with term t in it).</a:t>
            </a:r>
            <a:endParaRPr lang="en-US" dirty="0"/>
          </a:p>
        </p:txBody>
      </p:sp>
    </p:spTree>
    <p:extLst>
      <p:ext uri="{BB962C8B-B14F-4D97-AF65-F5344CB8AC3E}">
        <p14:creationId xmlns:p14="http://schemas.microsoft.com/office/powerpoint/2010/main" val="61187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r>
              <a:rPr lang="en-US" dirty="0"/>
              <a:t>Consider a document containing 100 words wherein the word </a:t>
            </a:r>
            <a:r>
              <a:rPr lang="en-US" i="1" dirty="0"/>
              <a:t>cat</a:t>
            </a:r>
            <a:r>
              <a:rPr lang="en-US" dirty="0"/>
              <a:t> appears 3 times. </a:t>
            </a:r>
            <a:endParaRPr lang="en-US" dirty="0" smtClean="0"/>
          </a:p>
          <a:p>
            <a:endParaRPr lang="en-US" dirty="0"/>
          </a:p>
          <a:p>
            <a:r>
              <a:rPr lang="en-US" dirty="0" smtClean="0"/>
              <a:t>The </a:t>
            </a:r>
            <a:r>
              <a:rPr lang="en-US" dirty="0"/>
              <a:t>term frequency (i.e., </a:t>
            </a:r>
            <a:r>
              <a:rPr lang="en-US" dirty="0" err="1"/>
              <a:t>tf</a:t>
            </a:r>
            <a:r>
              <a:rPr lang="en-US" dirty="0"/>
              <a:t>) for </a:t>
            </a:r>
            <a:r>
              <a:rPr lang="en-US" i="1" dirty="0"/>
              <a:t>cat</a:t>
            </a:r>
            <a:r>
              <a:rPr lang="en-US" dirty="0"/>
              <a:t> is then (3 / 100) = 0.03. </a:t>
            </a:r>
            <a:endParaRPr lang="en-US" dirty="0" smtClean="0"/>
          </a:p>
          <a:p>
            <a:endParaRPr lang="en-US" dirty="0"/>
          </a:p>
          <a:p>
            <a:r>
              <a:rPr lang="en-US" dirty="0" smtClean="0"/>
              <a:t>Now</a:t>
            </a:r>
            <a:r>
              <a:rPr lang="en-US" dirty="0"/>
              <a:t>, assume we have 10 million documents and the word </a:t>
            </a:r>
            <a:r>
              <a:rPr lang="en-US" i="1" dirty="0"/>
              <a:t>cat</a:t>
            </a:r>
            <a:r>
              <a:rPr lang="en-US" dirty="0"/>
              <a:t> appears in one thousand of these. </a:t>
            </a:r>
            <a:endParaRPr lang="en-US" dirty="0" smtClean="0"/>
          </a:p>
          <a:p>
            <a:endParaRPr lang="en-US" dirty="0"/>
          </a:p>
          <a:p>
            <a:r>
              <a:rPr lang="en-US" dirty="0" smtClean="0"/>
              <a:t>Then</a:t>
            </a:r>
            <a:r>
              <a:rPr lang="en-US" dirty="0"/>
              <a:t>, the inverse document frequency (i.e., </a:t>
            </a:r>
            <a:r>
              <a:rPr lang="en-US" dirty="0" err="1"/>
              <a:t>idf</a:t>
            </a:r>
            <a:r>
              <a:rPr lang="en-US" dirty="0"/>
              <a:t>) is calculated as log(10,000,000 / 1,000) = 4. </a:t>
            </a:r>
            <a:endParaRPr lang="en-US" dirty="0" smtClean="0"/>
          </a:p>
          <a:p>
            <a:endParaRPr lang="en-US" dirty="0"/>
          </a:p>
          <a:p>
            <a:r>
              <a:rPr lang="en-US" dirty="0" smtClean="0"/>
              <a:t>Thus</a:t>
            </a:r>
            <a:r>
              <a:rPr lang="en-US" dirty="0"/>
              <a:t>, the </a:t>
            </a:r>
            <a:r>
              <a:rPr lang="en-US" dirty="0" err="1"/>
              <a:t>Tf-idf</a:t>
            </a:r>
            <a:r>
              <a:rPr lang="en-US" dirty="0"/>
              <a:t> weight is the product of these quantities: 0.03 * 4 = 0.12.</a:t>
            </a:r>
            <a:endParaRPr lang="en-US" dirty="0"/>
          </a:p>
        </p:txBody>
      </p:sp>
    </p:spTree>
    <p:extLst>
      <p:ext uri="{BB962C8B-B14F-4D97-AF65-F5344CB8AC3E}">
        <p14:creationId xmlns:p14="http://schemas.microsoft.com/office/powerpoint/2010/main" val="2215721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883391"/>
            <a:ext cx="11668602" cy="4002626"/>
          </a:xfrm>
        </p:spPr>
        <p:txBody>
          <a:bodyPr/>
          <a:lstStyle/>
          <a:p>
            <a:r>
              <a:rPr lang="en-US" b="1" dirty="0" smtClean="0"/>
              <a:t>21</a:t>
            </a:r>
            <a:r>
              <a:rPr lang="en-US" b="1" dirty="0" smtClean="0"/>
              <a:t>.</a:t>
            </a:r>
            <a:r>
              <a:rPr lang="en-US" b="1" dirty="0"/>
              <a:t> </a:t>
            </a:r>
            <a:r>
              <a:rPr lang="en-US" b="1" dirty="0" err="1" smtClean="0"/>
              <a:t>Decompounding</a:t>
            </a:r>
            <a:endParaRPr lang="en-US" dirty="0"/>
          </a:p>
          <a:p>
            <a:r>
              <a:rPr lang="en-US" dirty="0" smtClean="0"/>
              <a:t>Splitting of longer words into shorter strings for accurate NLP</a:t>
            </a:r>
          </a:p>
          <a:p>
            <a:r>
              <a:rPr lang="en-US" dirty="0" smtClean="0"/>
              <a:t>Especially used for </a:t>
            </a:r>
            <a:r>
              <a:rPr lang="en-US" dirty="0"/>
              <a:t>Germanic, Scandinavian, and Cyrillic </a:t>
            </a:r>
            <a:r>
              <a:rPr lang="en-US" dirty="0" smtClean="0"/>
              <a:t>languages</a:t>
            </a:r>
          </a:p>
          <a:p>
            <a:r>
              <a:rPr lang="en-US" dirty="0" smtClean="0"/>
              <a:t>E.g. Sunflower = sun + flower</a:t>
            </a:r>
          </a:p>
          <a:p>
            <a:r>
              <a:rPr lang="en-US" dirty="0" smtClean="0"/>
              <a:t>Classroom = class + room</a:t>
            </a:r>
          </a:p>
          <a:p>
            <a:r>
              <a:rPr lang="en-US" dirty="0" smtClean="0"/>
              <a:t>Sunrise = sun + rise</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994691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883391"/>
            <a:ext cx="11668602" cy="4002626"/>
          </a:xfrm>
        </p:spPr>
        <p:txBody>
          <a:bodyPr/>
          <a:lstStyle/>
          <a:p>
            <a:r>
              <a:rPr lang="en-US" b="1" dirty="0" smtClean="0"/>
              <a:t>22</a:t>
            </a:r>
            <a:r>
              <a:rPr lang="en-US" b="1" dirty="0" smtClean="0"/>
              <a:t>.</a:t>
            </a:r>
            <a:r>
              <a:rPr lang="en-US" b="1" dirty="0"/>
              <a:t> </a:t>
            </a:r>
            <a:r>
              <a:rPr lang="en-US" b="1" dirty="0" smtClean="0"/>
              <a:t>Spacy</a:t>
            </a:r>
            <a:endParaRPr lang="en-US" dirty="0"/>
          </a:p>
          <a:p>
            <a:r>
              <a:rPr lang="en-US" dirty="0" err="1"/>
              <a:t>spaCy</a:t>
            </a:r>
            <a:r>
              <a:rPr lang="en-US" dirty="0"/>
              <a:t> is an open-source software library for advanced natural language processing, written in the programming languages Python and Cython. </a:t>
            </a:r>
            <a:endParaRPr lang="en-US" dirty="0" smtClean="0"/>
          </a:p>
          <a:p>
            <a:r>
              <a:rPr lang="en-US" dirty="0" smtClean="0"/>
              <a:t>The </a:t>
            </a:r>
            <a:r>
              <a:rPr lang="en-US" dirty="0"/>
              <a:t>library is published under the MIT license and its main developers are Matthew </a:t>
            </a:r>
            <a:r>
              <a:rPr lang="en-US" dirty="0" err="1"/>
              <a:t>Honnibal</a:t>
            </a:r>
            <a:r>
              <a:rPr lang="en-US" dirty="0"/>
              <a:t> and Ines </a:t>
            </a:r>
            <a:r>
              <a:rPr lang="en-US" dirty="0" err="1"/>
              <a:t>Montani</a:t>
            </a:r>
            <a:r>
              <a:rPr lang="en-US" dirty="0"/>
              <a:t>, the founders of the software company Explosion. </a:t>
            </a:r>
            <a:endParaRPr lang="en-US" dirty="0" smtClean="0"/>
          </a:p>
          <a:p>
            <a:r>
              <a:rPr lang="en-US" dirty="0">
                <a:hlinkClick r:id="rId2"/>
              </a:rPr>
              <a:t>https://spacy.io</a:t>
            </a:r>
            <a:r>
              <a:rPr lang="en-US" dirty="0" smtClean="0">
                <a:hlinkClick r:id="rId2"/>
              </a:rPr>
              <a:t>/</a:t>
            </a:r>
            <a:endParaRPr lang="en-US" dirty="0" smtClean="0"/>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Packages</a:t>
            </a:r>
            <a:endParaRPr lang="en-US" dirty="0"/>
          </a:p>
        </p:txBody>
      </p:sp>
    </p:spTree>
    <p:extLst>
      <p:ext uri="{BB962C8B-B14F-4D97-AF65-F5344CB8AC3E}">
        <p14:creationId xmlns:p14="http://schemas.microsoft.com/office/powerpoint/2010/main" val="118949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2. Tokenization</a:t>
            </a:r>
            <a:endParaRPr lang="en-US" dirty="0"/>
          </a:p>
          <a:p>
            <a:r>
              <a:rPr lang="en-US" dirty="0"/>
              <a:t>Tokenization is, generally, an early step in the NLP process, a step which splits longer strings of text into smaller pieces, or </a:t>
            </a:r>
            <a:r>
              <a:rPr lang="en-US" b="1" dirty="0"/>
              <a:t>tokens</a:t>
            </a:r>
            <a:r>
              <a:rPr lang="en-US" dirty="0"/>
              <a:t>. Larger chunks of text can be tokenized into sentences, sentences can be tokenized into words, etc. Further processing is generally performed after a piece of text has been appropriately tokenized.</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45876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636" y="1883391"/>
            <a:ext cx="11668602" cy="4002626"/>
          </a:xfrm>
        </p:spPr>
        <p:txBody>
          <a:bodyPr/>
          <a:lstStyle/>
          <a:p>
            <a:r>
              <a:rPr lang="en-US" b="1" dirty="0" smtClean="0"/>
              <a:t>23</a:t>
            </a:r>
            <a:r>
              <a:rPr lang="en-US" b="1" dirty="0" smtClean="0"/>
              <a:t>.</a:t>
            </a:r>
            <a:r>
              <a:rPr lang="en-US" b="1" dirty="0"/>
              <a:t> </a:t>
            </a:r>
            <a:r>
              <a:rPr lang="en-US" b="1" dirty="0" err="1" smtClean="0"/>
              <a:t>Gensim</a:t>
            </a:r>
            <a:endParaRPr lang="en-US" dirty="0"/>
          </a:p>
          <a:p>
            <a:r>
              <a:rPr lang="en-US" b="1" dirty="0" err="1"/>
              <a:t>Gensim</a:t>
            </a:r>
            <a:r>
              <a:rPr lang="en-US" dirty="0"/>
              <a:t> is an open-source library for unsupervised topic modeling and natural language processing, using modern statistical machine learning.</a:t>
            </a:r>
          </a:p>
          <a:p>
            <a:r>
              <a:rPr lang="en-US" dirty="0" err="1"/>
              <a:t>Gensim</a:t>
            </a:r>
            <a:r>
              <a:rPr lang="en-US" dirty="0"/>
              <a:t> is implemented in Python and Cython. </a:t>
            </a:r>
            <a:endParaRPr lang="en-US" dirty="0" smtClean="0"/>
          </a:p>
          <a:p>
            <a:r>
              <a:rPr lang="en-US" dirty="0" err="1" smtClean="0"/>
              <a:t>Gensim</a:t>
            </a:r>
            <a:r>
              <a:rPr lang="en-US" dirty="0" smtClean="0"/>
              <a:t> </a:t>
            </a:r>
            <a:r>
              <a:rPr lang="en-US" dirty="0"/>
              <a:t>is designed to handle large text collections using data streaming and incremental online algorithms, which differentiates it from most other machine learning software packages that target only in-memory processing.</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Packages</a:t>
            </a:r>
            <a:endParaRPr lang="en-US" dirty="0"/>
          </a:p>
        </p:txBody>
      </p:sp>
    </p:spTree>
    <p:extLst>
      <p:ext uri="{BB962C8B-B14F-4D97-AF65-F5344CB8AC3E}">
        <p14:creationId xmlns:p14="http://schemas.microsoft.com/office/powerpoint/2010/main" val="1445945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to work</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https://medium.com/towards-artificial-intelligence/natural-language-processing-nlp-with-python-tutorial-for-beginners-1f54e610a1a0</a:t>
            </a:r>
            <a:endParaRPr lang="en-US" dirty="0" smtClean="0">
              <a:hlinkClick r:id="rId2"/>
            </a:endParaRPr>
          </a:p>
          <a:p>
            <a:endParaRPr lang="en-US" dirty="0">
              <a:hlinkClick r:id="rId2"/>
            </a:endParaRPr>
          </a:p>
          <a:p>
            <a:r>
              <a:rPr lang="en-US" dirty="0" smtClean="0">
                <a:hlinkClick r:id="rId2"/>
              </a:rPr>
              <a:t>https</a:t>
            </a:r>
            <a:r>
              <a:rPr lang="en-US" dirty="0">
                <a:hlinkClick r:id="rId2"/>
              </a:rPr>
              <a:t>://</a:t>
            </a:r>
            <a:r>
              <a:rPr lang="en-US" dirty="0" smtClean="0">
                <a:hlinkClick r:id="rId2"/>
              </a:rPr>
              <a:t>towardsdatascience.com/nlp-text-preprocessing-a-practical-guide-and-template-d80874676e79</a:t>
            </a:r>
            <a:endParaRPr lang="en-US" dirty="0" smtClean="0"/>
          </a:p>
          <a:p>
            <a:endParaRPr lang="en-US" dirty="0"/>
          </a:p>
          <a:p>
            <a:r>
              <a:rPr lang="en-US" dirty="0">
                <a:hlinkClick r:id="rId3"/>
              </a:rPr>
              <a:t>https://</a:t>
            </a:r>
            <a:r>
              <a:rPr lang="en-US" dirty="0" smtClean="0">
                <a:hlinkClick r:id="rId3"/>
              </a:rPr>
              <a:t>towardsdatascience.com/nlp-for-beginners-cleaning-preprocessing-text-data-ae8e306bef0f</a:t>
            </a:r>
            <a:endParaRPr lang="en-US" dirty="0" smtClean="0"/>
          </a:p>
          <a:p>
            <a:endParaRPr lang="en-US" dirty="0"/>
          </a:p>
          <a:p>
            <a:r>
              <a:rPr lang="en-US" dirty="0">
                <a:hlinkClick r:id="rId4"/>
              </a:rPr>
              <a:t>https://</a:t>
            </a:r>
            <a:r>
              <a:rPr lang="en-US" dirty="0" smtClean="0">
                <a:hlinkClick r:id="rId4"/>
              </a:rPr>
              <a:t>towardsdatascience.com/3-super-simple-projects-to-learn-natural-language-processing-using-python-8ef74c757cd9</a:t>
            </a:r>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01196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3. Normalization</a:t>
            </a:r>
            <a:endParaRPr lang="en-US" dirty="0"/>
          </a:p>
          <a:p>
            <a:r>
              <a:rPr lang="en-US" dirty="0"/>
              <a:t>Before further processing, text needs to be normalized. Normalization generally refers to a series of related tasks meant to put all text on a level playing field: converting all text to the same case (upper or lower), removing punctuation, expanding contractions, converting numbers to their word equivalents, and so on. Normalization puts all words on equal footing, and allows processing to proceed uniformly.</a:t>
            </a:r>
          </a:p>
        </p:txBody>
      </p:sp>
      <p:sp>
        <p:nvSpPr>
          <p:cNvPr id="3" name="Title 2"/>
          <p:cNvSpPr>
            <a:spLocks noGrp="1"/>
          </p:cNvSpPr>
          <p:nvPr>
            <p:ph type="title"/>
          </p:nvPr>
        </p:nvSpPr>
        <p:spPr/>
        <p:txBody>
          <a:bodyPr/>
          <a:lstStyle/>
          <a:p>
            <a:r>
              <a:rPr lang="en-US" dirty="0"/>
              <a:t>T</a:t>
            </a:r>
            <a:r>
              <a:rPr lang="en-US" dirty="0" smtClean="0"/>
              <a:t>erminologies</a:t>
            </a:r>
            <a:endParaRPr lang="en-US" dirty="0"/>
          </a:p>
        </p:txBody>
      </p:sp>
    </p:spTree>
    <p:extLst>
      <p:ext uri="{BB962C8B-B14F-4D97-AF65-F5344CB8AC3E}">
        <p14:creationId xmlns:p14="http://schemas.microsoft.com/office/powerpoint/2010/main" val="67466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4. Stemming</a:t>
            </a:r>
            <a:endParaRPr lang="en-US" dirty="0"/>
          </a:p>
          <a:p>
            <a:r>
              <a:rPr lang="en-US" dirty="0"/>
              <a:t>Stemming is the process of eliminating affixes (suffixed, prefixes, infixes, circumfixes) from a word in order to obtain a word stem</a:t>
            </a:r>
            <a:r>
              <a:rPr lang="en-US" dirty="0" smtClean="0"/>
              <a:t>.</a:t>
            </a:r>
          </a:p>
          <a:p>
            <a:endParaRPr lang="en-US" dirty="0"/>
          </a:p>
          <a:p>
            <a:r>
              <a:rPr lang="en-US" dirty="0" smtClean="0"/>
              <a:t>Running </a:t>
            </a:r>
            <a:r>
              <a:rPr lang="en-US" dirty="0" smtClean="0">
                <a:sym typeface="Wingdings" panose="05000000000000000000" pitchFamily="2" charset="2"/>
              </a:rPr>
              <a:t> Run</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369876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5. Lemmatization</a:t>
            </a:r>
            <a:endParaRPr lang="en-US" dirty="0"/>
          </a:p>
          <a:p>
            <a:r>
              <a:rPr lang="en-US" dirty="0"/>
              <a:t>Lemmatization is related to stemming, differing in that lemmatization is able to capture canonical forms based on a word's </a:t>
            </a:r>
            <a:r>
              <a:rPr lang="en-US" dirty="0">
                <a:hlinkClick r:id="rId2"/>
              </a:rPr>
              <a:t>lemma</a:t>
            </a:r>
            <a:r>
              <a:rPr lang="en-US" dirty="0"/>
              <a:t>.</a:t>
            </a:r>
          </a:p>
          <a:p>
            <a:r>
              <a:rPr lang="en-US" dirty="0"/>
              <a:t>For example, stemming the word "better" would fail to return its citation form (another word for lemma); however, lemmatization would result in the following</a:t>
            </a:r>
            <a:r>
              <a:rPr lang="en-US" dirty="0" smtClean="0"/>
              <a:t>:</a:t>
            </a:r>
          </a:p>
          <a:p>
            <a:endParaRPr lang="en-US" dirty="0"/>
          </a:p>
          <a:p>
            <a:r>
              <a:rPr lang="en-US" dirty="0" smtClean="0"/>
              <a:t>Better </a:t>
            </a:r>
            <a:r>
              <a:rPr lang="en-US" dirty="0" smtClean="0">
                <a:sym typeface="Wingdings" panose="05000000000000000000" pitchFamily="2" charset="2"/>
              </a:rPr>
              <a:t> Good</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406082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6. Corpus</a:t>
            </a:r>
            <a:endParaRPr lang="en-US" dirty="0"/>
          </a:p>
          <a:p>
            <a:r>
              <a:rPr lang="en-US" dirty="0"/>
              <a:t>In linguistics and NLP, corpus (literally Latin for </a:t>
            </a:r>
            <a:r>
              <a:rPr lang="en-US" i="1" dirty="0"/>
              <a:t>body</a:t>
            </a:r>
            <a:r>
              <a:rPr lang="en-US" dirty="0"/>
              <a:t>) refers to a collection of texts. Such collections may be formed of a single language of texts, or can span multiple languages -- there are numerous reasons for which multilingual corpora (the plural of corpus) may be useful. Corpora may also consist of themed texts (historical, Biblical, etc.). Corpora are generally solely used for statistical linguistic analysis and hypothesis testing.</a:t>
            </a:r>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282040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7. Stop Words</a:t>
            </a:r>
            <a:endParaRPr lang="en-US" dirty="0"/>
          </a:p>
          <a:p>
            <a:r>
              <a:rPr lang="en-US" dirty="0"/>
              <a:t>Stop words are those words which are filtered out before further processing of text, since these words contribute little to overall meaning, given that they are generally the most common words in a language. For instance, "the," "and," and "a," while all required words in a particular passage, don't generally contribute greatly to one's understanding of content. As a simple example, the following </a:t>
            </a:r>
            <a:r>
              <a:rPr lang="en-US" dirty="0" err="1">
                <a:hlinkClick r:id="rId2"/>
              </a:rPr>
              <a:t>panagram</a:t>
            </a:r>
            <a:r>
              <a:rPr lang="en-US" dirty="0"/>
              <a:t> is just as legible if the stop words are removed</a:t>
            </a:r>
            <a:r>
              <a:rPr lang="en-US" dirty="0" smtClean="0"/>
              <a:t>:</a:t>
            </a:r>
          </a:p>
          <a:p>
            <a:endParaRPr lang="en-US" dirty="0"/>
          </a:p>
          <a:p>
            <a:r>
              <a:rPr lang="en-US" strike="sngStrike" dirty="0" smtClean="0"/>
              <a:t>The</a:t>
            </a:r>
            <a:r>
              <a:rPr lang="en-US" dirty="0" smtClean="0"/>
              <a:t> quick brown fox jumps over </a:t>
            </a:r>
            <a:r>
              <a:rPr lang="en-US" strike="sngStrike" dirty="0" smtClean="0"/>
              <a:t>the</a:t>
            </a:r>
            <a:r>
              <a:rPr lang="en-US" dirty="0" smtClean="0"/>
              <a:t> lazy dog.</a:t>
            </a:r>
            <a:endParaRPr lang="en-US" dirty="0"/>
          </a:p>
        </p:txBody>
      </p:sp>
      <p:sp>
        <p:nvSpPr>
          <p:cNvPr id="3" name="Title 2"/>
          <p:cNvSpPr>
            <a:spLocks noGrp="1"/>
          </p:cNvSpPr>
          <p:nvPr>
            <p:ph type="title"/>
          </p:nvPr>
        </p:nvSpPr>
        <p:spPr/>
        <p:txBody>
          <a:bodyPr/>
          <a:lstStyle/>
          <a:p>
            <a:r>
              <a:rPr lang="en-US" dirty="0" smtClean="0"/>
              <a:t>Terminologies</a:t>
            </a:r>
            <a:endParaRPr lang="en-US" dirty="0"/>
          </a:p>
        </p:txBody>
      </p:sp>
    </p:spTree>
    <p:extLst>
      <p:ext uri="{BB962C8B-B14F-4D97-AF65-F5344CB8AC3E}">
        <p14:creationId xmlns:p14="http://schemas.microsoft.com/office/powerpoint/2010/main" val="81032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8. Parts-of-speech (POS) Tagging</a:t>
            </a:r>
            <a:endParaRPr lang="en-US" dirty="0"/>
          </a:p>
          <a:p>
            <a:r>
              <a:rPr lang="en-US" dirty="0"/>
              <a:t>POS tagging consists of assigning a category tag to the tokenized parts of a sentence. The most popular POS tagging would be identifying words as nouns, verbs, adjectives, etc.</a:t>
            </a:r>
          </a:p>
        </p:txBody>
      </p:sp>
      <p:sp>
        <p:nvSpPr>
          <p:cNvPr id="3" name="Title 2"/>
          <p:cNvSpPr>
            <a:spLocks noGrp="1"/>
          </p:cNvSpPr>
          <p:nvPr>
            <p:ph type="title"/>
          </p:nvPr>
        </p:nvSpPr>
        <p:spPr/>
        <p:txBody>
          <a:bodyPr/>
          <a:lstStyle/>
          <a:p>
            <a:r>
              <a:rPr lang="en-US" dirty="0" smtClean="0"/>
              <a:t>Terminologies</a:t>
            </a:r>
            <a:endParaRPr lang="en-US" dirty="0"/>
          </a:p>
        </p:txBody>
      </p:sp>
      <p:pic>
        <p:nvPicPr>
          <p:cNvPr id="5" name="Picture 4"/>
          <p:cNvPicPr>
            <a:picLocks noChangeAspect="1"/>
          </p:cNvPicPr>
          <p:nvPr/>
        </p:nvPicPr>
        <p:blipFill>
          <a:blip r:embed="rId2"/>
          <a:stretch>
            <a:fillRect/>
          </a:stretch>
        </p:blipFill>
        <p:spPr>
          <a:xfrm>
            <a:off x="2571750" y="3313607"/>
            <a:ext cx="5976575" cy="2417491"/>
          </a:xfrm>
          <a:prstGeom prst="rect">
            <a:avLst/>
          </a:prstGeom>
        </p:spPr>
      </p:pic>
    </p:spTree>
    <p:extLst>
      <p:ext uri="{BB962C8B-B14F-4D97-AF65-F5344CB8AC3E}">
        <p14:creationId xmlns:p14="http://schemas.microsoft.com/office/powerpoint/2010/main" val="21571012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TotalTime>
  <Words>983</Words>
  <Application>Microsoft Office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Calibri Light</vt:lpstr>
      <vt:lpstr>Wingdings</vt:lpstr>
      <vt:lpstr>Retrospect</vt:lpstr>
      <vt:lpstr>Natural Language Processing</vt:lpstr>
      <vt:lpstr>Terminologies</vt:lpstr>
      <vt:lpstr>Terminologies</vt:lpstr>
      <vt:lpstr>Terminologies</vt:lpstr>
      <vt:lpstr>Terminologies</vt:lpstr>
      <vt:lpstr>Terminologies</vt:lpstr>
      <vt:lpstr>Terminologies</vt:lpstr>
      <vt:lpstr>Terminologies</vt:lpstr>
      <vt:lpstr>Terminologies</vt:lpstr>
      <vt:lpstr>Terminologies</vt:lpstr>
      <vt:lpstr>Terminologies</vt:lpstr>
      <vt:lpstr>Terminologies</vt:lpstr>
      <vt:lpstr>Word Embeddings - Options</vt:lpstr>
      <vt:lpstr>Word Embeddings - Options</vt:lpstr>
      <vt:lpstr>Terminologies</vt:lpstr>
      <vt:lpstr>Terminologies</vt:lpstr>
      <vt:lpstr>Terminologies</vt:lpstr>
      <vt:lpstr>Terminologies</vt:lpstr>
      <vt:lpstr>Terminologies</vt:lpstr>
      <vt:lpstr>Terminologies</vt:lpstr>
      <vt:lpstr>Terminologies</vt:lpstr>
      <vt:lpstr>Terminologies</vt:lpstr>
      <vt:lpstr>Terminologies</vt:lpstr>
      <vt:lpstr>TFIDF</vt:lpstr>
      <vt:lpstr>TFIDF</vt:lpstr>
      <vt:lpstr>TFIDF</vt:lpstr>
      <vt:lpstr>TFIDF</vt:lpstr>
      <vt:lpstr>Terminologies</vt:lpstr>
      <vt:lpstr>Packages</vt:lpstr>
      <vt:lpstr>Packages</vt:lpstr>
      <vt:lpstr>Let’s get to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This Pc</cp:lastModifiedBy>
  <cp:revision>15</cp:revision>
  <dcterms:created xsi:type="dcterms:W3CDTF">2020-09-07T01:17:02Z</dcterms:created>
  <dcterms:modified xsi:type="dcterms:W3CDTF">2020-09-07T02:45:52Z</dcterms:modified>
</cp:coreProperties>
</file>