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61" r:id="rId6"/>
    <p:sldId id="263" r:id="rId7"/>
    <p:sldId id="266" r:id="rId8"/>
    <p:sldId id="264" r:id="rId9"/>
    <p:sldId id="267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703D19-DF32-490A-B7D5-57A4F5D5873B}">
          <p14:sldIdLst>
            <p14:sldId id="256"/>
          </p14:sldIdLst>
        </p14:section>
        <p14:section name="Untitled Section" id="{5F7ACC8D-B904-4BD5-A3BC-9134133A0102}">
          <p14:sldIdLst>
            <p14:sldId id="258"/>
            <p14:sldId id="260"/>
            <p14:sldId id="257"/>
            <p14:sldId id="261"/>
            <p14:sldId id="263"/>
            <p14:sldId id="266"/>
            <p14:sldId id="264"/>
            <p14:sldId id="267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9B475-0BD9-4F77-93E9-50A4238DE8E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3E7D2-C848-490A-81F7-2BCC4B5C5D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13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independently removed 9 rows, but 2 were common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3E7D2-C848-490A-81F7-2BCC4B5C5D7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89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04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D5B9FA21-D9B2-489C-917F-AF75918DA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" r="23948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56" name="Freeform: Shape 4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49DAE-B396-48AC-AAB1-B83FAB40F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Loan predictions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21E7D-8D77-4BCC-92E6-8E05C8EBC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/>
              <a:t>Mini-project IV</a:t>
            </a:r>
            <a:endParaRPr lang="en-CA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8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 err="1"/>
              <a:t>RandomForestClassifier</a:t>
            </a:r>
            <a:r>
              <a:rPr lang="en-US" sz="6600" dirty="0"/>
              <a:t>()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Preprocessing pipeline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GridSearchCV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2000" dirty="0" err="1"/>
              <a:t>SelectKBest</a:t>
            </a:r>
            <a:r>
              <a:rPr lang="en-US" sz="2000" dirty="0"/>
              <a:t>(k), PCA(</a:t>
            </a:r>
            <a:r>
              <a:rPr lang="en-US" sz="2000" dirty="0" err="1"/>
              <a:t>n_components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	</a:t>
            </a:r>
            <a:r>
              <a:rPr lang="en-US" sz="2000" dirty="0" err="1"/>
              <a:t>RandomForestClassifier</a:t>
            </a:r>
            <a:r>
              <a:rPr lang="en-US" sz="2000" dirty="0"/>
              <a:t>(</a:t>
            </a:r>
            <a:r>
              <a:rPr lang="en-US" sz="2000" dirty="0" err="1"/>
              <a:t>n_estimators</a:t>
            </a:r>
            <a:r>
              <a:rPr lang="en-US" sz="2000" dirty="0"/>
              <a:t>, criterion, </a:t>
            </a:r>
            <a:r>
              <a:rPr lang="en-US" sz="2000" dirty="0" err="1"/>
              <a:t>max_depth</a:t>
            </a:r>
            <a:r>
              <a:rPr lang="en-US" sz="2000" dirty="0"/>
              <a:t>, </a:t>
            </a:r>
            <a:r>
              <a:rPr lang="en-US" sz="2000" dirty="0" err="1"/>
              <a:t>max_samples</a:t>
            </a:r>
            <a:r>
              <a:rPr lang="en-US" sz="2000" dirty="0"/>
              <a:t>, 	</a:t>
            </a:r>
            <a:r>
              <a:rPr lang="en-US" sz="2000" dirty="0" err="1"/>
              <a:t>min_samples_leaf</a:t>
            </a:r>
            <a:r>
              <a:rPr lang="en-US" sz="2000" dirty="0"/>
              <a:t>)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947B77-71BA-44BF-A99D-97D788BC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37084"/>
              </p:ext>
            </p:extLst>
          </p:nvPr>
        </p:nvGraphicFramePr>
        <p:xfrm>
          <a:off x="576071" y="4864608"/>
          <a:ext cx="68797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83">
                  <a:extLst>
                    <a:ext uri="{9D8B030D-6E8A-4147-A177-3AD203B41FA5}">
                      <a16:colId xmlns:a16="http://schemas.microsoft.com/office/drawing/2014/main" val="3860305719"/>
                    </a:ext>
                  </a:extLst>
                </a:gridCol>
                <a:gridCol w="2745169">
                  <a:extLst>
                    <a:ext uri="{9D8B030D-6E8A-4147-A177-3AD203B41FA5}">
                      <a16:colId xmlns:a16="http://schemas.microsoft.com/office/drawing/2014/main" val="158598296"/>
                    </a:ext>
                  </a:extLst>
                </a:gridCol>
                <a:gridCol w="2323467">
                  <a:extLst>
                    <a:ext uri="{9D8B030D-6E8A-4147-A177-3AD203B41FA5}">
                      <a16:colId xmlns:a16="http://schemas.microsoft.com/office/drawing/2014/main" val="5469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RandomForest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0.767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0.839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0.842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3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 err="1"/>
              <a:t>XGBoost</a:t>
            </a:r>
            <a:r>
              <a:rPr lang="en-US" sz="6600" dirty="0"/>
              <a:t>()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Preprocessing pipeline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GridSearchCV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2000" dirty="0" err="1"/>
              <a:t>SelectKBest</a:t>
            </a:r>
            <a:r>
              <a:rPr lang="en-US" sz="2000" dirty="0"/>
              <a:t>(k), PCA(</a:t>
            </a:r>
            <a:r>
              <a:rPr lang="en-US" sz="2000" dirty="0" err="1"/>
              <a:t>n_components</a:t>
            </a:r>
            <a:r>
              <a:rPr lang="en-US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	</a:t>
            </a:r>
            <a:r>
              <a:rPr lang="en-US" sz="2000" dirty="0" err="1"/>
              <a:t>XGBoostClassifier</a:t>
            </a:r>
            <a:r>
              <a:rPr lang="en-US" sz="2000" dirty="0"/>
              <a:t>(alpha, booster, </a:t>
            </a:r>
            <a:r>
              <a:rPr lang="en-US" sz="2000" dirty="0" err="1"/>
              <a:t>colsample_bytree</a:t>
            </a:r>
            <a:r>
              <a:rPr lang="en-US" sz="2000" dirty="0"/>
              <a:t>, eta, </a:t>
            </a:r>
            <a:r>
              <a:rPr lang="en-US" sz="2000" dirty="0" err="1"/>
              <a:t>max_depth</a:t>
            </a:r>
            <a:r>
              <a:rPr lang="en-US" sz="2000" dirty="0"/>
              <a:t>)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947B77-71BA-44BF-A99D-97D788BC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69425"/>
              </p:ext>
            </p:extLst>
          </p:nvPr>
        </p:nvGraphicFramePr>
        <p:xfrm>
          <a:off x="576071" y="4864608"/>
          <a:ext cx="7607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83">
                  <a:extLst>
                    <a:ext uri="{9D8B030D-6E8A-4147-A177-3AD203B41FA5}">
                      <a16:colId xmlns:a16="http://schemas.microsoft.com/office/drawing/2014/main" val="3860305719"/>
                    </a:ext>
                  </a:extLst>
                </a:gridCol>
                <a:gridCol w="2745169">
                  <a:extLst>
                    <a:ext uri="{9D8B030D-6E8A-4147-A177-3AD203B41FA5}">
                      <a16:colId xmlns:a16="http://schemas.microsoft.com/office/drawing/2014/main" val="158598296"/>
                    </a:ext>
                  </a:extLst>
                </a:gridCol>
                <a:gridCol w="1846199">
                  <a:extLst>
                    <a:ext uri="{9D8B030D-6E8A-4147-A177-3AD203B41FA5}">
                      <a16:colId xmlns:a16="http://schemas.microsoft.com/office/drawing/2014/main" val="546996384"/>
                    </a:ext>
                  </a:extLst>
                </a:gridCol>
                <a:gridCol w="1204785">
                  <a:extLst>
                    <a:ext uri="{9D8B030D-6E8A-4147-A177-3AD203B41FA5}">
                      <a16:colId xmlns:a16="http://schemas.microsoft.com/office/drawing/2014/main" val="352086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RandomForest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0.767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0.839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0.842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0.838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5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3F6B-31EB-4605-A9AA-116D0608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05840"/>
          </a:xfrm>
        </p:spPr>
        <p:txBody>
          <a:bodyPr>
            <a:normAutofit/>
          </a:bodyPr>
          <a:lstStyle/>
          <a:p>
            <a:r>
              <a:rPr lang="en-US" sz="6600"/>
              <a:t>Handling of missing values</a:t>
            </a:r>
            <a:endParaRPr lang="en-CA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EA6B7-9C2D-44CB-AEDD-C9A5EEB5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3" y="2311526"/>
            <a:ext cx="3490722" cy="37162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AE1164-826D-4BF7-B7B4-BCAC8F66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7" y="2130552"/>
            <a:ext cx="5214942" cy="4078224"/>
          </a:xfrm>
        </p:spPr>
        <p:txBody>
          <a:bodyPr/>
          <a:lstStyle/>
          <a:p>
            <a:r>
              <a:rPr lang="en-US" dirty="0"/>
              <a:t>Imputation by: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Most_frequent</a:t>
            </a:r>
            <a:r>
              <a:rPr lang="en-US" sz="1800" dirty="0"/>
              <a:t>: </a:t>
            </a:r>
          </a:p>
          <a:p>
            <a:pPr marL="461963"/>
            <a:r>
              <a:rPr lang="en-US" sz="1400" dirty="0"/>
              <a:t>[Married, </a:t>
            </a:r>
            <a:r>
              <a:rPr lang="en-US" sz="1400" dirty="0" err="1"/>
              <a:t>Self_Employed</a:t>
            </a:r>
            <a:r>
              <a:rPr lang="en-US" sz="1400" dirty="0"/>
              <a:t>, </a:t>
            </a:r>
            <a:r>
              <a:rPr lang="en-US" sz="1400" dirty="0" err="1"/>
              <a:t>Loan_Amount_Term</a:t>
            </a:r>
            <a:r>
              <a:rPr lang="en-US" sz="1400" dirty="0"/>
              <a:t>]</a:t>
            </a:r>
            <a:endParaRPr lang="en-US" sz="11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800" dirty="0"/>
              <a:t>Constant:</a:t>
            </a:r>
          </a:p>
          <a:p>
            <a:pPr lvl="1" algn="l"/>
            <a:r>
              <a:rPr lang="en-US" sz="1400" dirty="0"/>
              <a:t>[Gender = ‘unknown’, </a:t>
            </a:r>
            <a:r>
              <a:rPr lang="en-US" sz="1400" dirty="0" err="1"/>
              <a:t>Credit_History</a:t>
            </a:r>
            <a:r>
              <a:rPr lang="en-US" sz="1400" dirty="0"/>
              <a:t> = 0, …</a:t>
            </a:r>
          </a:p>
          <a:p>
            <a:pPr lvl="1" algn="l"/>
            <a:r>
              <a:rPr lang="en-US" sz="1400" dirty="0"/>
              <a:t>Dependents = [0 if </a:t>
            </a:r>
            <a:r>
              <a:rPr lang="en-US" sz="1400" dirty="0" err="1"/>
              <a:t>CoapplicantIncome</a:t>
            </a:r>
            <a:r>
              <a:rPr lang="en-US" sz="1400" dirty="0"/>
              <a:t> == 0 else 1]]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6E1CCB-4D85-4E00-B038-017354E875EF}"/>
              </a:ext>
            </a:extLst>
          </p:cNvPr>
          <p:cNvGrpSpPr/>
          <p:nvPr/>
        </p:nvGrpSpPr>
        <p:grpSpPr>
          <a:xfrm>
            <a:off x="3668408" y="2425065"/>
            <a:ext cx="2732816" cy="3489198"/>
            <a:chOff x="3671687" y="2311526"/>
            <a:chExt cx="2732816" cy="3489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3E687E-77AB-4A3D-8CA4-F85443F60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695" y="2311526"/>
              <a:ext cx="2726242" cy="73647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45BBBF-51A8-4BD4-8D58-05EDEC28F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1693" y="3047999"/>
              <a:ext cx="2726241" cy="6508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13D237-C1D6-4499-B81B-73F48FFCE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335"/>
            <a:stretch/>
          </p:blipFill>
          <p:spPr>
            <a:xfrm>
              <a:off x="3671690" y="3695699"/>
              <a:ext cx="2727266" cy="9810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8B4992-0BE8-4D60-BB6F-756583FD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71689" y="4676774"/>
              <a:ext cx="2732814" cy="57150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EEFEC0-E2E1-4AB3-BDA2-6E612F403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71687" y="5238749"/>
              <a:ext cx="2729593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07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3F6B-31EB-4605-A9AA-116D0608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05840"/>
          </a:xfrm>
        </p:spPr>
        <p:txBody>
          <a:bodyPr>
            <a:normAutofit/>
          </a:bodyPr>
          <a:lstStyle/>
          <a:p>
            <a:r>
              <a:rPr lang="en-US" sz="6600"/>
              <a:t>Handling of missing values</a:t>
            </a:r>
            <a:endParaRPr lang="en-CA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EA6B7-9C2D-44CB-AEDD-C9A5EEB5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3" y="2311526"/>
            <a:ext cx="3490722" cy="371627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1AE1164-826D-4BF7-B7B4-BCAC8F66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937" y="2130552"/>
            <a:ext cx="5214943" cy="4078224"/>
          </a:xfrm>
        </p:spPr>
        <p:txBody>
          <a:bodyPr/>
          <a:lstStyle/>
          <a:p>
            <a:r>
              <a:rPr lang="en-US" dirty="0"/>
              <a:t>Imputation by: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1800" dirty="0"/>
              <a:t>LDA to predict missing </a:t>
            </a:r>
            <a:r>
              <a:rPr lang="en-US" sz="1800" dirty="0" err="1"/>
              <a:t>LoanAmount</a:t>
            </a:r>
            <a:r>
              <a:rPr lang="en-US" sz="1800" dirty="0"/>
              <a:t> with </a:t>
            </a:r>
            <a:r>
              <a:rPr lang="en-US" sz="1800" dirty="0" err="1"/>
              <a:t>ApplicantIncome</a:t>
            </a:r>
            <a:r>
              <a:rPr lang="en-US" sz="1800" dirty="0"/>
              <a:t> and </a:t>
            </a:r>
            <a:r>
              <a:rPr lang="en-US" sz="1800" dirty="0" err="1"/>
              <a:t>CoapplicantIncome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3B8BAD-98B6-49CC-B5E6-6519DB0D5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2" t="2530" b="2141"/>
          <a:stretch/>
        </p:blipFill>
        <p:spPr>
          <a:xfrm>
            <a:off x="2748058" y="3659148"/>
            <a:ext cx="4724160" cy="30538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8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/>
              <a:t>Baseline model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2" indent="-285750" algn="l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1963" algn="l"/>
              </a:tabLst>
            </a:pP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DB6B0EB-E609-4BB6-AAA1-5CF556684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" b="1751"/>
          <a:stretch/>
        </p:blipFill>
        <p:spPr>
          <a:xfrm>
            <a:off x="7659718" y="3488720"/>
            <a:ext cx="3953162" cy="336928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9" name="Table 30">
            <a:extLst>
              <a:ext uri="{FF2B5EF4-FFF2-40B4-BE49-F238E27FC236}">
                <a16:creationId xmlns:a16="http://schemas.microsoft.com/office/drawing/2014/main" id="{7952927D-FC8E-409C-88D9-039404531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33877"/>
              </p:ext>
            </p:extLst>
          </p:nvPr>
        </p:nvGraphicFramePr>
        <p:xfrm>
          <a:off x="576072" y="4617100"/>
          <a:ext cx="39497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83">
                  <a:extLst>
                    <a:ext uri="{9D8B030D-6E8A-4147-A177-3AD203B41FA5}">
                      <a16:colId xmlns:a16="http://schemas.microsoft.com/office/drawing/2014/main" val="1910993576"/>
                    </a:ext>
                  </a:extLst>
                </a:gridCol>
                <a:gridCol w="2138663">
                  <a:extLst>
                    <a:ext uri="{9D8B030D-6E8A-4147-A177-3AD203B41FA5}">
                      <a16:colId xmlns:a16="http://schemas.microsoft.com/office/drawing/2014/main" val="2639881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Baseline model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35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4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0.831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61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83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/>
              <a:t>Baseline model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dirty="0"/>
              <a:t>Potential issues: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 handling of outliers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Scaling?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Feature selection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Hyper-parameter tuning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/>
              <a:t>Other models?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285750" lvl="2" indent="-285750" algn="l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1963" algn="l"/>
              </a:tabLst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16064-DD26-4544-981A-0FC7F2F38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" b="1751"/>
          <a:stretch/>
        </p:blipFill>
        <p:spPr>
          <a:xfrm>
            <a:off x="7659718" y="3488720"/>
            <a:ext cx="3953162" cy="3369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895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781B-EB04-4909-9901-C0B252410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05840"/>
          </a:xfrm>
        </p:spPr>
        <p:txBody>
          <a:bodyPr/>
          <a:lstStyle/>
          <a:p>
            <a:r>
              <a:rPr lang="en-US" sz="6600" dirty="0"/>
              <a:t>Outliers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0FB24-2C8C-44F0-A8BA-AC5B0BF74EA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16451" y="2597913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95312-1D49-48FB-BF29-6D334427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177" y="2592217"/>
            <a:ext cx="3217025" cy="2182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DDD0F-2957-416B-BBFE-F0340BE721B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6157" y="2589990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6611A-7D5D-428D-B0FD-CF64D643A0E8}"/>
              </a:ext>
            </a:extLst>
          </p:cNvPr>
          <p:cNvSpPr txBox="1"/>
          <p:nvPr/>
        </p:nvSpPr>
        <p:spPr>
          <a:xfrm>
            <a:off x="380499" y="2132121"/>
            <a:ext cx="321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ApplicantIncome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4322D-D69C-464C-A42E-DD9E8DDDE7AC}"/>
              </a:ext>
            </a:extLst>
          </p:cNvPr>
          <p:cNvSpPr txBox="1"/>
          <p:nvPr/>
        </p:nvSpPr>
        <p:spPr>
          <a:xfrm>
            <a:off x="4388177" y="2132122"/>
            <a:ext cx="321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CoapplicantIncome</a:t>
            </a:r>
            <a:endParaRPr lang="en-C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7DC63-949D-425A-ADA0-899E5B59E436}"/>
              </a:ext>
            </a:extLst>
          </p:cNvPr>
          <p:cNvSpPr txBox="1"/>
          <p:nvPr/>
        </p:nvSpPr>
        <p:spPr>
          <a:xfrm>
            <a:off x="8391513" y="2133400"/>
            <a:ext cx="321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LoanAmount</a:t>
            </a:r>
            <a:endParaRPr lang="en-CA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F05BC2-93B6-48FC-B348-4147776314F4}"/>
              </a:ext>
            </a:extLst>
          </p:cNvPr>
          <p:cNvPicPr>
            <a:picLocks/>
          </p:cNvPicPr>
          <p:nvPr/>
        </p:nvPicPr>
        <p:blipFill rotWithShape="1">
          <a:blip r:embed="rId6"/>
          <a:srcRect r="1528"/>
          <a:stretch/>
        </p:blipFill>
        <p:spPr>
          <a:xfrm>
            <a:off x="2533125" y="4648625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B3F00A-ADCB-4893-A297-C2B29D37F1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162" b="3786"/>
          <a:stretch/>
        </p:blipFill>
        <p:spPr>
          <a:xfrm>
            <a:off x="8400197" y="4638169"/>
            <a:ext cx="3217025" cy="2179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3671B-5863-4006-88C9-41EDF66B98E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400197" y="4623391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83AEEF-C5A1-4090-9750-1FF8ED5318B7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528782" y="4644828"/>
            <a:ext cx="3200400" cy="2194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65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EE2A-83E0-4473-B45B-C842F6017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05840"/>
          </a:xfrm>
        </p:spPr>
        <p:txBody>
          <a:bodyPr>
            <a:normAutofit/>
          </a:bodyPr>
          <a:lstStyle/>
          <a:p>
            <a:r>
              <a:rPr lang="en-US" sz="6600" dirty="0"/>
              <a:t>Preprocessing pipeline</a:t>
            </a:r>
            <a:endParaRPr lang="en-C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5227A-3ED3-4C78-951A-4F817FA66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130552"/>
            <a:ext cx="11036808" cy="40782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Imputing methods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OneHotEncoder</a:t>
            </a:r>
            <a:r>
              <a:rPr lang="en-US" dirty="0"/>
              <a:t>(), PCA = (</a:t>
            </a:r>
            <a:r>
              <a:rPr lang="en-US" dirty="0" err="1"/>
              <a:t>n_components</a:t>
            </a:r>
            <a:r>
              <a:rPr lang="en-US" dirty="0"/>
              <a:t> = 5) on cat.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2000" dirty="0"/>
              <a:t>[Married, </a:t>
            </a:r>
            <a:r>
              <a:rPr lang="en-US" sz="2000" dirty="0" err="1"/>
              <a:t>Self_Employed</a:t>
            </a:r>
            <a:r>
              <a:rPr lang="en-US" sz="2000" dirty="0"/>
              <a:t>, Gender, Education, </a:t>
            </a:r>
            <a:r>
              <a:rPr lang="en-US" sz="2000" dirty="0" err="1"/>
              <a:t>Property_Area</a:t>
            </a:r>
            <a:r>
              <a:rPr lang="en-US" sz="2000" dirty="0"/>
              <a:t>]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StandardScaler</a:t>
            </a:r>
            <a:r>
              <a:rPr lang="en-US" dirty="0"/>
              <a:t>(), </a:t>
            </a:r>
            <a:r>
              <a:rPr lang="en-US" dirty="0" err="1"/>
              <a:t>SelectKBest</a:t>
            </a:r>
            <a:r>
              <a:rPr lang="en-US" dirty="0"/>
              <a:t>(k = 4) </a:t>
            </a:r>
            <a:br>
              <a:rPr lang="en-US" dirty="0"/>
            </a:br>
            <a:r>
              <a:rPr lang="en-US" dirty="0"/>
              <a:t>on num. variables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84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 err="1"/>
              <a:t>LogisticRegression</a:t>
            </a:r>
            <a:r>
              <a:rPr lang="en-US" sz="6600" dirty="0"/>
              <a:t>() 1.1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Default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	solver = ‘</a:t>
            </a:r>
            <a:r>
              <a:rPr lang="en-US" dirty="0" err="1"/>
              <a:t>liblinear</a:t>
            </a:r>
            <a:r>
              <a:rPr lang="en-US" dirty="0"/>
              <a:t>’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947B77-71BA-44BF-A99D-97D788BC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22540"/>
              </p:ext>
            </p:extLst>
          </p:nvPr>
        </p:nvGraphicFramePr>
        <p:xfrm>
          <a:off x="576072" y="4864608"/>
          <a:ext cx="66178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4">
                  <a:extLst>
                    <a:ext uri="{9D8B030D-6E8A-4147-A177-3AD203B41FA5}">
                      <a16:colId xmlns:a16="http://schemas.microsoft.com/office/drawing/2014/main" val="3860305719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644962594"/>
                    </a:ext>
                  </a:extLst>
                </a:gridCol>
                <a:gridCol w="2815571">
                  <a:extLst>
                    <a:ext uri="{9D8B030D-6E8A-4147-A177-3AD203B41FA5}">
                      <a16:colId xmlns:a16="http://schemas.microsoft.com/office/drawing/2014/main" val="15859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model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3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0.839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10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2B4796D-6F97-4D6D-81FC-3C00915D9EA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903" b="1586"/>
          <a:stretch/>
        </p:blipFill>
        <p:spPr>
          <a:xfrm>
            <a:off x="8241792" y="3483864"/>
            <a:ext cx="3950208" cy="3374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407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92C65-7982-4FBB-BC65-B41C40E4E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1018413"/>
          </a:xfrm>
        </p:spPr>
        <p:txBody>
          <a:bodyPr>
            <a:normAutofit/>
          </a:bodyPr>
          <a:lstStyle/>
          <a:p>
            <a:r>
              <a:rPr lang="en-US" sz="6600" dirty="0" err="1"/>
              <a:t>LogisticRegression</a:t>
            </a:r>
            <a:r>
              <a:rPr lang="en-US" sz="6600" dirty="0"/>
              <a:t>() 1.2</a:t>
            </a:r>
            <a:endParaRPr lang="en-CA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EF1A94-C4E4-49B8-BF30-B3E6A3F9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2398644"/>
            <a:ext cx="11036808" cy="3810132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GridSearchCV</a:t>
            </a:r>
            <a:r>
              <a:rPr lang="en-US" dirty="0"/>
              <a:t>()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dirty="0" err="1"/>
              <a:t>SelectKBest</a:t>
            </a:r>
            <a:r>
              <a:rPr lang="en-US" dirty="0"/>
              <a:t>(k), PCA(</a:t>
            </a:r>
            <a:r>
              <a:rPr lang="en-US" dirty="0" err="1"/>
              <a:t>n_components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dirty="0" err="1"/>
              <a:t>LogisticRegression</a:t>
            </a:r>
            <a:r>
              <a:rPr lang="en-US" dirty="0"/>
              <a:t>(C, Solver, </a:t>
            </a:r>
            <a:r>
              <a:rPr lang="en-US" dirty="0" err="1"/>
              <a:t>tol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3947B77-71BA-44BF-A99D-97D788BC1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18334"/>
              </p:ext>
            </p:extLst>
          </p:nvPr>
        </p:nvGraphicFramePr>
        <p:xfrm>
          <a:off x="576070" y="4864608"/>
          <a:ext cx="9249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083">
                  <a:extLst>
                    <a:ext uri="{9D8B030D-6E8A-4147-A177-3AD203B41FA5}">
                      <a16:colId xmlns:a16="http://schemas.microsoft.com/office/drawing/2014/main" val="3860305719"/>
                    </a:ext>
                  </a:extLst>
                </a:gridCol>
                <a:gridCol w="1948180">
                  <a:extLst>
                    <a:ext uri="{9D8B030D-6E8A-4147-A177-3AD203B41FA5}">
                      <a16:colId xmlns:a16="http://schemas.microsoft.com/office/drawing/2014/main" val="644962594"/>
                    </a:ext>
                  </a:extLst>
                </a:gridCol>
                <a:gridCol w="2745169">
                  <a:extLst>
                    <a:ext uri="{9D8B030D-6E8A-4147-A177-3AD203B41FA5}">
                      <a16:colId xmlns:a16="http://schemas.microsoft.com/office/drawing/2014/main" val="158598296"/>
                    </a:ext>
                  </a:extLst>
                </a:gridCol>
                <a:gridCol w="2745169">
                  <a:extLst>
                    <a:ext uri="{9D8B030D-6E8A-4147-A177-3AD203B41FA5}">
                      <a16:colId xmlns:a16="http://schemas.microsoft.com/office/drawing/2014/main" val="166396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model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LogisticRegression</a:t>
                      </a:r>
                      <a:r>
                        <a:rPr lang="en-US" dirty="0"/>
                        <a:t> 1.2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32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 score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0.750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0.761</a:t>
                      </a:r>
                      <a:endParaRPr lang="en-C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0.750</a:t>
                      </a:r>
                      <a:endParaRPr lang="en-C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score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0.839</a:t>
                      </a:r>
                      <a:endParaRPr lang="en-CA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0.829</a:t>
                      </a:r>
                      <a:endParaRPr lang="en-C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95050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53F24"/>
      </a:dk2>
      <a:lt2>
        <a:srgbClr val="EBE7E6"/>
      </a:lt2>
      <a:accent1>
        <a:srgbClr val="25AECE"/>
      </a:accent1>
      <a:accent2>
        <a:srgbClr val="14B690"/>
      </a:accent2>
      <a:accent3>
        <a:srgbClr val="21B856"/>
      </a:accent3>
      <a:accent4>
        <a:srgbClr val="1FBC14"/>
      </a:accent4>
      <a:accent5>
        <a:srgbClr val="67B320"/>
      </a:accent5>
      <a:accent6>
        <a:srgbClr val="9AA912"/>
      </a:accent6>
      <a:hlink>
        <a:srgbClr val="4F9230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328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Wingdings</vt:lpstr>
      <vt:lpstr>AccentBoxVTI</vt:lpstr>
      <vt:lpstr>Loan predictions</vt:lpstr>
      <vt:lpstr>Handling of missing values</vt:lpstr>
      <vt:lpstr>Handling of missing values</vt:lpstr>
      <vt:lpstr>Baseline model</vt:lpstr>
      <vt:lpstr>Baseline model</vt:lpstr>
      <vt:lpstr>Outliers</vt:lpstr>
      <vt:lpstr>Preprocessing pipeline</vt:lpstr>
      <vt:lpstr>LogisticRegression() 1.1</vt:lpstr>
      <vt:lpstr>LogisticRegression() 1.2</vt:lpstr>
      <vt:lpstr>RandomForestClassifier()</vt:lpstr>
      <vt:lpstr>XGBoost()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projections</dc:title>
  <dc:creator>Federico Alzamora Previtali</dc:creator>
  <cp:lastModifiedBy>Federico Alzamora Previtali</cp:lastModifiedBy>
  <cp:revision>30</cp:revision>
  <dcterms:created xsi:type="dcterms:W3CDTF">2020-09-03T14:16:09Z</dcterms:created>
  <dcterms:modified xsi:type="dcterms:W3CDTF">2020-09-04T18:05:29Z</dcterms:modified>
</cp:coreProperties>
</file>