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*,</a:t>
            </a:r>
            <a:r>
              <a:rPr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</a:rPr>
              <a:t>buildingName</a:t>
            </a:r>
            <a:r>
              <a:t>,buildingImage,mapImage,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roadNameAddress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subwayStationInformation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totalAreaM2,totalArea,floorCount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basementCount,mainPurpose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buildingDirection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completedConstructDate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remodelingYear,exclusiveRate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standardLeasableAreaM2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standardLeasableArea,standardNetLeasableAreaM2,standardNetLeasableArea,elevatorTotalCount,public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freight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totalParkingCount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freeParkingDetail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paidParkingDetail,</a:t>
            </a:r>
            <a:r>
              <a:t>products|0|0,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*,</a:t>
            </a:r>
            <a:r>
              <a:rPr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</a:rPr>
              <a:t>buildingName</a:t>
            </a:r>
            <a:r>
              <a:t>,buildingImage,mapImage,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roadNameAddress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subwayStationInformation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totalAreaM2,totalArea,floorCount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basementCount,mainPurpose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buildingDirection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completedConstructDate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remodelingYear,exclusiveRate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standardLeasableAreaM2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standardLeasableArea,standardNetLeasableAreaM2,standardNetLeasableArea,elevatorTotalCount,public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freight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totalParkingCount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freeParkingDetail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paidParkingDetail,</a:t>
            </a:r>
            <a:r>
              <a:t>products|0|0,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38250" y="1122362"/>
            <a:ext cx="74295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38250" y="3602037"/>
            <a:ext cx="74295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81037" y="365125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951314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41" name="직사각형 69"/>
          <p:cNvGrpSpPr/>
          <p:nvPr/>
        </p:nvGrpSpPr>
        <p:grpSpPr>
          <a:xfrm>
            <a:off x="6068385" y="766313"/>
            <a:ext cx="3564011" cy="180015"/>
            <a:chOff x="0" y="-1"/>
            <a:chExt cx="3564009" cy="180013"/>
          </a:xfrm>
        </p:grpSpPr>
        <p:sp>
          <p:nvSpPr>
            <p:cNvPr id="39" name="직사각형"/>
            <p:cNvSpPr/>
            <p:nvPr/>
          </p:nvSpPr>
          <p:spPr>
            <a:xfrm>
              <a:off x="-1" y="-2"/>
              <a:ext cx="3564011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40" name="공실 현황"/>
            <p:cNvSpPr txBox="1"/>
            <p:nvPr/>
          </p:nvSpPr>
          <p:spPr>
            <a:xfrm>
              <a:off x="-1" y="16149"/>
              <a:ext cx="3564011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42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5" name="직사각형 45"/>
          <p:cNvGrpSpPr/>
          <p:nvPr/>
        </p:nvGrpSpPr>
        <p:grpSpPr>
          <a:xfrm>
            <a:off x="2863214" y="766313"/>
            <a:ext cx="3024014" cy="180015"/>
            <a:chOff x="-1" y="-1"/>
            <a:chExt cx="3024013" cy="180013"/>
          </a:xfrm>
        </p:grpSpPr>
        <p:sp>
          <p:nvSpPr>
            <p:cNvPr id="43" name="직사각형"/>
            <p:cNvSpPr/>
            <p:nvPr/>
          </p:nvSpPr>
          <p:spPr>
            <a:xfrm>
              <a:off x="-2" y="-2"/>
              <a:ext cx="3024014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44" name="건물 개요"/>
            <p:cNvSpPr txBox="1"/>
            <p:nvPr/>
          </p:nvSpPr>
          <p:spPr>
            <a:xfrm>
              <a:off x="-2" y="16149"/>
              <a:ext cx="3024014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46" name="TextBox 5"/>
          <p:cNvSpPr txBox="1"/>
          <p:nvPr/>
        </p:nvSpPr>
        <p:spPr>
          <a:xfrm>
            <a:off x="8073180" y="809799"/>
            <a:ext cx="1559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8341741" y="-3"/>
            <a:ext cx="1564263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48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9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4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50" name="직각 삼각형 61"/>
          <p:cNvSpPr/>
          <p:nvPr/>
        </p:nvSpPr>
        <p:spPr>
          <a:xfrm rot="10800000">
            <a:off x="7625746" y="105779"/>
            <a:ext cx="719481" cy="51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1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2" name="직사각형 63"/>
          <p:cNvSpPr/>
          <p:nvPr/>
        </p:nvSpPr>
        <p:spPr>
          <a:xfrm>
            <a:off x="0" y="6546439"/>
            <a:ext cx="9906000" cy="311565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53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55" name="직사각형 67"/>
          <p:cNvSpPr/>
          <p:nvPr/>
        </p:nvSpPr>
        <p:spPr>
          <a:xfrm>
            <a:off x="2863220" y="4463658"/>
            <a:ext cx="3024004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63" name="그룹 68"/>
          <p:cNvGrpSpPr/>
          <p:nvPr/>
        </p:nvGrpSpPr>
        <p:grpSpPr>
          <a:xfrm>
            <a:off x="3747254" y="4818413"/>
            <a:ext cx="1809205" cy="1367179"/>
            <a:chOff x="0" y="-1"/>
            <a:chExt cx="1809204" cy="1367178"/>
          </a:xfrm>
        </p:grpSpPr>
        <p:sp>
          <p:nvSpPr>
            <p:cNvPr id="56" name="직사각형 70"/>
            <p:cNvSpPr/>
            <p:nvPr/>
          </p:nvSpPr>
          <p:spPr>
            <a:xfrm>
              <a:off x="437834" y="-2"/>
              <a:ext cx="875673" cy="1707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7" name="직사각형 71"/>
            <p:cNvSpPr/>
            <p:nvPr/>
          </p:nvSpPr>
          <p:spPr>
            <a:xfrm>
              <a:off x="-1" y="1009135"/>
              <a:ext cx="911562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8" name="직사각형 72"/>
            <p:cNvSpPr/>
            <p:nvPr/>
          </p:nvSpPr>
          <p:spPr>
            <a:xfrm>
              <a:off x="21974" y="118165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9" name="직사각형 73"/>
            <p:cNvSpPr/>
            <p:nvPr/>
          </p:nvSpPr>
          <p:spPr>
            <a:xfrm>
              <a:off x="35433" y="876211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0" name="직사각형 74"/>
            <p:cNvSpPr/>
            <p:nvPr/>
          </p:nvSpPr>
          <p:spPr>
            <a:xfrm>
              <a:off x="933532" y="876211"/>
              <a:ext cx="8756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1" name="직사각형 75"/>
            <p:cNvSpPr/>
            <p:nvPr/>
          </p:nvSpPr>
          <p:spPr>
            <a:xfrm>
              <a:off x="1350730" y="1009135"/>
              <a:ext cx="320800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2" name="직사각형 76"/>
            <p:cNvSpPr/>
            <p:nvPr/>
          </p:nvSpPr>
          <p:spPr>
            <a:xfrm>
              <a:off x="1358290" y="784502"/>
              <a:ext cx="4181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66" name="그룹 79"/>
          <p:cNvGrpSpPr/>
          <p:nvPr/>
        </p:nvGrpSpPr>
        <p:grpSpPr>
          <a:xfrm>
            <a:off x="1309090" y="5028468"/>
            <a:ext cx="295451" cy="295451"/>
            <a:chOff x="-1" y="-1"/>
            <a:chExt cx="295450" cy="295450"/>
          </a:xfrm>
        </p:grpSpPr>
        <p:sp>
          <p:nvSpPr>
            <p:cNvPr id="64" name="눈물 방울 80"/>
            <p:cNvSpPr/>
            <p:nvPr/>
          </p:nvSpPr>
          <p:spPr>
            <a:xfrm rot="8100000">
              <a:off x="42947" y="43586"/>
              <a:ext cx="209554" cy="20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5" name="타원 81"/>
            <p:cNvSpPr/>
            <p:nvPr/>
          </p:nvSpPr>
          <p:spPr>
            <a:xfrm>
              <a:off x="78075" y="83332"/>
              <a:ext cx="139309" cy="1317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67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8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76" name="직사각형 69"/>
          <p:cNvGrpSpPr/>
          <p:nvPr/>
        </p:nvGrpSpPr>
        <p:grpSpPr>
          <a:xfrm>
            <a:off x="6068385" y="766313"/>
            <a:ext cx="3564011" cy="180015"/>
            <a:chOff x="0" y="-1"/>
            <a:chExt cx="3564009" cy="180013"/>
          </a:xfrm>
        </p:grpSpPr>
        <p:sp>
          <p:nvSpPr>
            <p:cNvPr id="74" name="직사각형"/>
            <p:cNvSpPr/>
            <p:nvPr/>
          </p:nvSpPr>
          <p:spPr>
            <a:xfrm>
              <a:off x="-1" y="-2"/>
              <a:ext cx="3564011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75" name="공실 현황"/>
            <p:cNvSpPr txBox="1"/>
            <p:nvPr/>
          </p:nvSpPr>
          <p:spPr>
            <a:xfrm>
              <a:off x="-1" y="16149"/>
              <a:ext cx="3564011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77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0" name="직사각형 45"/>
          <p:cNvGrpSpPr/>
          <p:nvPr/>
        </p:nvGrpSpPr>
        <p:grpSpPr>
          <a:xfrm>
            <a:off x="2863214" y="766313"/>
            <a:ext cx="3024014" cy="180015"/>
            <a:chOff x="-1" y="-1"/>
            <a:chExt cx="3024013" cy="180013"/>
          </a:xfrm>
        </p:grpSpPr>
        <p:sp>
          <p:nvSpPr>
            <p:cNvPr id="78" name="직사각형"/>
            <p:cNvSpPr/>
            <p:nvPr/>
          </p:nvSpPr>
          <p:spPr>
            <a:xfrm>
              <a:off x="-2" y="-2"/>
              <a:ext cx="3024014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79" name="건물 개요"/>
            <p:cNvSpPr txBox="1"/>
            <p:nvPr/>
          </p:nvSpPr>
          <p:spPr>
            <a:xfrm>
              <a:off x="-2" y="16149"/>
              <a:ext cx="3024014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81" name="TextBox 5"/>
          <p:cNvSpPr txBox="1"/>
          <p:nvPr/>
        </p:nvSpPr>
        <p:spPr>
          <a:xfrm>
            <a:off x="8073180" y="809799"/>
            <a:ext cx="1559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82" name="직사각형 58"/>
          <p:cNvSpPr/>
          <p:nvPr/>
        </p:nvSpPr>
        <p:spPr>
          <a:xfrm>
            <a:off x="8341741" y="-3"/>
            <a:ext cx="1564263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83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9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4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85" name="직각 삼각형 61"/>
          <p:cNvSpPr/>
          <p:nvPr/>
        </p:nvSpPr>
        <p:spPr>
          <a:xfrm rot="10800000">
            <a:off x="7625746" y="105779"/>
            <a:ext cx="719481" cy="514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86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87" name="직사각형 63"/>
          <p:cNvSpPr/>
          <p:nvPr/>
        </p:nvSpPr>
        <p:spPr>
          <a:xfrm>
            <a:off x="0" y="6546439"/>
            <a:ext cx="9906000" cy="311565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88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90" name="직사각형 67"/>
          <p:cNvSpPr/>
          <p:nvPr/>
        </p:nvSpPr>
        <p:spPr>
          <a:xfrm>
            <a:off x="2863219" y="4463658"/>
            <a:ext cx="3024005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98" name="그룹 68"/>
          <p:cNvGrpSpPr/>
          <p:nvPr/>
        </p:nvGrpSpPr>
        <p:grpSpPr>
          <a:xfrm>
            <a:off x="3747254" y="4818413"/>
            <a:ext cx="1809205" cy="1367179"/>
            <a:chOff x="0" y="-1"/>
            <a:chExt cx="1809204" cy="1367178"/>
          </a:xfrm>
        </p:grpSpPr>
        <p:sp>
          <p:nvSpPr>
            <p:cNvPr id="91" name="직사각형 70"/>
            <p:cNvSpPr/>
            <p:nvPr/>
          </p:nvSpPr>
          <p:spPr>
            <a:xfrm>
              <a:off x="437834" y="-2"/>
              <a:ext cx="875673" cy="1707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2" name="직사각형 71"/>
            <p:cNvSpPr/>
            <p:nvPr/>
          </p:nvSpPr>
          <p:spPr>
            <a:xfrm>
              <a:off x="-1" y="1009135"/>
              <a:ext cx="911562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3" name="직사각형 72"/>
            <p:cNvSpPr/>
            <p:nvPr/>
          </p:nvSpPr>
          <p:spPr>
            <a:xfrm>
              <a:off x="21974" y="118165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4" name="직사각형 73"/>
            <p:cNvSpPr/>
            <p:nvPr/>
          </p:nvSpPr>
          <p:spPr>
            <a:xfrm>
              <a:off x="35433" y="876211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5" name="직사각형 74"/>
            <p:cNvSpPr/>
            <p:nvPr/>
          </p:nvSpPr>
          <p:spPr>
            <a:xfrm>
              <a:off x="933531" y="876211"/>
              <a:ext cx="875673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6" name="직사각형 75"/>
            <p:cNvSpPr/>
            <p:nvPr/>
          </p:nvSpPr>
          <p:spPr>
            <a:xfrm>
              <a:off x="1350730" y="1009135"/>
              <a:ext cx="320800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7" name="직사각형 76"/>
            <p:cNvSpPr/>
            <p:nvPr/>
          </p:nvSpPr>
          <p:spPr>
            <a:xfrm>
              <a:off x="1358290" y="784502"/>
              <a:ext cx="4181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101" name="그룹 79"/>
          <p:cNvGrpSpPr/>
          <p:nvPr/>
        </p:nvGrpSpPr>
        <p:grpSpPr>
          <a:xfrm>
            <a:off x="1309090" y="5028468"/>
            <a:ext cx="295451" cy="295451"/>
            <a:chOff x="-1" y="-1"/>
            <a:chExt cx="295450" cy="295450"/>
          </a:xfrm>
        </p:grpSpPr>
        <p:sp>
          <p:nvSpPr>
            <p:cNvPr id="99" name="눈물 방울 80"/>
            <p:cNvSpPr/>
            <p:nvPr/>
          </p:nvSpPr>
          <p:spPr>
            <a:xfrm rot="8100000">
              <a:off x="42947" y="43586"/>
              <a:ext cx="209554" cy="20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100" name="타원 81"/>
            <p:cNvSpPr/>
            <p:nvPr/>
          </p:nvSpPr>
          <p:spPr>
            <a:xfrm>
              <a:off x="78075" y="83332"/>
              <a:ext cx="139309" cy="1317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102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3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