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906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*,</a:t>
            </a:r>
            <a:r>
              <a:rPr>
                <a:solidFill>
                  <a:srgbClr val="595959"/>
                </a:solidFill>
                <a:uFill>
                  <a:solidFill>
                    <a:srgbClr val="69BD28"/>
                  </a:solidFill>
                </a:uFill>
              </a:rPr>
              <a:t>buildingName</a:t>
            </a:r>
            <a:r>
              <a:t>,buildingImage,mapImage,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address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roadNameAddress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subwayStationInformation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totalAreaM2,totalArea,floorCount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basementCount,mainPurpose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buildingDirection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completedConstructDate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remodelingYear,exclusiveRate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standardLeasableAreaM2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standardLeasableArea,standardNetLeasableAreaM2,standardNetLeasableArea,elevatorTotalCount,public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freight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totalParkingCount</a:t>
            </a:r>
            <a:r>
              <a:rPr>
                <a:solidFill>
                  <a:srgbClr val="404040"/>
                </a:solidFill>
                <a:latin typeface="Exo"/>
                <a:ea typeface="Exo"/>
                <a:cs typeface="Exo"/>
                <a:sym typeface="Exo"/>
              </a:rP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freeParkingDetail</a:t>
            </a:r>
            <a:r>
              <a:rPr>
                <a:solidFill>
                  <a:srgbClr val="404040"/>
                </a:solidFill>
                <a:latin typeface="Exo"/>
                <a:ea typeface="Exo"/>
                <a:cs typeface="Exo"/>
                <a:sym typeface="Exo"/>
              </a:rP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paidParkingDetail,</a:t>
            </a:r>
            <a:r>
              <a:t>products|0|0,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38250" y="1122362"/>
            <a:ext cx="74295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38250" y="3602037"/>
            <a:ext cx="74295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681037" y="365125"/>
            <a:ext cx="8543926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681037" y="1825625"/>
            <a:ext cx="8543926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951313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Exo"/>
                <a:ea typeface="Exo"/>
                <a:cs typeface="Exo"/>
                <a:sym typeface="Ex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"/>
          <p:cNvSpPr txBox="1"/>
          <p:nvPr/>
        </p:nvSpPr>
        <p:spPr>
          <a:xfrm>
            <a:off x="325054" y="4458470"/>
            <a:ext cx="230256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Exo"/>
                <a:ea typeface="Exo"/>
                <a:cs typeface="Exo"/>
                <a:sym typeface="Exo"/>
              </a:defRPr>
            </a:lvl1pPr>
          </a:lstStyle>
          <a:p>
            <a:pPr/>
            <a:r>
              <a:t>{%mapImage}</a:t>
            </a:r>
          </a:p>
        </p:txBody>
      </p:sp>
      <p:grpSp>
        <p:nvGrpSpPr>
          <p:cNvPr id="41" name="직사각형 69"/>
          <p:cNvGrpSpPr/>
          <p:nvPr/>
        </p:nvGrpSpPr>
        <p:grpSpPr>
          <a:xfrm>
            <a:off x="6068387" y="766317"/>
            <a:ext cx="3564006" cy="180008"/>
            <a:chOff x="0" y="0"/>
            <a:chExt cx="3564004" cy="180006"/>
          </a:xfrm>
        </p:grpSpPr>
        <p:sp>
          <p:nvSpPr>
            <p:cNvPr id="39" name="직사각형"/>
            <p:cNvSpPr/>
            <p:nvPr/>
          </p:nvSpPr>
          <p:spPr>
            <a:xfrm>
              <a:off x="-1" y="-1"/>
              <a:ext cx="3564005" cy="180008"/>
            </a:xfrm>
            <a:prstGeom prst="rect">
              <a:avLst/>
            </a:prstGeom>
            <a:solidFill>
              <a:srgbClr val="CF5C5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pPr>
            </a:p>
          </p:txBody>
        </p:sp>
        <p:sp>
          <p:nvSpPr>
            <p:cNvPr id="40" name="공실 현황"/>
            <p:cNvSpPr txBox="1"/>
            <p:nvPr/>
          </p:nvSpPr>
          <p:spPr>
            <a:xfrm>
              <a:off x="-1" y="16148"/>
              <a:ext cx="3564005" cy="147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pPr/>
              <a:r>
                <a:t>공실 현황</a:t>
              </a:r>
            </a:p>
          </p:txBody>
        </p:sp>
      </p:grpSp>
      <p:graphicFrame>
        <p:nvGraphicFramePr>
          <p:cNvPr id="42" name="표 43"/>
          <p:cNvGraphicFramePr/>
          <p:nvPr/>
        </p:nvGraphicFramePr>
        <p:xfrm>
          <a:off x="2858360" y="984250"/>
          <a:ext cx="3024000" cy="9807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11318"/>
                <a:gridCol w="2212682"/>
              </a:tblGrid>
              <a:tr h="259383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위치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{address}</a:t>
                      </a:r>
                    </a:p>
                    <a:p>
                      <a:pPr algn="ctr" defTabSz="914400">
                        <a:defRPr b="0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({roadNameAddress})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3861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교통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{subwayStationInformation}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3861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연면적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100"/>
                        </a:spcBef>
                        <a:defRPr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{totalAreaM2} </a:t>
                      </a:r>
                      <a:r>
                        <a:rPr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㎡</a:t>
                      </a:r>
                      <a:r>
                        <a:t> ({totalArea}</a:t>
                      </a:r>
                      <a:r>
                        <a:rPr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평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44185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빌딩 규모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지상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{floorCount}</a:t>
                      </a:r>
                      <a:r>
                        <a:t>층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/</a:t>
                      </a:r>
                      <a:r>
                        <a:t> 지하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{basementCount}</a:t>
                      </a:r>
                      <a:r>
                        <a:t>층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5" name="직사각형 45"/>
          <p:cNvGrpSpPr/>
          <p:nvPr/>
        </p:nvGrpSpPr>
        <p:grpSpPr>
          <a:xfrm>
            <a:off x="2863217" y="766317"/>
            <a:ext cx="3024008" cy="180008"/>
            <a:chOff x="-1" y="0"/>
            <a:chExt cx="3024006" cy="180006"/>
          </a:xfrm>
        </p:grpSpPr>
        <p:sp>
          <p:nvSpPr>
            <p:cNvPr id="43" name="직사각형"/>
            <p:cNvSpPr/>
            <p:nvPr/>
          </p:nvSpPr>
          <p:spPr>
            <a:xfrm>
              <a:off x="-2" y="-1"/>
              <a:ext cx="3024008" cy="180008"/>
            </a:xfrm>
            <a:prstGeom prst="rect">
              <a:avLst/>
            </a:prstGeom>
            <a:solidFill>
              <a:srgbClr val="CF5C5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44" name="건물 개요"/>
            <p:cNvSpPr txBox="1"/>
            <p:nvPr/>
          </p:nvSpPr>
          <p:spPr>
            <a:xfrm>
              <a:off x="-2" y="16148"/>
              <a:ext cx="3024008" cy="147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pPr/>
              <a:r>
                <a:t>건물 개요</a:t>
              </a:r>
            </a:p>
          </p:txBody>
        </p:sp>
      </p:grpSp>
      <p:sp>
        <p:nvSpPr>
          <p:cNvPr id="46" name="TextBox 5"/>
          <p:cNvSpPr txBox="1"/>
          <p:nvPr/>
        </p:nvSpPr>
        <p:spPr>
          <a:xfrm>
            <a:off x="8073180" y="809799"/>
            <a:ext cx="155921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6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  <a:r>
              <a:t>(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단위</a:t>
            </a:r>
            <a:r>
              <a:t>: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원</a:t>
            </a:r>
            <a:r>
              <a:t>/3.3m², VAT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별도</a:t>
            </a:r>
            <a:r>
              <a:t>)</a:t>
            </a:r>
          </a:p>
        </p:txBody>
      </p:sp>
      <p:sp>
        <p:nvSpPr>
          <p:cNvPr id="47" name="직사각형 58"/>
          <p:cNvSpPr/>
          <p:nvPr/>
        </p:nvSpPr>
        <p:spPr>
          <a:xfrm>
            <a:off x="8341741" y="-3"/>
            <a:ext cx="1564261" cy="620719"/>
          </a:xfrm>
          <a:prstGeom prst="rect">
            <a:avLst/>
          </a:pr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pic>
        <p:nvPicPr>
          <p:cNvPr id="48" name="그림 59" descr="그림 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77930" y="130061"/>
            <a:ext cx="1717087" cy="36059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object 3"/>
          <p:cNvSpPr txBox="1"/>
          <p:nvPr/>
        </p:nvSpPr>
        <p:spPr>
          <a:xfrm>
            <a:off x="276085" y="314371"/>
            <a:ext cx="79247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indent="10855">
              <a:tabLst>
                <a:tab pos="8191500" algn="l"/>
              </a:tabLst>
              <a:defRPr b="1" sz="2000">
                <a:solidFill>
                  <a:srgbClr val="595959"/>
                </a:solidFill>
                <a:uFill>
                  <a:solidFill>
                    <a:srgbClr val="69BD28"/>
                  </a:solidFill>
                </a:u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{buildingName} </a:t>
            </a:r>
            <a:r>
              <a:rPr sz="1400">
                <a:solidFill>
                  <a:srgbClr val="C00000"/>
                </a:solidFill>
              </a:rPr>
              <a:t>개요</a:t>
            </a:r>
          </a:p>
        </p:txBody>
      </p:sp>
      <p:sp>
        <p:nvSpPr>
          <p:cNvPr id="50" name="직각 삼각형 61"/>
          <p:cNvSpPr/>
          <p:nvPr/>
        </p:nvSpPr>
        <p:spPr>
          <a:xfrm rot="10800000">
            <a:off x="7625746" y="105779"/>
            <a:ext cx="719479" cy="514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sp>
        <p:nvSpPr>
          <p:cNvPr id="51" name="직사각형 62"/>
          <p:cNvSpPr/>
          <p:nvPr/>
        </p:nvSpPr>
        <p:spPr>
          <a:xfrm>
            <a:off x="0" y="1"/>
            <a:ext cx="9906000" cy="143456"/>
          </a:xfrm>
          <a:prstGeom prst="rect">
            <a:avLst/>
          </a:pr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sp>
        <p:nvSpPr>
          <p:cNvPr id="52" name="직사각형 63"/>
          <p:cNvSpPr/>
          <p:nvPr/>
        </p:nvSpPr>
        <p:spPr>
          <a:xfrm>
            <a:off x="0" y="6546439"/>
            <a:ext cx="9906000" cy="311563"/>
          </a:xfrm>
          <a:prstGeom prst="rect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</a:p>
        </p:txBody>
      </p:sp>
      <p:sp>
        <p:nvSpPr>
          <p:cNvPr id="53" name="슬라이드 번호 개체 틀 3"/>
          <p:cNvSpPr txBox="1"/>
          <p:nvPr>
            <p:ph type="sldNum" sz="quarter" idx="4294967295"/>
          </p:nvPr>
        </p:nvSpPr>
        <p:spPr>
          <a:xfrm>
            <a:off x="9685897" y="6625197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b="1" sz="1000">
                <a:solidFill>
                  <a:srgbClr val="FFFFFF"/>
                </a:solidFill>
                <a:latin typeface="exo bold"/>
                <a:ea typeface="exo bold"/>
                <a:cs typeface="exo bold"/>
                <a:sym typeface="exo 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" name="TextBox 65"/>
          <p:cNvSpPr txBox="1"/>
          <p:nvPr/>
        </p:nvSpPr>
        <p:spPr>
          <a:xfrm>
            <a:off x="91437" y="6639938"/>
            <a:ext cx="44508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7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  <a:r>
              <a:t>*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당사는 임대인으로부터 수집한 정보를 제공하며</a:t>
            </a:r>
            <a:r>
              <a:t>,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이는 수집일자에 따라 건축물대장 및 실제 정보와 상이할 수 있습니다</a:t>
            </a:r>
            <a:r>
              <a:t>.</a:t>
            </a:r>
          </a:p>
        </p:txBody>
      </p:sp>
      <p:sp>
        <p:nvSpPr>
          <p:cNvPr id="55" name="직사각형 67"/>
          <p:cNvSpPr/>
          <p:nvPr/>
        </p:nvSpPr>
        <p:spPr>
          <a:xfrm>
            <a:off x="2863220" y="4463658"/>
            <a:ext cx="3024004" cy="1980005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000">
                <a:solidFill>
                  <a:srgbClr val="F2F2F2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grpSp>
        <p:nvGrpSpPr>
          <p:cNvPr id="63" name="그룹 68"/>
          <p:cNvGrpSpPr/>
          <p:nvPr/>
        </p:nvGrpSpPr>
        <p:grpSpPr>
          <a:xfrm>
            <a:off x="3747257" y="4818416"/>
            <a:ext cx="1809202" cy="1367174"/>
            <a:chOff x="0" y="-1"/>
            <a:chExt cx="1809201" cy="1367172"/>
          </a:xfrm>
        </p:grpSpPr>
        <p:sp>
          <p:nvSpPr>
            <p:cNvPr id="56" name="직사각형 70"/>
            <p:cNvSpPr/>
            <p:nvPr/>
          </p:nvSpPr>
          <p:spPr>
            <a:xfrm>
              <a:off x="437833" y="-2"/>
              <a:ext cx="875671" cy="1707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57" name="직사각형 71"/>
            <p:cNvSpPr/>
            <p:nvPr/>
          </p:nvSpPr>
          <p:spPr>
            <a:xfrm>
              <a:off x="-1" y="1009131"/>
              <a:ext cx="911560" cy="17777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58" name="직사각형 72"/>
            <p:cNvSpPr/>
            <p:nvPr/>
          </p:nvSpPr>
          <p:spPr>
            <a:xfrm>
              <a:off x="21973" y="118163"/>
              <a:ext cx="911559" cy="17777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59" name="직사각형 73"/>
            <p:cNvSpPr/>
            <p:nvPr/>
          </p:nvSpPr>
          <p:spPr>
            <a:xfrm>
              <a:off x="35432" y="876207"/>
              <a:ext cx="911559" cy="17777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60" name="직사각형 74"/>
            <p:cNvSpPr/>
            <p:nvPr/>
          </p:nvSpPr>
          <p:spPr>
            <a:xfrm>
              <a:off x="933530" y="876207"/>
              <a:ext cx="875671" cy="3580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61" name="직사각형 75"/>
            <p:cNvSpPr/>
            <p:nvPr/>
          </p:nvSpPr>
          <p:spPr>
            <a:xfrm>
              <a:off x="1350728" y="1009131"/>
              <a:ext cx="320798" cy="3580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62" name="직사각형 76"/>
            <p:cNvSpPr/>
            <p:nvPr/>
          </p:nvSpPr>
          <p:spPr>
            <a:xfrm>
              <a:off x="1358288" y="784498"/>
              <a:ext cx="418170" cy="3580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</p:grpSp>
      <p:grpSp>
        <p:nvGrpSpPr>
          <p:cNvPr id="66" name="그룹 79"/>
          <p:cNvGrpSpPr/>
          <p:nvPr/>
        </p:nvGrpSpPr>
        <p:grpSpPr>
          <a:xfrm>
            <a:off x="1309092" y="5028471"/>
            <a:ext cx="295447" cy="295447"/>
            <a:chOff x="-1" y="0"/>
            <a:chExt cx="295445" cy="295445"/>
          </a:xfrm>
        </p:grpSpPr>
        <p:sp>
          <p:nvSpPr>
            <p:cNvPr id="64" name="눈물 방울 80"/>
            <p:cNvSpPr/>
            <p:nvPr/>
          </p:nvSpPr>
          <p:spPr>
            <a:xfrm rot="8100000">
              <a:off x="42946" y="43586"/>
              <a:ext cx="209551" cy="208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>
                  <a:solidFill>
                    <a:srgbClr val="404040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65" name="타원 81"/>
            <p:cNvSpPr/>
            <p:nvPr/>
          </p:nvSpPr>
          <p:spPr>
            <a:xfrm>
              <a:off x="78074" y="83332"/>
              <a:ext cx="139305" cy="13178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>
                  <a:solidFill>
                    <a:srgbClr val="404040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</p:grpSp>
      <p:graphicFrame>
        <p:nvGraphicFramePr>
          <p:cNvPr id="67" name="표 42"/>
          <p:cNvGraphicFramePr/>
          <p:nvPr/>
        </p:nvGraphicFramePr>
        <p:xfrm>
          <a:off x="6068388" y="984250"/>
          <a:ext cx="3564002" cy="16045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35295"/>
                <a:gridCol w="558195"/>
                <a:gridCol w="558195"/>
                <a:gridCol w="558531"/>
                <a:gridCol w="516451"/>
                <a:gridCol w="468666"/>
                <a:gridCol w="468666"/>
              </a:tblGrid>
              <a:tr h="216000"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층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전용면적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입주시기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보증금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임대료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관리비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{#products.length&lt;11}{#products}{prdLoc}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{leasableAreaM2}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{netLeasableAreaM2}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{vacancy}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{deposit}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{rent}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{maintenanceFee}{/}{/}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95785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{#products.length&gt;10}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다음 페이지 참조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{#products.length&lt;11}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합계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products.totalLeasableAreaM2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products.totalNetLeasableAreaM2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defTabSz="914359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68" name="표 44"/>
          <p:cNvGraphicFramePr/>
          <p:nvPr/>
        </p:nvGraphicFramePr>
        <p:xfrm>
          <a:off x="6068388" y="4464000"/>
          <a:ext cx="3564002" cy="19796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99658"/>
                <a:gridCol w="2464342"/>
              </a:tblGrid>
              <a:tr h="395932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제안층 위치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{floor[0].location}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 면적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exo bold"/>
                          <a:ea typeface="exo bold"/>
                          <a:cs typeface="exo bold"/>
                          <a:sym typeface="exo bold"/>
                        </a:defRPr>
                      </a:pPr>
                      <a:r>
                        <a:t>(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 </a:t>
                      </a:r>
                      <a:r>
                        <a:t>/ 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전용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{floor[0].area}</a:t>
                      </a:r>
                      <a:r>
                        <a:rPr>
                          <a:latin typeface="Exo"/>
                          <a:ea typeface="Exo"/>
                          <a:cs typeface="Exo"/>
                          <a:sym typeface="Exo"/>
                        </a:rPr>
                        <a:t> m</a:t>
                      </a:r>
                      <a:r>
                        <a:rPr baseline="30000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월 합계 금액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￦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</a:t>
                      </a:r>
                      <a:r>
                        <a:rPr>
                          <a:latin typeface="exo bold"/>
                          <a:ea typeface="exo bold"/>
                          <a:cs typeface="exo bold"/>
                          <a:sym typeface="exo bold"/>
                        </a:rPr>
                        <a:t> </a:t>
                      </a:r>
                      <a:r>
                        <a:t>초년차</a:t>
                      </a:r>
                      <a:r>
                        <a:rPr>
                          <a:latin typeface="exo bold"/>
                          <a:ea typeface="exo bold"/>
                          <a:cs typeface="exo bold"/>
                          <a:sym typeface="exo bold"/>
                        </a:rPr>
                        <a:t> NOC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exo bold"/>
                          <a:ea typeface="exo bold"/>
                          <a:cs typeface="exo bold"/>
                          <a:sym typeface="exo bold"/>
                        </a:defRPr>
                      </a:pPr>
                      <a:r>
                        <a:t>(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할인조건 미반영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800">
                          <a:solidFill>
                            <a:srgbClr val="C00000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￦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{floorNOC}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특이사항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CF5C5C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 defTabSz="914400">
                        <a:buSzPct val="100000"/>
                        <a:buChar char="▪"/>
                        <a:defRPr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TextBox 1"/>
          <p:cNvSpPr txBox="1"/>
          <p:nvPr/>
        </p:nvSpPr>
        <p:spPr>
          <a:xfrm>
            <a:off x="318770" y="766316"/>
            <a:ext cx="230784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Exo"/>
                <a:ea typeface="Exo"/>
                <a:cs typeface="Exo"/>
                <a:sym typeface="Exo"/>
              </a:defRPr>
            </a:lvl1pPr>
          </a:lstStyle>
          <a:p>
            <a:pPr/>
            <a:r>
              <a:t>{%buildingImage}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{:this | recur:&quot;companies&quot;:&quot;user&quot;}…"/>
          <p:cNvSpPr txBox="1"/>
          <p:nvPr/>
        </p:nvSpPr>
        <p:spPr>
          <a:xfrm>
            <a:off x="2331860" y="3262631"/>
            <a:ext cx="5242279" cy="81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{:this | recur:”companies/company”:"user"}</a:t>
            </a:r>
          </a:p>
          <a:p>
            <a:pPr>
              <a:defRPr sz="160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{company.name}</a:t>
            </a:r>
          </a:p>
          <a:p>
            <a:pPr>
              <a:defRPr sz="160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{user.name}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