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sldIdLst>
    <p:sldId id="5203" r:id="rId2"/>
    <p:sldId id="5204" r:id="rId3"/>
    <p:sldId id="5198" r:id="rId4"/>
    <p:sldId id="5199" r:id="rId5"/>
    <p:sldId id="5200" r:id="rId6"/>
  </p:sldIdLst>
  <p:sldSz cx="9906000" cy="6858000" type="A4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132" orient="horz" pos="4156" userDrawn="1">
          <p15:clr>
            <a:srgbClr val="A4A3A4"/>
          </p15:clr>
        </p15:guide>
        <p15:guide id="202" pos="172" userDrawn="1">
          <p15:clr>
            <a:srgbClr val="A4A3A4"/>
          </p15:clr>
        </p15:guide>
        <p15:guide id="220" orient="horz" pos="2750" userDrawn="1">
          <p15:clr>
            <a:srgbClr val="A4A3A4"/>
          </p15:clr>
        </p15:guide>
        <p15:guide id="222" pos="6068" userDrawn="1">
          <p15:clr>
            <a:srgbClr val="A4A3A4"/>
          </p15:clr>
        </p15:guide>
        <p15:guide id="225" pos="3233" userDrawn="1">
          <p15:clr>
            <a:srgbClr val="A4A3A4"/>
          </p15:clr>
        </p15:guide>
        <p15:guide id="228" pos="3007" userDrawn="1">
          <p15:clr>
            <a:srgbClr val="A4A3A4"/>
          </p15:clr>
        </p15:guide>
        <p15:guide id="248" pos="1759" userDrawn="1">
          <p15:clr>
            <a:srgbClr val="A4A3A4"/>
          </p15:clr>
        </p15:guide>
        <p15:guide id="255" pos="353" userDrawn="1">
          <p15:clr>
            <a:srgbClr val="A4A3A4"/>
          </p15:clr>
        </p15:guide>
        <p15:guide id="262" pos="3438" userDrawn="1">
          <p15:clr>
            <a:srgbClr val="A4A3A4"/>
          </p15:clr>
        </p15:guide>
        <p15:guide id="263" pos="5887" userDrawn="1">
          <p15:clr>
            <a:srgbClr val="A4A3A4"/>
          </p15:clr>
        </p15:guide>
        <p15:guide id="264" orient="horz" pos="3203" userDrawn="1">
          <p15:clr>
            <a:srgbClr val="A4A3A4"/>
          </p15:clr>
        </p15:guide>
        <p15:guide id="265" orient="horz" pos="2636" userDrawn="1">
          <p15:clr>
            <a:srgbClr val="A4A3A4"/>
          </p15:clr>
        </p15:guide>
        <p15:guide id="266" orient="horz" pos="686" userDrawn="1">
          <p15:clr>
            <a:srgbClr val="A4A3A4"/>
          </p15:clr>
        </p15:guide>
        <p15:guide id="267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quare" initials="R" lastIdx="13" clrIdx="0">
    <p:extLst>
      <p:ext uri="{19B8F6BF-5375-455C-9EA6-DF929625EA0E}">
        <p15:presenceInfo xmlns:p15="http://schemas.microsoft.com/office/powerpoint/2012/main" userId="Rsquare" providerId="None"/>
      </p:ext>
    </p:extLst>
  </p:cmAuthor>
  <p:cmAuthor id="2" name="최 시환" initials="최시" lastIdx="1" clrIdx="1">
    <p:extLst>
      <p:ext uri="{19B8F6BF-5375-455C-9EA6-DF929625EA0E}">
        <p15:presenceInfo xmlns:p15="http://schemas.microsoft.com/office/powerpoint/2012/main" userId="1ade48e66d3dfe7b" providerId="Windows Live"/>
      </p:ext>
    </p:extLst>
  </p:cmAuthor>
  <p:cmAuthor id="3" name="기업마케팅팀" initials="기" lastIdx="2" clrIdx="2">
    <p:extLst>
      <p:ext uri="{19B8F6BF-5375-455C-9EA6-DF929625EA0E}">
        <p15:presenceInfo xmlns:p15="http://schemas.microsoft.com/office/powerpoint/2012/main" userId="기업마케팅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2F2F2"/>
    <a:srgbClr val="CF5C5C"/>
    <a:srgbClr val="C00000"/>
    <a:srgbClr val="BFBFBF"/>
    <a:srgbClr val="7F7F7F"/>
    <a:srgbClr val="404040"/>
    <a:srgbClr val="1F4E79"/>
    <a:srgbClr val="E3CFC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88427" autoAdjust="0"/>
  </p:normalViewPr>
  <p:slideViewPr>
    <p:cSldViewPr snapToGrid="0" showGuides="1">
      <p:cViewPr varScale="1">
        <p:scale>
          <a:sx n="158" d="100"/>
          <a:sy n="158" d="100"/>
        </p:scale>
        <p:origin x="2464" y="184"/>
      </p:cViewPr>
      <p:guideLst>
        <p:guide orient="horz" pos="1480"/>
        <p:guide orient="horz" pos="4156"/>
        <p:guide pos="172"/>
        <p:guide orient="horz" pos="2750"/>
        <p:guide pos="6068"/>
        <p:guide pos="3233"/>
        <p:guide pos="3007"/>
        <p:guide pos="1759"/>
        <p:guide pos="353"/>
        <p:guide pos="3438"/>
        <p:guide pos="5887"/>
        <p:guide orient="horz" pos="3203"/>
        <p:guide orient="horz" pos="2636"/>
        <p:guide orient="horz" pos="68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24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이미지 개체 틀 8">
            <a:extLst>
              <a:ext uri="{FF2B5EF4-FFF2-40B4-BE49-F238E27FC236}">
                <a16:creationId xmlns:a16="http://schemas.microsoft.com/office/drawing/2014/main" id="{EE72508D-4815-47C6-A195-94BC91E21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0" name="머리글 개체 틀 9">
            <a:extLst>
              <a:ext uri="{FF2B5EF4-FFF2-40B4-BE49-F238E27FC236}">
                <a16:creationId xmlns:a16="http://schemas.microsoft.com/office/drawing/2014/main" id="{6D619FA9-3F33-4E86-94AD-21B38D14E5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367" cy="3667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C15DDF3B-0274-4C3B-9AD1-B156BBE1B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948417"/>
            <a:ext cx="4160367" cy="366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ABFBD96C-33C6-4C20-8CBE-27258ED1D7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437767" y="1"/>
            <a:ext cx="4161900" cy="3667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39FDD-F627-4BFD-A5B2-5F0754AA1F65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13" name="슬라이드 노트 개체 틀 12">
            <a:extLst>
              <a:ext uri="{FF2B5EF4-FFF2-40B4-BE49-F238E27FC236}">
                <a16:creationId xmlns:a16="http://schemas.microsoft.com/office/drawing/2014/main" id="{4BB80C6B-889F-47BC-8C8D-AE4666010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9967" y="3521122"/>
            <a:ext cx="7681267" cy="28796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560F7D2-5A0F-4CD4-8D22-2C070E8BF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37767" y="6948417"/>
            <a:ext cx="4161900" cy="366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5B8D4-26A2-4686-A878-A71BF055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4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b="0" dirty="0"/>
              <a:t>*,</a:t>
            </a:r>
            <a:r>
              <a:rPr lang="en" altLang="ko-Kore-KR" sz="1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kumimoji="1" lang="en-US" altLang="ko-Kore-KR" b="0" dirty="0"/>
              <a:t>,</a:t>
            </a:r>
            <a:r>
              <a:rPr kumimoji="1" lang="en-US" altLang="ko-Kore-KR" dirty="0" err="1"/>
              <a:t>buildingImage</a:t>
            </a:r>
            <a:r>
              <a:rPr kumimoji="1" lang="en-US" altLang="ko-KR" dirty="0" err="1"/>
              <a:t>,</a:t>
            </a:r>
            <a:r>
              <a:rPr kumimoji="1" lang="en-US" altLang="ko-Kore-KR" dirty="0" err="1"/>
              <a:t>mapImage</a:t>
            </a:r>
            <a:r>
              <a:rPr kumimoji="1" lang="en-US" altLang="ko-KR" dirty="0" err="1"/>
              <a:t>,</a:t>
            </a:r>
            <a:r>
              <a:rPr lang="en-US" altLang="ko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address</a:t>
            </a:r>
            <a:r>
              <a:rPr kumimoji="1" lang="en-US" altLang="ko-Kore-KR" dirty="0" err="1"/>
              <a:t>,</a:t>
            </a:r>
            <a:r>
              <a:rPr lang="en-US" altLang="ko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roadNameAddress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subwayStationInformation</a:t>
            </a:r>
            <a:r>
              <a:rPr kumimoji="1" lang="en-US" altLang="ko-Kore-KR" dirty="0"/>
              <a:t>,</a:t>
            </a:r>
            <a:r>
              <a:rPr lang="en-US" altLang="ko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totalAreaM2,totalArea,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floorCount</a:t>
            </a:r>
            <a:r>
              <a:rPr kumimoji="1" lang="en-US" altLang="ko-Kore-KR" dirty="0"/>
              <a:t>,</a:t>
            </a:r>
            <a:r>
              <a:rPr lang="en-US" altLang="ko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basementCount</a:t>
            </a:r>
            <a:r>
              <a:rPr lang="en-US" altLang="ko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mainPurpose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buildingDirection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completedConstructDate</a:t>
            </a:r>
            <a:r>
              <a:rPr kumimoji="1" lang="en-US" altLang="ko-Kore-KR" dirty="0"/>
              <a:t>,</a:t>
            </a:r>
            <a:r>
              <a:rPr lang="en-US" altLang="ko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remodelingYear,exclusiveRate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standardLeasableArea</a:t>
            </a:r>
            <a:r>
              <a:rPr lang="en-US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M2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standardLeasableArea,standardNetLeasableArea</a:t>
            </a:r>
            <a:r>
              <a:rPr lang="en-US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M2,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standardNetLeasableArea</a:t>
            </a:r>
            <a:r>
              <a:rPr lang="en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,</a:t>
            </a:r>
            <a:r>
              <a:rPr lang="en-US" altLang="ko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elevatorTotalCount</a:t>
            </a:r>
            <a:r>
              <a:rPr lang="en-US" altLang="ko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,</a:t>
            </a:r>
            <a:r>
              <a:rPr lang="en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public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freight</a:t>
            </a:r>
            <a:r>
              <a:rPr kumimoji="1" lang="en-US" altLang="ko-Kore-KR" dirty="0"/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totalParkingCount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</a:rPr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freeParkingDetail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</a:rPr>
              <a:t>,</a:t>
            </a:r>
            <a:r>
              <a:rPr lang="en" altLang="ko-Kore-KR" sz="12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paidParkingDetail</a:t>
            </a:r>
            <a:r>
              <a:rPr lang="en" altLang="ko-Kore-KR" sz="12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ea typeface="Noto Sans CJK KR DemiLight" panose="020B0400000000000000" pitchFamily="34" charset="-127"/>
                <a:cs typeface="+mn-cs"/>
              </a:rPr>
              <a:t>,</a:t>
            </a:r>
            <a:r>
              <a:rPr kumimoji="1" lang="en-US" altLang="ko-Kore-KR" dirty="0"/>
              <a:t>products|0|0</a:t>
            </a:r>
            <a:r>
              <a:rPr kumimoji="1" lang="en-US" altLang="ko-Kore-KR" dirty="0">
                <a:sym typeface="Wingdings" pitchFamily="2" charset="2"/>
              </a:rPr>
              <a:t>,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5B8D4-26A2-4686-A878-A71BF055A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0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@,</a:t>
            </a:r>
            <a:r>
              <a:rPr lang="en" altLang="ko-Kore-KR" sz="1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kumimoji="1" lang="en-US" altLang="ko-Kore-KR" dirty="0"/>
              <a:t>,products|34,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5B8D4-26A2-4686-A878-A71BF055A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b="0" dirty="0"/>
              <a:t>*,</a:t>
            </a:r>
            <a:r>
              <a:rPr lang="en" altLang="ko-Kore-KR" sz="1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kumimoji="1" lang="en-US" altLang="ko-Kore-KR" b="0" dirty="0"/>
              <a:t>,</a:t>
            </a:r>
            <a:r>
              <a:rPr kumimoji="1" lang="en-US" altLang="ko-Kore-KR" dirty="0"/>
              <a:t>photos|</a:t>
            </a:r>
            <a:r>
              <a:rPr kumimoji="1" lang="en-US" altLang="ko-KR" dirty="0"/>
              <a:t>6</a:t>
            </a:r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5B8D4-26A2-4686-A878-A71BF055A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3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017838" y="914400"/>
            <a:ext cx="3565525" cy="2468563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60120" y="3520443"/>
            <a:ext cx="7680960" cy="288035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b="0" dirty="0"/>
              <a:t>*,</a:t>
            </a:r>
            <a:r>
              <a:rPr lang="en" altLang="ko-Kore-KR" sz="1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kumimoji="1" lang="en-US" altLang="ko-Kore-KR" dirty="0"/>
              <a:t>,</a:t>
            </a:r>
            <a:r>
              <a:rPr lang="en" altLang="ko-Kore-KR" dirty="0" err="1"/>
              <a:t>totalParkingCount</a:t>
            </a:r>
            <a:r>
              <a:rPr lang="en" altLang="ko-Kore-KR" dirty="0"/>
              <a:t>,</a:t>
            </a:r>
            <a:r>
              <a:rPr lang="en-US" altLang="ko-KR" sz="1200" b="0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rPr>
              <a:t>elevatorTotalCount</a:t>
            </a:r>
            <a:r>
              <a:rPr lang="en-US" altLang="ko-KR" sz="12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rPr>
              <a:t>,</a:t>
            </a:r>
            <a:r>
              <a:rPr lang="en" altLang="ko-Kore-KR" sz="1200" b="0" i="0" u="none" strike="noStrike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xo" panose="00000500000000000000" pitchFamily="2" charset="0"/>
                <a:ea typeface="+mn-ea"/>
                <a:cs typeface="+mn-cs"/>
              </a:rPr>
              <a:t>coolerState</a:t>
            </a:r>
            <a:r>
              <a:rPr lang="en-US" altLang="ko-KR" sz="12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xo" panose="00000500000000000000" pitchFamily="2" charset="0"/>
                <a:ea typeface="+mn-ea"/>
                <a:cs typeface="+mn-cs"/>
              </a:rPr>
              <a:t>,</a:t>
            </a:r>
            <a:r>
              <a:rPr lang="en" altLang="ko-Kore-KR" sz="1200" b="0" i="0" u="none" strike="noStrike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xo" panose="00000500000000000000" pitchFamily="2" charset="0"/>
                <a:ea typeface="+mn-ea"/>
                <a:cs typeface="+mn-cs"/>
              </a:rPr>
              <a:t>heaterState</a:t>
            </a:r>
            <a:r>
              <a:rPr lang="en-US" altLang="ko-KR" sz="12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xo" panose="00000500000000000000" pitchFamily="2" charset="0"/>
                <a:ea typeface="+mn-ea"/>
                <a:cs typeface="+mn-cs"/>
              </a:rPr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5439014" y="6947749"/>
            <a:ext cx="4160520" cy="36745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3330DD-B3DB-4E68-B1E4-20491961DC5D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2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b="0" dirty="0"/>
              <a:t>*,</a:t>
            </a:r>
            <a:r>
              <a:rPr lang="en" altLang="ko-Kore-KR" sz="1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kumimoji="1" lang="en-US" altLang="ko-Kore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5B8D4-26A2-4686-A878-A71BF055A0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4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EA11-207B-4EC9-BDBF-1165C727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CAA2F-EE9A-4C17-9055-8D92BFC3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DB068-88CE-42E9-A27E-863C8A7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8E1-A386-4A90-9D13-8B0C9B2A9D92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C128D-E003-4E83-B750-84FB957B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EE7D-C2F6-4272-8AF7-A7624262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9846-51F7-4538-9729-B70F19CA0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A7FFB-84D6-40C6-9999-BED89705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21DD9-830F-4AB1-AE99-85735218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F4F63-A022-4F06-BE17-71096830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8E1-A386-4A90-9D13-8B0C9B2A9D92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A4588-34ED-4CFD-A5ED-E9E74CD7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6974B-C977-481A-960F-9EAC8244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9846-51F7-4538-9729-B70F19CA0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9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5A1BD-E34E-4A14-92C2-9442164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8E1-A386-4A90-9D13-8B0C9B2A9D92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D821E-E5A1-4F9B-B246-6A05B3F3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26467-2469-4BF8-BB5E-B8AF95A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9846-51F7-4538-9729-B70F19CA0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8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374999-9EA7-4417-B18A-FFC5CC5E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70E03-E95E-4F59-B5EB-EA360328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516FE-BB1B-42E8-BA20-C41F3DAFE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98E1-A386-4A90-9D13-8B0C9B2A9D92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E54D-1233-42C7-BBE9-C706CE2DA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02DA-3EAA-4B89-9A37-7F27236F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9846-51F7-4538-9729-B70F19CA0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1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B1C72-7ED9-CD08-4536-53953A31CAE0}"/>
              </a:ext>
            </a:extLst>
          </p:cNvPr>
          <p:cNvSpPr txBox="1"/>
          <p:nvPr/>
        </p:nvSpPr>
        <p:spPr>
          <a:xfrm>
            <a:off x="279335" y="4458470"/>
            <a:ext cx="2394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</a:t>
            </a:r>
            <a:r>
              <a:rPr kumimoji="1" lang="en-US" altLang="ko-Kore-KR" dirty="0" err="1"/>
              <a:t>mapImage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C7E838-9AD2-4A54-8287-21C55D4444DF}"/>
              </a:ext>
            </a:extLst>
          </p:cNvPr>
          <p:cNvSpPr/>
          <p:nvPr/>
        </p:nvSpPr>
        <p:spPr>
          <a:xfrm>
            <a:off x="6068388" y="766318"/>
            <a:ext cx="3564000" cy="180000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j-ea"/>
                <a:ea typeface="+mj-ea"/>
              </a:rPr>
              <a:t>공실 현황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5FE47F8-B44C-45BE-8104-79F9F1480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67636"/>
              </p:ext>
            </p:extLst>
          </p:nvPr>
        </p:nvGraphicFramePr>
        <p:xfrm>
          <a:off x="2858361" y="984250"/>
          <a:ext cx="3024000" cy="340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18">
                  <a:extLst>
                    <a:ext uri="{9D8B030D-6E8A-4147-A177-3AD203B41FA5}">
                      <a16:colId xmlns:a16="http://schemas.microsoft.com/office/drawing/2014/main" val="2218653018"/>
                    </a:ext>
                  </a:extLst>
                </a:gridCol>
                <a:gridCol w="2212682">
                  <a:extLst>
                    <a:ext uri="{9D8B030D-6E8A-4147-A177-3AD203B41FA5}">
                      <a16:colId xmlns:a16="http://schemas.microsoft.com/office/drawing/2014/main" val="289294743"/>
                    </a:ext>
                  </a:extLst>
                </a:gridCol>
              </a:tblGrid>
              <a:tr h="2593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위치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{address}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({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roadNameAddress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})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13157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교통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subwayStationInformation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96450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연면적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{totalAreaM2} ㎡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({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totalArea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평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815492"/>
                  </a:ext>
                </a:extLst>
              </a:tr>
              <a:tr h="2441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빌딩 규모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지상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floorCount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 지하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basementCount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층</a:t>
                      </a:r>
                      <a:endParaRPr lang="en-US" altLang="ko-KR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161002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건축물 용도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mainPurpose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819818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주 출입구 방향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buildingDirection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86492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사용승인일자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completedConstructDate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 / 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remodelingYear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 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리모델링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9642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전용률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exclusiveRate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%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52799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기준층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 임대 면적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standardLeasableArea</a:t>
                      </a:r>
                      <a:r>
                        <a:rPr lang="en-US" altLang="ko-Kore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M2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 ㎡ ({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standardLeasableArea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평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)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7773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기준층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 전용 면적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standardNetLeasableArea</a:t>
                      </a:r>
                      <a:r>
                        <a:rPr lang="en-US" altLang="ko-Kore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M2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 ㎡ ({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standardNetLeasableArea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평</a:t>
                      </a:r>
                      <a:r>
                        <a:rPr lang="en-US" altLang="ko-KR" sz="800" b="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)</a:t>
                      </a:r>
                      <a:endParaRPr lang="ko-KR" altLang="en-US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74055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엘리베이터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-US" altLang="ko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elevatorTotalCount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대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일반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public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대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,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 화물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freight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대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13972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층당 화장실 개수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518018"/>
                  </a:ext>
                </a:extLst>
              </a:tr>
              <a:tr h="2386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총 주차 대수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totalParkingCount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대</a:t>
                      </a:r>
                      <a:endParaRPr lang="en-US" altLang="ko-KR" sz="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955368"/>
                  </a:ext>
                </a:extLst>
              </a:tr>
              <a:tr h="2593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무료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/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유료 주차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freeParkingDetail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  <a:r>
                        <a:rPr lang="ko-KR" altLang="en-US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/ </a:t>
                      </a:r>
                    </a:p>
                    <a:p>
                      <a:pPr algn="ctr"/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" altLang="ko-Kore-KR" sz="8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paidParkingDetail</a:t>
                      </a:r>
                      <a:r>
                        <a:rPr lang="en-US" altLang="ko-KR" sz="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68155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DE7016-74FC-4D51-A818-A9839E7C33D9}"/>
              </a:ext>
            </a:extLst>
          </p:cNvPr>
          <p:cNvSpPr/>
          <p:nvPr/>
        </p:nvSpPr>
        <p:spPr>
          <a:xfrm>
            <a:off x="2863223" y="766318"/>
            <a:ext cx="3024000" cy="180000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건물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3E2FA-6B30-42B7-ABE4-A49675A268B5}"/>
              </a:ext>
            </a:extLst>
          </p:cNvPr>
          <p:cNvSpPr txBox="1"/>
          <p:nvPr/>
        </p:nvSpPr>
        <p:spPr>
          <a:xfrm>
            <a:off x="8001181" y="773800"/>
            <a:ext cx="1631207" cy="165036"/>
          </a:xfrm>
          <a:prstGeom prst="rect">
            <a:avLst/>
          </a:prstGeom>
          <a:noFill/>
        </p:spPr>
        <p:txBody>
          <a:bodyPr wrap="square" lIns="72000" tIns="36000" rIns="0" bIns="36000" rtlCol="0">
            <a:spAutoFit/>
          </a:bodyPr>
          <a:lstStyle>
            <a:defPPr>
              <a:defRPr lang="en-US"/>
            </a:defPPr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단위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/3.3m², VAT</a:t>
            </a:r>
            <a:r>
              <a:rPr lang="ko-KR" altLang="en-US" dirty="0">
                <a:solidFill>
                  <a:schemeClr val="bg1"/>
                </a:solidFill>
              </a:rPr>
              <a:t>별도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1B2AC2-385B-40AC-BD76-93B782DEC515}"/>
              </a:ext>
            </a:extLst>
          </p:cNvPr>
          <p:cNvSpPr/>
          <p:nvPr/>
        </p:nvSpPr>
        <p:spPr>
          <a:xfrm>
            <a:off x="8341743" y="0"/>
            <a:ext cx="1564256" cy="620713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694E0E1-B57A-4EF9-9340-93FFC926CE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930" y="130062"/>
            <a:ext cx="1717083" cy="360589"/>
          </a:xfrm>
          <a:prstGeom prst="rect">
            <a:avLst/>
          </a:prstGeom>
          <a:noFill/>
        </p:spPr>
      </p:pic>
      <p:sp>
        <p:nvSpPr>
          <p:cNvPr id="61" name="object 3">
            <a:extLst>
              <a:ext uri="{FF2B5EF4-FFF2-40B4-BE49-F238E27FC236}">
                <a16:creationId xmlns:a16="http://schemas.microsoft.com/office/drawing/2014/main" id="{8BF9399E-6150-48AA-ABE2-124FF5A61F84}"/>
              </a:ext>
            </a:extLst>
          </p:cNvPr>
          <p:cNvSpPr txBox="1">
            <a:spLocks/>
          </p:cNvSpPr>
          <p:nvPr/>
        </p:nvSpPr>
        <p:spPr>
          <a:xfrm>
            <a:off x="276086" y="301970"/>
            <a:ext cx="7924768" cy="31874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>
            <a:lvl1pPr eaLnBrk="1" latinLnBrk="1" hangingPunct="1">
              <a:defRPr b="0" i="0">
                <a:latin typeface="한국어 Yoon YGO 520_TT" charset="0"/>
                <a:ea typeface="+mj-ea"/>
                <a:cs typeface="한국어 Yoon YGO 520_TT" charset="0"/>
              </a:defRPr>
            </a:lvl1pPr>
          </a:lstStyle>
          <a:p>
            <a:pPr marL="10859">
              <a:spcBef>
                <a:spcPts val="86"/>
              </a:spcBef>
              <a:tabLst>
                <a:tab pos="8197896" algn="l"/>
              </a:tabLst>
            </a:pP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{</a:t>
            </a:r>
            <a:r>
              <a:rPr lang="en" altLang="ko-Kore-KR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} </a:t>
            </a:r>
            <a:r>
              <a:rPr lang="ko-KR" altLang="en-US" sz="1400" b="1" kern="0" dirty="0">
                <a:solidFill>
                  <a:srgbClr val="C00000"/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개요</a:t>
            </a:r>
            <a:endParaRPr lang="ko-KR" altLang="en-US" sz="1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0CF08634-D39F-41BD-902F-55EBAE51F163}"/>
              </a:ext>
            </a:extLst>
          </p:cNvPr>
          <p:cNvSpPr/>
          <p:nvPr/>
        </p:nvSpPr>
        <p:spPr>
          <a:xfrm rot="10800000">
            <a:off x="7625747" y="105780"/>
            <a:ext cx="719475" cy="514933"/>
          </a:xfrm>
          <a:prstGeom prst="rtTriangle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B45D35-43EC-4399-8331-361C81BD9B88}"/>
              </a:ext>
            </a:extLst>
          </p:cNvPr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078434-F06E-46B9-813A-2A2A2451CE49}"/>
              </a:ext>
            </a:extLst>
          </p:cNvPr>
          <p:cNvSpPr/>
          <p:nvPr/>
        </p:nvSpPr>
        <p:spPr>
          <a:xfrm>
            <a:off x="0" y="6546441"/>
            <a:ext cx="9906000" cy="3115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A1828B06-7088-4772-92AA-8C3800A3289F}"/>
              </a:ext>
            </a:extLst>
          </p:cNvPr>
          <p:cNvSpPr txBox="1">
            <a:spLocks/>
          </p:cNvSpPr>
          <p:nvPr/>
        </p:nvSpPr>
        <p:spPr>
          <a:xfrm>
            <a:off x="9592800" y="6544800"/>
            <a:ext cx="313200" cy="3132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Exo" panose="00000500000000000000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7AEE83A-55BB-4AE6-80D9-CCC951B97173}" type="slidenum">
              <a:rPr lang="ko-KR" altLang="en-US" smtClean="0">
                <a:solidFill>
                  <a:schemeClr val="bg1"/>
                </a:solidFill>
                <a:latin typeface="+mj-lt"/>
                <a:ea typeface="Noto Sans CJK KR DemiLight"/>
              </a:rPr>
              <a:pPr algn="ctr">
                <a:defRPr/>
              </a:pPr>
              <a:t>1</a:t>
            </a:fld>
            <a:endParaRPr lang="ko-KR" altLang="en-US" dirty="0">
              <a:solidFill>
                <a:schemeClr val="bg1"/>
              </a:solidFill>
              <a:latin typeface="+mj-lt"/>
              <a:ea typeface="Noto Sans CJK KR Demi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02385B-0DF8-43D8-B275-1FC369BC9D66}"/>
              </a:ext>
            </a:extLst>
          </p:cNvPr>
          <p:cNvSpPr txBox="1"/>
          <p:nvPr/>
        </p:nvSpPr>
        <p:spPr>
          <a:xfrm>
            <a:off x="0" y="6594220"/>
            <a:ext cx="4542305" cy="21600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defPPr>
              <a:defRPr lang="en-US"/>
            </a:defPPr>
            <a:lvl1pPr algn="r">
              <a:defRPr sz="700">
                <a:solidFill>
                  <a:schemeClr val="tx1">
                    <a:lumMod val="75000"/>
                    <a:lumOff val="25000"/>
                  </a:schemeClr>
                </a:solidFill>
                <a:latin typeface="Exo" panose="00000500000000000000" pitchFamily="2" charset="0"/>
                <a:ea typeface="Noto Sans CJK KR DemiLight" panose="020B0400000000000000"/>
              </a:defRPr>
            </a:lvl1pPr>
          </a:lstStyle>
          <a:p>
            <a:pPr lvl="0"/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당사는 임대인으로부터 수집한 정보를 제공하며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이는 수집일자에 따라 건축물대장 및 실제 정보와 상이할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111C2E-6126-437A-9BE2-00E467A50C16}"/>
              </a:ext>
            </a:extLst>
          </p:cNvPr>
          <p:cNvSpPr/>
          <p:nvPr/>
        </p:nvSpPr>
        <p:spPr>
          <a:xfrm>
            <a:off x="2863223" y="4463659"/>
            <a:ext cx="3024000" cy="19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>
                  <a:lumMod val="95000"/>
                </a:schemeClr>
              </a:solidFill>
              <a:latin typeface="Exo" panose="00000500000000000000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17C5CD-95F9-41CC-B660-6B617144DA7B}"/>
              </a:ext>
            </a:extLst>
          </p:cNvPr>
          <p:cNvGrpSpPr/>
          <p:nvPr/>
        </p:nvGrpSpPr>
        <p:grpSpPr>
          <a:xfrm>
            <a:off x="3747262" y="4818421"/>
            <a:ext cx="1809193" cy="1367166"/>
            <a:chOff x="2995748" y="1976846"/>
            <a:chExt cx="4390192" cy="306757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507570E-7C77-4B0D-8F67-72E083B5E04D}"/>
                </a:ext>
              </a:extLst>
            </p:cNvPr>
            <p:cNvSpPr/>
            <p:nvPr/>
          </p:nvSpPr>
          <p:spPr>
            <a:xfrm>
              <a:off x="4058194" y="1976846"/>
              <a:ext cx="2124892" cy="383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3F433A0-3D8C-4B3D-B49E-759F26705AF8}"/>
                </a:ext>
              </a:extLst>
            </p:cNvPr>
            <p:cNvSpPr/>
            <p:nvPr/>
          </p:nvSpPr>
          <p:spPr>
            <a:xfrm>
              <a:off x="2995748" y="4241074"/>
              <a:ext cx="2211978" cy="398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F75EF81-27F7-40F3-9293-0081109AC5A9}"/>
                </a:ext>
              </a:extLst>
            </p:cNvPr>
            <p:cNvSpPr/>
            <p:nvPr/>
          </p:nvSpPr>
          <p:spPr>
            <a:xfrm>
              <a:off x="3049070" y="2241972"/>
              <a:ext cx="2211978" cy="398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FE8532F-645C-49D0-820F-4810E94B0DAD}"/>
                </a:ext>
              </a:extLst>
            </p:cNvPr>
            <p:cNvSpPr/>
            <p:nvPr/>
          </p:nvSpPr>
          <p:spPr>
            <a:xfrm>
              <a:off x="3081726" y="3942826"/>
              <a:ext cx="2211978" cy="398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C1D5766-1ABB-4174-AD52-B6E7FFF56B3C}"/>
                </a:ext>
              </a:extLst>
            </p:cNvPr>
            <p:cNvSpPr/>
            <p:nvPr/>
          </p:nvSpPr>
          <p:spPr>
            <a:xfrm>
              <a:off x="5261048" y="3942826"/>
              <a:ext cx="2124892" cy="80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FE56B5A-1EDC-4212-9591-038468CB7E30}"/>
                </a:ext>
              </a:extLst>
            </p:cNvPr>
            <p:cNvSpPr/>
            <p:nvPr/>
          </p:nvSpPr>
          <p:spPr>
            <a:xfrm>
              <a:off x="6273422" y="4241074"/>
              <a:ext cx="778440" cy="80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943F83-CCA2-4327-9EF7-5698B2D4F98F}"/>
                </a:ext>
              </a:extLst>
            </p:cNvPr>
            <p:cNvSpPr/>
            <p:nvPr/>
          </p:nvSpPr>
          <p:spPr>
            <a:xfrm>
              <a:off x="6291767" y="3737054"/>
              <a:ext cx="1014723" cy="80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C41534F-AB25-4AF2-84D8-A28476FB85F0}"/>
              </a:ext>
            </a:extLst>
          </p:cNvPr>
          <p:cNvGrpSpPr/>
          <p:nvPr/>
        </p:nvGrpSpPr>
        <p:grpSpPr>
          <a:xfrm>
            <a:off x="1352044" y="5072061"/>
            <a:ext cx="209545" cy="208267"/>
            <a:chOff x="6188768" y="4256615"/>
            <a:chExt cx="123327" cy="122089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556544D4-165A-446F-B688-DE5F8BDC4FFC}"/>
                </a:ext>
              </a:extLst>
            </p:cNvPr>
            <p:cNvSpPr/>
            <p:nvPr/>
          </p:nvSpPr>
          <p:spPr>
            <a:xfrm rot="8100000">
              <a:off x="6188768" y="4256615"/>
              <a:ext cx="123327" cy="122089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"/>
                <a:ea typeface="Noto Sans CJK KR DemiLight"/>
                <a:cs typeface="+mn-cs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9AC58FA-0E40-49B3-B11C-F6FEB35D1196}"/>
                </a:ext>
              </a:extLst>
            </p:cNvPr>
            <p:cNvSpPr/>
            <p:nvPr/>
          </p:nvSpPr>
          <p:spPr>
            <a:xfrm>
              <a:off x="6209442" y="4279914"/>
              <a:ext cx="81983" cy="77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"/>
                <a:ea typeface="Noto Sans CJK KR DemiLight"/>
                <a:cs typeface="+mn-cs"/>
              </a:endParaRPr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93F57F5-B7F5-4676-AB0C-E6F544A18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84131"/>
              </p:ext>
            </p:extLst>
          </p:nvPr>
        </p:nvGraphicFramePr>
        <p:xfrm>
          <a:off x="6068389" y="984250"/>
          <a:ext cx="3563999" cy="21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95">
                  <a:extLst>
                    <a:ext uri="{9D8B030D-6E8A-4147-A177-3AD203B41FA5}">
                      <a16:colId xmlns:a16="http://schemas.microsoft.com/office/drawing/2014/main" val="3229125935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3411655125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4088125614"/>
                    </a:ext>
                  </a:extLst>
                </a:gridCol>
                <a:gridCol w="558531">
                  <a:extLst>
                    <a:ext uri="{9D8B030D-6E8A-4147-A177-3AD203B41FA5}">
                      <a16:colId xmlns:a16="http://schemas.microsoft.com/office/drawing/2014/main" val="1840074006"/>
                    </a:ext>
                  </a:extLst>
                </a:gridCol>
                <a:gridCol w="516451">
                  <a:extLst>
                    <a:ext uri="{9D8B030D-6E8A-4147-A177-3AD203B41FA5}">
                      <a16:colId xmlns:a16="http://schemas.microsoft.com/office/drawing/2014/main" val="193859990"/>
                    </a:ext>
                  </a:extLst>
                </a:gridCol>
                <a:gridCol w="468666">
                  <a:extLst>
                    <a:ext uri="{9D8B030D-6E8A-4147-A177-3AD203B41FA5}">
                      <a16:colId xmlns:a16="http://schemas.microsoft.com/office/drawing/2014/main" val="3169903061"/>
                    </a:ext>
                  </a:extLst>
                </a:gridCol>
                <a:gridCol w="468666">
                  <a:extLst>
                    <a:ext uri="{9D8B030D-6E8A-4147-A177-3AD203B41FA5}">
                      <a16:colId xmlns:a16="http://schemas.microsoft.com/office/drawing/2014/main" val="284904519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</a:t>
                      </a:r>
                    </a:p>
                  </a:txBody>
                  <a:tcPr marL="0" marR="0" marT="18000" marB="1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입주시기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보증금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임대료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관리비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06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{#</a:t>
                      </a:r>
                      <a:r>
                        <a:rPr lang="en-US" altLang="ko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products.length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&lt;11}{#products}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-US" altLang="ko-Kore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prdLoc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netLeasableAreaM2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vacancy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deposit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-US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rent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maintenanceFee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}{/}{/}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2335"/>
                  </a:ext>
                </a:extLst>
              </a:tr>
              <a:tr h="795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{#</a:t>
                      </a:r>
                      <a:r>
                        <a:rPr lang="en-US" altLang="ko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products.length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&gt;10}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다음 페이지 참조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{/}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67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{#</a:t>
                      </a:r>
                      <a:r>
                        <a:rPr lang="en-US" altLang="ko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products.length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&lt;11}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products.totalLeasableAreaM2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products.totalNetLeasableAreaM2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{/}</a:t>
                      </a:r>
                      <a:endParaRPr lang="ko-KR" altLang="en-US" sz="800" b="1" kern="120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36196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DD4F0FB-25F0-4DBE-AC90-58260AC4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76108"/>
              </p:ext>
            </p:extLst>
          </p:nvPr>
        </p:nvGraphicFramePr>
        <p:xfrm>
          <a:off x="6068388" y="4464000"/>
          <a:ext cx="3564000" cy="197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58">
                  <a:extLst>
                    <a:ext uri="{9D8B030D-6E8A-4147-A177-3AD203B41FA5}">
                      <a16:colId xmlns:a16="http://schemas.microsoft.com/office/drawing/2014/main" val="2368870245"/>
                    </a:ext>
                  </a:extLst>
                </a:gridCol>
                <a:gridCol w="2464342">
                  <a:extLst>
                    <a:ext uri="{9D8B030D-6E8A-4147-A177-3AD203B41FA5}">
                      <a16:colId xmlns:a16="http://schemas.microsoft.com/office/drawing/2014/main" val="4263160698"/>
                    </a:ext>
                  </a:extLst>
                </a:gridCol>
              </a:tblGrid>
              <a:tr h="3959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제안층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 위치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8"/>
                          <a:ea typeface="Noto Sans CJK KR DemiLight" panose="020B0400000000000000" pitchFamily="34" charset="-128"/>
                        </a:rPr>
                        <a:t>{floor[0].location}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990859"/>
                  </a:ext>
                </a:extLst>
              </a:tr>
              <a:tr h="3959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제안층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 면적</a:t>
                      </a:r>
                      <a:endParaRPr lang="en-US" altLang="ko-KR" sz="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임대 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/ 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전용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8"/>
                          <a:ea typeface="Noto Sans CJK KR DemiLight" panose="020B0400000000000000" pitchFamily="34" charset="-128"/>
                        </a:rPr>
                        <a:t>{floor[0].area}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Noto Sans CJK KR DemiLight" panose="020B04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</a:rPr>
                        <a:t>m</a:t>
                      </a:r>
                      <a:r>
                        <a:rPr lang="en-US" altLang="ko-KR" sz="8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</a:rPr>
                        <a:t>2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Noto Sans CJK KR DemiLight" panose="020B0400000000000000" pitchFamily="34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31437"/>
                  </a:ext>
                </a:extLst>
              </a:tr>
              <a:tr h="3959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제안층</a:t>
                      </a:r>
                      <a:endParaRPr lang="en-US" altLang="ko-KR" sz="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월 합계 금액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Noto Sans CJK KR DemiLight" panose="020B0400000000000000" pitchFamily="34" charset="-127"/>
                          <a:cs typeface="+mn-cs"/>
                        </a:rPr>
                        <a:t>￦</a:t>
                      </a:r>
                    </a:p>
                  </a:txBody>
                  <a:tcPr marL="36000" marR="14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056032"/>
                  </a:ext>
                </a:extLst>
              </a:tr>
              <a:tr h="3959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제안층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초년차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NOC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할인조건 </a:t>
                      </a:r>
                      <a:r>
                        <a:rPr lang="ko-KR" altLang="en-US" sz="800" b="1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미반영</a:t>
                      </a:r>
                      <a:r>
                        <a:rPr lang="en-US" altLang="ko-KR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Noto Sans CJK KR DemiLight" panose="020B0400000000000000" pitchFamily="34" charset="-127"/>
                          <a:cs typeface="+mn-cs"/>
                        </a:rPr>
                        <a:t>￦ 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Noto Sans CJK KR DemiLight" panose="020B0400000000000000" pitchFamily="34" charset="-127"/>
                          <a:cs typeface="+mn-cs"/>
                        </a:rPr>
                        <a:t>{</a:t>
                      </a:r>
                      <a:r>
                        <a:rPr lang="en-US" altLang="ko-KR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Noto Sans CJK KR DemiLight" panose="020B0400000000000000" pitchFamily="34" charset="-127"/>
                          <a:cs typeface="+mn-cs"/>
                        </a:rPr>
                        <a:t>floorNOC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Noto Sans CJK KR DemiLight" panose="020B0400000000000000" pitchFamily="34" charset="-127"/>
                          <a:cs typeface="+mn-cs"/>
                        </a:rPr>
                        <a:t>}</a:t>
                      </a:r>
                    </a:p>
                  </a:txBody>
                  <a:tcPr marL="36000" marR="14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68507"/>
                  </a:ext>
                </a:extLst>
              </a:tr>
              <a:tr h="3959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  <a:ea typeface="+mj-ea"/>
                          <a:cs typeface="+mn-cs"/>
                        </a:rPr>
                        <a:t>특이사항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Noto Sans CJK KR DemiLight" panose="020B0400000000000000" pitchFamily="34" charset="-127"/>
                      </a:endParaRPr>
                    </a:p>
                  </a:txBody>
                  <a:tcPr marL="36000" marR="14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0418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B9A787-1900-9987-03CD-77D451B788DA}"/>
              </a:ext>
            </a:extLst>
          </p:cNvPr>
          <p:cNvSpPr txBox="1"/>
          <p:nvPr/>
        </p:nvSpPr>
        <p:spPr>
          <a:xfrm>
            <a:off x="273050" y="766318"/>
            <a:ext cx="2399284" cy="36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</a:t>
            </a:r>
            <a:r>
              <a:rPr kumimoji="1" lang="en-US" altLang="ko-Kore-KR" dirty="0" err="1"/>
              <a:t>buildingImage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39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C7E838-9AD2-4A54-8287-21C55D4444DF}"/>
              </a:ext>
            </a:extLst>
          </p:cNvPr>
          <p:cNvSpPr/>
          <p:nvPr/>
        </p:nvSpPr>
        <p:spPr>
          <a:xfrm>
            <a:off x="276086" y="766318"/>
            <a:ext cx="9356864" cy="180000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j-ea"/>
                <a:ea typeface="+mj-ea"/>
              </a:rPr>
              <a:t>공실 현황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3E2FA-6B30-42B7-ABE4-A49675A268B5}"/>
              </a:ext>
            </a:extLst>
          </p:cNvPr>
          <p:cNvSpPr txBox="1"/>
          <p:nvPr/>
        </p:nvSpPr>
        <p:spPr>
          <a:xfrm>
            <a:off x="7998707" y="773800"/>
            <a:ext cx="1631207" cy="165036"/>
          </a:xfrm>
          <a:prstGeom prst="rect">
            <a:avLst/>
          </a:prstGeom>
          <a:noFill/>
        </p:spPr>
        <p:txBody>
          <a:bodyPr wrap="square" lIns="72000" tIns="36000" rIns="0" bIns="36000" rtlCol="0">
            <a:spAutoFit/>
          </a:bodyPr>
          <a:lstStyle>
            <a:defPPr>
              <a:defRPr lang="en-US"/>
            </a:defPPr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Exo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단위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/3.3m², VAT</a:t>
            </a:r>
            <a:r>
              <a:rPr lang="ko-KR" altLang="en-US" dirty="0">
                <a:solidFill>
                  <a:schemeClr val="bg1"/>
                </a:solidFill>
              </a:rPr>
              <a:t>별도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3AE18F7-B65A-4488-BCB5-356E5337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30460"/>
              </p:ext>
            </p:extLst>
          </p:nvPr>
        </p:nvGraphicFramePr>
        <p:xfrm>
          <a:off x="264423" y="984250"/>
          <a:ext cx="4499999" cy="10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23">
                  <a:extLst>
                    <a:ext uri="{9D8B030D-6E8A-4147-A177-3AD203B41FA5}">
                      <a16:colId xmlns:a16="http://schemas.microsoft.com/office/drawing/2014/main" val="3229125935"/>
                    </a:ext>
                  </a:extLst>
                </a:gridCol>
                <a:gridCol w="676837">
                  <a:extLst>
                    <a:ext uri="{9D8B030D-6E8A-4147-A177-3AD203B41FA5}">
                      <a16:colId xmlns:a16="http://schemas.microsoft.com/office/drawing/2014/main" val="3411655125"/>
                    </a:ext>
                  </a:extLst>
                </a:gridCol>
                <a:gridCol w="676837">
                  <a:extLst>
                    <a:ext uri="{9D8B030D-6E8A-4147-A177-3AD203B41FA5}">
                      <a16:colId xmlns:a16="http://schemas.microsoft.com/office/drawing/2014/main" val="4088125614"/>
                    </a:ext>
                  </a:extLst>
                </a:gridCol>
                <a:gridCol w="678213">
                  <a:extLst>
                    <a:ext uri="{9D8B030D-6E8A-4147-A177-3AD203B41FA5}">
                      <a16:colId xmlns:a16="http://schemas.microsoft.com/office/drawing/2014/main" val="1840074006"/>
                    </a:ext>
                  </a:extLst>
                </a:gridCol>
                <a:gridCol w="627115">
                  <a:extLst>
                    <a:ext uri="{9D8B030D-6E8A-4147-A177-3AD203B41FA5}">
                      <a16:colId xmlns:a16="http://schemas.microsoft.com/office/drawing/2014/main" val="193859990"/>
                    </a:ext>
                  </a:extLst>
                </a:gridCol>
                <a:gridCol w="676837">
                  <a:extLst>
                    <a:ext uri="{9D8B030D-6E8A-4147-A177-3AD203B41FA5}">
                      <a16:colId xmlns:a16="http://schemas.microsoft.com/office/drawing/2014/main" val="3169903061"/>
                    </a:ext>
                  </a:extLst>
                </a:gridCol>
                <a:gridCol w="676837">
                  <a:extLst>
                    <a:ext uri="{9D8B030D-6E8A-4147-A177-3AD203B41FA5}">
                      <a16:colId xmlns:a16="http://schemas.microsoft.com/office/drawing/2014/main" val="284904519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</a:t>
                      </a:r>
                    </a:p>
                  </a:txBody>
                  <a:tcPr marL="0" marR="0" marT="18000" marB="1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입주시기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보증금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임대료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관리비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06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{#products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|splice:0:17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}{</a:t>
                      </a:r>
                      <a:r>
                        <a:rPr lang="en-US" altLang="ko-Kore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prdLoc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netLeasableAreaM2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vacancy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deposit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-US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rent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maintenanceFee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}{/}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23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{#</a:t>
                      </a:r>
                      <a:r>
                        <a:rPr lang="en-US" altLang="ko-KR" sz="800" b="0" kern="1200" dirty="0" err="1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products.length</a:t>
                      </a:r>
                      <a:r>
                        <a:rPr lang="en-US" altLang="ko-KR" sz="800" b="0" kern="12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&lt;18}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합계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products.totalLeasableAreaM2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products.totalNetLeasableAreaM2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{/}</a:t>
                      </a:r>
                      <a:endParaRPr lang="ko-KR" altLang="en-US" sz="800" b="1" kern="120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232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8CF94-A231-4B8E-983F-98ADF259D435}"/>
              </a:ext>
            </a:extLst>
          </p:cNvPr>
          <p:cNvSpPr/>
          <p:nvPr/>
        </p:nvSpPr>
        <p:spPr>
          <a:xfrm>
            <a:off x="8341743" y="0"/>
            <a:ext cx="1564256" cy="620713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ADCD5D-50C3-499A-9AA8-3F5C5DCB91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930" y="130062"/>
            <a:ext cx="1717083" cy="360589"/>
          </a:xfrm>
          <a:prstGeom prst="rect">
            <a:avLst/>
          </a:prstGeom>
          <a:noFill/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39078096-D145-43A9-9395-B6693A0930D8}"/>
              </a:ext>
            </a:extLst>
          </p:cNvPr>
          <p:cNvSpPr txBox="1">
            <a:spLocks/>
          </p:cNvSpPr>
          <p:nvPr/>
        </p:nvSpPr>
        <p:spPr>
          <a:xfrm>
            <a:off x="276086" y="301970"/>
            <a:ext cx="7924768" cy="31874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>
            <a:lvl1pPr eaLnBrk="1" latinLnBrk="1" hangingPunct="1">
              <a:defRPr b="0" i="0">
                <a:latin typeface="한국어 Yoon YGO 520_TT" charset="0"/>
                <a:ea typeface="+mj-ea"/>
                <a:cs typeface="한국어 Yoon YGO 520_TT" charset="0"/>
              </a:defRPr>
            </a:lvl1pPr>
          </a:lstStyle>
          <a:p>
            <a:pPr marL="10859">
              <a:spcBef>
                <a:spcPts val="86"/>
              </a:spcBef>
              <a:tabLst>
                <a:tab pos="8197896" algn="l"/>
              </a:tabLst>
            </a:pP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{</a:t>
            </a:r>
            <a:r>
              <a:rPr lang="en" altLang="ko-Kore-KR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}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 </a:t>
            </a:r>
            <a:r>
              <a:rPr lang="ko-KR" altLang="en-US" sz="1400" b="1" kern="0" dirty="0">
                <a:solidFill>
                  <a:srgbClr val="C00000"/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개요</a:t>
            </a:r>
            <a:endParaRPr lang="ko-KR" altLang="en-US" sz="1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36C65B67-9D36-49A7-A770-5131DAB15C44}"/>
              </a:ext>
            </a:extLst>
          </p:cNvPr>
          <p:cNvSpPr/>
          <p:nvPr/>
        </p:nvSpPr>
        <p:spPr>
          <a:xfrm rot="10800000">
            <a:off x="7625747" y="105780"/>
            <a:ext cx="719475" cy="514933"/>
          </a:xfrm>
          <a:prstGeom prst="rtTriangle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A5B68-0332-4121-835F-09BC33CE946E}"/>
              </a:ext>
            </a:extLst>
          </p:cNvPr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1FE570-DC8D-40D8-AF8E-1052994155C0}"/>
              </a:ext>
            </a:extLst>
          </p:cNvPr>
          <p:cNvSpPr/>
          <p:nvPr/>
        </p:nvSpPr>
        <p:spPr>
          <a:xfrm>
            <a:off x="0" y="6546441"/>
            <a:ext cx="9906000" cy="3115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4EDEBAC4-2451-44A3-B134-8515FA0389CF}"/>
              </a:ext>
            </a:extLst>
          </p:cNvPr>
          <p:cNvSpPr txBox="1">
            <a:spLocks/>
          </p:cNvSpPr>
          <p:nvPr/>
        </p:nvSpPr>
        <p:spPr>
          <a:xfrm>
            <a:off x="9592800" y="6544800"/>
            <a:ext cx="313200" cy="3132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Exo" panose="00000500000000000000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7AEE83A-55BB-4AE6-80D9-CCC951B97173}" type="slidenum">
              <a:rPr lang="ko-KR" altLang="en-US" smtClean="0">
                <a:solidFill>
                  <a:schemeClr val="bg1"/>
                </a:solidFill>
                <a:latin typeface="+mj-lt"/>
                <a:ea typeface="Noto Sans CJK KR DemiLight"/>
              </a:rPr>
              <a:pPr algn="ctr">
                <a:defRPr/>
              </a:pPr>
              <a:t>2</a:t>
            </a:fld>
            <a:endParaRPr lang="ko-KR" altLang="en-US" dirty="0">
              <a:solidFill>
                <a:schemeClr val="bg1"/>
              </a:solidFill>
              <a:latin typeface="+mj-lt"/>
              <a:ea typeface="Noto Sans CJK KR Demi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EB429-5130-4ABD-B10F-A8560C6F0778}"/>
              </a:ext>
            </a:extLst>
          </p:cNvPr>
          <p:cNvSpPr txBox="1"/>
          <p:nvPr/>
        </p:nvSpPr>
        <p:spPr>
          <a:xfrm>
            <a:off x="0" y="6594220"/>
            <a:ext cx="4542305" cy="21600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defPPr>
              <a:defRPr lang="en-US"/>
            </a:defPPr>
            <a:lvl1pPr algn="r">
              <a:defRPr sz="700">
                <a:solidFill>
                  <a:schemeClr val="tx1">
                    <a:lumMod val="75000"/>
                    <a:lumOff val="25000"/>
                  </a:schemeClr>
                </a:solidFill>
                <a:latin typeface="Exo" panose="00000500000000000000" pitchFamily="2" charset="0"/>
                <a:ea typeface="Noto Sans CJK KR DemiLight" panose="020B0400000000000000"/>
              </a:defRPr>
            </a:lvl1pPr>
          </a:lstStyle>
          <a:p>
            <a:pPr lvl="0"/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당사는 임대인으로부터 수집한 정보를 제공하며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이는 수집일자에 따라 건축물대장 및 실제 정보와 상이할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EB2A35-304C-655D-016E-21ED96D2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9997"/>
              </p:ext>
            </p:extLst>
          </p:nvPr>
        </p:nvGraphicFramePr>
        <p:xfrm>
          <a:off x="5132389" y="984250"/>
          <a:ext cx="4499999" cy="15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68">
                  <a:extLst>
                    <a:ext uri="{9D8B030D-6E8A-4147-A177-3AD203B41FA5}">
                      <a16:colId xmlns:a16="http://schemas.microsoft.com/office/drawing/2014/main" val="3229125935"/>
                    </a:ext>
                  </a:extLst>
                </a:gridCol>
                <a:gridCol w="676846">
                  <a:extLst>
                    <a:ext uri="{9D8B030D-6E8A-4147-A177-3AD203B41FA5}">
                      <a16:colId xmlns:a16="http://schemas.microsoft.com/office/drawing/2014/main" val="3411655125"/>
                    </a:ext>
                  </a:extLst>
                </a:gridCol>
                <a:gridCol w="676846">
                  <a:extLst>
                    <a:ext uri="{9D8B030D-6E8A-4147-A177-3AD203B41FA5}">
                      <a16:colId xmlns:a16="http://schemas.microsoft.com/office/drawing/2014/main" val="4088125614"/>
                    </a:ext>
                  </a:extLst>
                </a:gridCol>
                <a:gridCol w="678223">
                  <a:extLst>
                    <a:ext uri="{9D8B030D-6E8A-4147-A177-3AD203B41FA5}">
                      <a16:colId xmlns:a16="http://schemas.microsoft.com/office/drawing/2014/main" val="1840074006"/>
                    </a:ext>
                  </a:extLst>
                </a:gridCol>
                <a:gridCol w="627124">
                  <a:extLst>
                    <a:ext uri="{9D8B030D-6E8A-4147-A177-3AD203B41FA5}">
                      <a16:colId xmlns:a16="http://schemas.microsoft.com/office/drawing/2014/main" val="193859990"/>
                    </a:ext>
                  </a:extLst>
                </a:gridCol>
                <a:gridCol w="676846">
                  <a:extLst>
                    <a:ext uri="{9D8B030D-6E8A-4147-A177-3AD203B41FA5}">
                      <a16:colId xmlns:a16="http://schemas.microsoft.com/office/drawing/2014/main" val="3169903061"/>
                    </a:ext>
                  </a:extLst>
                </a:gridCol>
                <a:gridCol w="676846">
                  <a:extLst>
                    <a:ext uri="{9D8B030D-6E8A-4147-A177-3AD203B41FA5}">
                      <a16:colId xmlns:a16="http://schemas.microsoft.com/office/drawing/2014/main" val="284904519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</a:t>
                      </a:r>
                    </a:p>
                  </a:txBody>
                  <a:tcPr marL="0" marR="0" marT="18000" marB="1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전용면적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입주시기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보증금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임대료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관리비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06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{#products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|splice:17:34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}{</a:t>
                      </a:r>
                      <a:r>
                        <a:rPr lang="en-US" altLang="ko-Kore-KR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prdLoc</a:t>
                      </a:r>
                      <a:r>
                        <a:rPr lang="en-US" altLang="ko-Kore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netLeasableAreaM2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vacancy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deposit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-US" altLang="ko-Kore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rent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{</a:t>
                      </a:r>
                      <a:r>
                        <a:rPr lang="en" altLang="ko-Kore-KR" sz="800" b="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maintenanceFee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}{/}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23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{#</a:t>
                      </a:r>
                      <a:r>
                        <a:rPr lang="en-US" altLang="ko-KR" sz="800" b="0" kern="1200" dirty="0" err="1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products.length</a:t>
                      </a:r>
                      <a:r>
                        <a:rPr lang="en-US" altLang="ko-KR" sz="800" b="0" kern="12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&gt;17}{#</a:t>
                      </a:r>
                      <a:r>
                        <a:rPr lang="en-US" altLang="ko-KR" sz="800" b="0" kern="1200" dirty="0" err="1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products.length</a:t>
                      </a:r>
                      <a:r>
                        <a:rPr lang="en-US" altLang="ko-KR" sz="800" b="0" kern="12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&lt;35}</a:t>
                      </a:r>
                      <a:r>
                        <a:rPr lang="ko-KR" altLang="en-US" sz="800" b="0" kern="1200" baseline="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  <a:cs typeface="+mn-cs"/>
                        </a:rPr>
                        <a:t>합계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products.totalLeasableAreaM2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products.totalNetLeasableAreaM2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Noto Sans CJK KR DemiLight" panose="020B0400000000000000" pitchFamily="34" charset="-127"/>
                          <a:cs typeface="+mn-cs"/>
                        </a:rPr>
                        <a:t>{/}{/}</a:t>
                      </a:r>
                      <a:endParaRPr lang="ko-KR" altLang="en-US" sz="800" b="1" kern="120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Noto Sans CJK KR DemiLight" panose="020B0400000000000000" pitchFamily="34" charset="-127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3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95C0E4F-DB7E-4EC2-8EAF-95CAD577F25C}"/>
              </a:ext>
            </a:extLst>
          </p:cNvPr>
          <p:cNvSpPr/>
          <p:nvPr/>
        </p:nvSpPr>
        <p:spPr>
          <a:xfrm>
            <a:off x="6674825" y="3367657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[2].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F0B3E2-1701-492A-B484-14EF7F2F6BC3}"/>
              </a:ext>
            </a:extLst>
          </p:cNvPr>
          <p:cNvSpPr/>
          <p:nvPr/>
        </p:nvSpPr>
        <p:spPr>
          <a:xfrm>
            <a:off x="323247" y="6082508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[3].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D5D6B7C-620D-47FC-949F-9709285E9F8C}"/>
              </a:ext>
            </a:extLst>
          </p:cNvPr>
          <p:cNvSpPr/>
          <p:nvPr/>
        </p:nvSpPr>
        <p:spPr>
          <a:xfrm>
            <a:off x="3499036" y="3368672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[1].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C9DD39-3EB8-4C88-80C2-9FFE58C67961}"/>
              </a:ext>
            </a:extLst>
          </p:cNvPr>
          <p:cNvSpPr/>
          <p:nvPr/>
        </p:nvSpPr>
        <p:spPr>
          <a:xfrm>
            <a:off x="6674825" y="6082508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[5].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373082-21FD-4ACB-B10D-0B81403C5A70}"/>
              </a:ext>
            </a:extLst>
          </p:cNvPr>
          <p:cNvSpPr/>
          <p:nvPr/>
        </p:nvSpPr>
        <p:spPr>
          <a:xfrm>
            <a:off x="323247" y="3368672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[0].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D486D4-DBCA-43FA-B90E-1B457E03391C}"/>
              </a:ext>
            </a:extLst>
          </p:cNvPr>
          <p:cNvSpPr/>
          <p:nvPr/>
        </p:nvSpPr>
        <p:spPr>
          <a:xfrm>
            <a:off x="3499036" y="6082508"/>
            <a:ext cx="2916000" cy="180000"/>
          </a:xfrm>
          <a:prstGeom prst="rect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000" dirty="0">
                <a:latin typeface="+mj-ea"/>
                <a:ea typeface="+mj-ea"/>
              </a:rPr>
              <a:t>{photos</a:t>
            </a:r>
            <a:r>
              <a:rPr lang="en-US" altLang="ko-KR" sz="1000" dirty="0">
                <a:latin typeface="+mj-ea"/>
                <a:ea typeface="+mj-ea"/>
              </a:rPr>
              <a:t>[4].</a:t>
            </a:r>
            <a:r>
              <a:rPr lang="en-US" altLang="ko-Kore-KR" sz="1000" dirty="0" err="1">
                <a:latin typeface="+mj-ea"/>
                <a:ea typeface="+mj-ea"/>
              </a:rPr>
              <a:t>photoLocalName</a:t>
            </a:r>
            <a:r>
              <a:rPr lang="en-US" altLang="ko-Kore-KR" sz="1000" dirty="0">
                <a:latin typeface="+mj-ea"/>
                <a:ea typeface="+mj-ea"/>
              </a:rPr>
              <a:t>}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161F99-AC1A-4D74-8687-BF628FF72828}"/>
              </a:ext>
            </a:extLst>
          </p:cNvPr>
          <p:cNvSpPr/>
          <p:nvPr/>
        </p:nvSpPr>
        <p:spPr>
          <a:xfrm>
            <a:off x="8341743" y="0"/>
            <a:ext cx="1564256" cy="620713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BCCE8F0-9F15-45AA-B62A-BCC100AEB2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930" y="130062"/>
            <a:ext cx="1717083" cy="360589"/>
          </a:xfrm>
          <a:prstGeom prst="rect">
            <a:avLst/>
          </a:prstGeom>
          <a:noFill/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852473CE-20EA-4990-92BD-DED187E09AA1}"/>
              </a:ext>
            </a:extLst>
          </p:cNvPr>
          <p:cNvSpPr txBox="1">
            <a:spLocks/>
          </p:cNvSpPr>
          <p:nvPr/>
        </p:nvSpPr>
        <p:spPr>
          <a:xfrm>
            <a:off x="276086" y="301970"/>
            <a:ext cx="7924768" cy="31874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>
            <a:lvl1pPr eaLnBrk="1" latinLnBrk="1" hangingPunct="1">
              <a:defRPr b="0" i="0">
                <a:latin typeface="한국어 Yoon YGO 520_TT" charset="0"/>
                <a:ea typeface="+mj-ea"/>
                <a:cs typeface="한국어 Yoon YGO 520_TT" charset="0"/>
              </a:defRPr>
            </a:lvl1pPr>
          </a:lstStyle>
          <a:p>
            <a:pPr marL="10859">
              <a:spcBef>
                <a:spcPts val="86"/>
              </a:spcBef>
              <a:tabLst>
                <a:tab pos="8197896" algn="l"/>
              </a:tabLst>
            </a:pP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{</a:t>
            </a:r>
            <a:r>
              <a:rPr lang="en" altLang="ko-Kore-KR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}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 </a:t>
            </a:r>
            <a:r>
              <a:rPr lang="ko-KR" altLang="en-US" sz="1400" b="1" kern="0" dirty="0">
                <a:solidFill>
                  <a:srgbClr val="C00000"/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사진</a:t>
            </a:r>
            <a:endParaRPr lang="ko-KR" altLang="en-US" sz="1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A849F8B4-DBD2-44FC-A660-126133896AE3}"/>
              </a:ext>
            </a:extLst>
          </p:cNvPr>
          <p:cNvSpPr/>
          <p:nvPr/>
        </p:nvSpPr>
        <p:spPr>
          <a:xfrm rot="10800000">
            <a:off x="7625747" y="105780"/>
            <a:ext cx="719475" cy="514933"/>
          </a:xfrm>
          <a:prstGeom prst="rtTriangle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D4BEB-8E2A-47E4-A881-B0A10D45024D}"/>
              </a:ext>
            </a:extLst>
          </p:cNvPr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946389-206C-41F0-AD4D-83E6A86CD596}"/>
              </a:ext>
            </a:extLst>
          </p:cNvPr>
          <p:cNvSpPr/>
          <p:nvPr/>
        </p:nvSpPr>
        <p:spPr>
          <a:xfrm>
            <a:off x="0" y="6546441"/>
            <a:ext cx="9906000" cy="3115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CE511E9C-5C11-4DA6-A064-00CF1EF1C1F5}"/>
              </a:ext>
            </a:extLst>
          </p:cNvPr>
          <p:cNvSpPr txBox="1">
            <a:spLocks/>
          </p:cNvSpPr>
          <p:nvPr/>
        </p:nvSpPr>
        <p:spPr>
          <a:xfrm>
            <a:off x="9592800" y="6544800"/>
            <a:ext cx="313200" cy="3132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Exo" panose="00000500000000000000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7AEE83A-55BB-4AE6-80D9-CCC951B97173}" type="slidenum">
              <a:rPr lang="ko-KR" altLang="en-US" smtClean="0">
                <a:solidFill>
                  <a:schemeClr val="bg1"/>
                </a:solidFill>
                <a:latin typeface="+mj-lt"/>
                <a:ea typeface="Noto Sans CJK KR DemiLight"/>
              </a:rPr>
              <a:pPr algn="ctr">
                <a:defRPr/>
              </a:pPr>
              <a:t>3</a:t>
            </a:fld>
            <a:endParaRPr lang="ko-KR" altLang="en-US" dirty="0">
              <a:solidFill>
                <a:schemeClr val="bg1"/>
              </a:solidFill>
              <a:latin typeface="+mj-lt"/>
              <a:ea typeface="Noto Sans CJK KR Demi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F1877-B688-03CF-E7FB-41B55586D06A}"/>
              </a:ext>
            </a:extLst>
          </p:cNvPr>
          <p:cNvSpPr txBox="1"/>
          <p:nvPr/>
        </p:nvSpPr>
        <p:spPr>
          <a:xfrm>
            <a:off x="42527" y="63365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{</a:t>
            </a:r>
            <a:r>
              <a:rPr kumimoji="1" lang="en-US" altLang="ko-KR" sz="800" dirty="0"/>
              <a:t>#photos}</a:t>
            </a:r>
            <a:endParaRPr kumimoji="1" lang="ko-Kore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6D92-2C73-8652-1314-C17F61DDA247}"/>
              </a:ext>
            </a:extLst>
          </p:cNvPr>
          <p:cNvSpPr txBox="1"/>
          <p:nvPr/>
        </p:nvSpPr>
        <p:spPr>
          <a:xfrm>
            <a:off x="315175" y="1085257"/>
            <a:ext cx="2916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[0].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1E1E-BB11-FFF2-67E2-533DF48D44E1}"/>
              </a:ext>
            </a:extLst>
          </p:cNvPr>
          <p:cNvSpPr txBox="1"/>
          <p:nvPr/>
        </p:nvSpPr>
        <p:spPr>
          <a:xfrm>
            <a:off x="3504078" y="1100812"/>
            <a:ext cx="2916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[1]. 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620DE-25BF-B4B2-5518-82037F3859DC}"/>
              </a:ext>
            </a:extLst>
          </p:cNvPr>
          <p:cNvSpPr txBox="1"/>
          <p:nvPr/>
        </p:nvSpPr>
        <p:spPr>
          <a:xfrm>
            <a:off x="6671225" y="1083916"/>
            <a:ext cx="29196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[2]. 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2137E-0D86-FEFC-9D43-7D024C595A36}"/>
              </a:ext>
            </a:extLst>
          </p:cNvPr>
          <p:cNvSpPr txBox="1"/>
          <p:nvPr/>
        </p:nvSpPr>
        <p:spPr>
          <a:xfrm>
            <a:off x="9370769" y="6298228"/>
            <a:ext cx="70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{</a:t>
            </a:r>
            <a:r>
              <a:rPr kumimoji="1" lang="en-US" altLang="ko-KR" sz="800" dirty="0"/>
              <a:t>/photos}</a:t>
            </a:r>
            <a:endParaRPr kumimoji="1" lang="ko-Kore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9900B-4351-50C5-687E-323F583D6CB4}"/>
              </a:ext>
            </a:extLst>
          </p:cNvPr>
          <p:cNvSpPr txBox="1"/>
          <p:nvPr/>
        </p:nvSpPr>
        <p:spPr>
          <a:xfrm>
            <a:off x="315175" y="3799544"/>
            <a:ext cx="2916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[3].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036A3-7659-ACA7-AE5D-20ADCB58AFF2}"/>
              </a:ext>
            </a:extLst>
          </p:cNvPr>
          <p:cNvSpPr txBox="1"/>
          <p:nvPr/>
        </p:nvSpPr>
        <p:spPr>
          <a:xfrm>
            <a:off x="3490964" y="3794561"/>
            <a:ext cx="2916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[4].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7541F-1857-99B0-9FD3-FEE24694EBC3}"/>
              </a:ext>
            </a:extLst>
          </p:cNvPr>
          <p:cNvSpPr txBox="1"/>
          <p:nvPr/>
        </p:nvSpPr>
        <p:spPr>
          <a:xfrm>
            <a:off x="6674825" y="3801185"/>
            <a:ext cx="2916000" cy="22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{%photos</a:t>
            </a:r>
            <a:r>
              <a:rPr kumimoji="1" lang="en-US" altLang="ko-KR" dirty="0"/>
              <a:t>[5].</a:t>
            </a:r>
            <a:r>
              <a:rPr kumimoji="1" lang="en-US" altLang="ko-KR" dirty="0" err="1"/>
              <a:t>photoUrl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72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4F48BE2-B287-CB6E-4A7B-143E2B2C3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8816"/>
              </p:ext>
            </p:extLst>
          </p:nvPr>
        </p:nvGraphicFramePr>
        <p:xfrm>
          <a:off x="633000" y="1114164"/>
          <a:ext cx="8640000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291259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385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99030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904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801038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6383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91808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78348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86374706"/>
                    </a:ext>
                  </a:extLst>
                </a:gridCol>
              </a:tblGrid>
              <a:tr h="216000">
                <a:tc gridSpan="7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주차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엘리베이터</a:t>
                      </a:r>
                      <a:endParaRPr lang="ko-KR" altLang="en-US" sz="800" b="1" kern="1200" baseline="0" dirty="0">
                        <a:solidFill>
                          <a:schemeClr val="bg1"/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172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총 주차 대수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주차 제공 기준 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무료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)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주차 제공 기준 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유료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)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주차장 이용 시간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관리 위탁 업체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기계식 입고 가능 크기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드랍 오프 존 유무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총대수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운영 현황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0634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lang="en" altLang="ko-Kore-KR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totalParkingCount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임대면적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80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평당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이용 가능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어반포트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없음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800" b="0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elevatorTotalCount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승객용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  <a:p>
                      <a:pPr algn="ctr" latinLnBrk="1"/>
                      <a:r>
                        <a:rPr lang="ko-KR" alt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화물용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VIP 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6955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8CF2F23-65D1-D7B2-3339-7B851814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96441"/>
              </p:ext>
            </p:extLst>
          </p:nvPr>
        </p:nvGraphicFramePr>
        <p:xfrm>
          <a:off x="633000" y="2405038"/>
          <a:ext cx="8640000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652364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798456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084764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940401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57948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2508675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904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76277752"/>
                    </a:ext>
                  </a:extLst>
                </a:gridCol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noProof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통신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통신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전기 용량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냉난방 방식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59217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 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 통신사 외 사용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총 용량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층별 용량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운영 방식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추가 가동 시 비용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개별 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EHP 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추가 설치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5305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방식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388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SK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회선 임차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4,750kva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최대 전열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60kw</a:t>
                      </a:r>
                    </a:p>
                    <a:p>
                      <a:pPr algn="ctr" latinLnBrk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최대 전등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40kw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" altLang="ko-Kore-KR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coolerState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" altLang="ko-Kore-KR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heaterState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협의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가능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8098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956EB71-842B-5EF1-DB43-CFFAFFFE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0845"/>
              </p:ext>
            </p:extLst>
          </p:nvPr>
        </p:nvGraphicFramePr>
        <p:xfrm>
          <a:off x="633000" y="3792432"/>
          <a:ext cx="8640000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806139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171520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91259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3859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99030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701802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6383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9180865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층고</a:t>
                      </a:r>
                      <a:endParaRPr lang="ko-KR" altLang="en-US" sz="800" b="1" kern="1200" baseline="0" dirty="0">
                        <a:solidFill>
                          <a:schemeClr val="bg1"/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</a:rPr>
                        <a:t>계단</a:t>
                      </a: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보안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화장실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17256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마감 기준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노출 기준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스피드 게이트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보안 시설 업체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전용층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 내 </a:t>
                      </a:r>
                      <a:b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</a:b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타 보안업체 사용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빌딩 출입 시간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양변기 개수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</a:rPr>
                        <a:t>내진 설계</a:t>
                      </a:r>
                    </a:p>
                  </a:txBody>
                  <a:tcPr marL="0" marR="0" marT="18000" marB="1800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0634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남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2996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2.6m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ko-KR" alt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에스원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협의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시간 출입 가능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칸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소변기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69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441C8CA-DAC9-9305-EFE4-05D5CE2A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1017"/>
              </p:ext>
            </p:extLst>
          </p:nvPr>
        </p:nvGraphicFramePr>
        <p:xfrm>
          <a:off x="633000" y="5179825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2225779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272720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2479481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54904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507195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601600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18116764"/>
                    </a:ext>
                  </a:extLst>
                </a:gridCol>
              </a:tblGrid>
              <a:tr h="216000">
                <a:tc gridSpan="7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기타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Exo" panose="00000500000000000000" pitchFamily="2" charset="0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xo" panose="00000500000000000000" pitchFamily="2" charset="0"/>
                        <a:ea typeface="+mj-ea"/>
                        <a:cs typeface="+mn-cs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592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엑세스</a:t>
                      </a: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 플로어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바닥 하중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내진 설계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흡연실 위치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계단 개소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j-ea"/>
                          <a:cs typeface="+mn-cs"/>
                        </a:rPr>
                        <a:t>지하철 연결 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LEED </a:t>
                      </a:r>
                      <a:r>
                        <a:rPr lang="ko-KR" altLang="en-US" sz="8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" panose="00000500000000000000" pitchFamily="2" charset="0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5305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존재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(10.0 cm)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1" rtl="0" eaLnBrk="1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미연결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xo" panose="00000500000000000000" pitchFamily="2" charset="0"/>
                          <a:ea typeface="+mn-ea"/>
                          <a:cs typeface="+mn-cs"/>
                        </a:rPr>
                        <a:t>플래티넘</a:t>
                      </a:r>
                      <a:endParaRPr lang="en-US" altLang="ko-KR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xo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8098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6DBBA-5D70-4405-9438-6485E34AF6F0}"/>
              </a:ext>
            </a:extLst>
          </p:cNvPr>
          <p:cNvSpPr/>
          <p:nvPr/>
        </p:nvSpPr>
        <p:spPr>
          <a:xfrm>
            <a:off x="8341743" y="0"/>
            <a:ext cx="1564256" cy="620713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1EC1150-9CDC-468B-BEA0-884B09BA32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930" y="130062"/>
            <a:ext cx="1717083" cy="360589"/>
          </a:xfrm>
          <a:prstGeom prst="rect">
            <a:avLst/>
          </a:prstGeom>
          <a:noFill/>
        </p:spPr>
      </p:pic>
      <p:sp>
        <p:nvSpPr>
          <p:cNvPr id="27" name="object 3">
            <a:extLst>
              <a:ext uri="{FF2B5EF4-FFF2-40B4-BE49-F238E27FC236}">
                <a16:creationId xmlns:a16="http://schemas.microsoft.com/office/drawing/2014/main" id="{CD0C5089-61F5-4EF6-9FA9-EB4E4F4D92A6}"/>
              </a:ext>
            </a:extLst>
          </p:cNvPr>
          <p:cNvSpPr txBox="1">
            <a:spLocks/>
          </p:cNvSpPr>
          <p:nvPr/>
        </p:nvSpPr>
        <p:spPr>
          <a:xfrm>
            <a:off x="276086" y="301970"/>
            <a:ext cx="7924768" cy="31874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>
            <a:lvl1pPr eaLnBrk="1" latinLnBrk="1" hangingPunct="1">
              <a:defRPr b="0" i="0">
                <a:latin typeface="한국어 Yoon YGO 520_TT" charset="0"/>
                <a:ea typeface="+mj-ea"/>
                <a:cs typeface="한국어 Yoon YGO 520_TT" charset="0"/>
              </a:defRPr>
            </a:lvl1pPr>
          </a:lstStyle>
          <a:p>
            <a:pPr marL="10859">
              <a:spcBef>
                <a:spcPts val="86"/>
              </a:spcBef>
              <a:tabLst>
                <a:tab pos="8197896" algn="l"/>
              </a:tabLst>
            </a:pP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{</a:t>
            </a:r>
            <a:r>
              <a:rPr lang="en" altLang="ko-Kore-KR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}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 </a:t>
            </a:r>
            <a:r>
              <a:rPr lang="ko-KR" altLang="en-US" sz="1400" b="1" kern="0" dirty="0">
                <a:solidFill>
                  <a:srgbClr val="C00000"/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시설물</a:t>
            </a:r>
            <a:endParaRPr lang="ko-KR" altLang="en-US" sz="1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B95BB15-28C7-4D4A-8738-1E2A80B0BBEF}"/>
              </a:ext>
            </a:extLst>
          </p:cNvPr>
          <p:cNvSpPr/>
          <p:nvPr/>
        </p:nvSpPr>
        <p:spPr>
          <a:xfrm rot="10800000">
            <a:off x="7625747" y="105780"/>
            <a:ext cx="719475" cy="514933"/>
          </a:xfrm>
          <a:prstGeom prst="rtTriangle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E9250-7B84-4385-8EF0-04C6215CC898}"/>
              </a:ext>
            </a:extLst>
          </p:cNvPr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84F852-4828-4EFF-A341-03537CFC1AD3}"/>
              </a:ext>
            </a:extLst>
          </p:cNvPr>
          <p:cNvSpPr/>
          <p:nvPr/>
        </p:nvSpPr>
        <p:spPr>
          <a:xfrm>
            <a:off x="0" y="6546441"/>
            <a:ext cx="9906000" cy="3115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F5F496B2-8741-4B2C-9258-18F676B5C1E4}"/>
              </a:ext>
            </a:extLst>
          </p:cNvPr>
          <p:cNvSpPr txBox="1">
            <a:spLocks/>
          </p:cNvSpPr>
          <p:nvPr/>
        </p:nvSpPr>
        <p:spPr>
          <a:xfrm>
            <a:off x="9592800" y="6544800"/>
            <a:ext cx="313200" cy="3132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Exo" panose="00000500000000000000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7AEE83A-55BB-4AE6-80D9-CCC951B97173}" type="slidenum">
              <a:rPr lang="ko-KR" altLang="en-US" smtClean="0">
                <a:solidFill>
                  <a:schemeClr val="bg1"/>
                </a:solidFill>
                <a:latin typeface="+mj-lt"/>
                <a:ea typeface="Noto Sans CJK KR DemiLight"/>
              </a:rPr>
              <a:pPr algn="ctr">
                <a:defRPr/>
              </a:pPr>
              <a:t>4</a:t>
            </a:fld>
            <a:endParaRPr lang="ko-KR" altLang="en-US" dirty="0">
              <a:solidFill>
                <a:schemeClr val="bg1"/>
              </a:solidFill>
              <a:latin typeface="+mj-lt"/>
              <a:ea typeface="Noto Sans CJK KR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386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D25CE2-1105-40C7-A646-AE2AD588477E}"/>
              </a:ext>
            </a:extLst>
          </p:cNvPr>
          <p:cNvSpPr/>
          <p:nvPr/>
        </p:nvSpPr>
        <p:spPr>
          <a:xfrm>
            <a:off x="8341743" y="0"/>
            <a:ext cx="1564256" cy="620713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D424F4-4BF1-40DA-96BE-46F1C587E9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930" y="130062"/>
            <a:ext cx="1717083" cy="360589"/>
          </a:xfrm>
          <a:prstGeom prst="rect">
            <a:avLst/>
          </a:prstGeom>
          <a:noFill/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0A14FC48-9EA9-4F93-B380-506327ED42FB}"/>
              </a:ext>
            </a:extLst>
          </p:cNvPr>
          <p:cNvSpPr txBox="1">
            <a:spLocks/>
          </p:cNvSpPr>
          <p:nvPr/>
        </p:nvSpPr>
        <p:spPr>
          <a:xfrm>
            <a:off x="276086" y="301970"/>
            <a:ext cx="7924768" cy="31874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>
            <a:lvl1pPr eaLnBrk="1" latinLnBrk="1" hangingPunct="1">
              <a:defRPr b="0" i="0">
                <a:latin typeface="한국어 Yoon YGO 520_TT" charset="0"/>
                <a:ea typeface="+mj-ea"/>
                <a:cs typeface="한국어 Yoon YGO 520_TT" charset="0"/>
              </a:defRPr>
            </a:lvl1pPr>
          </a:lstStyle>
          <a:p>
            <a:pPr marL="10859">
              <a:spcBef>
                <a:spcPts val="86"/>
              </a:spcBef>
              <a:tabLst>
                <a:tab pos="8197896" algn="l"/>
              </a:tabLst>
            </a:pP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{</a:t>
            </a:r>
            <a:r>
              <a:rPr lang="en" altLang="ko-Kore-KR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buildingName</a:t>
            </a:r>
            <a:r>
              <a:rPr lang="en-US" altLang="ko-KR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</a:rPr>
              <a:t>}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 </a:t>
            </a:r>
            <a:r>
              <a:rPr lang="ko-KR" altLang="en-US" sz="1400" b="1" kern="0" dirty="0">
                <a:solidFill>
                  <a:srgbClr val="C00000"/>
                </a:solidFill>
                <a:uFill>
                  <a:solidFill>
                    <a:srgbClr val="69BD28"/>
                  </a:solidFill>
                </a:uFill>
                <a:latin typeface="+mj-ea"/>
                <a:cs typeface="DIN Pro" panose="020B0504020101020102" pitchFamily="34" charset="0"/>
              </a:rPr>
              <a:t>도면</a:t>
            </a:r>
            <a:endParaRPr lang="ko-KR" altLang="en-US" sz="1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C1934762-B0E1-43BC-9236-0FC1A809CDBF}"/>
              </a:ext>
            </a:extLst>
          </p:cNvPr>
          <p:cNvSpPr/>
          <p:nvPr/>
        </p:nvSpPr>
        <p:spPr>
          <a:xfrm rot="10800000">
            <a:off x="7625747" y="105780"/>
            <a:ext cx="719475" cy="514933"/>
          </a:xfrm>
          <a:prstGeom prst="rtTriangle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11F817-5070-462C-AC86-2344CB31BBA0}"/>
              </a:ext>
            </a:extLst>
          </p:cNvPr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9EB81-3BD8-4E91-AFDC-0C125FD64141}"/>
              </a:ext>
            </a:extLst>
          </p:cNvPr>
          <p:cNvSpPr/>
          <p:nvPr/>
        </p:nvSpPr>
        <p:spPr>
          <a:xfrm>
            <a:off x="0" y="6546441"/>
            <a:ext cx="9906000" cy="3115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j-ea"/>
                <a:ea typeface="+mj-ea"/>
              </a:rPr>
              <a:t>업무동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j-ea"/>
                <a:ea typeface="+mj-ea"/>
              </a:rPr>
              <a:t>기준층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평면도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6DD2C898-B327-428E-A326-99E46D0C756F}"/>
              </a:ext>
            </a:extLst>
          </p:cNvPr>
          <p:cNvSpPr txBox="1">
            <a:spLocks/>
          </p:cNvSpPr>
          <p:nvPr/>
        </p:nvSpPr>
        <p:spPr>
          <a:xfrm>
            <a:off x="9592800" y="6544800"/>
            <a:ext cx="313200" cy="3132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Exo" panose="00000500000000000000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7AEE83A-55BB-4AE6-80D9-CCC951B97173}" type="slidenum">
              <a:rPr lang="ko-KR" altLang="en-US" smtClean="0">
                <a:solidFill>
                  <a:schemeClr val="bg1"/>
                </a:solidFill>
                <a:latin typeface="+mj-lt"/>
                <a:ea typeface="Noto Sans CJK KR DemiLight"/>
              </a:rPr>
              <a:pPr algn="ctr">
                <a:defRPr/>
              </a:pPr>
              <a:t>5</a:t>
            </a:fld>
            <a:endParaRPr lang="ko-KR" altLang="en-US" dirty="0">
              <a:solidFill>
                <a:schemeClr val="bg1"/>
              </a:solidFill>
              <a:latin typeface="+mj-lt"/>
              <a:ea typeface="Noto Sans CJK KR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159887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2">
      <a:majorFont>
        <a:latin typeface="exo bold"/>
        <a:ea typeface="Noto Sans CJK KR Bold"/>
        <a:cs typeface=""/>
      </a:majorFont>
      <a:minorFont>
        <a:latin typeface="Exo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77448</TotalTime>
  <Words>788</Words>
  <Application>Microsoft Macintosh PowerPoint</Application>
  <PresentationFormat>A4 용지(210x297mm)</PresentationFormat>
  <Paragraphs>221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exo bold</vt:lpstr>
      <vt:lpstr>맑은 고딕</vt:lpstr>
      <vt:lpstr>Noto Sans CJK KR Bold</vt:lpstr>
      <vt:lpstr>Noto Sans CJK KR DemiLight</vt:lpstr>
      <vt:lpstr>Arial</vt:lpstr>
      <vt:lpstr>Exo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동희 민</dc:creator>
  <cp:lastModifiedBy>IT부문</cp:lastModifiedBy>
  <cp:revision>5218</cp:revision>
  <cp:lastPrinted>2019-10-06T15:10:43Z</cp:lastPrinted>
  <dcterms:created xsi:type="dcterms:W3CDTF">2019-07-24T07:27:27Z</dcterms:created>
  <dcterms:modified xsi:type="dcterms:W3CDTF">2023-03-16T05:52:40Z</dcterms:modified>
</cp:coreProperties>
</file>