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C5FE60-0A5E-47D3-8904-2C15B37246F0}">
  <a:tblStyle styleId="{E0C5FE60-0A5E-47D3-8904-2C15B37246F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4f3b8a1dd_0_4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54f3b8a1dd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47d5b38cf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547d5b38cf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 las cinco variables categoricas las codificamos usan label encoding dando valores booleanos para ocupacion, presion sanguiena y genero</a:t>
            </a:r>
            <a:endParaRPr/>
          </a:p>
          <a:p>
            <a:pPr indent="0" lvl="0" marL="0" rtl="0" algn="l">
              <a:lnSpc>
                <a:spcPct val="100000"/>
              </a:lnSpc>
              <a:spcBef>
                <a:spcPts val="0"/>
              </a:spcBef>
              <a:spcAft>
                <a:spcPts val="0"/>
              </a:spcAft>
              <a:buSzPts val="1100"/>
              <a:buNone/>
            </a:pPr>
            <a:r>
              <a:rPr lang="es"/>
              <a:t>valores 0,1,2 para BMI y desorden del sueño.</a:t>
            </a:r>
            <a:endParaRPr/>
          </a:p>
          <a:p>
            <a:pPr indent="0" lvl="0" marL="0" rtl="0" algn="l">
              <a:lnSpc>
                <a:spcPct val="100000"/>
              </a:lnSpc>
              <a:spcBef>
                <a:spcPts val="0"/>
              </a:spcBef>
              <a:spcAft>
                <a:spcPts val="0"/>
              </a:spcAft>
              <a:buSzPts val="1100"/>
              <a:buNone/>
            </a:pPr>
            <a:r>
              <a:rPr lang="es"/>
              <a:t>Ocupacion en un principio queriamos usarla para investigar como afectaba esta problematica a los trabajadadores de salud, pero el dataset al tener la mayoria de las enfermeras con apnea quedaba con un bias para ese lado</a:t>
            </a:r>
            <a:endParaRPr/>
          </a:p>
          <a:p>
            <a:pPr indent="0" lvl="0" marL="0" rtl="0" algn="l">
              <a:lnSpc>
                <a:spcPct val="100000"/>
              </a:lnSpc>
              <a:spcBef>
                <a:spcPts val="0"/>
              </a:spcBef>
              <a:spcAft>
                <a:spcPts val="0"/>
              </a:spcAft>
              <a:buSzPts val="1100"/>
              <a:buNone/>
            </a:pPr>
            <a:r>
              <a:rPr lang="es"/>
              <a:t>por ese motivo lo descartamos</a:t>
            </a:r>
            <a:endParaRPr/>
          </a:p>
          <a:p>
            <a:pPr indent="0" lvl="0" marL="0" rtl="0" algn="l">
              <a:lnSpc>
                <a:spcPct val="100000"/>
              </a:lnSpc>
              <a:spcBef>
                <a:spcPts val="0"/>
              </a:spcBef>
              <a:spcAft>
                <a:spcPts val="0"/>
              </a:spcAft>
              <a:buSzPts val="1100"/>
              <a:buNone/>
            </a:pPr>
            <a:r>
              <a:rPr lang="es"/>
              <a:t>Presion sanguinea lo separamos en sistolica y diastolica (120/80 era como venia el dato original) y nos quedamos con la presion sistolica como indicador de presion alta (&gt;130)</a:t>
            </a:r>
            <a:endParaRPr/>
          </a:p>
          <a:p>
            <a:pPr indent="0" lvl="0" marL="0" rtl="0" algn="l">
              <a:lnSpc>
                <a:spcPct val="100000"/>
              </a:lnSpc>
              <a:spcBef>
                <a:spcPts val="0"/>
              </a:spcBef>
              <a:spcAft>
                <a:spcPts val="0"/>
              </a:spcAft>
              <a:buSzPts val="1100"/>
              <a:buNone/>
            </a:pPr>
            <a:r>
              <a:rPr lang="es"/>
              <a:t>bmi y desorden le dimos 0 a la categoria normales  y none para que le de mas importancia a las clases que son el objetivo</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4f3b8a1dd_0_4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54f3b8a1dd_0_4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Finalmente nos quedamos con 9 parametros del dataset original y 1 como target</a:t>
            </a:r>
            <a:endParaRPr/>
          </a:p>
          <a:p>
            <a:pPr indent="0" lvl="0" marL="0" rtl="0" algn="l">
              <a:lnSpc>
                <a:spcPct val="100000"/>
              </a:lnSpc>
              <a:spcBef>
                <a:spcPts val="0"/>
              </a:spcBef>
              <a:spcAft>
                <a:spcPts val="0"/>
              </a:spcAft>
              <a:buSzPts val="1100"/>
              <a:buNone/>
            </a:pPr>
            <a:r>
              <a:rPr lang="es"/>
              <a:t>como es un dataset chico hicimos k-folds grandes ya que el maximo tiempo con 80 eran 5 min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Nota de color, la imagen de regresor logistico es la libre interpretacion de la IA de imagenes de Bing con las palabras Regresor logistico</a:t>
            </a:r>
            <a:endParaRPr/>
          </a:p>
          <a:p>
            <a:pPr indent="0" lvl="0" marL="0" rtl="0" algn="l">
              <a:lnSpc>
                <a:spcPct val="100000"/>
              </a:lnSpc>
              <a:spcBef>
                <a:spcPts val="0"/>
              </a:spcBef>
              <a:spcAft>
                <a:spcPts val="0"/>
              </a:spcAft>
              <a:buSzPts val="1100"/>
              <a:buNone/>
            </a:pPr>
            <a:r>
              <a:rPr lang="es"/>
              <a:t>Los dos modelos los vamos a buscar el mejor accuracy score para los datos de entrenamientos y asi seleccionar el mejor de cada uno de ellos</a:t>
            </a:r>
            <a:endParaRPr/>
          </a:p>
          <a:p>
            <a:pPr indent="0" lvl="0" marL="0" rtl="0" algn="l">
              <a:lnSpc>
                <a:spcPct val="100000"/>
              </a:lnSpc>
              <a:spcBef>
                <a:spcPts val="0"/>
              </a:spcBef>
              <a:spcAft>
                <a:spcPts val="0"/>
              </a:spcAft>
              <a:buSzPts val="1100"/>
              <a:buNone/>
            </a:pPr>
            <a:r>
              <a:rPr lang="es"/>
              <a:t>luego usamos matriz de confusion y la curva roc para comparalos entre ellos dos usando los datos de test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Scores, el aumento del valor es bajo variando las opciones del gridsearch</a:t>
            </a:r>
            <a:endParaRPr/>
          </a:p>
          <a:p>
            <a:pPr indent="0" lvl="0" marL="0" rtl="0" algn="l">
              <a:lnSpc>
                <a:spcPct val="100000"/>
              </a:lnSpc>
              <a:spcBef>
                <a:spcPts val="0"/>
              </a:spcBef>
              <a:spcAft>
                <a:spcPts val="0"/>
              </a:spcAft>
              <a:buSzPts val="1100"/>
              <a:buNone/>
            </a:pPr>
            <a:r>
              <a:rPr lang="es"/>
              <a:t>En arbol con un k-fold de 80 llevaba 4-5min</a:t>
            </a:r>
            <a:endParaRPr/>
          </a:p>
          <a:p>
            <a:pPr indent="0" lvl="0" marL="0" rtl="0" algn="l">
              <a:lnSpc>
                <a:spcPct val="100000"/>
              </a:lnSpc>
              <a:spcBef>
                <a:spcPts val="0"/>
              </a:spcBef>
              <a:spcAft>
                <a:spcPts val="0"/>
              </a:spcAft>
              <a:buSzPts val="1100"/>
              <a:buNone/>
            </a:pPr>
            <a:r>
              <a:rPr lang="es"/>
              <a:t>Regresor optamos por hacer pocos k-fold al principio y luego lo aumentamos al final</a:t>
            </a:r>
            <a:endParaRPr/>
          </a:p>
          <a:p>
            <a:pPr indent="0" lvl="0" marL="0" rtl="0" algn="l">
              <a:lnSpc>
                <a:spcPct val="100000"/>
              </a:lnSpc>
              <a:spcBef>
                <a:spcPts val="0"/>
              </a:spcBef>
              <a:spcAft>
                <a:spcPts val="0"/>
              </a:spcAft>
              <a:buSzPts val="1100"/>
              <a:buNone/>
            </a:pPr>
            <a:r>
              <a:rPr lang="es"/>
              <a:t>Class Weight lo descartamos porque daba siempre none, que es el default</a:t>
            </a:r>
            <a:endParaRPr/>
          </a:p>
          <a:p>
            <a:pPr indent="0" lvl="0" marL="0" rtl="0" algn="l">
              <a:lnSpc>
                <a:spcPct val="100000"/>
              </a:lnSpc>
              <a:spcBef>
                <a:spcPts val="0"/>
              </a:spcBef>
              <a:spcAft>
                <a:spcPts val="0"/>
              </a:spcAft>
              <a:buSzPts val="1100"/>
              <a:buNone/>
            </a:pPr>
            <a:r>
              <a:rPr lang="es"/>
              <a:t>agregamos solver que al ser un dataset chico liblinear es el se recomienda la documentacion y es el que gridsearch confirmo</a:t>
            </a:r>
            <a:endParaRPr/>
          </a:p>
          <a:p>
            <a:pPr indent="0" lvl="0" marL="0" rtl="0" algn="l">
              <a:lnSpc>
                <a:spcPct val="100000"/>
              </a:lnSpc>
              <a:spcBef>
                <a:spcPts val="0"/>
              </a:spcBef>
              <a:spcAft>
                <a:spcPts val="0"/>
              </a:spcAft>
              <a:buSzPts val="1100"/>
              <a:buNone/>
            </a:pPr>
            <a:r>
              <a:rPr lang="es"/>
              <a:t>Lo que nos sirve porque al usar como penalidad lasso (l1) nos tira a cero los parametros que no interesan</a:t>
            </a:r>
            <a:endParaRPr/>
          </a:p>
          <a:p>
            <a:pPr indent="0" lvl="0" marL="0" rtl="0" algn="l">
              <a:lnSpc>
                <a:spcPct val="100000"/>
              </a:lnSpc>
              <a:spcBef>
                <a:spcPts val="0"/>
              </a:spcBef>
              <a:spcAft>
                <a:spcPts val="0"/>
              </a:spcAft>
              <a:buClr>
                <a:schemeClr val="dk1"/>
              </a:buClr>
              <a:buSzPts val="1100"/>
              <a:buFont typeface="Arial"/>
              <a:buNone/>
            </a:pPr>
            <a:r>
              <a:rPr lang="es"/>
              <a:t>Esto lleva a un árbol con demasiados nodos para simplemente clasificarlos en 3 categorías. Por este motivo limitamos la profundidad a 3</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4a4c567f0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54a4c567f0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s">
                <a:solidFill>
                  <a:schemeClr val="dk1"/>
                </a:solidFill>
              </a:rPr>
              <a:t>Luego de varias idas y vueltas con los hiperparametros llegamos a este modelo, donde limitamos la profundidad, ya que en diferentes no mejoraba la accuracy significativamente y </a:t>
            </a:r>
            <a:r>
              <a:rPr lang="es">
                <a:solidFill>
                  <a:schemeClr val="dk1"/>
                </a:solidFill>
              </a:rPr>
              <a:t>realizaba</a:t>
            </a:r>
            <a:r>
              <a:rPr lang="es">
                <a:solidFill>
                  <a:schemeClr val="dk1"/>
                </a:solidFill>
              </a:rPr>
              <a:t> cortes pero no separaba en clases sino que </a:t>
            </a:r>
            <a:r>
              <a:rPr lang="es">
                <a:solidFill>
                  <a:schemeClr val="dk1"/>
                </a:solidFill>
              </a:rPr>
              <a:t>mantenía</a:t>
            </a:r>
            <a:r>
              <a:rPr lang="es">
                <a:solidFill>
                  <a:schemeClr val="dk1"/>
                </a:solidFill>
              </a:rPr>
              <a:t> la clase de la altura superior.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 Izquierda vemos la matriz de </a:t>
            </a:r>
            <a:r>
              <a:rPr lang="es"/>
              <a:t>confusión</a:t>
            </a:r>
            <a:r>
              <a:rPr lang="es"/>
              <a:t> del modelo sobre test, captura en una gran </a:t>
            </a:r>
            <a:r>
              <a:rPr lang="es"/>
              <a:t>mayoría</a:t>
            </a:r>
            <a:r>
              <a:rPr lang="es"/>
              <a:t> correctamente sobre test, en el </a:t>
            </a:r>
            <a:r>
              <a:rPr lang="es"/>
              <a:t>gráfico</a:t>
            </a:r>
            <a:r>
              <a:rPr lang="es"/>
              <a:t> de la derecha todas las </a:t>
            </a:r>
            <a:r>
              <a:rPr lang="es"/>
              <a:t>métricas</a:t>
            </a:r>
            <a:r>
              <a:rPr lang="es"/>
              <a:t> del modelo, aunque nosotros nos centramos en el </a:t>
            </a:r>
            <a:r>
              <a:rPr lang="es"/>
              <a:t>accuracy</a:t>
            </a:r>
            <a:r>
              <a:rPr lang="es"/>
              <a:t> ya que </a:t>
            </a:r>
            <a:r>
              <a:rPr lang="es"/>
              <a:t>queríamos</a:t>
            </a:r>
            <a:r>
              <a:rPr lang="es"/>
              <a:t> que el modelo </a:t>
            </a:r>
            <a:r>
              <a:rPr lang="es"/>
              <a:t>clasificara</a:t>
            </a:r>
            <a:r>
              <a:rPr lang="es"/>
              <a:t> correctamente la mayor cantidad posible, vemos que el </a:t>
            </a:r>
            <a:r>
              <a:rPr lang="es"/>
              <a:t>accuracy</a:t>
            </a:r>
            <a:r>
              <a:rPr lang="es"/>
              <a:t> </a:t>
            </a:r>
            <a:r>
              <a:rPr lang="es"/>
              <a:t>alcanzado</a:t>
            </a:r>
            <a:r>
              <a:rPr lang="es"/>
              <a:t> es de 0,86, y el de </a:t>
            </a:r>
            <a:r>
              <a:rPr lang="es"/>
              <a:t>entrenamiento</a:t>
            </a:r>
            <a:r>
              <a:rPr lang="es"/>
              <a:t> rondaba el 0.90.</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el siguiente </a:t>
            </a:r>
            <a:r>
              <a:rPr lang="es"/>
              <a:t>gráfico</a:t>
            </a:r>
            <a:r>
              <a:rPr lang="es"/>
              <a:t> vemos los features</a:t>
            </a:r>
            <a:r>
              <a:rPr lang="es"/>
              <a:t> más importantes para el Modelo árbol, donde determinó que la presión alta, el nivel de actividad física, bmi y en menor medida el ritmo cardiaco y la edad,  </a:t>
            </a:r>
            <a:endParaRPr/>
          </a:p>
          <a:p>
            <a:pPr indent="0" lvl="0" marL="0" rtl="0" algn="l">
              <a:lnSpc>
                <a:spcPct val="100000"/>
              </a:lnSpc>
              <a:spcBef>
                <a:spcPts val="0"/>
              </a:spcBef>
              <a:spcAft>
                <a:spcPts val="0"/>
              </a:spcAft>
              <a:buSzPts val="1100"/>
              <a:buNone/>
            </a:pPr>
            <a:r>
              <a:rPr lang="es"/>
              <a:t>eran las características más importantes para el Árbol. Si bien parece que el modelo da buena información, las características que da son las que uso para mejorar el gini del modelo en general. </a:t>
            </a:r>
            <a:endParaRPr/>
          </a:p>
          <a:p>
            <a:pPr indent="0" lvl="0" marL="0" rtl="0" algn="l">
              <a:lnSpc>
                <a:spcPct val="100000"/>
              </a:lnSpc>
              <a:spcBef>
                <a:spcPts val="0"/>
              </a:spcBef>
              <a:spcAft>
                <a:spcPts val="0"/>
              </a:spcAft>
              <a:buSzPts val="1100"/>
              <a:buNone/>
            </a:pPr>
            <a:r>
              <a:rPr lang="es"/>
              <a:t>Por lo que nos decidimos a probar un regresor logístico.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54e854876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54e854876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Aca la matriz de </a:t>
            </a:r>
            <a:r>
              <a:rPr lang="es"/>
              <a:t>confusión</a:t>
            </a:r>
            <a:r>
              <a:rPr lang="es"/>
              <a:t> del regresor, </a:t>
            </a:r>
            <a:r>
              <a:rPr lang="es"/>
              <a:t>podemos</a:t>
            </a:r>
            <a:r>
              <a:rPr lang="es"/>
              <a:t> ver que se parece bastante a la del </a:t>
            </a:r>
            <a:r>
              <a:rPr lang="es"/>
              <a:t>árbol, el accuracy mejoró marginalmente llegando al 0,88, principalmente porque pudo clasificar un TP más de la clase insomnia.</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54e854876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g254e854876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Pero lo </a:t>
            </a:r>
            <a:r>
              <a:rPr lang="es"/>
              <a:t>más</a:t>
            </a:r>
            <a:r>
              <a:rPr lang="es"/>
              <a:t> interesante del regresor es que a </a:t>
            </a:r>
            <a:r>
              <a:rPr lang="es"/>
              <a:t>través</a:t>
            </a:r>
            <a:r>
              <a:rPr lang="es"/>
              <a:t> de sus coeficientes, podemos obtener </a:t>
            </a:r>
            <a:r>
              <a:rPr lang="es"/>
              <a:t>información</a:t>
            </a:r>
            <a:r>
              <a:rPr lang="es"/>
              <a:t> cuales son </a:t>
            </a:r>
            <a:r>
              <a:rPr lang="es"/>
              <a:t>más</a:t>
            </a:r>
            <a:r>
              <a:rPr lang="es"/>
              <a:t> importantes para cada clase.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Los dos modelos son buenos en cuanto a sus </a:t>
            </a:r>
            <a:r>
              <a:rPr lang="es"/>
              <a:t>métricas</a:t>
            </a:r>
            <a:r>
              <a:rPr lang="es"/>
              <a:t>, aca graficamos la curva roc sin optimizarla y las </a:t>
            </a:r>
            <a:r>
              <a:rPr lang="es"/>
              <a:t>áreas</a:t>
            </a:r>
            <a:r>
              <a:rPr lang="es"/>
              <a:t> bajo la curva </a:t>
            </a:r>
            <a:r>
              <a:rPr lang="es"/>
              <a:t>están</a:t>
            </a:r>
            <a:r>
              <a:rPr lang="es"/>
              <a:t> en torno al 95</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47d5b38c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547d5b38c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47883daaf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547883daaf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47d5b38cf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547d5b38c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4c76c6011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54c76c601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000000"/>
              </a:buClr>
              <a:buSzPts val="2400"/>
              <a:buNone/>
              <a:defRPr sz="2400">
                <a:solidFill>
                  <a:srgbClr val="000000"/>
                </a:solidFill>
              </a:defRPr>
            </a:lvl1pPr>
            <a:lvl2pPr lvl="1" algn="ctr">
              <a:lnSpc>
                <a:spcPct val="100000"/>
              </a:lnSpc>
              <a:spcBef>
                <a:spcPts val="0"/>
              </a:spcBef>
              <a:spcAft>
                <a:spcPts val="0"/>
              </a:spcAft>
              <a:buClr>
                <a:srgbClr val="000000"/>
              </a:buClr>
              <a:buSzPts val="2400"/>
              <a:buNone/>
              <a:defRPr sz="2400">
                <a:solidFill>
                  <a:srgbClr val="000000"/>
                </a:solidFill>
              </a:defRPr>
            </a:lvl2pPr>
            <a:lvl3pPr lvl="2" algn="ctr">
              <a:lnSpc>
                <a:spcPct val="100000"/>
              </a:lnSpc>
              <a:spcBef>
                <a:spcPts val="0"/>
              </a:spcBef>
              <a:spcAft>
                <a:spcPts val="0"/>
              </a:spcAft>
              <a:buClr>
                <a:srgbClr val="000000"/>
              </a:buClr>
              <a:buSzPts val="2400"/>
              <a:buNone/>
              <a:defRPr sz="2400">
                <a:solidFill>
                  <a:srgbClr val="000000"/>
                </a:solidFill>
              </a:defRPr>
            </a:lvl3pPr>
            <a:lvl4pPr lvl="3" algn="ctr">
              <a:lnSpc>
                <a:spcPct val="100000"/>
              </a:lnSpc>
              <a:spcBef>
                <a:spcPts val="0"/>
              </a:spcBef>
              <a:spcAft>
                <a:spcPts val="0"/>
              </a:spcAft>
              <a:buClr>
                <a:srgbClr val="000000"/>
              </a:buClr>
              <a:buSzPts val="2400"/>
              <a:buNone/>
              <a:defRPr sz="2400">
                <a:solidFill>
                  <a:srgbClr val="000000"/>
                </a:solidFill>
              </a:defRPr>
            </a:lvl4pPr>
            <a:lvl5pPr lvl="4" algn="ctr">
              <a:lnSpc>
                <a:spcPct val="100000"/>
              </a:lnSpc>
              <a:spcBef>
                <a:spcPts val="0"/>
              </a:spcBef>
              <a:spcAft>
                <a:spcPts val="0"/>
              </a:spcAft>
              <a:buClr>
                <a:srgbClr val="000000"/>
              </a:buClr>
              <a:buSzPts val="2400"/>
              <a:buNone/>
              <a:defRPr sz="2400">
                <a:solidFill>
                  <a:srgbClr val="000000"/>
                </a:solidFill>
              </a:defRPr>
            </a:lvl5pPr>
            <a:lvl6pPr lvl="5" algn="ctr">
              <a:lnSpc>
                <a:spcPct val="100000"/>
              </a:lnSpc>
              <a:spcBef>
                <a:spcPts val="0"/>
              </a:spcBef>
              <a:spcAft>
                <a:spcPts val="0"/>
              </a:spcAft>
              <a:buClr>
                <a:srgbClr val="000000"/>
              </a:buClr>
              <a:buSzPts val="2400"/>
              <a:buNone/>
              <a:defRPr sz="2400">
                <a:solidFill>
                  <a:srgbClr val="000000"/>
                </a:solidFill>
              </a:defRPr>
            </a:lvl6pPr>
            <a:lvl7pPr lvl="6" algn="ctr">
              <a:lnSpc>
                <a:spcPct val="100000"/>
              </a:lnSpc>
              <a:spcBef>
                <a:spcPts val="0"/>
              </a:spcBef>
              <a:spcAft>
                <a:spcPts val="0"/>
              </a:spcAft>
              <a:buClr>
                <a:srgbClr val="000000"/>
              </a:buClr>
              <a:buSzPts val="2400"/>
              <a:buNone/>
              <a:defRPr sz="2400">
                <a:solidFill>
                  <a:srgbClr val="000000"/>
                </a:solidFill>
              </a:defRPr>
            </a:lvl7pPr>
            <a:lvl8pPr lvl="7" algn="ctr">
              <a:lnSpc>
                <a:spcPct val="100000"/>
              </a:lnSpc>
              <a:spcBef>
                <a:spcPts val="0"/>
              </a:spcBef>
              <a:spcAft>
                <a:spcPts val="0"/>
              </a:spcAft>
              <a:buClr>
                <a:srgbClr val="000000"/>
              </a:buClr>
              <a:buSzPts val="2400"/>
              <a:buNone/>
              <a:defRPr sz="2400">
                <a:solidFill>
                  <a:srgbClr val="000000"/>
                </a:solidFill>
              </a:defRPr>
            </a:lvl8pPr>
            <a:lvl9pPr lvl="8" algn="ctr">
              <a:lnSpc>
                <a:spcPct val="100000"/>
              </a:lnSpc>
              <a:spcBef>
                <a:spcPts val="0"/>
              </a:spcBef>
              <a:spcAft>
                <a:spcPts val="0"/>
              </a:spcAft>
              <a:buClr>
                <a:srgbClr val="000000"/>
              </a:buClr>
              <a:buSzPts val="2400"/>
              <a:buNone/>
              <a:defRPr sz="2400">
                <a:solidFill>
                  <a:srgbClr val="000000"/>
                </a:solidFill>
              </a:defRPr>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000000"/>
              </a:buClr>
              <a:buSzPts val="1800"/>
              <a:buFont typeface="Open Sans"/>
              <a:buChar char="●"/>
              <a:defRPr b="0" i="0" sz="1800" u="none" cap="none" strike="noStrike">
                <a:solidFill>
                  <a:srgbClr val="000000"/>
                </a:solidFill>
                <a:latin typeface="Open Sans"/>
                <a:ea typeface="Open Sans"/>
                <a:cs typeface="Open Sans"/>
                <a:sym typeface="Open Sans"/>
              </a:defRPr>
            </a:lvl1pPr>
            <a:lvl2pPr indent="-317500" lvl="1" marL="9144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2pPr>
            <a:lvl3pPr indent="-317500" lvl="2" marL="13716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3pPr>
            <a:lvl4pPr indent="-317500" lvl="3" marL="18288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4pPr>
            <a:lvl5pPr indent="-317500" lvl="4" marL="22860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5pPr>
            <a:lvl6pPr indent="-317500" lvl="5" marL="27432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6pPr>
            <a:lvl7pPr indent="-317500" lvl="6" marL="32004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7pPr>
            <a:lvl8pPr indent="-317500" lvl="7" marL="36576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8pPr>
            <a:lvl9pPr indent="-317500" lvl="8" marL="4114800" marR="0" rtl="0" algn="l">
              <a:lnSpc>
                <a:spcPct val="115000"/>
              </a:lnSpc>
              <a:spcBef>
                <a:spcPts val="0"/>
              </a:spcBef>
              <a:spcAft>
                <a:spcPts val="0"/>
              </a:spcAft>
              <a:buClr>
                <a:srgbClr val="000000"/>
              </a:buClr>
              <a:buSzPts val="1400"/>
              <a:buFont typeface="Open Sans"/>
              <a:buChar char="■"/>
              <a:defRPr b="0" i="0" sz="1400" u="none" cap="none" strike="noStrike">
                <a:solidFill>
                  <a:srgbClr val="000000"/>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6.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11.png"/><Relationship Id="rId5" Type="http://schemas.openxmlformats.org/officeDocument/2006/relationships/image" Target="../media/image29.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21.png"/><Relationship Id="rId5"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239150" y="1779228"/>
            <a:ext cx="6665700" cy="155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s" sz="4059"/>
              <a:t>FACTORES DE SALUD QUE INFLUYEN EN LA CALIDAD DEL SUEÑO</a:t>
            </a:r>
            <a:endParaRPr sz="4059"/>
          </a:p>
        </p:txBody>
      </p:sp>
      <p:sp>
        <p:nvSpPr>
          <p:cNvPr id="67" name="Google Shape;67;p13"/>
          <p:cNvSpPr txBox="1"/>
          <p:nvPr/>
        </p:nvSpPr>
        <p:spPr>
          <a:xfrm>
            <a:off x="438900" y="4310187"/>
            <a:ext cx="8266200" cy="4000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Open Sans"/>
                <a:ea typeface="Open Sans"/>
                <a:cs typeface="Open Sans"/>
                <a:sym typeface="Open Sans"/>
              </a:rPr>
              <a:t>Grupo</a:t>
            </a:r>
            <a:r>
              <a:rPr b="0" i="0" lang="es" sz="1400" u="none" cap="none" strike="noStrike">
                <a:solidFill>
                  <a:srgbClr val="000000"/>
                </a:solidFill>
                <a:latin typeface="Open Sans"/>
                <a:ea typeface="Open Sans"/>
                <a:cs typeface="Open Sans"/>
                <a:sym typeface="Open Sans"/>
              </a:rPr>
              <a:t>: Federico Boccazzi - Hernán de Lorenzo – Gabriel Luna </a:t>
            </a:r>
            <a:r>
              <a:rPr b="0" i="1" lang="es" sz="1400" u="none" cap="none" strike="noStrike">
                <a:solidFill>
                  <a:srgbClr val="000000"/>
                </a:solidFill>
                <a:latin typeface="Open Sans"/>
                <a:ea typeface="Open Sans"/>
                <a:cs typeface="Open Sans"/>
                <a:sym typeface="Open Sans"/>
              </a:rPr>
              <a:t>                          29 de Julio de 2023</a:t>
            </a:r>
            <a:endParaRPr b="0" i="1" sz="1400" u="none" cap="none" strike="noStrike">
              <a:solidFill>
                <a:srgbClr val="000000"/>
              </a:solidFill>
              <a:latin typeface="Open Sans"/>
              <a:ea typeface="Open Sans"/>
              <a:cs typeface="Open Sans"/>
              <a:sym typeface="Open Sans"/>
            </a:endParaRPr>
          </a:p>
        </p:txBody>
      </p:sp>
      <p:pic>
        <p:nvPicPr>
          <p:cNvPr id="68" name="Google Shape;68;p13"/>
          <p:cNvPicPr preferRelativeResize="0"/>
          <p:nvPr/>
        </p:nvPicPr>
        <p:blipFill rotWithShape="1">
          <a:blip r:embed="rId3">
            <a:alphaModFix/>
          </a:blip>
          <a:srcRect b="0" l="0" r="0" t="0"/>
          <a:stretch/>
        </p:blipFill>
        <p:spPr>
          <a:xfrm>
            <a:off x="152400" y="152400"/>
            <a:ext cx="1984825" cy="614556"/>
          </a:xfrm>
          <a:prstGeom prst="rect">
            <a:avLst/>
          </a:prstGeom>
          <a:noFill/>
          <a:ln>
            <a:noFill/>
          </a:ln>
        </p:spPr>
      </p:pic>
      <p:sp>
        <p:nvSpPr>
          <p:cNvPr id="69" name="Google Shape;69;p13"/>
          <p:cNvSpPr txBox="1"/>
          <p:nvPr/>
        </p:nvSpPr>
        <p:spPr>
          <a:xfrm>
            <a:off x="5099100" y="90225"/>
            <a:ext cx="4197300" cy="738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1" i="0" lang="es" sz="1900" u="none" cap="none" strike="noStrike">
                <a:solidFill>
                  <a:srgbClr val="000000"/>
                </a:solidFill>
                <a:latin typeface="PT Sans Narrow"/>
                <a:ea typeface="PT Sans Narrow"/>
                <a:cs typeface="PT Sans Narrow"/>
                <a:sym typeface="PT Sans Narrow"/>
              </a:rPr>
              <a:t>Escuela de ciencia y tecnología</a:t>
            </a:r>
            <a:endParaRPr b="1" i="0" sz="1900" u="none" cap="none" strike="noStrike">
              <a:solidFill>
                <a:srgbClr val="000000"/>
              </a:solidFill>
              <a:latin typeface="PT Sans Narrow"/>
              <a:ea typeface="PT Sans Narrow"/>
              <a:cs typeface="PT Sans Narrow"/>
              <a:sym typeface="PT Sans Narrow"/>
            </a:endParaRPr>
          </a:p>
          <a:p>
            <a:pPr indent="0" lvl="0" marL="0" marR="0" rtl="0" algn="ctr">
              <a:lnSpc>
                <a:spcPct val="100000"/>
              </a:lnSpc>
              <a:spcBef>
                <a:spcPts val="0"/>
              </a:spcBef>
              <a:spcAft>
                <a:spcPts val="0"/>
              </a:spcAft>
              <a:buClr>
                <a:srgbClr val="000000"/>
              </a:buClr>
              <a:buSzPts val="1900"/>
              <a:buFont typeface="Arial"/>
              <a:buNone/>
            </a:pPr>
            <a:r>
              <a:rPr b="0" i="0" lang="es" sz="1900" u="none" cap="none" strike="noStrike">
                <a:solidFill>
                  <a:srgbClr val="000000"/>
                </a:solidFill>
                <a:latin typeface="PT Sans Narrow"/>
                <a:ea typeface="PT Sans Narrow"/>
                <a:cs typeface="PT Sans Narrow"/>
                <a:sym typeface="PT Sans Narrow"/>
              </a:rPr>
              <a:t>Introducción a</a:t>
            </a:r>
            <a:r>
              <a:rPr lang="es" sz="1900">
                <a:latin typeface="PT Sans Narrow"/>
                <a:ea typeface="PT Sans Narrow"/>
                <a:cs typeface="PT Sans Narrow"/>
                <a:sym typeface="PT Sans Narrow"/>
              </a:rPr>
              <a:t>l aprendizaje automático</a:t>
            </a:r>
            <a:endParaRPr b="0" i="0" sz="1500" u="none" cap="none" strike="noStrike">
              <a:solidFill>
                <a:srgbClr val="000000"/>
              </a:solidFill>
              <a:latin typeface="PT Sans Narrow"/>
              <a:ea typeface="PT Sans Narrow"/>
              <a:cs typeface="PT Sans Narrow"/>
              <a:sym typeface="PT Sans Narrow"/>
            </a:endParaRPr>
          </a:p>
        </p:txBody>
      </p:sp>
      <p:sp>
        <p:nvSpPr>
          <p:cNvPr id="70" name="Google Shape;7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exploratorio</a:t>
            </a:r>
            <a:endParaRPr/>
          </a:p>
        </p:txBody>
      </p:sp>
      <p:pic>
        <p:nvPicPr>
          <p:cNvPr id="167" name="Google Shape;167;p22"/>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68" name="Google Shape;16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69" name="Google Shape;169;p22"/>
          <p:cNvPicPr preferRelativeResize="0"/>
          <p:nvPr/>
        </p:nvPicPr>
        <p:blipFill>
          <a:blip r:embed="rId4">
            <a:alphaModFix/>
          </a:blip>
          <a:stretch>
            <a:fillRect/>
          </a:stretch>
        </p:blipFill>
        <p:spPr>
          <a:xfrm>
            <a:off x="1496075" y="958075"/>
            <a:ext cx="6151852" cy="3997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es"/>
              <a:t>Análisis exploratorio</a:t>
            </a:r>
            <a:endParaRPr/>
          </a:p>
          <a:p>
            <a:pPr indent="0" lvl="0" marL="0" rtl="0" algn="l">
              <a:lnSpc>
                <a:spcPct val="100000"/>
              </a:lnSpc>
              <a:spcBef>
                <a:spcPts val="0"/>
              </a:spcBef>
              <a:spcAft>
                <a:spcPts val="0"/>
              </a:spcAft>
              <a:buNone/>
            </a:pPr>
            <a:r>
              <a:t/>
            </a:r>
            <a:endParaRPr b="0" sz="2155">
              <a:solidFill>
                <a:srgbClr val="212121"/>
              </a:solidFill>
              <a:latin typeface="Arial"/>
              <a:ea typeface="Arial"/>
              <a:cs typeface="Arial"/>
              <a:sym typeface="Arial"/>
            </a:endParaRPr>
          </a:p>
          <a:p>
            <a:pPr indent="0" lvl="0" marL="0" rtl="0" algn="l">
              <a:lnSpc>
                <a:spcPct val="100000"/>
              </a:lnSpc>
              <a:spcBef>
                <a:spcPts val="0"/>
              </a:spcBef>
              <a:spcAft>
                <a:spcPts val="0"/>
              </a:spcAft>
              <a:buNone/>
            </a:pPr>
            <a:r>
              <a:rPr b="0" lang="es" sz="1822">
                <a:solidFill>
                  <a:srgbClr val="212121"/>
                </a:solidFill>
                <a:latin typeface="Arial"/>
                <a:ea typeface="Arial"/>
                <a:cs typeface="Arial"/>
                <a:sym typeface="Arial"/>
              </a:rPr>
              <a:t>Del </a:t>
            </a:r>
            <a:r>
              <a:rPr b="0" lang="es" sz="1822">
                <a:solidFill>
                  <a:srgbClr val="212121"/>
                </a:solidFill>
                <a:latin typeface="Arial"/>
                <a:ea typeface="Arial"/>
                <a:cs typeface="Arial"/>
                <a:sym typeface="Arial"/>
              </a:rPr>
              <a:t>análisis</a:t>
            </a:r>
            <a:r>
              <a:rPr b="0" lang="es" sz="1822">
                <a:solidFill>
                  <a:srgbClr val="212121"/>
                </a:solidFill>
                <a:latin typeface="Arial"/>
                <a:ea typeface="Arial"/>
                <a:cs typeface="Arial"/>
                <a:sym typeface="Arial"/>
              </a:rPr>
              <a:t> exploratorio junto a la </a:t>
            </a:r>
            <a:r>
              <a:rPr b="0" lang="es" sz="1822">
                <a:solidFill>
                  <a:srgbClr val="212121"/>
                </a:solidFill>
                <a:latin typeface="Arial"/>
                <a:ea typeface="Arial"/>
                <a:cs typeface="Arial"/>
                <a:sym typeface="Arial"/>
              </a:rPr>
              <a:t>preparación</a:t>
            </a:r>
            <a:r>
              <a:rPr b="0" lang="es" sz="1822">
                <a:solidFill>
                  <a:srgbClr val="212121"/>
                </a:solidFill>
                <a:latin typeface="Arial"/>
                <a:ea typeface="Arial"/>
                <a:cs typeface="Arial"/>
                <a:sym typeface="Arial"/>
              </a:rPr>
              <a:t> de datos decidimos que…. </a:t>
            </a:r>
            <a:r>
              <a:rPr lang="es" sz="3266"/>
              <a:t> </a:t>
            </a:r>
            <a:endParaRPr sz="3266"/>
          </a:p>
          <a:p>
            <a:pPr indent="0" lvl="0" marL="0" rtl="0" algn="l">
              <a:lnSpc>
                <a:spcPct val="95000"/>
              </a:lnSpc>
              <a:spcBef>
                <a:spcPts val="0"/>
              </a:spcBef>
              <a:spcAft>
                <a:spcPts val="0"/>
              </a:spcAft>
              <a:buSzPct val="77916"/>
              <a:buNone/>
            </a:pPr>
            <a:r>
              <a:t/>
            </a:r>
            <a:endParaRPr sz="1200">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rPr lang="es" sz="1644">
                <a:solidFill>
                  <a:srgbClr val="000000"/>
                </a:solidFill>
                <a:latin typeface="Arial"/>
                <a:ea typeface="Arial"/>
                <a:cs typeface="Arial"/>
                <a:sym typeface="Arial"/>
              </a:rPr>
              <a:t>las variables descartadas son: </a:t>
            </a:r>
            <a:endParaRPr sz="1644">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t/>
            </a:r>
            <a:endParaRPr sz="1644">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rPr lang="es" sz="1644">
                <a:solidFill>
                  <a:srgbClr val="000000"/>
                </a:solidFill>
                <a:latin typeface="Arial"/>
                <a:ea typeface="Arial"/>
                <a:cs typeface="Arial"/>
                <a:sym typeface="Arial"/>
              </a:rPr>
              <a:t>Categóricas</a:t>
            </a:r>
            <a:r>
              <a:rPr lang="es" sz="1644">
                <a:solidFill>
                  <a:srgbClr val="000000"/>
                </a:solidFill>
                <a:latin typeface="Arial"/>
                <a:ea typeface="Arial"/>
                <a:cs typeface="Arial"/>
                <a:sym typeface="Arial"/>
              </a:rPr>
              <a:t>:</a:t>
            </a:r>
            <a:r>
              <a:rPr b="0" lang="es" sz="1644">
                <a:solidFill>
                  <a:srgbClr val="000000"/>
                </a:solidFill>
                <a:latin typeface="Arial"/>
                <a:ea typeface="Arial"/>
                <a:cs typeface="Arial"/>
                <a:sym typeface="Arial"/>
              </a:rPr>
              <a:t>  Occupation.</a:t>
            </a:r>
            <a:endParaRPr b="0" sz="1644">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t/>
            </a:r>
            <a:endParaRPr b="0" sz="1644">
              <a:solidFill>
                <a:srgbClr val="000000"/>
              </a:solidFill>
              <a:latin typeface="Arial"/>
              <a:ea typeface="Arial"/>
              <a:cs typeface="Arial"/>
              <a:sym typeface="Arial"/>
            </a:endParaRPr>
          </a:p>
          <a:p>
            <a:pPr indent="0" lvl="0" marL="0" rtl="0" algn="l">
              <a:lnSpc>
                <a:spcPct val="95000"/>
              </a:lnSpc>
              <a:spcBef>
                <a:spcPts val="0"/>
              </a:spcBef>
              <a:spcAft>
                <a:spcPts val="0"/>
              </a:spcAft>
              <a:buClr>
                <a:srgbClr val="000000"/>
              </a:buClr>
              <a:buSzPct val="56858"/>
              <a:buFont typeface="Arial"/>
              <a:buNone/>
            </a:pPr>
            <a:r>
              <a:rPr lang="es" sz="1644">
                <a:solidFill>
                  <a:srgbClr val="000000"/>
                </a:solidFill>
                <a:latin typeface="Arial"/>
                <a:ea typeface="Arial"/>
                <a:cs typeface="Arial"/>
                <a:sym typeface="Arial"/>
              </a:rPr>
              <a:t>Numéricas:</a:t>
            </a:r>
            <a:r>
              <a:rPr b="0" lang="es" sz="1644">
                <a:solidFill>
                  <a:srgbClr val="000000"/>
                </a:solidFill>
                <a:latin typeface="Arial"/>
                <a:ea typeface="Arial"/>
                <a:cs typeface="Arial"/>
                <a:sym typeface="Arial"/>
              </a:rPr>
              <a:t> ID y Sleep Quality.</a:t>
            </a:r>
            <a:endParaRPr b="0" sz="1644">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t/>
            </a:r>
            <a:endParaRPr sz="1644">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rPr lang="es" sz="1644">
                <a:solidFill>
                  <a:srgbClr val="000000"/>
                </a:solidFill>
                <a:latin typeface="Arial"/>
                <a:ea typeface="Arial"/>
                <a:cs typeface="Arial"/>
                <a:sym typeface="Arial"/>
              </a:rPr>
              <a:t>Variables a utilizar son:</a:t>
            </a:r>
            <a:endParaRPr sz="1644">
              <a:solidFill>
                <a:srgbClr val="000000"/>
              </a:solidFill>
              <a:latin typeface="Arial"/>
              <a:ea typeface="Arial"/>
              <a:cs typeface="Arial"/>
              <a:sym typeface="Arial"/>
            </a:endParaRPr>
          </a:p>
          <a:p>
            <a:pPr indent="0" lvl="0" marL="0" rtl="0" algn="l">
              <a:lnSpc>
                <a:spcPct val="95000"/>
              </a:lnSpc>
              <a:spcBef>
                <a:spcPts val="0"/>
              </a:spcBef>
              <a:spcAft>
                <a:spcPts val="0"/>
              </a:spcAft>
              <a:buSzPct val="56858"/>
              <a:buNone/>
            </a:pPr>
            <a:r>
              <a:t/>
            </a:r>
            <a:endParaRPr sz="1644">
              <a:solidFill>
                <a:srgbClr val="000000"/>
              </a:solidFill>
              <a:latin typeface="Arial"/>
              <a:ea typeface="Arial"/>
              <a:cs typeface="Arial"/>
              <a:sym typeface="Arial"/>
            </a:endParaRPr>
          </a:p>
          <a:p>
            <a:pPr indent="0" lvl="0" marL="0" rtl="0" algn="l">
              <a:lnSpc>
                <a:spcPct val="95000"/>
              </a:lnSpc>
              <a:spcBef>
                <a:spcPts val="0"/>
              </a:spcBef>
              <a:spcAft>
                <a:spcPts val="0"/>
              </a:spcAft>
              <a:buClr>
                <a:srgbClr val="000000"/>
              </a:buClr>
              <a:buSzPct val="56858"/>
              <a:buFont typeface="Arial"/>
              <a:buNone/>
            </a:pPr>
            <a:r>
              <a:rPr lang="es" sz="1644">
                <a:solidFill>
                  <a:srgbClr val="000000"/>
                </a:solidFill>
                <a:latin typeface="Arial"/>
                <a:ea typeface="Arial"/>
                <a:cs typeface="Arial"/>
                <a:sym typeface="Arial"/>
              </a:rPr>
              <a:t>Categóricas:</a:t>
            </a:r>
            <a:r>
              <a:rPr b="0" lang="es" sz="1644">
                <a:solidFill>
                  <a:srgbClr val="000000"/>
                </a:solidFill>
                <a:latin typeface="Arial"/>
                <a:ea typeface="Arial"/>
                <a:cs typeface="Arial"/>
                <a:sym typeface="Arial"/>
              </a:rPr>
              <a:t> </a:t>
            </a:r>
            <a:endParaRPr b="0" sz="1644">
              <a:solidFill>
                <a:srgbClr val="000000"/>
              </a:solidFill>
              <a:latin typeface="Arial"/>
              <a:ea typeface="Arial"/>
              <a:cs typeface="Arial"/>
              <a:sym typeface="Arial"/>
            </a:endParaRPr>
          </a:p>
          <a:p>
            <a:pPr indent="0" lvl="0" marL="0" rtl="0" algn="l">
              <a:lnSpc>
                <a:spcPct val="95000"/>
              </a:lnSpc>
              <a:spcBef>
                <a:spcPts val="0"/>
              </a:spcBef>
              <a:spcAft>
                <a:spcPts val="0"/>
              </a:spcAft>
              <a:buClr>
                <a:srgbClr val="000000"/>
              </a:buClr>
              <a:buSzPct val="56858"/>
              <a:buFont typeface="Arial"/>
              <a:buNone/>
            </a:pPr>
            <a:r>
              <a:t/>
            </a:r>
            <a:endParaRPr b="0" sz="1644">
              <a:solidFill>
                <a:srgbClr val="000000"/>
              </a:solidFill>
              <a:latin typeface="Arial"/>
              <a:ea typeface="Arial"/>
              <a:cs typeface="Arial"/>
              <a:sym typeface="Arial"/>
            </a:endParaRPr>
          </a:p>
          <a:p>
            <a:pPr indent="0" lvl="0" marL="0" rtl="0" algn="l">
              <a:lnSpc>
                <a:spcPct val="95000"/>
              </a:lnSpc>
              <a:spcBef>
                <a:spcPts val="0"/>
              </a:spcBef>
              <a:spcAft>
                <a:spcPts val="0"/>
              </a:spcAft>
              <a:buClr>
                <a:srgbClr val="000000"/>
              </a:buClr>
              <a:buSzPct val="56858"/>
              <a:buFont typeface="Arial"/>
              <a:buNone/>
            </a:pPr>
            <a:r>
              <a:rPr b="0" lang="es" sz="1644">
                <a:solidFill>
                  <a:srgbClr val="000000"/>
                </a:solidFill>
                <a:latin typeface="Arial"/>
                <a:ea typeface="Arial"/>
                <a:cs typeface="Arial"/>
                <a:sym typeface="Arial"/>
              </a:rPr>
              <a:t>BMI Category, Blood Pressure</a:t>
            </a:r>
            <a:r>
              <a:rPr b="0" lang="es" sz="1644">
                <a:solidFill>
                  <a:srgbClr val="000000"/>
                </a:solidFill>
                <a:latin typeface="Arial"/>
                <a:ea typeface="Arial"/>
                <a:cs typeface="Arial"/>
                <a:sym typeface="Arial"/>
              </a:rPr>
              <a:t>, </a:t>
            </a:r>
            <a:r>
              <a:rPr b="0" lang="es" sz="1644">
                <a:solidFill>
                  <a:srgbClr val="000000"/>
                </a:solidFill>
                <a:latin typeface="Arial"/>
                <a:ea typeface="Arial"/>
                <a:cs typeface="Arial"/>
                <a:sym typeface="Arial"/>
              </a:rPr>
              <a:t>Gender, Sleep Disorder.</a:t>
            </a:r>
            <a:endParaRPr b="0" sz="1644">
              <a:solidFill>
                <a:srgbClr val="000000"/>
              </a:solidFill>
              <a:latin typeface="Arial"/>
              <a:ea typeface="Arial"/>
              <a:cs typeface="Arial"/>
              <a:sym typeface="Arial"/>
            </a:endParaRPr>
          </a:p>
          <a:p>
            <a:pPr indent="0" lvl="0" marL="0" rtl="0" algn="l">
              <a:lnSpc>
                <a:spcPct val="95000"/>
              </a:lnSpc>
              <a:spcBef>
                <a:spcPts val="1200"/>
              </a:spcBef>
              <a:spcAft>
                <a:spcPts val="0"/>
              </a:spcAft>
              <a:buClr>
                <a:srgbClr val="000000"/>
              </a:buClr>
              <a:buSzPct val="56858"/>
              <a:buFont typeface="Arial"/>
              <a:buNone/>
            </a:pPr>
            <a:r>
              <a:rPr lang="es" sz="1644">
                <a:solidFill>
                  <a:srgbClr val="000000"/>
                </a:solidFill>
                <a:latin typeface="Arial"/>
                <a:ea typeface="Arial"/>
                <a:cs typeface="Arial"/>
                <a:sym typeface="Arial"/>
              </a:rPr>
              <a:t>Numéricas:</a:t>
            </a:r>
            <a:r>
              <a:rPr b="0" lang="es" sz="1644">
                <a:solidFill>
                  <a:srgbClr val="000000"/>
                </a:solidFill>
                <a:latin typeface="Arial"/>
                <a:ea typeface="Arial"/>
                <a:cs typeface="Arial"/>
                <a:sym typeface="Arial"/>
              </a:rPr>
              <a:t> </a:t>
            </a:r>
            <a:endParaRPr b="0" sz="1644">
              <a:solidFill>
                <a:srgbClr val="000000"/>
              </a:solidFill>
              <a:latin typeface="Arial"/>
              <a:ea typeface="Arial"/>
              <a:cs typeface="Arial"/>
              <a:sym typeface="Arial"/>
            </a:endParaRPr>
          </a:p>
          <a:p>
            <a:pPr indent="0" lvl="0" marL="0" rtl="0" algn="l">
              <a:lnSpc>
                <a:spcPct val="95000"/>
              </a:lnSpc>
              <a:spcBef>
                <a:spcPts val="1200"/>
              </a:spcBef>
              <a:spcAft>
                <a:spcPts val="0"/>
              </a:spcAft>
              <a:buSzPct val="56858"/>
              <a:buNone/>
            </a:pPr>
            <a:r>
              <a:rPr b="0" lang="es" sz="1644">
                <a:solidFill>
                  <a:srgbClr val="000000"/>
                </a:solidFill>
                <a:latin typeface="Arial"/>
                <a:ea typeface="Arial"/>
                <a:cs typeface="Arial"/>
                <a:sym typeface="Arial"/>
              </a:rPr>
              <a:t>Age, Sleep Duration, Physical Activity Level, Stress Level, Heart Rate, Daily Steps.</a:t>
            </a:r>
            <a:r>
              <a:rPr b="0" lang="es" sz="1200">
                <a:solidFill>
                  <a:srgbClr val="000000"/>
                </a:solidFill>
                <a:latin typeface="Arial"/>
                <a:ea typeface="Arial"/>
                <a:cs typeface="Arial"/>
                <a:sym typeface="Arial"/>
              </a:rPr>
              <a:t>.</a:t>
            </a:r>
            <a:endParaRPr/>
          </a:p>
        </p:txBody>
      </p:sp>
      <p:pic>
        <p:nvPicPr>
          <p:cNvPr id="175" name="Google Shape;175;p23"/>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76" name="Google Shape;17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es"/>
              <a:t>Preparación de los dato</a:t>
            </a:r>
            <a:r>
              <a:rPr lang="es"/>
              <a:t>s</a:t>
            </a:r>
            <a:endParaRPr sz="2600"/>
          </a:p>
        </p:txBody>
      </p:sp>
      <p:pic>
        <p:nvPicPr>
          <p:cNvPr id="182" name="Google Shape;182;p24"/>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83" name="Google Shape;18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84" name="Google Shape;184;p24"/>
          <p:cNvSpPr txBox="1"/>
          <p:nvPr/>
        </p:nvSpPr>
        <p:spPr>
          <a:xfrm>
            <a:off x="400725" y="925850"/>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latin typeface="Open Sans"/>
                <a:ea typeface="Open Sans"/>
                <a:cs typeface="Open Sans"/>
                <a:sym typeface="Open Sans"/>
              </a:rPr>
              <a:t>Variables </a:t>
            </a:r>
            <a:r>
              <a:rPr b="1" lang="es">
                <a:latin typeface="Open Sans"/>
                <a:ea typeface="Open Sans"/>
                <a:cs typeface="Open Sans"/>
                <a:sym typeface="Open Sans"/>
              </a:rPr>
              <a:t>Categóricas: </a:t>
            </a:r>
            <a:r>
              <a:rPr lang="es">
                <a:latin typeface="Open Sans"/>
                <a:ea typeface="Open Sans"/>
                <a:cs typeface="Open Sans"/>
                <a:sym typeface="Open Sans"/>
              </a:rPr>
              <a:t>codificación por label encoding</a:t>
            </a:r>
            <a:endParaRPr>
              <a:latin typeface="Open Sans"/>
              <a:ea typeface="Open Sans"/>
              <a:cs typeface="Open Sans"/>
              <a:sym typeface="Open Sans"/>
            </a:endParaRPr>
          </a:p>
        </p:txBody>
      </p:sp>
      <p:grpSp>
        <p:nvGrpSpPr>
          <p:cNvPr id="185" name="Google Shape;185;p24"/>
          <p:cNvGrpSpPr/>
          <p:nvPr/>
        </p:nvGrpSpPr>
        <p:grpSpPr>
          <a:xfrm>
            <a:off x="2434963" y="1311850"/>
            <a:ext cx="4255363" cy="615600"/>
            <a:chOff x="2434963" y="1311850"/>
            <a:chExt cx="4255363" cy="615600"/>
          </a:xfrm>
        </p:grpSpPr>
        <p:grpSp>
          <p:nvGrpSpPr>
            <p:cNvPr id="186" name="Google Shape;186;p24"/>
            <p:cNvGrpSpPr/>
            <p:nvPr/>
          </p:nvGrpSpPr>
          <p:grpSpPr>
            <a:xfrm>
              <a:off x="2434963" y="1419550"/>
              <a:ext cx="1527900" cy="400200"/>
              <a:chOff x="2389438" y="1419550"/>
              <a:chExt cx="1527900" cy="400200"/>
            </a:xfrm>
          </p:grpSpPr>
          <p:sp>
            <p:nvSpPr>
              <p:cNvPr id="187" name="Google Shape;187;p24"/>
              <p:cNvSpPr txBox="1"/>
              <p:nvPr/>
            </p:nvSpPr>
            <p:spPr>
              <a:xfrm>
                <a:off x="2389438" y="1419550"/>
                <a:ext cx="10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Ocupación</a:t>
                </a:r>
                <a:endParaRPr>
                  <a:latin typeface="Open Sans"/>
                  <a:ea typeface="Open Sans"/>
                  <a:cs typeface="Open Sans"/>
                  <a:sym typeface="Open Sans"/>
                </a:endParaRPr>
              </a:p>
            </p:txBody>
          </p:sp>
          <p:sp>
            <p:nvSpPr>
              <p:cNvPr id="188" name="Google Shape;188;p24"/>
              <p:cNvSpPr/>
              <p:nvPr/>
            </p:nvSpPr>
            <p:spPr>
              <a:xfrm>
                <a:off x="3464338" y="1532050"/>
                <a:ext cx="453000" cy="1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4"/>
            <p:cNvSpPr txBox="1"/>
            <p:nvPr/>
          </p:nvSpPr>
          <p:spPr>
            <a:xfrm>
              <a:off x="4247250" y="1311850"/>
              <a:ext cx="137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Trabajador de salud</a:t>
              </a:r>
              <a:endParaRPr>
                <a:latin typeface="Open Sans"/>
                <a:ea typeface="Open Sans"/>
                <a:cs typeface="Open Sans"/>
                <a:sym typeface="Open Sans"/>
              </a:endParaRPr>
            </a:p>
          </p:txBody>
        </p:sp>
        <p:sp>
          <p:nvSpPr>
            <p:cNvPr id="190" name="Google Shape;190;p24"/>
            <p:cNvSpPr txBox="1"/>
            <p:nvPr/>
          </p:nvSpPr>
          <p:spPr>
            <a:xfrm>
              <a:off x="5810725" y="1311850"/>
              <a:ext cx="879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0</a:t>
              </a:r>
              <a:endParaRPr>
                <a:latin typeface="Open Sans"/>
                <a:ea typeface="Open Sans"/>
                <a:cs typeface="Open Sans"/>
                <a:sym typeface="Open Sans"/>
              </a:endParaRPr>
            </a:p>
          </p:txBody>
        </p:sp>
      </p:grpSp>
      <p:grpSp>
        <p:nvGrpSpPr>
          <p:cNvPr id="191" name="Google Shape;191;p24"/>
          <p:cNvGrpSpPr/>
          <p:nvPr/>
        </p:nvGrpSpPr>
        <p:grpSpPr>
          <a:xfrm>
            <a:off x="2514813" y="1975419"/>
            <a:ext cx="4769963" cy="831300"/>
            <a:chOff x="2514813" y="2003781"/>
            <a:chExt cx="4769963" cy="831300"/>
          </a:xfrm>
        </p:grpSpPr>
        <p:sp>
          <p:nvSpPr>
            <p:cNvPr id="192" name="Google Shape;192;p24"/>
            <p:cNvSpPr txBox="1"/>
            <p:nvPr/>
          </p:nvSpPr>
          <p:spPr>
            <a:xfrm>
              <a:off x="2514813" y="2103006"/>
              <a:ext cx="92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BMI Category</a:t>
              </a:r>
              <a:endParaRPr>
                <a:latin typeface="Open Sans"/>
                <a:ea typeface="Open Sans"/>
                <a:cs typeface="Open Sans"/>
                <a:sym typeface="Open Sans"/>
              </a:endParaRPr>
            </a:p>
          </p:txBody>
        </p:sp>
        <p:sp>
          <p:nvSpPr>
            <p:cNvPr id="193" name="Google Shape;193;p24"/>
            <p:cNvSpPr/>
            <p:nvPr/>
          </p:nvSpPr>
          <p:spPr>
            <a:xfrm>
              <a:off x="3509863" y="2331831"/>
              <a:ext cx="453000" cy="1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txBox="1"/>
            <p:nvPr/>
          </p:nvSpPr>
          <p:spPr>
            <a:xfrm>
              <a:off x="4355225" y="2219331"/>
              <a:ext cx="13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BMI</a:t>
              </a:r>
              <a:endParaRPr>
                <a:latin typeface="Open Sans"/>
                <a:ea typeface="Open Sans"/>
                <a:cs typeface="Open Sans"/>
                <a:sym typeface="Open Sans"/>
              </a:endParaRPr>
            </a:p>
          </p:txBody>
        </p:sp>
        <p:sp>
          <p:nvSpPr>
            <p:cNvPr id="195" name="Google Shape;195;p24"/>
            <p:cNvSpPr txBox="1"/>
            <p:nvPr/>
          </p:nvSpPr>
          <p:spPr>
            <a:xfrm>
              <a:off x="5216275" y="2003781"/>
              <a:ext cx="206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Normal = 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Sobrepeso = 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Obesidad = 2</a:t>
              </a:r>
              <a:endParaRPr>
                <a:latin typeface="Open Sans"/>
                <a:ea typeface="Open Sans"/>
                <a:cs typeface="Open Sans"/>
                <a:sym typeface="Open Sans"/>
              </a:endParaRPr>
            </a:p>
          </p:txBody>
        </p:sp>
      </p:grpSp>
      <p:grpSp>
        <p:nvGrpSpPr>
          <p:cNvPr id="196" name="Google Shape;196;p24"/>
          <p:cNvGrpSpPr/>
          <p:nvPr/>
        </p:nvGrpSpPr>
        <p:grpSpPr>
          <a:xfrm>
            <a:off x="2434963" y="2854688"/>
            <a:ext cx="3714838" cy="615600"/>
            <a:chOff x="2434963" y="3001850"/>
            <a:chExt cx="3714838" cy="615600"/>
          </a:xfrm>
        </p:grpSpPr>
        <p:grpSp>
          <p:nvGrpSpPr>
            <p:cNvPr id="197" name="Google Shape;197;p24"/>
            <p:cNvGrpSpPr/>
            <p:nvPr/>
          </p:nvGrpSpPr>
          <p:grpSpPr>
            <a:xfrm>
              <a:off x="2434963" y="3001850"/>
              <a:ext cx="1527900" cy="615600"/>
              <a:chOff x="2514813" y="2790075"/>
              <a:chExt cx="1527900" cy="615600"/>
            </a:xfrm>
          </p:grpSpPr>
          <p:sp>
            <p:nvSpPr>
              <p:cNvPr id="198" name="Google Shape;198;p24"/>
              <p:cNvSpPr txBox="1"/>
              <p:nvPr/>
            </p:nvSpPr>
            <p:spPr>
              <a:xfrm>
                <a:off x="2514813" y="2790075"/>
                <a:ext cx="107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Presión </a:t>
                </a:r>
                <a:r>
                  <a:rPr lang="es">
                    <a:latin typeface="Open Sans"/>
                    <a:ea typeface="Open Sans"/>
                    <a:cs typeface="Open Sans"/>
                    <a:sym typeface="Open Sans"/>
                  </a:rPr>
                  <a:t>sanguínea</a:t>
                </a:r>
                <a:endParaRPr>
                  <a:latin typeface="Open Sans"/>
                  <a:ea typeface="Open Sans"/>
                  <a:cs typeface="Open Sans"/>
                  <a:sym typeface="Open Sans"/>
                </a:endParaRPr>
              </a:p>
            </p:txBody>
          </p:sp>
          <p:sp>
            <p:nvSpPr>
              <p:cNvPr id="199" name="Google Shape;199;p24"/>
              <p:cNvSpPr/>
              <p:nvPr/>
            </p:nvSpPr>
            <p:spPr>
              <a:xfrm>
                <a:off x="3589713" y="3015108"/>
                <a:ext cx="453000" cy="1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24"/>
            <p:cNvSpPr txBox="1"/>
            <p:nvPr/>
          </p:nvSpPr>
          <p:spPr>
            <a:xfrm>
              <a:off x="4247250" y="3001850"/>
              <a:ext cx="87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Presión Alta</a:t>
              </a:r>
              <a:endParaRPr>
                <a:latin typeface="Open Sans"/>
                <a:ea typeface="Open Sans"/>
                <a:cs typeface="Open Sans"/>
                <a:sym typeface="Open Sans"/>
              </a:endParaRPr>
            </a:p>
          </p:txBody>
        </p:sp>
        <p:sp>
          <p:nvSpPr>
            <p:cNvPr id="201" name="Google Shape;201;p24"/>
            <p:cNvSpPr txBox="1"/>
            <p:nvPr/>
          </p:nvSpPr>
          <p:spPr>
            <a:xfrm>
              <a:off x="5270200" y="3001850"/>
              <a:ext cx="879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0</a:t>
              </a:r>
              <a:endParaRPr>
                <a:latin typeface="Open Sans"/>
                <a:ea typeface="Open Sans"/>
                <a:cs typeface="Open Sans"/>
                <a:sym typeface="Open Sans"/>
              </a:endParaRPr>
            </a:p>
          </p:txBody>
        </p:sp>
      </p:grpSp>
      <p:grpSp>
        <p:nvGrpSpPr>
          <p:cNvPr id="202" name="Google Shape;202;p24"/>
          <p:cNvGrpSpPr/>
          <p:nvPr/>
        </p:nvGrpSpPr>
        <p:grpSpPr>
          <a:xfrm>
            <a:off x="2434963" y="3518256"/>
            <a:ext cx="3364563" cy="615600"/>
            <a:chOff x="2434963" y="3542225"/>
            <a:chExt cx="3364563" cy="615600"/>
          </a:xfrm>
        </p:grpSpPr>
        <p:grpSp>
          <p:nvGrpSpPr>
            <p:cNvPr id="203" name="Google Shape;203;p24"/>
            <p:cNvGrpSpPr/>
            <p:nvPr/>
          </p:nvGrpSpPr>
          <p:grpSpPr>
            <a:xfrm>
              <a:off x="2434963" y="3649913"/>
              <a:ext cx="1527900" cy="400200"/>
              <a:chOff x="2597913" y="3485158"/>
              <a:chExt cx="1527900" cy="400200"/>
            </a:xfrm>
          </p:grpSpPr>
          <p:sp>
            <p:nvSpPr>
              <p:cNvPr id="204" name="Google Shape;204;p24"/>
              <p:cNvSpPr txBox="1"/>
              <p:nvPr/>
            </p:nvSpPr>
            <p:spPr>
              <a:xfrm>
                <a:off x="2597913" y="3485158"/>
                <a:ext cx="10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Género</a:t>
                </a:r>
                <a:endParaRPr>
                  <a:latin typeface="Open Sans"/>
                  <a:ea typeface="Open Sans"/>
                  <a:cs typeface="Open Sans"/>
                  <a:sym typeface="Open Sans"/>
                </a:endParaRPr>
              </a:p>
            </p:txBody>
          </p:sp>
          <p:sp>
            <p:nvSpPr>
              <p:cNvPr id="205" name="Google Shape;205;p24"/>
              <p:cNvSpPr/>
              <p:nvPr/>
            </p:nvSpPr>
            <p:spPr>
              <a:xfrm>
                <a:off x="3672813" y="3610042"/>
                <a:ext cx="453000" cy="1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4"/>
            <p:cNvSpPr txBox="1"/>
            <p:nvPr/>
          </p:nvSpPr>
          <p:spPr>
            <a:xfrm>
              <a:off x="4085075" y="3649925"/>
              <a:ext cx="8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Mujer</a:t>
              </a:r>
              <a:endParaRPr>
                <a:latin typeface="Open Sans"/>
                <a:ea typeface="Open Sans"/>
                <a:cs typeface="Open Sans"/>
                <a:sym typeface="Open Sans"/>
              </a:endParaRPr>
            </a:p>
          </p:txBody>
        </p:sp>
        <p:sp>
          <p:nvSpPr>
            <p:cNvPr id="207" name="Google Shape;207;p24"/>
            <p:cNvSpPr txBox="1"/>
            <p:nvPr/>
          </p:nvSpPr>
          <p:spPr>
            <a:xfrm>
              <a:off x="4919925" y="3542225"/>
              <a:ext cx="879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0</a:t>
              </a:r>
              <a:endParaRPr>
                <a:latin typeface="Open Sans"/>
                <a:ea typeface="Open Sans"/>
                <a:cs typeface="Open Sans"/>
                <a:sym typeface="Open Sans"/>
              </a:endParaRPr>
            </a:p>
          </p:txBody>
        </p:sp>
      </p:grpSp>
      <p:grpSp>
        <p:nvGrpSpPr>
          <p:cNvPr id="208" name="Google Shape;208;p24"/>
          <p:cNvGrpSpPr/>
          <p:nvPr/>
        </p:nvGrpSpPr>
        <p:grpSpPr>
          <a:xfrm>
            <a:off x="2434963" y="4181825"/>
            <a:ext cx="4691288" cy="831300"/>
            <a:chOff x="2434963" y="4181825"/>
            <a:chExt cx="4691288" cy="831300"/>
          </a:xfrm>
        </p:grpSpPr>
        <p:grpSp>
          <p:nvGrpSpPr>
            <p:cNvPr id="209" name="Google Shape;209;p24"/>
            <p:cNvGrpSpPr/>
            <p:nvPr/>
          </p:nvGrpSpPr>
          <p:grpSpPr>
            <a:xfrm>
              <a:off x="2434963" y="4289675"/>
              <a:ext cx="1527900" cy="615600"/>
              <a:chOff x="2694238" y="1724350"/>
              <a:chExt cx="1527900" cy="615600"/>
            </a:xfrm>
          </p:grpSpPr>
          <p:sp>
            <p:nvSpPr>
              <p:cNvPr id="210" name="Google Shape;210;p24"/>
              <p:cNvSpPr txBox="1"/>
              <p:nvPr/>
            </p:nvSpPr>
            <p:spPr>
              <a:xfrm>
                <a:off x="2694238" y="1724350"/>
                <a:ext cx="107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Desorden del sueño</a:t>
                </a:r>
                <a:endParaRPr>
                  <a:latin typeface="Open Sans"/>
                  <a:ea typeface="Open Sans"/>
                  <a:cs typeface="Open Sans"/>
                  <a:sym typeface="Open Sans"/>
                </a:endParaRPr>
              </a:p>
            </p:txBody>
          </p:sp>
          <p:sp>
            <p:nvSpPr>
              <p:cNvPr id="211" name="Google Shape;211;p24"/>
              <p:cNvSpPr/>
              <p:nvPr/>
            </p:nvSpPr>
            <p:spPr>
              <a:xfrm>
                <a:off x="3769138" y="1944550"/>
                <a:ext cx="453000" cy="17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24"/>
            <p:cNvSpPr txBox="1"/>
            <p:nvPr/>
          </p:nvSpPr>
          <p:spPr>
            <a:xfrm>
              <a:off x="4196700" y="4397375"/>
              <a:ext cx="137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Desorden</a:t>
              </a:r>
              <a:endParaRPr>
                <a:latin typeface="Open Sans"/>
                <a:ea typeface="Open Sans"/>
                <a:cs typeface="Open Sans"/>
                <a:sym typeface="Open Sans"/>
              </a:endParaRPr>
            </a:p>
          </p:txBody>
        </p:sp>
        <p:sp>
          <p:nvSpPr>
            <p:cNvPr id="213" name="Google Shape;213;p24"/>
            <p:cNvSpPr txBox="1"/>
            <p:nvPr/>
          </p:nvSpPr>
          <p:spPr>
            <a:xfrm>
              <a:off x="5057750" y="4181825"/>
              <a:ext cx="206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None </a:t>
              </a:r>
              <a:r>
                <a:rPr lang="es">
                  <a:latin typeface="Open Sans"/>
                  <a:ea typeface="Open Sans"/>
                  <a:cs typeface="Open Sans"/>
                  <a:sym typeface="Open Sans"/>
                </a:rPr>
                <a:t>= 0</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Apnea = 1</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Insomnio = 2</a:t>
              </a:r>
              <a:endParaRPr>
                <a:latin typeface="Open Sans"/>
                <a:ea typeface="Open Sans"/>
                <a:cs typeface="Open Sans"/>
                <a:sym typeface="Open Sans"/>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lang="es"/>
              <a:t>Preparación de los datos</a:t>
            </a:r>
            <a:endParaRPr sz="2600"/>
          </a:p>
        </p:txBody>
      </p:sp>
      <p:pic>
        <p:nvPicPr>
          <p:cNvPr id="219" name="Google Shape;219;p25"/>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220" name="Google Shape;22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21" name="Google Shape;221;p25"/>
          <p:cNvPicPr preferRelativeResize="0"/>
          <p:nvPr/>
        </p:nvPicPr>
        <p:blipFill rotWithShape="1">
          <a:blip r:embed="rId4">
            <a:alphaModFix/>
          </a:blip>
          <a:srcRect b="16801" l="9368" r="49631" t="29639"/>
          <a:stretch/>
        </p:blipFill>
        <p:spPr>
          <a:xfrm>
            <a:off x="311701" y="985475"/>
            <a:ext cx="4908648" cy="3606676"/>
          </a:xfrm>
          <a:prstGeom prst="rect">
            <a:avLst/>
          </a:prstGeom>
          <a:noFill/>
          <a:ln>
            <a:noFill/>
          </a:ln>
        </p:spPr>
      </p:pic>
      <p:sp>
        <p:nvSpPr>
          <p:cNvPr id="222" name="Google Shape;222;p25"/>
          <p:cNvSpPr txBox="1"/>
          <p:nvPr/>
        </p:nvSpPr>
        <p:spPr>
          <a:xfrm>
            <a:off x="5739675" y="1441100"/>
            <a:ext cx="341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Entrenamineto: 300</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Test: 74</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k-fold entre 40 y 80</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6"/>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228" name="Google Shape;228;p26"/>
          <p:cNvSpPr txBox="1"/>
          <p:nvPr/>
        </p:nvSpPr>
        <p:spPr>
          <a:xfrm>
            <a:off x="466950" y="42450"/>
            <a:ext cx="8560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s" sz="3200" u="none" cap="none" strike="noStrike">
                <a:solidFill>
                  <a:schemeClr val="accent1"/>
                </a:solidFill>
                <a:latin typeface="PT Sans Narrow"/>
                <a:ea typeface="PT Sans Narrow"/>
                <a:cs typeface="PT Sans Narrow"/>
                <a:sym typeface="PT Sans Narrow"/>
              </a:rPr>
              <a:t>Selección del modelo de ajuste</a:t>
            </a:r>
            <a:endParaRPr b="1" i="0" sz="3200" u="none" cap="none" strike="noStrike">
              <a:solidFill>
                <a:srgbClr val="000000"/>
              </a:solidFill>
              <a:latin typeface="PT Sans Narrow"/>
              <a:ea typeface="PT Sans Narrow"/>
              <a:cs typeface="PT Sans Narrow"/>
              <a:sym typeface="PT Sans Narrow"/>
            </a:endParaRPr>
          </a:p>
        </p:txBody>
      </p:sp>
      <p:sp>
        <p:nvSpPr>
          <p:cNvPr id="229" name="Google Shape;22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230" name="Google Shape;230;p26"/>
          <p:cNvSpPr/>
          <p:nvPr/>
        </p:nvSpPr>
        <p:spPr>
          <a:xfrm>
            <a:off x="539130" y="1106175"/>
            <a:ext cx="909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
              <a:t>M</a:t>
            </a:r>
            <a:r>
              <a:rPr b="1" i="0" lang="es" sz="1400" u="none" cap="none" strike="noStrike">
                <a:solidFill>
                  <a:srgbClr val="000000"/>
                </a:solidFill>
                <a:latin typeface="Arial"/>
                <a:ea typeface="Arial"/>
                <a:cs typeface="Arial"/>
                <a:sym typeface="Arial"/>
              </a:rPr>
              <a:t>odelos</a:t>
            </a:r>
            <a:endParaRPr b="1" i="0" sz="1400" u="none" cap="none" strike="noStrike">
              <a:solidFill>
                <a:srgbClr val="000000"/>
              </a:solidFill>
              <a:latin typeface="Arial"/>
              <a:ea typeface="Arial"/>
              <a:cs typeface="Arial"/>
              <a:sym typeface="Arial"/>
            </a:endParaRPr>
          </a:p>
        </p:txBody>
      </p:sp>
      <p:pic>
        <p:nvPicPr>
          <p:cNvPr id="231" name="Google Shape;231;p26"/>
          <p:cNvPicPr preferRelativeResize="0"/>
          <p:nvPr/>
        </p:nvPicPr>
        <p:blipFill>
          <a:blip r:embed="rId4">
            <a:alphaModFix/>
          </a:blip>
          <a:stretch>
            <a:fillRect/>
          </a:stretch>
        </p:blipFill>
        <p:spPr>
          <a:xfrm>
            <a:off x="1659453" y="1219100"/>
            <a:ext cx="2590600" cy="2590600"/>
          </a:xfrm>
          <a:prstGeom prst="rect">
            <a:avLst/>
          </a:prstGeom>
          <a:noFill/>
          <a:ln>
            <a:noFill/>
          </a:ln>
        </p:spPr>
      </p:pic>
      <p:pic>
        <p:nvPicPr>
          <p:cNvPr id="232" name="Google Shape;232;p26"/>
          <p:cNvPicPr preferRelativeResize="0"/>
          <p:nvPr/>
        </p:nvPicPr>
        <p:blipFill>
          <a:blip r:embed="rId5">
            <a:alphaModFix/>
          </a:blip>
          <a:stretch>
            <a:fillRect/>
          </a:stretch>
        </p:blipFill>
        <p:spPr>
          <a:xfrm>
            <a:off x="5290800" y="1219100"/>
            <a:ext cx="2590600" cy="2590600"/>
          </a:xfrm>
          <a:prstGeom prst="rect">
            <a:avLst/>
          </a:prstGeom>
          <a:noFill/>
          <a:ln>
            <a:noFill/>
          </a:ln>
        </p:spPr>
      </p:pic>
      <p:sp>
        <p:nvSpPr>
          <p:cNvPr id="233" name="Google Shape;233;p26"/>
          <p:cNvSpPr/>
          <p:nvPr/>
        </p:nvSpPr>
        <p:spPr>
          <a:xfrm>
            <a:off x="539125" y="4407025"/>
            <a:ext cx="909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s"/>
              <a:t>Métricas </a:t>
            </a:r>
            <a:endParaRPr>
              <a:latin typeface="Open Sans"/>
              <a:ea typeface="Open Sans"/>
              <a:cs typeface="Open Sans"/>
              <a:sym typeface="Open Sans"/>
            </a:endParaRPr>
          </a:p>
          <a:p>
            <a:pPr indent="0" lvl="0" marL="0" marR="0" rtl="0" algn="l">
              <a:lnSpc>
                <a:spcPct val="100000"/>
              </a:lnSpc>
              <a:spcBef>
                <a:spcPts val="0"/>
              </a:spcBef>
              <a:spcAft>
                <a:spcPts val="0"/>
              </a:spcAft>
              <a:buNone/>
            </a:pPr>
            <a:r>
              <a:t/>
            </a:r>
            <a:endParaRPr b="1"/>
          </a:p>
        </p:txBody>
      </p:sp>
      <p:sp>
        <p:nvSpPr>
          <p:cNvPr id="234" name="Google Shape;234;p26"/>
          <p:cNvSpPr txBox="1"/>
          <p:nvPr/>
        </p:nvSpPr>
        <p:spPr>
          <a:xfrm>
            <a:off x="1749300" y="4225525"/>
            <a:ext cx="5996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Accuracy Score para encontrar el mejor modelo de cada tipo</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Matriz de </a:t>
            </a:r>
            <a:r>
              <a:rPr lang="es">
                <a:latin typeface="Open Sans"/>
                <a:ea typeface="Open Sans"/>
                <a:cs typeface="Open Sans"/>
                <a:sym typeface="Open Sans"/>
              </a:rPr>
              <a:t>confusión</a:t>
            </a:r>
            <a:r>
              <a:rPr lang="es">
                <a:latin typeface="Open Sans"/>
                <a:ea typeface="Open Sans"/>
                <a:cs typeface="Open Sans"/>
                <a:sym typeface="Open Sans"/>
              </a:rPr>
              <a:t> comparar entre </a:t>
            </a:r>
            <a:r>
              <a:rPr lang="es">
                <a:latin typeface="Open Sans"/>
                <a:ea typeface="Open Sans"/>
                <a:cs typeface="Open Sans"/>
                <a:sym typeface="Open Sans"/>
              </a:rPr>
              <a:t>árbol</a:t>
            </a:r>
            <a:r>
              <a:rPr lang="es">
                <a:latin typeface="Open Sans"/>
                <a:ea typeface="Open Sans"/>
                <a:cs typeface="Open Sans"/>
                <a:sym typeface="Open Sans"/>
              </a:rPr>
              <a:t> y regresor</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s">
                <a:latin typeface="Open Sans"/>
                <a:ea typeface="Open Sans"/>
                <a:cs typeface="Open Sans"/>
                <a:sym typeface="Open Sans"/>
              </a:rPr>
              <a:t>Curva ROC </a:t>
            </a:r>
            <a:r>
              <a:rPr lang="es">
                <a:latin typeface="Open Sans"/>
                <a:ea typeface="Open Sans"/>
                <a:cs typeface="Open Sans"/>
                <a:sym typeface="Open Sans"/>
              </a:rPr>
              <a:t>comparar entre árbol y regresor</a:t>
            </a: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311700" y="133725"/>
            <a:ext cx="8764800" cy="517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Determinación de hiper-parámetros a aplicar en el modelo </a:t>
            </a:r>
            <a:endParaRPr/>
          </a:p>
        </p:txBody>
      </p:sp>
      <p:pic>
        <p:nvPicPr>
          <p:cNvPr id="240" name="Google Shape;240;p27"/>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241" name="Google Shape;24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graphicFrame>
        <p:nvGraphicFramePr>
          <p:cNvPr id="242" name="Google Shape;242;p27"/>
          <p:cNvGraphicFramePr/>
          <p:nvPr/>
        </p:nvGraphicFramePr>
        <p:xfrm>
          <a:off x="237300" y="1525600"/>
          <a:ext cx="3000000" cy="3000000"/>
        </p:xfrm>
        <a:graphic>
          <a:graphicData uri="http://schemas.openxmlformats.org/drawingml/2006/table">
            <a:tbl>
              <a:tblPr>
                <a:noFill/>
                <a:tableStyleId>{E0C5FE60-0A5E-47D3-8904-2C15B37246F0}</a:tableStyleId>
              </a:tblPr>
              <a:tblGrid>
                <a:gridCol w="580825"/>
                <a:gridCol w="770275"/>
                <a:gridCol w="675550"/>
                <a:gridCol w="675550"/>
                <a:gridCol w="675550"/>
                <a:gridCol w="675550"/>
              </a:tblGrid>
              <a:tr h="381000">
                <a:tc>
                  <a:txBody>
                    <a:bodyPr/>
                    <a:lstStyle/>
                    <a:p>
                      <a:pPr indent="0" lvl="0" marL="0" rtl="0" algn="l">
                        <a:spcBef>
                          <a:spcPts val="0"/>
                        </a:spcBef>
                        <a:spcAft>
                          <a:spcPts val="0"/>
                        </a:spcAft>
                        <a:buNone/>
                      </a:pPr>
                      <a:r>
                        <a:rPr lang="es"/>
                        <a:t>CV</a:t>
                      </a:r>
                      <a:endParaRPr/>
                    </a:p>
                  </a:txBody>
                  <a:tcPr marT="91425" marB="91425" marR="91425" marL="91425"/>
                </a:tc>
                <a:tc>
                  <a:txBody>
                    <a:bodyPr/>
                    <a:lstStyle/>
                    <a:p>
                      <a:pPr indent="0" lvl="0" marL="0" rtl="0" algn="l">
                        <a:spcBef>
                          <a:spcPts val="0"/>
                        </a:spcBef>
                        <a:spcAft>
                          <a:spcPts val="0"/>
                        </a:spcAft>
                        <a:buNone/>
                      </a:pPr>
                      <a:r>
                        <a:rPr lang="es"/>
                        <a:t>Score</a:t>
                      </a:r>
                      <a:endParaRPr/>
                    </a:p>
                  </a:txBody>
                  <a:tcPr marT="91425" marB="91425" marR="91425" marL="91425"/>
                </a:tc>
                <a:tc>
                  <a:txBody>
                    <a:bodyPr/>
                    <a:lstStyle/>
                    <a:p>
                      <a:pPr indent="0" lvl="0" marL="0" rtl="0" algn="l">
                        <a:spcBef>
                          <a:spcPts val="0"/>
                        </a:spcBef>
                        <a:spcAft>
                          <a:spcPts val="0"/>
                        </a:spcAft>
                        <a:buNone/>
                      </a:pPr>
                      <a:r>
                        <a:rPr lang="es"/>
                        <a:t>Max Depth</a:t>
                      </a:r>
                      <a:endParaRPr/>
                    </a:p>
                  </a:txBody>
                  <a:tcPr marT="91425" marB="91425" marR="91425" marL="91425"/>
                </a:tc>
                <a:tc>
                  <a:txBody>
                    <a:bodyPr/>
                    <a:lstStyle/>
                    <a:p>
                      <a:pPr indent="0" lvl="0" marL="0" rtl="0" algn="l">
                        <a:spcBef>
                          <a:spcPts val="0"/>
                        </a:spcBef>
                        <a:spcAft>
                          <a:spcPts val="0"/>
                        </a:spcAft>
                        <a:buNone/>
                      </a:pPr>
                      <a:r>
                        <a:rPr lang="es"/>
                        <a:t>Max Feat</a:t>
                      </a:r>
                      <a:endParaRPr/>
                    </a:p>
                  </a:txBody>
                  <a:tcPr marT="91425" marB="91425" marR="91425" marL="91425"/>
                </a:tc>
                <a:tc>
                  <a:txBody>
                    <a:bodyPr/>
                    <a:lstStyle/>
                    <a:p>
                      <a:pPr indent="0" lvl="0" marL="0" rtl="0" algn="l">
                        <a:spcBef>
                          <a:spcPts val="0"/>
                        </a:spcBef>
                        <a:spcAft>
                          <a:spcPts val="0"/>
                        </a:spcAft>
                        <a:buNone/>
                      </a:pPr>
                      <a:r>
                        <a:rPr lang="es"/>
                        <a:t>Min S leaf</a:t>
                      </a:r>
                      <a:endParaRPr/>
                    </a:p>
                  </a:txBody>
                  <a:tcPr marT="91425" marB="91425" marR="91425" marL="91425"/>
                </a:tc>
                <a:tc>
                  <a:txBody>
                    <a:bodyPr/>
                    <a:lstStyle/>
                    <a:p>
                      <a:pPr indent="0" lvl="0" marL="0" rtl="0" algn="l">
                        <a:spcBef>
                          <a:spcPts val="0"/>
                        </a:spcBef>
                        <a:spcAft>
                          <a:spcPts val="0"/>
                        </a:spcAft>
                        <a:buNone/>
                      </a:pPr>
                      <a:r>
                        <a:rPr lang="es"/>
                        <a:t>Min S Split</a:t>
                      </a:r>
                      <a:endParaRPr/>
                    </a:p>
                  </a:txBody>
                  <a:tcPr marT="91425" marB="91425" marR="91425" marL="91425"/>
                </a:tc>
              </a:tr>
              <a:tr h="381000">
                <a:tc>
                  <a:txBody>
                    <a:bodyPr/>
                    <a:lstStyle/>
                    <a:p>
                      <a:pPr indent="0" lvl="0" marL="0" rtl="0" algn="l">
                        <a:spcBef>
                          <a:spcPts val="0"/>
                        </a:spcBef>
                        <a:spcAft>
                          <a:spcPts val="0"/>
                        </a:spcAft>
                        <a:buNone/>
                      </a:pPr>
                      <a:r>
                        <a:rPr lang="es"/>
                        <a:t>80</a:t>
                      </a:r>
                      <a:endParaRPr/>
                    </a:p>
                  </a:txBody>
                  <a:tcPr marT="91425" marB="91425" marR="91425" marL="91425"/>
                </a:tc>
                <a:tc>
                  <a:txBody>
                    <a:bodyPr/>
                    <a:lstStyle/>
                    <a:p>
                      <a:pPr indent="0" lvl="0" marL="0" rtl="0" algn="l">
                        <a:spcBef>
                          <a:spcPts val="0"/>
                        </a:spcBef>
                        <a:spcAft>
                          <a:spcPts val="0"/>
                        </a:spcAft>
                        <a:buNone/>
                      </a:pPr>
                      <a:r>
                        <a:rPr b="1" lang="es"/>
                        <a:t>0.905</a:t>
                      </a:r>
                      <a:endParaRPr b="1"/>
                    </a:p>
                  </a:txBody>
                  <a:tcPr marT="91425" marB="91425" marR="91425" marL="91425"/>
                </a:tc>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4</a:t>
                      </a:r>
                      <a:endParaRPr/>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lang="es"/>
                        <a:t>40</a:t>
                      </a:r>
                      <a:endParaRPr/>
                    </a:p>
                  </a:txBody>
                  <a:tcPr marT="91425" marB="91425" marR="91425" marL="91425"/>
                </a:tc>
              </a:tr>
              <a:tr h="381000">
                <a:tc>
                  <a:txBody>
                    <a:bodyPr/>
                    <a:lstStyle/>
                    <a:p>
                      <a:pPr indent="0" lvl="0" marL="0" rtl="0" algn="l">
                        <a:spcBef>
                          <a:spcPts val="0"/>
                        </a:spcBef>
                        <a:spcAft>
                          <a:spcPts val="0"/>
                        </a:spcAft>
                        <a:buNone/>
                      </a:pPr>
                      <a:r>
                        <a:rPr lang="es"/>
                        <a:t>80</a:t>
                      </a:r>
                      <a:endParaRPr/>
                    </a:p>
                  </a:txBody>
                  <a:tcPr marT="91425" marB="91425" marR="91425" marL="91425"/>
                </a:tc>
                <a:tc>
                  <a:txBody>
                    <a:bodyPr/>
                    <a:lstStyle/>
                    <a:p>
                      <a:pPr indent="0" lvl="0" marL="0" rtl="0" algn="l">
                        <a:spcBef>
                          <a:spcPts val="0"/>
                        </a:spcBef>
                        <a:spcAft>
                          <a:spcPts val="0"/>
                        </a:spcAft>
                        <a:buNone/>
                      </a:pPr>
                      <a:r>
                        <a:rPr b="1" lang="es"/>
                        <a:t>0.901</a:t>
                      </a:r>
                      <a:endParaRPr b="1"/>
                    </a:p>
                  </a:txBody>
                  <a:tcPr marT="91425" marB="91425" marR="91425" marL="91425"/>
                </a:tc>
                <a:tc>
                  <a:txBody>
                    <a:bodyPr/>
                    <a:lstStyle/>
                    <a:p>
                      <a:pPr indent="0" lvl="0" marL="0" rtl="0" algn="l">
                        <a:spcBef>
                          <a:spcPts val="0"/>
                        </a:spcBef>
                        <a:spcAft>
                          <a:spcPts val="0"/>
                        </a:spcAft>
                        <a:buNone/>
                      </a:pPr>
                      <a:r>
                        <a:rPr lang="es"/>
                        <a:t>9</a:t>
                      </a:r>
                      <a:endParaRPr/>
                    </a:p>
                  </a:txBody>
                  <a:tcPr marT="91425" marB="91425" marR="91425" marL="91425"/>
                </a:tc>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lang="es"/>
                        <a:t>20</a:t>
                      </a:r>
                      <a:endParaRPr/>
                    </a:p>
                  </a:txBody>
                  <a:tcPr marT="91425" marB="91425" marR="91425" marL="91425"/>
                </a:tc>
              </a:tr>
              <a:tr h="381000">
                <a:tc>
                  <a:txBody>
                    <a:bodyPr/>
                    <a:lstStyle/>
                    <a:p>
                      <a:pPr indent="0" lvl="0" marL="0" rtl="0" algn="l">
                        <a:spcBef>
                          <a:spcPts val="0"/>
                        </a:spcBef>
                        <a:spcAft>
                          <a:spcPts val="0"/>
                        </a:spcAft>
                        <a:buNone/>
                      </a:pPr>
                      <a:r>
                        <a:rPr lang="es"/>
                        <a:t>80</a:t>
                      </a:r>
                      <a:endParaRPr/>
                    </a:p>
                  </a:txBody>
                  <a:tcPr marT="91425" marB="91425" marR="91425" marL="91425"/>
                </a:tc>
                <a:tc>
                  <a:txBody>
                    <a:bodyPr/>
                    <a:lstStyle/>
                    <a:p>
                      <a:pPr indent="0" lvl="0" marL="0" rtl="0" algn="l">
                        <a:spcBef>
                          <a:spcPts val="0"/>
                        </a:spcBef>
                        <a:spcAft>
                          <a:spcPts val="0"/>
                        </a:spcAft>
                        <a:buNone/>
                      </a:pPr>
                      <a:r>
                        <a:rPr b="1" lang="es"/>
                        <a:t>0.909</a:t>
                      </a:r>
                      <a:endParaRPr b="1"/>
                    </a:p>
                  </a:txBody>
                  <a:tcPr marT="91425" marB="91425" marR="91425" marL="91425"/>
                </a:tc>
                <a:tc>
                  <a:txBody>
                    <a:bodyPr/>
                    <a:lstStyle/>
                    <a:p>
                      <a:pPr indent="0" lvl="0" marL="0" rtl="0" algn="l">
                        <a:spcBef>
                          <a:spcPts val="0"/>
                        </a:spcBef>
                        <a:spcAft>
                          <a:spcPts val="0"/>
                        </a:spcAft>
                        <a:buNone/>
                      </a:pPr>
                      <a:r>
                        <a:rPr lang="es"/>
                        <a:t>9</a:t>
                      </a:r>
                      <a:endParaRPr/>
                    </a:p>
                  </a:txBody>
                  <a:tcPr marT="91425" marB="91425" marR="91425" marL="91425"/>
                </a:tc>
                <a:tc>
                  <a:txBody>
                    <a:bodyPr/>
                    <a:lstStyle/>
                    <a:p>
                      <a:pPr indent="0" lvl="0" marL="0" rtl="0" algn="l">
                        <a:spcBef>
                          <a:spcPts val="0"/>
                        </a:spcBef>
                        <a:spcAft>
                          <a:spcPts val="0"/>
                        </a:spcAft>
                        <a:buNone/>
                      </a:pPr>
                      <a:r>
                        <a:rPr lang="es"/>
                        <a:t>6</a:t>
                      </a:r>
                      <a:endParaRPr/>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lang="es"/>
                        <a:t>20</a:t>
                      </a:r>
                      <a:endParaRPr/>
                    </a:p>
                  </a:txBody>
                  <a:tcPr marT="91425" marB="91425" marR="91425" marL="91425"/>
                </a:tc>
              </a:tr>
              <a:tr h="381000">
                <a:tc>
                  <a:txBody>
                    <a:bodyPr/>
                    <a:lstStyle/>
                    <a:p>
                      <a:pPr indent="0" lvl="0" marL="0" rtl="0" algn="l">
                        <a:spcBef>
                          <a:spcPts val="0"/>
                        </a:spcBef>
                        <a:spcAft>
                          <a:spcPts val="0"/>
                        </a:spcAft>
                        <a:buNone/>
                      </a:pPr>
                      <a:r>
                        <a:rPr lang="es"/>
                        <a:t>80</a:t>
                      </a:r>
                      <a:endParaRPr/>
                    </a:p>
                  </a:txBody>
                  <a:tcPr marT="91425" marB="91425" marR="91425" marL="91425"/>
                </a:tc>
                <a:tc>
                  <a:txBody>
                    <a:bodyPr/>
                    <a:lstStyle/>
                    <a:p>
                      <a:pPr indent="0" lvl="0" marL="0" rtl="0" algn="l">
                        <a:spcBef>
                          <a:spcPts val="0"/>
                        </a:spcBef>
                        <a:spcAft>
                          <a:spcPts val="0"/>
                        </a:spcAft>
                        <a:buNone/>
                      </a:pPr>
                      <a:r>
                        <a:rPr b="1" lang="es"/>
                        <a:t>0.898</a:t>
                      </a:r>
                      <a:endParaRPr b="1"/>
                    </a:p>
                  </a:txBody>
                  <a:tcPr marT="91425" marB="91425" marR="91425" marL="91425"/>
                </a:tc>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3</a:t>
                      </a:r>
                      <a:endParaRPr/>
                    </a:p>
                  </a:txBody>
                  <a:tcPr marT="91425" marB="91425" marR="91425" marL="91425"/>
                </a:tc>
                <a:tc>
                  <a:txBody>
                    <a:bodyPr/>
                    <a:lstStyle/>
                    <a:p>
                      <a:pPr indent="0" lvl="0" marL="0" rtl="0" algn="l">
                        <a:spcBef>
                          <a:spcPts val="0"/>
                        </a:spcBef>
                        <a:spcAft>
                          <a:spcPts val="0"/>
                        </a:spcAft>
                        <a:buNone/>
                      </a:pPr>
                      <a:r>
                        <a:rPr lang="es"/>
                        <a:t>20</a:t>
                      </a:r>
                      <a:endParaRPr/>
                    </a:p>
                  </a:txBody>
                  <a:tcPr marT="91425" marB="91425" marR="91425" marL="91425"/>
                </a:tc>
                <a:tc>
                  <a:txBody>
                    <a:bodyPr/>
                    <a:lstStyle/>
                    <a:p>
                      <a:pPr indent="0" lvl="0" marL="0" rtl="0" algn="l">
                        <a:spcBef>
                          <a:spcPts val="0"/>
                        </a:spcBef>
                        <a:spcAft>
                          <a:spcPts val="0"/>
                        </a:spcAft>
                        <a:buNone/>
                      </a:pPr>
                      <a:r>
                        <a:rPr lang="es"/>
                        <a:t>20</a:t>
                      </a:r>
                      <a:endParaRPr/>
                    </a:p>
                  </a:txBody>
                  <a:tcPr marT="91425" marB="91425" marR="91425" marL="91425"/>
                </a:tc>
              </a:tr>
              <a:tr h="381000">
                <a:tc>
                  <a:txBody>
                    <a:bodyPr/>
                    <a:lstStyle/>
                    <a:p>
                      <a:pPr indent="0" lvl="0" marL="0" rtl="0" algn="l">
                        <a:spcBef>
                          <a:spcPts val="0"/>
                        </a:spcBef>
                        <a:spcAft>
                          <a:spcPts val="0"/>
                        </a:spcAft>
                        <a:buNone/>
                      </a:pPr>
                      <a:r>
                        <a:rPr lang="es"/>
                        <a:t>80</a:t>
                      </a:r>
                      <a:endParaRPr/>
                    </a:p>
                  </a:txBody>
                  <a:tcPr marT="91425" marB="91425" marR="91425" marL="91425"/>
                </a:tc>
                <a:tc>
                  <a:txBody>
                    <a:bodyPr/>
                    <a:lstStyle/>
                    <a:p>
                      <a:pPr indent="0" lvl="0" marL="0" rtl="0" algn="l">
                        <a:spcBef>
                          <a:spcPts val="0"/>
                        </a:spcBef>
                        <a:spcAft>
                          <a:spcPts val="0"/>
                        </a:spcAft>
                        <a:buNone/>
                      </a:pPr>
                      <a:r>
                        <a:rPr b="1" lang="es"/>
                        <a:t>0.905</a:t>
                      </a:r>
                      <a:endParaRPr b="1"/>
                    </a:p>
                  </a:txBody>
                  <a:tcPr marT="91425" marB="91425" marR="91425" marL="91425"/>
                </a:tc>
                <a:tc>
                  <a:txBody>
                    <a:bodyPr/>
                    <a:lstStyle/>
                    <a:p>
                      <a:pPr indent="0" lvl="0" marL="0" rtl="0" algn="l">
                        <a:spcBef>
                          <a:spcPts val="0"/>
                        </a:spcBef>
                        <a:spcAft>
                          <a:spcPts val="0"/>
                        </a:spcAft>
                        <a:buNone/>
                      </a:pPr>
                      <a:r>
                        <a:rPr lang="es"/>
                        <a:t>5</a:t>
                      </a:r>
                      <a:endParaRPr/>
                    </a:p>
                  </a:txBody>
                  <a:tcPr marT="91425" marB="91425" marR="91425" marL="91425"/>
                </a:tc>
                <a:tc>
                  <a:txBody>
                    <a:bodyPr/>
                    <a:lstStyle/>
                    <a:p>
                      <a:pPr indent="0" lvl="0" marL="0" rtl="0" algn="l">
                        <a:spcBef>
                          <a:spcPts val="0"/>
                        </a:spcBef>
                        <a:spcAft>
                          <a:spcPts val="0"/>
                        </a:spcAft>
                        <a:buNone/>
                      </a:pPr>
                      <a:r>
                        <a:rPr lang="es"/>
                        <a:t>3</a:t>
                      </a:r>
                      <a:endParaRPr/>
                    </a:p>
                  </a:txBody>
                  <a:tcPr marT="91425" marB="91425" marR="91425" marL="91425"/>
                </a:tc>
                <a:tc>
                  <a:txBody>
                    <a:bodyPr/>
                    <a:lstStyle/>
                    <a:p>
                      <a:pPr indent="0" lvl="0" marL="0" rtl="0" algn="l">
                        <a:spcBef>
                          <a:spcPts val="0"/>
                        </a:spcBef>
                        <a:spcAft>
                          <a:spcPts val="0"/>
                        </a:spcAft>
                        <a:buNone/>
                      </a:pPr>
                      <a:r>
                        <a:rPr lang="es"/>
                        <a:t>20</a:t>
                      </a:r>
                      <a:endParaRPr/>
                    </a:p>
                  </a:txBody>
                  <a:tcPr marT="91425" marB="91425" marR="91425" marL="91425"/>
                </a:tc>
                <a:tc>
                  <a:txBody>
                    <a:bodyPr/>
                    <a:lstStyle/>
                    <a:p>
                      <a:pPr indent="0" lvl="0" marL="0" rtl="0" algn="l">
                        <a:spcBef>
                          <a:spcPts val="0"/>
                        </a:spcBef>
                        <a:spcAft>
                          <a:spcPts val="0"/>
                        </a:spcAft>
                        <a:buNone/>
                      </a:pPr>
                      <a:r>
                        <a:rPr lang="es"/>
                        <a:t>40</a:t>
                      </a:r>
                      <a:endParaRPr/>
                    </a:p>
                  </a:txBody>
                  <a:tcPr marT="91425" marB="91425" marR="91425" marL="91425"/>
                </a:tc>
              </a:tr>
              <a:tr h="381000">
                <a:tc>
                  <a:txBody>
                    <a:bodyPr/>
                    <a:lstStyle/>
                    <a:p>
                      <a:pPr indent="0" lvl="0" marL="0" rtl="0" algn="l">
                        <a:spcBef>
                          <a:spcPts val="0"/>
                        </a:spcBef>
                        <a:spcAft>
                          <a:spcPts val="0"/>
                        </a:spcAft>
                        <a:buNone/>
                      </a:pPr>
                      <a:r>
                        <a:rPr lang="es"/>
                        <a:t>80</a:t>
                      </a:r>
                      <a:endParaRPr/>
                    </a:p>
                  </a:txBody>
                  <a:tcPr marT="91425" marB="91425" marR="91425" marL="91425">
                    <a:solidFill>
                      <a:schemeClr val="accent2"/>
                    </a:solidFill>
                  </a:tcPr>
                </a:tc>
                <a:tc>
                  <a:txBody>
                    <a:bodyPr/>
                    <a:lstStyle/>
                    <a:p>
                      <a:pPr indent="0" lvl="0" marL="0" rtl="0" algn="l">
                        <a:spcBef>
                          <a:spcPts val="0"/>
                        </a:spcBef>
                        <a:spcAft>
                          <a:spcPts val="0"/>
                        </a:spcAft>
                        <a:buNone/>
                      </a:pPr>
                      <a:r>
                        <a:rPr b="1" lang="es"/>
                        <a:t>0.909</a:t>
                      </a:r>
                      <a:endParaRPr b="1"/>
                    </a:p>
                  </a:txBody>
                  <a:tcPr marT="91425" marB="91425" marR="91425" marL="91425">
                    <a:solidFill>
                      <a:schemeClr val="accent2"/>
                    </a:solidFill>
                  </a:tcPr>
                </a:tc>
                <a:tc>
                  <a:txBody>
                    <a:bodyPr/>
                    <a:lstStyle/>
                    <a:p>
                      <a:pPr indent="0" lvl="0" marL="0" rtl="0" algn="l">
                        <a:spcBef>
                          <a:spcPts val="0"/>
                        </a:spcBef>
                        <a:spcAft>
                          <a:spcPts val="0"/>
                        </a:spcAft>
                        <a:buNone/>
                      </a:pPr>
                      <a:r>
                        <a:rPr lang="es"/>
                        <a:t>9</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s"/>
                        <a:t>5</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s"/>
                        <a:t>10</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s"/>
                        <a:t>20</a:t>
                      </a:r>
                      <a:endParaRPr/>
                    </a:p>
                  </a:txBody>
                  <a:tcPr marT="91425" marB="91425" marR="91425" marL="91425">
                    <a:solidFill>
                      <a:schemeClr val="accent2"/>
                    </a:solidFill>
                  </a:tcPr>
                </a:tc>
              </a:tr>
            </a:tbl>
          </a:graphicData>
        </a:graphic>
      </p:graphicFrame>
      <p:graphicFrame>
        <p:nvGraphicFramePr>
          <p:cNvPr id="243" name="Google Shape;243;p27"/>
          <p:cNvGraphicFramePr/>
          <p:nvPr/>
        </p:nvGraphicFramePr>
        <p:xfrm>
          <a:off x="4408875" y="1525600"/>
          <a:ext cx="3000000" cy="3000000"/>
        </p:xfrm>
        <a:graphic>
          <a:graphicData uri="http://schemas.openxmlformats.org/drawingml/2006/table">
            <a:tbl>
              <a:tblPr>
                <a:noFill/>
                <a:tableStyleId>{E0C5FE60-0A5E-47D3-8904-2C15B37246F0}</a:tableStyleId>
              </a:tblPr>
              <a:tblGrid>
                <a:gridCol w="454925"/>
                <a:gridCol w="687125"/>
                <a:gridCol w="620925"/>
                <a:gridCol w="782300"/>
                <a:gridCol w="623325"/>
                <a:gridCol w="507375"/>
                <a:gridCol w="936300"/>
              </a:tblGrid>
              <a:tr h="381000">
                <a:tc>
                  <a:txBody>
                    <a:bodyPr/>
                    <a:lstStyle/>
                    <a:p>
                      <a:pPr indent="0" lvl="0" marL="0" rtl="0" algn="l">
                        <a:spcBef>
                          <a:spcPts val="0"/>
                        </a:spcBef>
                        <a:spcAft>
                          <a:spcPts val="0"/>
                        </a:spcAft>
                        <a:buNone/>
                      </a:pPr>
                      <a:r>
                        <a:rPr lang="es"/>
                        <a:t>CV</a:t>
                      </a:r>
                      <a:endParaRPr/>
                    </a:p>
                  </a:txBody>
                  <a:tcPr marT="91425" marB="91425" marR="91425" marL="91425"/>
                </a:tc>
                <a:tc>
                  <a:txBody>
                    <a:bodyPr/>
                    <a:lstStyle/>
                    <a:p>
                      <a:pPr indent="0" lvl="0" marL="0" rtl="0" algn="l">
                        <a:spcBef>
                          <a:spcPts val="0"/>
                        </a:spcBef>
                        <a:spcAft>
                          <a:spcPts val="0"/>
                        </a:spcAft>
                        <a:buNone/>
                      </a:pPr>
                      <a:r>
                        <a:rPr lang="es"/>
                        <a:t>Sc</a:t>
                      </a:r>
                      <a:r>
                        <a:rPr lang="es"/>
                        <a:t>o</a:t>
                      </a:r>
                      <a:r>
                        <a:rPr lang="es"/>
                        <a:t>re</a:t>
                      </a:r>
                      <a:endParaRPr/>
                    </a:p>
                  </a:txBody>
                  <a:tcPr marT="91425" marB="91425" marR="91425" marL="91425"/>
                </a:tc>
                <a:tc>
                  <a:txBody>
                    <a:bodyPr/>
                    <a:lstStyle/>
                    <a:p>
                      <a:pPr indent="0" lvl="0" marL="0" rtl="0" algn="l">
                        <a:spcBef>
                          <a:spcPts val="0"/>
                        </a:spcBef>
                        <a:spcAft>
                          <a:spcPts val="0"/>
                        </a:spcAft>
                        <a:buNone/>
                      </a:pPr>
                      <a:r>
                        <a:rPr lang="es"/>
                        <a:t>C</a:t>
                      </a:r>
                      <a:endParaRPr/>
                    </a:p>
                  </a:txBody>
                  <a:tcPr marT="91425" marB="91425" marR="91425" marL="91425"/>
                </a:tc>
                <a:tc>
                  <a:txBody>
                    <a:bodyPr/>
                    <a:lstStyle/>
                    <a:p>
                      <a:pPr indent="0" lvl="0" marL="0" rtl="0" algn="l">
                        <a:spcBef>
                          <a:spcPts val="0"/>
                        </a:spcBef>
                        <a:spcAft>
                          <a:spcPts val="0"/>
                        </a:spcAft>
                        <a:buNone/>
                      </a:pPr>
                      <a:r>
                        <a:rPr lang="es"/>
                        <a:t>Class Weight</a:t>
                      </a:r>
                      <a:endParaRPr/>
                    </a:p>
                  </a:txBody>
                  <a:tcPr marT="91425" marB="91425" marR="91425" marL="91425"/>
                </a:tc>
                <a:tc>
                  <a:txBody>
                    <a:bodyPr/>
                    <a:lstStyle/>
                    <a:p>
                      <a:pPr indent="0" lvl="0" marL="0" rtl="0" algn="l">
                        <a:spcBef>
                          <a:spcPts val="0"/>
                        </a:spcBef>
                        <a:spcAft>
                          <a:spcPts val="0"/>
                        </a:spcAft>
                        <a:buNone/>
                      </a:pPr>
                      <a:r>
                        <a:rPr lang="es"/>
                        <a:t>Max Iter</a:t>
                      </a:r>
                      <a:endParaRPr/>
                    </a:p>
                  </a:txBody>
                  <a:tcPr marT="91425" marB="91425" marR="91425" marL="91425"/>
                </a:tc>
                <a:tc>
                  <a:txBody>
                    <a:bodyPr/>
                    <a:lstStyle/>
                    <a:p>
                      <a:pPr indent="0" lvl="0" marL="0" rtl="0" algn="l">
                        <a:spcBef>
                          <a:spcPts val="0"/>
                        </a:spcBef>
                        <a:spcAft>
                          <a:spcPts val="0"/>
                        </a:spcAft>
                        <a:buNone/>
                      </a:pPr>
                      <a:r>
                        <a:rPr lang="es"/>
                        <a:t>Penalty</a:t>
                      </a:r>
                      <a:endParaRPr/>
                    </a:p>
                  </a:txBody>
                  <a:tcPr marT="91425" marB="91425" marR="91425" marL="91425"/>
                </a:tc>
                <a:tc>
                  <a:txBody>
                    <a:bodyPr/>
                    <a:lstStyle/>
                    <a:p>
                      <a:pPr indent="0" lvl="0" marL="0" rtl="0" algn="l">
                        <a:spcBef>
                          <a:spcPts val="0"/>
                        </a:spcBef>
                        <a:spcAft>
                          <a:spcPts val="0"/>
                        </a:spcAft>
                        <a:buNone/>
                      </a:pPr>
                      <a:r>
                        <a:rPr lang="es"/>
                        <a:t>Solver</a:t>
                      </a:r>
                      <a:endParaRPr/>
                    </a:p>
                  </a:txBody>
                  <a:tcPr marT="91425" marB="91425" marR="91425" marL="91425"/>
                </a:tc>
              </a:tr>
              <a:tr h="381000">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b="1" lang="es"/>
                        <a:t>0</a:t>
                      </a:r>
                      <a:r>
                        <a:rPr b="1" lang="es"/>
                        <a:t>.869</a:t>
                      </a:r>
                      <a:endParaRPr b="1"/>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lang="es"/>
                        <a:t>none</a:t>
                      </a:r>
                      <a:endParaRPr/>
                    </a:p>
                  </a:txBody>
                  <a:tcPr marT="91425" marB="91425" marR="91425" marL="91425"/>
                </a:tc>
                <a:tc>
                  <a:txBody>
                    <a:bodyPr/>
                    <a:lstStyle/>
                    <a:p>
                      <a:pPr indent="0" lvl="0" marL="0" rtl="0" algn="l">
                        <a:spcBef>
                          <a:spcPts val="0"/>
                        </a:spcBef>
                        <a:spcAft>
                          <a:spcPts val="0"/>
                        </a:spcAft>
                        <a:buNone/>
                      </a:pPr>
                      <a:r>
                        <a:rPr lang="es"/>
                        <a:t>500</a:t>
                      </a:r>
                      <a:endParaRPr/>
                    </a:p>
                  </a:txBody>
                  <a:tcPr marT="91425" marB="91425" marR="91425" marL="91425"/>
                </a:tc>
                <a:tc>
                  <a:txBody>
                    <a:bodyPr/>
                    <a:lstStyle/>
                    <a:p>
                      <a:pPr indent="0" lvl="0" marL="0" rtl="0" algn="l">
                        <a:spcBef>
                          <a:spcPts val="0"/>
                        </a:spcBef>
                        <a:spcAft>
                          <a:spcPts val="0"/>
                        </a:spcAft>
                        <a:buNone/>
                      </a:pPr>
                      <a:r>
                        <a:rPr lang="es"/>
                        <a:t>l2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b="1" lang="es"/>
                        <a:t>0.890</a:t>
                      </a:r>
                      <a:endParaRPr b="1"/>
                    </a:p>
                  </a:txBody>
                  <a:tcPr marT="91425" marB="91425" marR="91425" marL="91425"/>
                </a:tc>
                <a:tc>
                  <a:txBody>
                    <a:bodyPr/>
                    <a:lstStyle/>
                    <a:p>
                      <a:pPr indent="0" lvl="0" marL="0" rtl="0" algn="l">
                        <a:spcBef>
                          <a:spcPts val="0"/>
                        </a:spcBef>
                        <a:spcAft>
                          <a:spcPts val="0"/>
                        </a:spcAft>
                        <a:buNone/>
                      </a:pPr>
                      <a:r>
                        <a:rPr lang="es"/>
                        <a:t>1000</a:t>
                      </a:r>
                      <a:endParaRPr/>
                    </a:p>
                  </a:txBody>
                  <a:tcPr marT="91425" marB="91425" marR="91425" marL="91425"/>
                </a:tc>
                <a:tc>
                  <a:txBody>
                    <a:bodyPr/>
                    <a:lstStyle/>
                    <a:p>
                      <a:pPr indent="0" lvl="0" marL="0" rtl="0" algn="l">
                        <a:spcBef>
                          <a:spcPts val="0"/>
                        </a:spcBef>
                        <a:spcAft>
                          <a:spcPts val="0"/>
                        </a:spcAft>
                        <a:buNone/>
                      </a:pPr>
                      <a:r>
                        <a:rPr lang="es"/>
                        <a:t>none</a:t>
                      </a:r>
                      <a:endParaRPr/>
                    </a:p>
                  </a:txBody>
                  <a:tcPr marT="91425" marB="91425" marR="91425" marL="91425"/>
                </a:tc>
                <a:tc>
                  <a:txBody>
                    <a:bodyPr/>
                    <a:lstStyle/>
                    <a:p>
                      <a:pPr indent="0" lvl="0" marL="0" rtl="0" algn="l">
                        <a:spcBef>
                          <a:spcPts val="0"/>
                        </a:spcBef>
                        <a:spcAft>
                          <a:spcPts val="0"/>
                        </a:spcAft>
                        <a:buNone/>
                      </a:pPr>
                      <a:r>
                        <a:rPr lang="es"/>
                        <a:t>1000</a:t>
                      </a:r>
                      <a:endParaRPr/>
                    </a:p>
                  </a:txBody>
                  <a:tcPr marT="91425" marB="91425" marR="91425" marL="91425"/>
                </a:tc>
                <a:tc>
                  <a:txBody>
                    <a:bodyPr/>
                    <a:lstStyle/>
                    <a:p>
                      <a:pPr indent="0" lvl="0" marL="0" rtl="0" algn="l">
                        <a:spcBef>
                          <a:spcPts val="0"/>
                        </a:spcBef>
                        <a:spcAft>
                          <a:spcPts val="0"/>
                        </a:spcAft>
                        <a:buNone/>
                      </a:pPr>
                      <a:r>
                        <a:rPr lang="es"/>
                        <a:t>l2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
                        <a:t>20</a:t>
                      </a:r>
                      <a:endParaRPr/>
                    </a:p>
                  </a:txBody>
                  <a:tcPr marT="91425" marB="91425" marR="91425" marL="91425"/>
                </a:tc>
                <a:tc>
                  <a:txBody>
                    <a:bodyPr/>
                    <a:lstStyle/>
                    <a:p>
                      <a:pPr indent="0" lvl="0" marL="0" rtl="0" algn="l">
                        <a:spcBef>
                          <a:spcPts val="0"/>
                        </a:spcBef>
                        <a:spcAft>
                          <a:spcPts val="0"/>
                        </a:spcAft>
                        <a:buNone/>
                      </a:pPr>
                      <a:r>
                        <a:rPr b="1" lang="es"/>
                        <a:t>0.897</a:t>
                      </a:r>
                      <a:endParaRPr b="1"/>
                    </a:p>
                  </a:txBody>
                  <a:tcPr marT="91425" marB="91425" marR="91425" marL="91425"/>
                </a:tc>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lang="es"/>
                        <a:t>none</a:t>
                      </a:r>
                      <a:endParaRPr/>
                    </a:p>
                  </a:txBody>
                  <a:tcPr marT="91425" marB="91425" marR="91425" marL="91425"/>
                </a:tc>
                <a:tc>
                  <a:txBody>
                    <a:bodyPr/>
                    <a:lstStyle/>
                    <a:p>
                      <a:pPr indent="0" lvl="0" marL="0" rtl="0" algn="l">
                        <a:spcBef>
                          <a:spcPts val="0"/>
                        </a:spcBef>
                        <a:spcAft>
                          <a:spcPts val="0"/>
                        </a:spcAft>
                        <a:buNone/>
                      </a:pPr>
                      <a:r>
                        <a:rPr lang="es"/>
                        <a:t>1500</a:t>
                      </a:r>
                      <a:endParaRPr/>
                    </a:p>
                  </a:txBody>
                  <a:tcPr marT="91425" marB="91425" marR="91425" marL="91425"/>
                </a:tc>
                <a:tc>
                  <a:txBody>
                    <a:bodyPr/>
                    <a:lstStyle/>
                    <a:p>
                      <a:pPr indent="0" lvl="0" marL="0" rtl="0" algn="l">
                        <a:spcBef>
                          <a:spcPts val="0"/>
                        </a:spcBef>
                        <a:spcAft>
                          <a:spcPts val="0"/>
                        </a:spcAft>
                        <a:buNone/>
                      </a:pPr>
                      <a:r>
                        <a:rPr lang="es"/>
                        <a:t>l2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b="1" lang="es"/>
                        <a:t>0.901</a:t>
                      </a:r>
                      <a:endParaRPr b="1"/>
                    </a:p>
                  </a:txBody>
                  <a:tcPr marT="91425" marB="91425" marR="91425" marL="91425"/>
                </a:tc>
                <a:tc>
                  <a:txBody>
                    <a:bodyPr/>
                    <a:lstStyle/>
                    <a:p>
                      <a:pPr indent="0" lvl="0" marL="0" rtl="0" algn="l">
                        <a:spcBef>
                          <a:spcPts val="0"/>
                        </a:spcBef>
                        <a:spcAft>
                          <a:spcPts val="0"/>
                        </a:spcAft>
                        <a:buNone/>
                      </a:pPr>
                      <a:r>
                        <a:rPr lang="es"/>
                        <a:t>100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s"/>
                        <a:t>1500</a:t>
                      </a:r>
                      <a:endParaRPr/>
                    </a:p>
                  </a:txBody>
                  <a:tcPr marT="91425" marB="91425" marR="91425" marL="91425"/>
                </a:tc>
                <a:tc>
                  <a:txBody>
                    <a:bodyPr/>
                    <a:lstStyle/>
                    <a:p>
                      <a:pPr indent="0" lvl="0" marL="0" rtl="0" algn="l">
                        <a:spcBef>
                          <a:spcPts val="0"/>
                        </a:spcBef>
                        <a:spcAft>
                          <a:spcPts val="0"/>
                        </a:spcAft>
                        <a:buNone/>
                      </a:pPr>
                      <a:r>
                        <a:rPr lang="es"/>
                        <a:t>l1</a:t>
                      </a:r>
                      <a:endParaRPr/>
                    </a:p>
                  </a:txBody>
                  <a:tcPr marT="91425" marB="91425" marR="91425" marL="91425"/>
                </a:tc>
                <a:tc>
                  <a:txBody>
                    <a:bodyPr/>
                    <a:lstStyle/>
                    <a:p>
                      <a:pPr indent="0" lvl="0" marL="0" rtl="0" algn="l">
                        <a:spcBef>
                          <a:spcPts val="0"/>
                        </a:spcBef>
                        <a:spcAft>
                          <a:spcPts val="0"/>
                        </a:spcAft>
                        <a:buNone/>
                      </a:pPr>
                      <a:r>
                        <a:rPr lang="es"/>
                        <a:t>liblinear</a:t>
                      </a:r>
                      <a:endParaRPr/>
                    </a:p>
                  </a:txBody>
                  <a:tcPr marT="91425" marB="91425" marR="91425" marL="91425"/>
                </a:tc>
              </a:tr>
              <a:tr h="381000">
                <a:tc>
                  <a:txBody>
                    <a:bodyPr/>
                    <a:lstStyle/>
                    <a:p>
                      <a:pPr indent="0" lvl="0" marL="0" rtl="0" algn="l">
                        <a:spcBef>
                          <a:spcPts val="0"/>
                        </a:spcBef>
                        <a:spcAft>
                          <a:spcPts val="0"/>
                        </a:spcAft>
                        <a:buNone/>
                      </a:pPr>
                      <a:r>
                        <a:rPr lang="es"/>
                        <a:t>10</a:t>
                      </a:r>
                      <a:endParaRPr/>
                    </a:p>
                  </a:txBody>
                  <a:tcPr marT="91425" marB="91425" marR="91425" marL="91425"/>
                </a:tc>
                <a:tc>
                  <a:txBody>
                    <a:bodyPr/>
                    <a:lstStyle/>
                    <a:p>
                      <a:pPr indent="0" lvl="0" marL="0" rtl="0" algn="l">
                        <a:spcBef>
                          <a:spcPts val="0"/>
                        </a:spcBef>
                        <a:spcAft>
                          <a:spcPts val="0"/>
                        </a:spcAft>
                        <a:buNone/>
                      </a:pPr>
                      <a:r>
                        <a:rPr b="1" lang="es"/>
                        <a:t>0.923</a:t>
                      </a:r>
                      <a:endParaRPr b="1"/>
                    </a:p>
                  </a:txBody>
                  <a:tcPr marT="91425" marB="91425" marR="91425" marL="91425"/>
                </a:tc>
                <a:tc>
                  <a:txBody>
                    <a:bodyPr/>
                    <a:lstStyle/>
                    <a:p>
                      <a:pPr indent="0" lvl="0" marL="0" rtl="0" algn="l">
                        <a:spcBef>
                          <a:spcPts val="0"/>
                        </a:spcBef>
                        <a:spcAft>
                          <a:spcPts val="0"/>
                        </a:spcAft>
                        <a:buNone/>
                      </a:pPr>
                      <a:r>
                        <a:rPr lang="es"/>
                        <a:t>100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s"/>
                        <a:t>1500</a:t>
                      </a:r>
                      <a:endParaRPr/>
                    </a:p>
                  </a:txBody>
                  <a:tcPr marT="91425" marB="91425" marR="91425" marL="91425"/>
                </a:tc>
                <a:tc>
                  <a:txBody>
                    <a:bodyPr/>
                    <a:lstStyle/>
                    <a:p>
                      <a:pPr indent="0" lvl="0" marL="0" rtl="0" algn="l">
                        <a:spcBef>
                          <a:spcPts val="0"/>
                        </a:spcBef>
                        <a:spcAft>
                          <a:spcPts val="0"/>
                        </a:spcAft>
                        <a:buNone/>
                      </a:pPr>
                      <a:r>
                        <a:rPr lang="es"/>
                        <a:t>l1</a:t>
                      </a:r>
                      <a:endParaRPr/>
                    </a:p>
                  </a:txBody>
                  <a:tcPr marT="91425" marB="91425" marR="91425" marL="91425"/>
                </a:tc>
                <a:tc>
                  <a:txBody>
                    <a:bodyPr/>
                    <a:lstStyle/>
                    <a:p>
                      <a:pPr indent="0" lvl="0" marL="0" rtl="0" algn="l">
                        <a:spcBef>
                          <a:spcPts val="0"/>
                        </a:spcBef>
                        <a:spcAft>
                          <a:spcPts val="0"/>
                        </a:spcAft>
                        <a:buNone/>
                      </a:pPr>
                      <a:r>
                        <a:rPr lang="es"/>
                        <a:t>liblinear</a:t>
                      </a:r>
                      <a:endParaRPr/>
                    </a:p>
                  </a:txBody>
                  <a:tcPr marT="91425" marB="91425" marR="91425" marL="91425"/>
                </a:tc>
              </a:tr>
              <a:tr h="381000">
                <a:tc>
                  <a:txBody>
                    <a:bodyPr/>
                    <a:lstStyle/>
                    <a:p>
                      <a:pPr indent="0" lvl="0" marL="0" rtl="0" algn="l">
                        <a:spcBef>
                          <a:spcPts val="0"/>
                        </a:spcBef>
                        <a:spcAft>
                          <a:spcPts val="0"/>
                        </a:spcAft>
                        <a:buNone/>
                      </a:pPr>
                      <a:r>
                        <a:rPr lang="es"/>
                        <a:t>40</a:t>
                      </a:r>
                      <a:endParaRPr/>
                    </a:p>
                  </a:txBody>
                  <a:tcPr marT="91425" marB="91425" marR="91425" marL="91425">
                    <a:solidFill>
                      <a:schemeClr val="accent2"/>
                    </a:solidFill>
                  </a:tcPr>
                </a:tc>
                <a:tc>
                  <a:txBody>
                    <a:bodyPr/>
                    <a:lstStyle/>
                    <a:p>
                      <a:pPr indent="0" lvl="0" marL="0" rtl="0" algn="l">
                        <a:spcBef>
                          <a:spcPts val="0"/>
                        </a:spcBef>
                        <a:spcAft>
                          <a:spcPts val="0"/>
                        </a:spcAft>
                        <a:buNone/>
                      </a:pPr>
                      <a:r>
                        <a:rPr b="1" lang="es"/>
                        <a:t>0.924</a:t>
                      </a:r>
                      <a:endParaRPr b="1"/>
                    </a:p>
                  </a:txBody>
                  <a:tcPr marT="91425" marB="91425" marR="91425" marL="91425">
                    <a:solidFill>
                      <a:schemeClr val="accent2"/>
                    </a:solidFill>
                  </a:tcPr>
                </a:tc>
                <a:tc>
                  <a:txBody>
                    <a:bodyPr/>
                    <a:lstStyle/>
                    <a:p>
                      <a:pPr indent="0" lvl="0" marL="0" rtl="0" algn="l">
                        <a:spcBef>
                          <a:spcPts val="0"/>
                        </a:spcBef>
                        <a:spcAft>
                          <a:spcPts val="0"/>
                        </a:spcAft>
                        <a:buNone/>
                      </a:pPr>
                      <a:r>
                        <a:rPr lang="es"/>
                        <a:t>1</a:t>
                      </a:r>
                      <a:endParaRPr/>
                    </a:p>
                  </a:txBody>
                  <a:tcPr marT="91425" marB="91425" marR="91425" marL="91425">
                    <a:solidFill>
                      <a:schemeClr val="accent2"/>
                    </a:solidFill>
                  </a:tcPr>
                </a:tc>
                <a:tc>
                  <a:txBody>
                    <a:bodyPr/>
                    <a:lstStyle/>
                    <a:p>
                      <a:pPr indent="0" lvl="0" marL="0" rtl="0" algn="l">
                        <a:spcBef>
                          <a:spcPts val="0"/>
                        </a:spcBef>
                        <a:spcAft>
                          <a:spcPts val="0"/>
                        </a:spcAft>
                        <a:buNone/>
                      </a:pPr>
                      <a:r>
                        <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s"/>
                        <a:t>500</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s"/>
                        <a:t>l1</a:t>
                      </a:r>
                      <a:endParaRPr/>
                    </a:p>
                  </a:txBody>
                  <a:tcPr marT="91425" marB="91425" marR="91425" marL="91425">
                    <a:solidFill>
                      <a:schemeClr val="accent2"/>
                    </a:solidFill>
                  </a:tcPr>
                </a:tc>
                <a:tc>
                  <a:txBody>
                    <a:bodyPr/>
                    <a:lstStyle/>
                    <a:p>
                      <a:pPr indent="0" lvl="0" marL="0" rtl="0" algn="l">
                        <a:spcBef>
                          <a:spcPts val="0"/>
                        </a:spcBef>
                        <a:spcAft>
                          <a:spcPts val="0"/>
                        </a:spcAft>
                        <a:buNone/>
                      </a:pPr>
                      <a:r>
                        <a:rPr lang="es"/>
                        <a:t>liblinear</a:t>
                      </a:r>
                      <a:endParaRPr/>
                    </a:p>
                  </a:txBody>
                  <a:tcPr marT="91425" marB="91425" marR="91425" marL="91425">
                    <a:solidFill>
                      <a:schemeClr val="accent2"/>
                    </a:solidFill>
                  </a:tcPr>
                </a:tc>
              </a:tr>
            </a:tbl>
          </a:graphicData>
        </a:graphic>
      </p:graphicFrame>
      <p:sp>
        <p:nvSpPr>
          <p:cNvPr id="244" name="Google Shape;244;p27"/>
          <p:cNvSpPr txBox="1"/>
          <p:nvPr/>
        </p:nvSpPr>
        <p:spPr>
          <a:xfrm>
            <a:off x="1528500" y="1143750"/>
            <a:ext cx="691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Open Sans"/>
                <a:ea typeface="Open Sans"/>
                <a:cs typeface="Open Sans"/>
                <a:sym typeface="Open Sans"/>
              </a:rPr>
              <a:t>Árbol</a:t>
            </a:r>
            <a:endParaRPr b="1">
              <a:latin typeface="Open Sans"/>
              <a:ea typeface="Open Sans"/>
              <a:cs typeface="Open Sans"/>
              <a:sym typeface="Open Sans"/>
            </a:endParaRPr>
          </a:p>
        </p:txBody>
      </p:sp>
      <p:sp>
        <p:nvSpPr>
          <p:cNvPr id="245" name="Google Shape;245;p27"/>
          <p:cNvSpPr txBox="1"/>
          <p:nvPr/>
        </p:nvSpPr>
        <p:spPr>
          <a:xfrm>
            <a:off x="5230900" y="1182500"/>
            <a:ext cx="1055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a:latin typeface="Open Sans"/>
                <a:ea typeface="Open Sans"/>
                <a:cs typeface="Open Sans"/>
                <a:sym typeface="Open Sans"/>
              </a:rPr>
              <a:t>Regresor</a:t>
            </a:r>
            <a:endParaRPr b="1">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8"/>
          <p:cNvPicPr preferRelativeResize="0"/>
          <p:nvPr/>
        </p:nvPicPr>
        <p:blipFill>
          <a:blip r:embed="rId3">
            <a:alphaModFix/>
          </a:blip>
          <a:stretch>
            <a:fillRect/>
          </a:stretch>
        </p:blipFill>
        <p:spPr>
          <a:xfrm>
            <a:off x="360700" y="966475"/>
            <a:ext cx="8600198" cy="3471724"/>
          </a:xfrm>
          <a:prstGeom prst="rect">
            <a:avLst/>
          </a:prstGeom>
          <a:noFill/>
          <a:ln>
            <a:noFill/>
          </a:ln>
        </p:spPr>
      </p:pic>
      <p:sp>
        <p:nvSpPr>
          <p:cNvPr id="251" name="Google Shape;251;p28"/>
          <p:cNvSpPr txBox="1"/>
          <p:nvPr>
            <p:ph type="title"/>
          </p:nvPr>
        </p:nvSpPr>
        <p:spPr>
          <a:xfrm>
            <a:off x="311700" y="133725"/>
            <a:ext cx="8764800" cy="517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Árbol</a:t>
            </a:r>
            <a:r>
              <a:rPr lang="es"/>
              <a:t> </a:t>
            </a:r>
            <a:endParaRPr/>
          </a:p>
        </p:txBody>
      </p:sp>
      <p:pic>
        <p:nvPicPr>
          <p:cNvPr id="252" name="Google Shape;252;p28"/>
          <p:cNvPicPr preferRelativeResize="0"/>
          <p:nvPr/>
        </p:nvPicPr>
        <p:blipFill rotWithShape="1">
          <a:blip r:embed="rId4">
            <a:alphaModFix/>
          </a:blip>
          <a:srcRect b="0" l="0" r="0" t="0"/>
          <a:stretch/>
        </p:blipFill>
        <p:spPr>
          <a:xfrm>
            <a:off x="237300" y="690066"/>
            <a:ext cx="8839200" cy="74682"/>
          </a:xfrm>
          <a:prstGeom prst="rect">
            <a:avLst/>
          </a:prstGeom>
          <a:noFill/>
          <a:ln>
            <a:noFill/>
          </a:ln>
        </p:spPr>
      </p:pic>
      <p:sp>
        <p:nvSpPr>
          <p:cNvPr id="253" name="Google Shape;25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254" name="Google Shape;254;p28"/>
          <p:cNvSpPr/>
          <p:nvPr/>
        </p:nvSpPr>
        <p:spPr>
          <a:xfrm>
            <a:off x="520262" y="1067817"/>
            <a:ext cx="60570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255" name="Google Shape;255;p28"/>
          <p:cNvSpPr txBox="1"/>
          <p:nvPr/>
        </p:nvSpPr>
        <p:spPr>
          <a:xfrm>
            <a:off x="6964500" y="966475"/>
            <a:ext cx="205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Open Sans"/>
                <a:ea typeface="Open Sans"/>
                <a:cs typeface="Open Sans"/>
                <a:sym typeface="Open Sans"/>
              </a:rPr>
              <a:t>max_depth=3,</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max_features=5</a:t>
            </a:r>
            <a:endParaRPr>
              <a:latin typeface="Open Sans"/>
              <a:ea typeface="Open Sans"/>
              <a:cs typeface="Open Sans"/>
              <a:sym typeface="Open Sans"/>
            </a:endParaRPr>
          </a:p>
          <a:p>
            <a:pPr indent="0" lvl="0" marL="0" rtl="0" algn="l">
              <a:spcBef>
                <a:spcPts val="0"/>
              </a:spcBef>
              <a:spcAft>
                <a:spcPts val="0"/>
              </a:spcAft>
              <a:buNone/>
            </a:pPr>
            <a:r>
              <a:rPr lang="es">
                <a:latin typeface="Open Sans"/>
                <a:ea typeface="Open Sans"/>
                <a:cs typeface="Open Sans"/>
                <a:sym typeface="Open Sans"/>
              </a:rPr>
              <a:t>min_samples_l</a:t>
            </a:r>
            <a:r>
              <a:rPr lang="es">
                <a:latin typeface="Open Sans"/>
                <a:ea typeface="Open Sans"/>
                <a:cs typeface="Open Sans"/>
                <a:sym typeface="Open Sans"/>
              </a:rPr>
              <a:t>eaf=10, min_samples_split=20</a:t>
            </a:r>
            <a:endParaRPr>
              <a:latin typeface="Open Sans"/>
              <a:ea typeface="Open Sans"/>
              <a:cs typeface="Open Sans"/>
              <a:sym typeface="Open Sans"/>
            </a:endParaRPr>
          </a:p>
        </p:txBody>
      </p:sp>
      <p:sp>
        <p:nvSpPr>
          <p:cNvPr id="256" name="Google Shape;256;p28"/>
          <p:cNvSpPr/>
          <p:nvPr/>
        </p:nvSpPr>
        <p:spPr>
          <a:xfrm>
            <a:off x="6951600" y="966775"/>
            <a:ext cx="2063100" cy="1046100"/>
          </a:xfrm>
          <a:prstGeom prst="roundRect">
            <a:avLst>
              <a:gd fmla="val 16667" name="adj"/>
            </a:avLst>
          </a:prstGeom>
          <a:noFill/>
          <a:ln cap="flat" cmpd="sng" w="38100">
            <a:solidFill>
              <a:srgbClr val="F2BA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txBox="1"/>
          <p:nvPr/>
        </p:nvSpPr>
        <p:spPr>
          <a:xfrm>
            <a:off x="360700" y="873000"/>
            <a:ext cx="280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276325" y="70525"/>
            <a:ext cx="8520600" cy="5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240"/>
              <a:t>Métricas en Test - Modelo Árbol</a:t>
            </a:r>
            <a:endParaRPr sz="3240"/>
          </a:p>
        </p:txBody>
      </p:sp>
      <p:pic>
        <p:nvPicPr>
          <p:cNvPr id="263" name="Google Shape;263;p29"/>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264" name="Google Shape;26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65" name="Google Shape;265;p29"/>
          <p:cNvPicPr preferRelativeResize="0"/>
          <p:nvPr/>
        </p:nvPicPr>
        <p:blipFill>
          <a:blip r:embed="rId4">
            <a:alphaModFix/>
          </a:blip>
          <a:stretch>
            <a:fillRect/>
          </a:stretch>
        </p:blipFill>
        <p:spPr>
          <a:xfrm>
            <a:off x="4900450" y="1393112"/>
            <a:ext cx="4120701" cy="2690268"/>
          </a:xfrm>
          <a:prstGeom prst="rect">
            <a:avLst/>
          </a:prstGeom>
          <a:noFill/>
          <a:ln>
            <a:noFill/>
          </a:ln>
        </p:spPr>
      </p:pic>
      <p:pic>
        <p:nvPicPr>
          <p:cNvPr id="266" name="Google Shape;266;p29"/>
          <p:cNvPicPr preferRelativeResize="0"/>
          <p:nvPr/>
        </p:nvPicPr>
        <p:blipFill>
          <a:blip r:embed="rId5">
            <a:alphaModFix/>
          </a:blip>
          <a:stretch>
            <a:fillRect/>
          </a:stretch>
        </p:blipFill>
        <p:spPr>
          <a:xfrm>
            <a:off x="276325" y="910800"/>
            <a:ext cx="4624126" cy="3654899"/>
          </a:xfrm>
          <a:prstGeom prst="rect">
            <a:avLst/>
          </a:prstGeom>
          <a:noFill/>
          <a:ln>
            <a:noFill/>
          </a:ln>
        </p:spPr>
      </p:pic>
      <p:sp>
        <p:nvSpPr>
          <p:cNvPr id="267" name="Google Shape;267;p29"/>
          <p:cNvSpPr txBox="1"/>
          <p:nvPr/>
        </p:nvSpPr>
        <p:spPr>
          <a:xfrm>
            <a:off x="3765650" y="4746725"/>
            <a:ext cx="9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type="title"/>
          </p:nvPr>
        </p:nvSpPr>
        <p:spPr>
          <a:xfrm>
            <a:off x="311700" y="1195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Features más importantes - Modelo Árbol</a:t>
            </a:r>
            <a:endParaRPr/>
          </a:p>
        </p:txBody>
      </p:sp>
      <p:pic>
        <p:nvPicPr>
          <p:cNvPr id="273" name="Google Shape;273;p30"/>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274" name="Google Shape;27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75" name="Google Shape;275;p30"/>
          <p:cNvPicPr preferRelativeResize="0"/>
          <p:nvPr/>
        </p:nvPicPr>
        <p:blipFill>
          <a:blip r:embed="rId4">
            <a:alphaModFix/>
          </a:blip>
          <a:stretch>
            <a:fillRect/>
          </a:stretch>
        </p:blipFill>
        <p:spPr>
          <a:xfrm>
            <a:off x="152400" y="979375"/>
            <a:ext cx="7005289" cy="4011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1"/>
          <p:cNvSpPr txBox="1"/>
          <p:nvPr>
            <p:ph type="title"/>
          </p:nvPr>
        </p:nvSpPr>
        <p:spPr>
          <a:xfrm>
            <a:off x="311700" y="1195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Modelo de Regresíon Logistica </a:t>
            </a:r>
            <a:endParaRPr/>
          </a:p>
        </p:txBody>
      </p:sp>
      <p:pic>
        <p:nvPicPr>
          <p:cNvPr id="281" name="Google Shape;281;p31"/>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282" name="Google Shape;28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283" name="Google Shape;283;p31"/>
          <p:cNvSpPr txBox="1"/>
          <p:nvPr/>
        </p:nvSpPr>
        <p:spPr>
          <a:xfrm>
            <a:off x="5843225" y="3632925"/>
            <a:ext cx="21282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Open Sans"/>
                <a:ea typeface="Open Sans"/>
                <a:cs typeface="Open Sans"/>
                <a:sym typeface="Open Sans"/>
              </a:rPr>
              <a:t>C=1</a:t>
            </a:r>
            <a:endParaRPr sz="1600">
              <a:latin typeface="Open Sans"/>
              <a:ea typeface="Open Sans"/>
              <a:cs typeface="Open Sans"/>
              <a:sym typeface="Open Sans"/>
            </a:endParaRPr>
          </a:p>
          <a:p>
            <a:pPr indent="0" lvl="0" marL="0" rtl="0" algn="l">
              <a:spcBef>
                <a:spcPts val="0"/>
              </a:spcBef>
              <a:spcAft>
                <a:spcPts val="0"/>
              </a:spcAft>
              <a:buNone/>
            </a:pPr>
            <a:r>
              <a:rPr lang="es" sz="1600">
                <a:latin typeface="Open Sans"/>
                <a:ea typeface="Open Sans"/>
                <a:cs typeface="Open Sans"/>
                <a:sym typeface="Open Sans"/>
              </a:rPr>
              <a:t>max_iter= 500</a:t>
            </a:r>
            <a:endParaRPr sz="1600">
              <a:latin typeface="Open Sans"/>
              <a:ea typeface="Open Sans"/>
              <a:cs typeface="Open Sans"/>
              <a:sym typeface="Open Sans"/>
            </a:endParaRPr>
          </a:p>
          <a:p>
            <a:pPr indent="0" lvl="0" marL="0" rtl="0" algn="l">
              <a:spcBef>
                <a:spcPts val="0"/>
              </a:spcBef>
              <a:spcAft>
                <a:spcPts val="0"/>
              </a:spcAft>
              <a:buNone/>
            </a:pPr>
            <a:r>
              <a:rPr lang="es" sz="1600">
                <a:latin typeface="Open Sans"/>
                <a:ea typeface="Open Sans"/>
                <a:cs typeface="Open Sans"/>
                <a:sym typeface="Open Sans"/>
              </a:rPr>
              <a:t>penalty= 'l1'</a:t>
            </a:r>
            <a:endParaRPr sz="1600">
              <a:latin typeface="Open Sans"/>
              <a:ea typeface="Open Sans"/>
              <a:cs typeface="Open Sans"/>
              <a:sym typeface="Open Sans"/>
            </a:endParaRPr>
          </a:p>
          <a:p>
            <a:pPr indent="0" lvl="0" marL="0" rtl="0" algn="l">
              <a:spcBef>
                <a:spcPts val="0"/>
              </a:spcBef>
              <a:spcAft>
                <a:spcPts val="0"/>
              </a:spcAft>
              <a:buNone/>
            </a:pPr>
            <a:r>
              <a:rPr lang="es" sz="1600">
                <a:latin typeface="Open Sans"/>
                <a:ea typeface="Open Sans"/>
                <a:cs typeface="Open Sans"/>
                <a:sym typeface="Open Sans"/>
              </a:rPr>
              <a:t>solver= 'liblinear'</a:t>
            </a:r>
            <a:endParaRPr sz="16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284" name="Google Shape;284;p31"/>
          <p:cNvSpPr/>
          <p:nvPr/>
        </p:nvSpPr>
        <p:spPr>
          <a:xfrm>
            <a:off x="5803550" y="3676200"/>
            <a:ext cx="2121000" cy="1161300"/>
          </a:xfrm>
          <a:prstGeom prst="roundRect">
            <a:avLst>
              <a:gd fmla="val 16667" name="adj"/>
            </a:avLst>
          </a:prstGeom>
          <a:noFill/>
          <a:ln cap="flat" cmpd="sng" w="38100">
            <a:solidFill>
              <a:srgbClr val="F2BA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 name="Google Shape;285;p31"/>
          <p:cNvPicPr preferRelativeResize="0"/>
          <p:nvPr/>
        </p:nvPicPr>
        <p:blipFill>
          <a:blip r:embed="rId4">
            <a:alphaModFix/>
          </a:blip>
          <a:stretch>
            <a:fillRect/>
          </a:stretch>
        </p:blipFill>
        <p:spPr>
          <a:xfrm>
            <a:off x="311700" y="986575"/>
            <a:ext cx="4745224" cy="3750624"/>
          </a:xfrm>
          <a:prstGeom prst="rect">
            <a:avLst/>
          </a:prstGeom>
          <a:noFill/>
          <a:ln>
            <a:noFill/>
          </a:ln>
        </p:spPr>
      </p:pic>
      <p:pic>
        <p:nvPicPr>
          <p:cNvPr id="286" name="Google Shape;286;p31"/>
          <p:cNvPicPr preferRelativeResize="0"/>
          <p:nvPr/>
        </p:nvPicPr>
        <p:blipFill>
          <a:blip r:embed="rId5">
            <a:alphaModFix/>
          </a:blip>
          <a:stretch>
            <a:fillRect/>
          </a:stretch>
        </p:blipFill>
        <p:spPr>
          <a:xfrm>
            <a:off x="5209324" y="995313"/>
            <a:ext cx="3782275" cy="2469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69150"/>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3440"/>
              <a:t>Introducción	</a:t>
            </a:r>
            <a:endParaRPr sz="3440"/>
          </a:p>
        </p:txBody>
      </p:sp>
      <p:pic>
        <p:nvPicPr>
          <p:cNvPr id="76" name="Google Shape;76;p14"/>
          <p:cNvPicPr preferRelativeResize="0"/>
          <p:nvPr/>
        </p:nvPicPr>
        <p:blipFill rotWithShape="1">
          <a:blip r:embed="rId3">
            <a:alphaModFix/>
          </a:blip>
          <a:srcRect b="0" l="0" r="0" t="0"/>
          <a:stretch/>
        </p:blipFill>
        <p:spPr>
          <a:xfrm>
            <a:off x="263950" y="2931650"/>
            <a:ext cx="8740725" cy="980750"/>
          </a:xfrm>
          <a:prstGeom prst="rect">
            <a:avLst/>
          </a:prstGeom>
          <a:noFill/>
          <a:ln>
            <a:noFill/>
          </a:ln>
        </p:spPr>
      </p:pic>
      <p:pic>
        <p:nvPicPr>
          <p:cNvPr id="77" name="Google Shape;77;p14"/>
          <p:cNvPicPr preferRelativeResize="0"/>
          <p:nvPr/>
        </p:nvPicPr>
        <p:blipFill rotWithShape="1">
          <a:blip r:embed="rId4">
            <a:alphaModFix/>
          </a:blip>
          <a:srcRect b="0" l="0" r="0" t="0"/>
          <a:stretch/>
        </p:blipFill>
        <p:spPr>
          <a:xfrm>
            <a:off x="111338" y="2737475"/>
            <a:ext cx="8696526" cy="980750"/>
          </a:xfrm>
          <a:prstGeom prst="rect">
            <a:avLst/>
          </a:prstGeom>
          <a:noFill/>
          <a:ln>
            <a:noFill/>
          </a:ln>
        </p:spPr>
      </p:pic>
      <p:sp>
        <p:nvSpPr>
          <p:cNvPr id="78" name="Google Shape;78;p14"/>
          <p:cNvSpPr txBox="1"/>
          <p:nvPr/>
        </p:nvSpPr>
        <p:spPr>
          <a:xfrm>
            <a:off x="443200" y="2705238"/>
            <a:ext cx="8032800" cy="1045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s" sz="2600" u="none" cap="none" strike="noStrike">
                <a:solidFill>
                  <a:srgbClr val="000000"/>
                </a:solidFill>
                <a:latin typeface="PT Sans Narrow"/>
                <a:ea typeface="PT Sans Narrow"/>
                <a:cs typeface="PT Sans Narrow"/>
                <a:sym typeface="PT Sans Narrow"/>
              </a:rPr>
              <a:t>¿</a:t>
            </a:r>
            <a:r>
              <a:rPr b="1" lang="es" sz="2600">
                <a:latin typeface="PT Sans Narrow"/>
                <a:ea typeface="PT Sans Narrow"/>
                <a:cs typeface="PT Sans Narrow"/>
                <a:sym typeface="PT Sans Narrow"/>
              </a:rPr>
              <a:t>Qué</a:t>
            </a:r>
            <a:r>
              <a:rPr b="1" i="0" lang="es" sz="2600" u="none" cap="none" strike="noStrike">
                <a:solidFill>
                  <a:srgbClr val="000000"/>
                </a:solidFill>
                <a:latin typeface="PT Sans Narrow"/>
                <a:ea typeface="PT Sans Narrow"/>
                <a:cs typeface="PT Sans Narrow"/>
                <a:sym typeface="PT Sans Narrow"/>
              </a:rPr>
              <a:t> factores de salud </a:t>
            </a:r>
            <a:r>
              <a:rPr b="1" lang="es" sz="2600">
                <a:latin typeface="PT Sans Narrow"/>
                <a:ea typeface="PT Sans Narrow"/>
                <a:cs typeface="PT Sans Narrow"/>
                <a:sym typeface="PT Sans Narrow"/>
              </a:rPr>
              <a:t>son más relevantes para saber</a:t>
            </a:r>
            <a:r>
              <a:rPr b="1" i="0" lang="es" sz="2600" u="none" cap="none" strike="noStrike">
                <a:solidFill>
                  <a:srgbClr val="000000"/>
                </a:solidFill>
                <a:latin typeface="PT Sans Narrow"/>
                <a:ea typeface="PT Sans Narrow"/>
                <a:cs typeface="PT Sans Narrow"/>
                <a:sym typeface="PT Sans Narrow"/>
              </a:rPr>
              <a:t> si alguien es </a:t>
            </a:r>
            <a:r>
              <a:rPr b="1" lang="es" sz="2600">
                <a:latin typeface="PT Sans Narrow"/>
                <a:ea typeface="PT Sans Narrow"/>
                <a:cs typeface="PT Sans Narrow"/>
                <a:sym typeface="PT Sans Narrow"/>
              </a:rPr>
              <a:t>más</a:t>
            </a:r>
            <a:r>
              <a:rPr b="1" i="0" lang="es" sz="2600" u="none" cap="none" strike="noStrike">
                <a:solidFill>
                  <a:srgbClr val="000000"/>
                </a:solidFill>
                <a:latin typeface="PT Sans Narrow"/>
                <a:ea typeface="PT Sans Narrow"/>
                <a:cs typeface="PT Sans Narrow"/>
                <a:sym typeface="PT Sans Narrow"/>
              </a:rPr>
              <a:t> propenso a tener </a:t>
            </a:r>
            <a:r>
              <a:rPr b="1" lang="es" sz="2600">
                <a:latin typeface="PT Sans Narrow"/>
                <a:ea typeface="PT Sans Narrow"/>
                <a:cs typeface="PT Sans Narrow"/>
                <a:sym typeface="PT Sans Narrow"/>
              </a:rPr>
              <a:t>trastorno</a:t>
            </a:r>
            <a:r>
              <a:rPr b="1" i="0" lang="es" sz="2600" u="none" cap="none" strike="noStrike">
                <a:solidFill>
                  <a:srgbClr val="000000"/>
                </a:solidFill>
                <a:latin typeface="PT Sans Narrow"/>
                <a:ea typeface="PT Sans Narrow"/>
                <a:cs typeface="PT Sans Narrow"/>
                <a:sym typeface="PT Sans Narrow"/>
              </a:rPr>
              <a:t>s durante el sueño?</a:t>
            </a:r>
            <a:endParaRPr b="1" i="0" sz="2600" u="none" cap="none" strike="noStrike">
              <a:solidFill>
                <a:srgbClr val="000000"/>
              </a:solidFill>
              <a:latin typeface="PT Sans Narrow"/>
              <a:ea typeface="PT Sans Narrow"/>
              <a:cs typeface="PT Sans Narrow"/>
              <a:sym typeface="PT Sans Narrow"/>
            </a:endParaRPr>
          </a:p>
        </p:txBody>
      </p:sp>
      <p:sp>
        <p:nvSpPr>
          <p:cNvPr id="79" name="Google Shape;79;p14"/>
          <p:cNvSpPr txBox="1"/>
          <p:nvPr/>
        </p:nvSpPr>
        <p:spPr>
          <a:xfrm>
            <a:off x="263913" y="845763"/>
            <a:ext cx="8740800" cy="1822500"/>
          </a:xfrm>
          <a:prstGeom prst="rect">
            <a:avLst/>
          </a:prstGeom>
          <a:noFill/>
          <a:ln>
            <a:noFill/>
          </a:ln>
        </p:spPr>
        <p:txBody>
          <a:bodyPr anchorCtr="0" anchor="t" bIns="91425" lIns="91425" spcFirstLastPara="1" rIns="91425" wrap="square" tIns="91425">
            <a:spAutoFit/>
          </a:bodyPr>
          <a:lstStyle/>
          <a:p>
            <a:pPr indent="381000" lvl="0" marL="76200" marR="76200" rtl="0" algn="l">
              <a:lnSpc>
                <a:spcPct val="115000"/>
              </a:lnSpc>
              <a:spcBef>
                <a:spcPts val="1100"/>
              </a:spcBef>
              <a:spcAft>
                <a:spcPts val="1100"/>
              </a:spcAft>
              <a:buNone/>
            </a:pPr>
            <a:r>
              <a:rPr lang="es" sz="1900">
                <a:solidFill>
                  <a:srgbClr val="292929"/>
                </a:solidFill>
                <a:highlight>
                  <a:srgbClr val="FFFFFF"/>
                </a:highlight>
                <a:latin typeface="PT Sans Narrow"/>
                <a:ea typeface="PT Sans Narrow"/>
                <a:cs typeface="PT Sans Narrow"/>
                <a:sym typeface="PT Sans Narrow"/>
              </a:rPr>
              <a:t>El sueño saludable desempeña un papel importante, afectando de diferentes formas a nuestra calidad de vida, ya sea en relación con nuestra eficiencia laboral, en el desarrollo de nuestras tareas diarias, en la prevención de enfermedades o en el cuidado de nuestra salud mental. Dada la creciente prevalencia de los problemas de sueño en la actualidad, hemos decidido dedicar nuestro </a:t>
            </a:r>
            <a:r>
              <a:rPr lang="es" sz="1900">
                <a:solidFill>
                  <a:srgbClr val="292929"/>
                </a:solidFill>
                <a:highlight>
                  <a:srgbClr val="FFFFFF"/>
                </a:highlight>
                <a:latin typeface="PT Sans Narrow"/>
                <a:ea typeface="PT Sans Narrow"/>
                <a:cs typeface="PT Sans Narrow"/>
                <a:sym typeface="PT Sans Narrow"/>
              </a:rPr>
              <a:t>análisis</a:t>
            </a:r>
            <a:r>
              <a:rPr lang="es" sz="1900">
                <a:solidFill>
                  <a:srgbClr val="292929"/>
                </a:solidFill>
                <a:highlight>
                  <a:srgbClr val="FFFFFF"/>
                </a:highlight>
                <a:latin typeface="PT Sans Narrow"/>
                <a:ea typeface="PT Sans Narrow"/>
                <a:cs typeface="PT Sans Narrow"/>
                <a:sym typeface="PT Sans Narrow"/>
              </a:rPr>
              <a:t> a este tema.</a:t>
            </a:r>
            <a:endParaRPr i="0" sz="2000" u="none" cap="none" strike="noStrike">
              <a:solidFill>
                <a:srgbClr val="000000"/>
              </a:solidFill>
              <a:latin typeface="PT Sans Narrow"/>
              <a:ea typeface="PT Sans Narrow"/>
              <a:cs typeface="PT Sans Narrow"/>
              <a:sym typeface="PT Sans Narrow"/>
            </a:endParaRPr>
          </a:p>
        </p:txBody>
      </p:sp>
      <p:pic>
        <p:nvPicPr>
          <p:cNvPr id="80" name="Google Shape;80;p14"/>
          <p:cNvPicPr preferRelativeResize="0"/>
          <p:nvPr/>
        </p:nvPicPr>
        <p:blipFill rotWithShape="1">
          <a:blip r:embed="rId5">
            <a:alphaModFix/>
          </a:blip>
          <a:srcRect b="0" l="0" r="0" t="0"/>
          <a:stretch/>
        </p:blipFill>
        <p:spPr>
          <a:xfrm>
            <a:off x="237300" y="690066"/>
            <a:ext cx="8839200" cy="74682"/>
          </a:xfrm>
          <a:prstGeom prst="rect">
            <a:avLst/>
          </a:prstGeom>
          <a:noFill/>
          <a:ln>
            <a:noFill/>
          </a:ln>
        </p:spPr>
      </p:pic>
      <p:sp>
        <p:nvSpPr>
          <p:cNvPr id="81" name="Google Shape;8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82" name="Google Shape;82;p14"/>
          <p:cNvSpPr txBox="1"/>
          <p:nvPr/>
        </p:nvSpPr>
        <p:spPr>
          <a:xfrm>
            <a:off x="287400" y="4140500"/>
            <a:ext cx="8520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900">
                <a:latin typeface="PT Sans Narrow"/>
                <a:ea typeface="PT Sans Narrow"/>
                <a:cs typeface="PT Sans Narrow"/>
                <a:sym typeface="PT Sans Narrow"/>
              </a:rPr>
              <a:t>Para el </a:t>
            </a:r>
            <a:r>
              <a:rPr lang="es" sz="1900">
                <a:latin typeface="PT Sans Narrow"/>
                <a:ea typeface="PT Sans Narrow"/>
                <a:cs typeface="PT Sans Narrow"/>
                <a:sym typeface="PT Sans Narrow"/>
              </a:rPr>
              <a:t>análisis</a:t>
            </a:r>
            <a:r>
              <a:rPr lang="es" sz="1900">
                <a:latin typeface="PT Sans Narrow"/>
                <a:ea typeface="PT Sans Narrow"/>
                <a:cs typeface="PT Sans Narrow"/>
                <a:sym typeface="PT Sans Narrow"/>
              </a:rPr>
              <a:t> vamos a usar </a:t>
            </a:r>
            <a:r>
              <a:rPr lang="es" sz="1900">
                <a:latin typeface="PT Sans Narrow"/>
                <a:ea typeface="PT Sans Narrow"/>
                <a:cs typeface="PT Sans Narrow"/>
                <a:sym typeface="PT Sans Narrow"/>
              </a:rPr>
              <a:t>árboles</a:t>
            </a:r>
            <a:r>
              <a:rPr lang="es" sz="1900">
                <a:latin typeface="PT Sans Narrow"/>
                <a:ea typeface="PT Sans Narrow"/>
                <a:cs typeface="PT Sans Narrow"/>
                <a:sym typeface="PT Sans Narrow"/>
              </a:rPr>
              <a:t> de </a:t>
            </a:r>
            <a:r>
              <a:rPr lang="es" sz="1900">
                <a:latin typeface="PT Sans Narrow"/>
                <a:ea typeface="PT Sans Narrow"/>
                <a:cs typeface="PT Sans Narrow"/>
                <a:sym typeface="PT Sans Narrow"/>
              </a:rPr>
              <a:t>decisión</a:t>
            </a:r>
            <a:r>
              <a:rPr lang="es" sz="1900">
                <a:latin typeface="PT Sans Narrow"/>
                <a:ea typeface="PT Sans Narrow"/>
                <a:cs typeface="PT Sans Narrow"/>
                <a:sym typeface="PT Sans Narrow"/>
              </a:rPr>
              <a:t> y regresores </a:t>
            </a:r>
            <a:r>
              <a:rPr lang="es" sz="1900">
                <a:latin typeface="PT Sans Narrow"/>
                <a:ea typeface="PT Sans Narrow"/>
                <a:cs typeface="PT Sans Narrow"/>
                <a:sym typeface="PT Sans Narrow"/>
              </a:rPr>
              <a:t>logísticos</a:t>
            </a:r>
            <a:r>
              <a:rPr lang="es" sz="1900">
                <a:latin typeface="PT Sans Narrow"/>
                <a:ea typeface="PT Sans Narrow"/>
                <a:cs typeface="PT Sans Narrow"/>
                <a:sym typeface="PT Sans Narrow"/>
              </a:rPr>
              <a:t>.</a:t>
            </a:r>
            <a:endParaRPr sz="1900">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2"/>
          <p:cNvPicPr preferRelativeResize="0"/>
          <p:nvPr/>
        </p:nvPicPr>
        <p:blipFill>
          <a:blip r:embed="rId3">
            <a:alphaModFix/>
          </a:blip>
          <a:stretch>
            <a:fillRect/>
          </a:stretch>
        </p:blipFill>
        <p:spPr>
          <a:xfrm>
            <a:off x="4913550" y="805850"/>
            <a:ext cx="3866600" cy="2145600"/>
          </a:xfrm>
          <a:prstGeom prst="rect">
            <a:avLst/>
          </a:prstGeom>
          <a:noFill/>
          <a:ln>
            <a:noFill/>
          </a:ln>
        </p:spPr>
      </p:pic>
      <p:sp>
        <p:nvSpPr>
          <p:cNvPr id="292" name="Google Shape;292;p32"/>
          <p:cNvSpPr txBox="1"/>
          <p:nvPr>
            <p:ph type="title"/>
          </p:nvPr>
        </p:nvSpPr>
        <p:spPr>
          <a:xfrm>
            <a:off x="311700" y="11957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1111"/>
              <a:buNone/>
            </a:pPr>
            <a:r>
              <a:rPr lang="es"/>
              <a:t>Features</a:t>
            </a:r>
            <a:r>
              <a:rPr lang="es"/>
              <a:t> más importantes - Modelo RL.</a:t>
            </a:r>
            <a:endParaRPr/>
          </a:p>
        </p:txBody>
      </p:sp>
      <p:pic>
        <p:nvPicPr>
          <p:cNvPr id="293" name="Google Shape;293;p32"/>
          <p:cNvPicPr preferRelativeResize="0"/>
          <p:nvPr/>
        </p:nvPicPr>
        <p:blipFill rotWithShape="1">
          <a:blip r:embed="rId4">
            <a:alphaModFix/>
          </a:blip>
          <a:srcRect b="0" l="0" r="0" t="0"/>
          <a:stretch/>
        </p:blipFill>
        <p:spPr>
          <a:xfrm>
            <a:off x="237300" y="690066"/>
            <a:ext cx="8839200" cy="74682"/>
          </a:xfrm>
          <a:prstGeom prst="rect">
            <a:avLst/>
          </a:prstGeom>
          <a:noFill/>
          <a:ln>
            <a:noFill/>
          </a:ln>
        </p:spPr>
      </p:pic>
      <p:sp>
        <p:nvSpPr>
          <p:cNvPr id="294" name="Google Shape;29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295" name="Google Shape;295;p32"/>
          <p:cNvPicPr preferRelativeResize="0"/>
          <p:nvPr/>
        </p:nvPicPr>
        <p:blipFill>
          <a:blip r:embed="rId5">
            <a:alphaModFix/>
          </a:blip>
          <a:stretch>
            <a:fillRect/>
          </a:stretch>
        </p:blipFill>
        <p:spPr>
          <a:xfrm>
            <a:off x="123550" y="793713"/>
            <a:ext cx="3866601" cy="2145000"/>
          </a:xfrm>
          <a:prstGeom prst="rect">
            <a:avLst/>
          </a:prstGeom>
          <a:noFill/>
          <a:ln>
            <a:noFill/>
          </a:ln>
        </p:spPr>
      </p:pic>
      <p:pic>
        <p:nvPicPr>
          <p:cNvPr id="296" name="Google Shape;296;p32"/>
          <p:cNvPicPr preferRelativeResize="0"/>
          <p:nvPr/>
        </p:nvPicPr>
        <p:blipFill>
          <a:blip r:embed="rId6">
            <a:alphaModFix/>
          </a:blip>
          <a:stretch>
            <a:fillRect/>
          </a:stretch>
        </p:blipFill>
        <p:spPr>
          <a:xfrm>
            <a:off x="2484425" y="2882950"/>
            <a:ext cx="3866400" cy="21449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311700" y="55900"/>
            <a:ext cx="87648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Evaluación y </a:t>
            </a:r>
            <a:r>
              <a:rPr lang="es"/>
              <a:t>análisis</a:t>
            </a:r>
            <a:r>
              <a:rPr lang="es"/>
              <a:t> de los modelos </a:t>
            </a:r>
            <a:r>
              <a:rPr lang="es"/>
              <a:t>resultantes</a:t>
            </a:r>
            <a:r>
              <a:rPr lang="es"/>
              <a:t>.</a:t>
            </a:r>
            <a:endParaRPr/>
          </a:p>
        </p:txBody>
      </p:sp>
      <p:sp>
        <p:nvSpPr>
          <p:cNvPr id="302" name="Google Shape;302;p33"/>
          <p:cNvSpPr txBox="1"/>
          <p:nvPr>
            <p:ph idx="1" type="body"/>
          </p:nvPr>
        </p:nvSpPr>
        <p:spPr>
          <a:xfrm>
            <a:off x="311700" y="827100"/>
            <a:ext cx="8520600" cy="1174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500"/>
              </a:spcBef>
              <a:spcAft>
                <a:spcPts val="0"/>
              </a:spcAft>
              <a:buSzPts val="688"/>
              <a:buNone/>
            </a:pPr>
            <a:r>
              <a:rPr b="1" lang="es" sz="1225">
                <a:solidFill>
                  <a:srgbClr val="212529"/>
                </a:solidFill>
              </a:rPr>
              <a:t>Los dos modelos son muy </a:t>
            </a:r>
            <a:r>
              <a:rPr b="1" lang="es" sz="1225">
                <a:solidFill>
                  <a:srgbClr val="212529"/>
                </a:solidFill>
              </a:rPr>
              <a:t>buenos</a:t>
            </a:r>
            <a:r>
              <a:rPr b="1" lang="es" sz="1225">
                <a:solidFill>
                  <a:srgbClr val="212529"/>
                </a:solidFill>
              </a:rPr>
              <a:t> en cuanto a </a:t>
            </a:r>
            <a:r>
              <a:rPr b="1" lang="es" sz="1225">
                <a:solidFill>
                  <a:srgbClr val="212529"/>
                </a:solidFill>
              </a:rPr>
              <a:t>métricas</a:t>
            </a:r>
            <a:r>
              <a:rPr b="1" lang="es" sz="1225">
                <a:solidFill>
                  <a:srgbClr val="212529"/>
                </a:solidFill>
              </a:rPr>
              <a:t>, incluso calculando la Curva ROC sin optimizarla </a:t>
            </a:r>
            <a:r>
              <a:rPr b="1" lang="es" sz="1225">
                <a:solidFill>
                  <a:srgbClr val="212529"/>
                </a:solidFill>
              </a:rPr>
              <a:t>da áreas</a:t>
            </a:r>
            <a:r>
              <a:rPr b="1" lang="es" sz="1225">
                <a:solidFill>
                  <a:srgbClr val="212529"/>
                </a:solidFill>
              </a:rPr>
              <a:t> en torno a 95 para todas las clases. </a:t>
            </a:r>
            <a:endParaRPr b="1" sz="1225">
              <a:solidFill>
                <a:srgbClr val="212529"/>
              </a:solidFill>
            </a:endParaRPr>
          </a:p>
        </p:txBody>
      </p:sp>
      <p:pic>
        <p:nvPicPr>
          <p:cNvPr id="303" name="Google Shape;303;p33"/>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304" name="Google Shape;30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305" name="Google Shape;305;p33"/>
          <p:cNvPicPr preferRelativeResize="0"/>
          <p:nvPr/>
        </p:nvPicPr>
        <p:blipFill>
          <a:blip r:embed="rId4">
            <a:alphaModFix/>
          </a:blip>
          <a:stretch>
            <a:fillRect/>
          </a:stretch>
        </p:blipFill>
        <p:spPr>
          <a:xfrm>
            <a:off x="311700" y="1615450"/>
            <a:ext cx="3988350" cy="3146400"/>
          </a:xfrm>
          <a:prstGeom prst="rect">
            <a:avLst/>
          </a:prstGeom>
          <a:noFill/>
          <a:ln>
            <a:noFill/>
          </a:ln>
        </p:spPr>
      </p:pic>
      <p:pic>
        <p:nvPicPr>
          <p:cNvPr id="306" name="Google Shape;306;p33"/>
          <p:cNvPicPr preferRelativeResize="0"/>
          <p:nvPr/>
        </p:nvPicPr>
        <p:blipFill>
          <a:blip r:embed="rId5">
            <a:alphaModFix/>
          </a:blip>
          <a:stretch>
            <a:fillRect/>
          </a:stretch>
        </p:blipFill>
        <p:spPr>
          <a:xfrm>
            <a:off x="4690525" y="1614638"/>
            <a:ext cx="3988350" cy="31480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347075" y="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Conclusión</a:t>
            </a:r>
            <a:endParaRPr/>
          </a:p>
        </p:txBody>
      </p:sp>
      <p:sp>
        <p:nvSpPr>
          <p:cNvPr id="312" name="Google Shape;312;p34"/>
          <p:cNvSpPr txBox="1"/>
          <p:nvPr>
            <p:ph idx="1" type="body"/>
          </p:nvPr>
        </p:nvSpPr>
        <p:spPr>
          <a:xfrm>
            <a:off x="281850" y="759825"/>
            <a:ext cx="8520600" cy="2045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500"/>
              </a:spcBef>
              <a:spcAft>
                <a:spcPts val="0"/>
              </a:spcAft>
              <a:buSzPts val="688"/>
              <a:buNone/>
            </a:pPr>
            <a:r>
              <a:rPr b="1" lang="es" sz="1425">
                <a:solidFill>
                  <a:srgbClr val="212529"/>
                </a:solidFill>
              </a:rPr>
              <a:t>Los dos modelos tuvieron similares desempeños en cuanto a métricas, pero destacamos al RL que nos da información sobre cada clase de los features más importantes.  </a:t>
            </a:r>
            <a:endParaRPr b="1" sz="1425">
              <a:solidFill>
                <a:srgbClr val="212529"/>
              </a:solidFill>
            </a:endParaRPr>
          </a:p>
          <a:p>
            <a:pPr indent="0" lvl="0" marL="0" rtl="0" algn="just">
              <a:lnSpc>
                <a:spcPct val="150000"/>
              </a:lnSpc>
              <a:spcBef>
                <a:spcPts val="500"/>
              </a:spcBef>
              <a:spcAft>
                <a:spcPts val="0"/>
              </a:spcAft>
              <a:buSzPts val="688"/>
              <a:buNone/>
            </a:pPr>
            <a:r>
              <a:rPr b="1" lang="es" sz="1425">
                <a:solidFill>
                  <a:srgbClr val="212529"/>
                </a:solidFill>
              </a:rPr>
              <a:t>En cuanto a si los modelos responden la pregunta planteada, diremos que convergen al señalar algunos features como importantes: High Pressure, BMI, Physical_Activity_Level y Age, el RL pone mucho peso en el Género para la clase Sleep Apnea. </a:t>
            </a:r>
            <a:endParaRPr b="1" sz="1425">
              <a:solidFill>
                <a:srgbClr val="212529"/>
              </a:solidFill>
            </a:endParaRPr>
          </a:p>
        </p:txBody>
      </p:sp>
      <p:pic>
        <p:nvPicPr>
          <p:cNvPr id="313" name="Google Shape;313;p34"/>
          <p:cNvPicPr preferRelativeResize="0"/>
          <p:nvPr/>
        </p:nvPicPr>
        <p:blipFill rotWithShape="1">
          <a:blip r:embed="rId3">
            <a:alphaModFix/>
          </a:blip>
          <a:srcRect b="0" l="0" r="0" t="0"/>
          <a:stretch/>
        </p:blipFill>
        <p:spPr>
          <a:xfrm>
            <a:off x="237300" y="613866"/>
            <a:ext cx="8839200" cy="74682"/>
          </a:xfrm>
          <a:prstGeom prst="rect">
            <a:avLst/>
          </a:prstGeom>
          <a:noFill/>
          <a:ln>
            <a:noFill/>
          </a:ln>
        </p:spPr>
      </p:pic>
      <p:pic>
        <p:nvPicPr>
          <p:cNvPr id="314" name="Google Shape;314;p34"/>
          <p:cNvPicPr preferRelativeResize="0"/>
          <p:nvPr/>
        </p:nvPicPr>
        <p:blipFill rotWithShape="1">
          <a:blip r:embed="rId4">
            <a:alphaModFix/>
          </a:blip>
          <a:srcRect b="0" l="0" r="0" t="0"/>
          <a:stretch/>
        </p:blipFill>
        <p:spPr>
          <a:xfrm>
            <a:off x="435475" y="3772650"/>
            <a:ext cx="8213324" cy="1182150"/>
          </a:xfrm>
          <a:prstGeom prst="rect">
            <a:avLst/>
          </a:prstGeom>
          <a:noFill/>
          <a:ln>
            <a:noFill/>
          </a:ln>
        </p:spPr>
      </p:pic>
      <p:pic>
        <p:nvPicPr>
          <p:cNvPr id="315" name="Google Shape;315;p34"/>
          <p:cNvPicPr preferRelativeResize="0"/>
          <p:nvPr/>
        </p:nvPicPr>
        <p:blipFill rotWithShape="1">
          <a:blip r:embed="rId5">
            <a:alphaModFix/>
          </a:blip>
          <a:srcRect b="0" l="0" r="0" t="0"/>
          <a:stretch/>
        </p:blipFill>
        <p:spPr>
          <a:xfrm>
            <a:off x="259125" y="3608500"/>
            <a:ext cx="8213324" cy="1236225"/>
          </a:xfrm>
          <a:prstGeom prst="rect">
            <a:avLst/>
          </a:prstGeom>
          <a:noFill/>
          <a:ln>
            <a:noFill/>
          </a:ln>
        </p:spPr>
      </p:pic>
      <p:sp>
        <p:nvSpPr>
          <p:cNvPr id="316" name="Google Shape;316;p34"/>
          <p:cNvSpPr txBox="1"/>
          <p:nvPr/>
        </p:nvSpPr>
        <p:spPr>
          <a:xfrm>
            <a:off x="360950" y="3608500"/>
            <a:ext cx="8027400" cy="1302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200"/>
              <a:buFont typeface="Arial"/>
              <a:buNone/>
            </a:pPr>
            <a:r>
              <a:rPr b="1" lang="es" sz="2200">
                <a:latin typeface="PT Sans Narrow"/>
                <a:ea typeface="PT Sans Narrow"/>
                <a:cs typeface="PT Sans Narrow"/>
                <a:sym typeface="PT Sans Narrow"/>
              </a:rPr>
              <a:t>Recopilar </a:t>
            </a:r>
            <a:r>
              <a:rPr b="1" lang="es" sz="2200">
                <a:latin typeface="PT Sans Narrow"/>
                <a:ea typeface="PT Sans Narrow"/>
                <a:cs typeface="PT Sans Narrow"/>
                <a:sym typeface="PT Sans Narrow"/>
              </a:rPr>
              <a:t>más</a:t>
            </a:r>
            <a:r>
              <a:rPr b="1" lang="es" sz="2200">
                <a:latin typeface="PT Sans Narrow"/>
                <a:ea typeface="PT Sans Narrow"/>
                <a:cs typeface="PT Sans Narrow"/>
                <a:sym typeface="PT Sans Narrow"/>
              </a:rPr>
              <a:t> datos para profundizar el estudio, poner </a:t>
            </a:r>
            <a:r>
              <a:rPr b="1" lang="es" sz="2200">
                <a:latin typeface="PT Sans Narrow"/>
                <a:ea typeface="PT Sans Narrow"/>
                <a:cs typeface="PT Sans Narrow"/>
                <a:sym typeface="PT Sans Narrow"/>
              </a:rPr>
              <a:t>foco en la ocupación</a:t>
            </a:r>
            <a:r>
              <a:rPr b="1" lang="es" sz="2200">
                <a:latin typeface="PT Sans Narrow"/>
                <a:ea typeface="PT Sans Narrow"/>
                <a:cs typeface="PT Sans Narrow"/>
                <a:sym typeface="PT Sans Narrow"/>
              </a:rPr>
              <a:t> y analizar si hay </a:t>
            </a:r>
            <a:r>
              <a:rPr b="1" lang="es" sz="2200">
                <a:latin typeface="PT Sans Narrow"/>
                <a:ea typeface="PT Sans Narrow"/>
                <a:cs typeface="PT Sans Narrow"/>
                <a:sym typeface="PT Sans Narrow"/>
              </a:rPr>
              <a:t>alguna relación </a:t>
            </a:r>
            <a:r>
              <a:rPr b="1" lang="es" sz="2200">
                <a:latin typeface="PT Sans Narrow"/>
                <a:ea typeface="PT Sans Narrow"/>
                <a:cs typeface="PT Sans Narrow"/>
                <a:sym typeface="PT Sans Narrow"/>
              </a:rPr>
              <a:t>de los trastornos de sueño con el </a:t>
            </a:r>
            <a:r>
              <a:rPr b="1" lang="es" sz="2200">
                <a:latin typeface="PT Sans Narrow"/>
                <a:ea typeface="PT Sans Narrow"/>
                <a:cs typeface="PT Sans Narrow"/>
                <a:sym typeface="PT Sans Narrow"/>
              </a:rPr>
              <a:t>ámbito</a:t>
            </a:r>
            <a:r>
              <a:rPr b="1" lang="es" sz="2200">
                <a:latin typeface="PT Sans Narrow"/>
                <a:ea typeface="PT Sans Narrow"/>
                <a:cs typeface="PT Sans Narrow"/>
                <a:sym typeface="PT Sans Narrow"/>
              </a:rPr>
              <a:t> </a:t>
            </a:r>
            <a:r>
              <a:rPr b="1" lang="es" sz="2200">
                <a:latin typeface="PT Sans Narrow"/>
                <a:ea typeface="PT Sans Narrow"/>
                <a:cs typeface="PT Sans Narrow"/>
                <a:sym typeface="PT Sans Narrow"/>
              </a:rPr>
              <a:t>médico</a:t>
            </a:r>
            <a:r>
              <a:rPr b="1" lang="es" sz="2200">
                <a:latin typeface="PT Sans Narrow"/>
                <a:ea typeface="PT Sans Narrow"/>
                <a:cs typeface="PT Sans Narrow"/>
                <a:sym typeface="PT Sans Narrow"/>
              </a:rPr>
              <a:t>. Y probar con Random Forest. </a:t>
            </a:r>
            <a:endParaRPr b="1" i="0" sz="2200" u="none" cap="none" strike="noStrike">
              <a:solidFill>
                <a:srgbClr val="000000"/>
              </a:solidFill>
              <a:latin typeface="PT Sans Narrow"/>
              <a:ea typeface="PT Sans Narrow"/>
              <a:cs typeface="PT Sans Narrow"/>
              <a:sym typeface="PT Sans Narrow"/>
            </a:endParaRPr>
          </a:p>
        </p:txBody>
      </p:sp>
      <p:sp>
        <p:nvSpPr>
          <p:cNvPr id="317" name="Google Shape;3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318" name="Google Shape;318;p34"/>
          <p:cNvSpPr txBox="1"/>
          <p:nvPr>
            <p:ph type="title"/>
          </p:nvPr>
        </p:nvSpPr>
        <p:spPr>
          <a:xfrm>
            <a:off x="281838" y="28052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Trabajo a futuro…</a:t>
            </a:r>
            <a:endParaRPr/>
          </a:p>
        </p:txBody>
      </p:sp>
      <p:pic>
        <p:nvPicPr>
          <p:cNvPr id="319" name="Google Shape;319;p34"/>
          <p:cNvPicPr preferRelativeResize="0"/>
          <p:nvPr/>
        </p:nvPicPr>
        <p:blipFill rotWithShape="1">
          <a:blip r:embed="rId3">
            <a:alphaModFix/>
          </a:blip>
          <a:srcRect b="0" l="0" r="0" t="0"/>
          <a:stretch/>
        </p:blipFill>
        <p:spPr>
          <a:xfrm>
            <a:off x="281850" y="3356066"/>
            <a:ext cx="8839200" cy="7468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35"/>
          <p:cNvPicPr preferRelativeResize="0"/>
          <p:nvPr/>
        </p:nvPicPr>
        <p:blipFill rotWithShape="1">
          <a:blip r:embed="rId3">
            <a:alphaModFix/>
          </a:blip>
          <a:srcRect b="0" l="0" r="0" t="0"/>
          <a:stretch/>
        </p:blipFill>
        <p:spPr>
          <a:xfrm>
            <a:off x="599089" y="3367514"/>
            <a:ext cx="8135007" cy="977463"/>
          </a:xfrm>
          <a:prstGeom prst="rect">
            <a:avLst/>
          </a:prstGeom>
          <a:noFill/>
          <a:ln>
            <a:noFill/>
          </a:ln>
        </p:spPr>
      </p:pic>
      <p:pic>
        <p:nvPicPr>
          <p:cNvPr id="325" name="Google Shape;325;p35"/>
          <p:cNvPicPr preferRelativeResize="0"/>
          <p:nvPr/>
        </p:nvPicPr>
        <p:blipFill rotWithShape="1">
          <a:blip r:embed="rId4">
            <a:alphaModFix/>
          </a:blip>
          <a:srcRect b="0" l="0" r="0" t="0"/>
          <a:stretch/>
        </p:blipFill>
        <p:spPr>
          <a:xfrm>
            <a:off x="368082" y="3178327"/>
            <a:ext cx="8099642" cy="889177"/>
          </a:xfrm>
          <a:prstGeom prst="rect">
            <a:avLst/>
          </a:prstGeom>
          <a:noFill/>
          <a:ln>
            <a:noFill/>
          </a:ln>
        </p:spPr>
      </p:pic>
      <p:sp>
        <p:nvSpPr>
          <p:cNvPr id="326" name="Google Shape;326;p35"/>
          <p:cNvSpPr txBox="1"/>
          <p:nvPr>
            <p:ph type="title"/>
          </p:nvPr>
        </p:nvSpPr>
        <p:spPr>
          <a:xfrm>
            <a:off x="1504293" y="3269215"/>
            <a:ext cx="6324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“GRACIAS POR TU ATENCION”</a:t>
            </a:r>
            <a:endParaRPr/>
          </a:p>
        </p:txBody>
      </p:sp>
      <p:sp>
        <p:nvSpPr>
          <p:cNvPr id="327" name="Google Shape;32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328" name="Google Shape;328;p35"/>
          <p:cNvPicPr preferRelativeResize="0"/>
          <p:nvPr/>
        </p:nvPicPr>
        <p:blipFill rotWithShape="1">
          <a:blip r:embed="rId5">
            <a:alphaModFix/>
          </a:blip>
          <a:srcRect b="0" l="0" r="0" t="0"/>
          <a:stretch/>
        </p:blipFill>
        <p:spPr>
          <a:xfrm>
            <a:off x="2844099" y="378931"/>
            <a:ext cx="3277670" cy="25282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3440"/>
              <a:t>Dataset</a:t>
            </a:r>
            <a:endParaRPr sz="3440"/>
          </a:p>
        </p:txBody>
      </p:sp>
      <p:pic>
        <p:nvPicPr>
          <p:cNvPr id="88" name="Google Shape;88;p15"/>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89" name="Google Shape;8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90" name="Google Shape;90;p15"/>
          <p:cNvSpPr txBox="1"/>
          <p:nvPr/>
        </p:nvSpPr>
        <p:spPr>
          <a:xfrm>
            <a:off x="311700" y="930825"/>
            <a:ext cx="8764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Open Sans"/>
                <a:ea typeface="Open Sans"/>
                <a:cs typeface="Open Sans"/>
                <a:sym typeface="Open Sans"/>
              </a:rPr>
              <a:t>Fuentes:</a:t>
            </a:r>
            <a:r>
              <a:rPr lang="es" sz="1000">
                <a:latin typeface="Open Sans"/>
                <a:ea typeface="Open Sans"/>
                <a:cs typeface="Open Sans"/>
                <a:sym typeface="Open Sans"/>
              </a:rPr>
              <a:t> </a:t>
            </a:r>
            <a:r>
              <a:rPr lang="es" sz="1500" u="sng">
                <a:solidFill>
                  <a:srgbClr val="0000FF"/>
                </a:solidFill>
                <a:latin typeface="Open Sans"/>
                <a:ea typeface="Open Sans"/>
                <a:cs typeface="Open Sans"/>
                <a:sym typeface="Open Sans"/>
              </a:rPr>
              <a:t>https://www.kaggle.com/datasets/uom190346a/sleep-health-and-lifestyle-dataset</a:t>
            </a:r>
            <a:endParaRPr b="0" i="0" sz="1500" u="none" cap="none" strike="noStrike">
              <a:solidFill>
                <a:srgbClr val="0000F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Open Sans"/>
              <a:ea typeface="Open Sans"/>
              <a:cs typeface="Open Sans"/>
              <a:sym typeface="Open Sans"/>
            </a:endParaRPr>
          </a:p>
        </p:txBody>
      </p:sp>
      <p:sp>
        <p:nvSpPr>
          <p:cNvPr id="91" name="Google Shape;91;p15"/>
          <p:cNvSpPr txBox="1"/>
          <p:nvPr>
            <p:ph idx="1" type="body"/>
          </p:nvPr>
        </p:nvSpPr>
        <p:spPr>
          <a:xfrm>
            <a:off x="383625" y="2288650"/>
            <a:ext cx="3428400" cy="24738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b="1" lang="es" sz="1200"/>
              <a:t>Categóricas:</a:t>
            </a:r>
            <a:r>
              <a:rPr lang="es" sz="1200"/>
              <a:t> </a:t>
            </a:r>
            <a:endParaRPr sz="1200"/>
          </a:p>
          <a:p>
            <a:pPr indent="0" lvl="0" marL="0" rtl="0" algn="l">
              <a:lnSpc>
                <a:spcPct val="95000"/>
              </a:lnSpc>
              <a:spcBef>
                <a:spcPts val="0"/>
              </a:spcBef>
              <a:spcAft>
                <a:spcPts val="0"/>
              </a:spcAft>
              <a:buSzPts val="935"/>
              <a:buNone/>
            </a:pPr>
            <a:r>
              <a:t/>
            </a:r>
            <a:endParaRPr sz="1200"/>
          </a:p>
          <a:p>
            <a:pPr indent="0" lvl="0" marL="0" rtl="0" algn="l">
              <a:lnSpc>
                <a:spcPct val="95000"/>
              </a:lnSpc>
              <a:spcBef>
                <a:spcPts val="0"/>
              </a:spcBef>
              <a:spcAft>
                <a:spcPts val="0"/>
              </a:spcAft>
              <a:buSzPts val="935"/>
              <a:buNone/>
            </a:pPr>
            <a:r>
              <a:rPr lang="es" sz="1200"/>
              <a:t>BMI Category, Occupation, Blood pressure, </a:t>
            </a:r>
            <a:r>
              <a:rPr lang="es" sz="1200"/>
              <a:t>Gender,</a:t>
            </a:r>
            <a:r>
              <a:rPr lang="es" sz="1200"/>
              <a:t> Sleep Disorder.</a:t>
            </a:r>
            <a:endParaRPr sz="1200"/>
          </a:p>
          <a:p>
            <a:pPr indent="0" lvl="0" marL="0" rtl="0" algn="l">
              <a:lnSpc>
                <a:spcPct val="95000"/>
              </a:lnSpc>
              <a:spcBef>
                <a:spcPts val="1200"/>
              </a:spcBef>
              <a:spcAft>
                <a:spcPts val="0"/>
              </a:spcAft>
              <a:buSzPts val="935"/>
              <a:buNone/>
            </a:pPr>
            <a:r>
              <a:rPr b="1" lang="es" sz="1200"/>
              <a:t>Numéricas:</a:t>
            </a:r>
            <a:r>
              <a:rPr lang="es" sz="1200"/>
              <a:t> </a:t>
            </a:r>
            <a:endParaRPr sz="1200"/>
          </a:p>
          <a:p>
            <a:pPr indent="0" lvl="0" marL="0" rtl="0" algn="l">
              <a:lnSpc>
                <a:spcPct val="95000"/>
              </a:lnSpc>
              <a:spcBef>
                <a:spcPts val="1200"/>
              </a:spcBef>
              <a:spcAft>
                <a:spcPts val="0"/>
              </a:spcAft>
              <a:buSzPts val="935"/>
              <a:buNone/>
            </a:pPr>
            <a:r>
              <a:rPr lang="es" sz="1200"/>
              <a:t>ID, Age, Sleep Duration, Sleep Quality, Physical Activity Level, Stress Level, Daily Steps, Heart Rate.</a:t>
            </a:r>
            <a:endParaRPr sz="1200"/>
          </a:p>
        </p:txBody>
      </p:sp>
      <p:sp>
        <p:nvSpPr>
          <p:cNvPr id="92" name="Google Shape;92;p15"/>
          <p:cNvSpPr txBox="1"/>
          <p:nvPr/>
        </p:nvSpPr>
        <p:spPr>
          <a:xfrm>
            <a:off x="668925" y="1489375"/>
            <a:ext cx="1486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lang="es" sz="1600">
                <a:latin typeface="Open Sans"/>
                <a:ea typeface="Open Sans"/>
                <a:cs typeface="Open Sans"/>
                <a:sym typeface="Open Sans"/>
              </a:rPr>
              <a:t>374</a:t>
            </a:r>
            <a:r>
              <a:rPr b="0" i="0" lang="es" sz="1600" u="none" cap="none" strike="noStrike">
                <a:solidFill>
                  <a:srgbClr val="000000"/>
                </a:solidFill>
                <a:latin typeface="Open Sans"/>
                <a:ea typeface="Open Sans"/>
                <a:cs typeface="Open Sans"/>
                <a:sym typeface="Open Sans"/>
              </a:rPr>
              <a:t> Filas</a:t>
            </a:r>
            <a:endParaRPr b="0" i="0" sz="16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600"/>
              <a:buFont typeface="Arial"/>
              <a:buNone/>
            </a:pPr>
            <a:r>
              <a:rPr lang="es" sz="1600">
                <a:latin typeface="Open Sans"/>
                <a:ea typeface="Open Sans"/>
                <a:cs typeface="Open Sans"/>
                <a:sym typeface="Open Sans"/>
              </a:rPr>
              <a:t>13</a:t>
            </a:r>
            <a:r>
              <a:rPr b="0" i="0" lang="es" sz="1600" u="none" cap="none" strike="noStrike">
                <a:solidFill>
                  <a:srgbClr val="000000"/>
                </a:solidFill>
                <a:latin typeface="Open Sans"/>
                <a:ea typeface="Open Sans"/>
                <a:cs typeface="Open Sans"/>
                <a:sym typeface="Open Sans"/>
              </a:rPr>
              <a:t> Variables</a:t>
            </a:r>
            <a:endParaRPr b="0" i="0" sz="1600" u="none" cap="none" strike="noStrike">
              <a:solidFill>
                <a:srgbClr val="000000"/>
              </a:solidFill>
              <a:latin typeface="Open Sans"/>
              <a:ea typeface="Open Sans"/>
              <a:cs typeface="Open Sans"/>
              <a:sym typeface="Open Sans"/>
            </a:endParaRPr>
          </a:p>
        </p:txBody>
      </p:sp>
      <p:sp>
        <p:nvSpPr>
          <p:cNvPr id="93" name="Google Shape;93;p15"/>
          <p:cNvSpPr/>
          <p:nvPr/>
        </p:nvSpPr>
        <p:spPr>
          <a:xfrm>
            <a:off x="383625" y="1855125"/>
            <a:ext cx="285300" cy="1557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a:off x="383625" y="1642950"/>
            <a:ext cx="285300" cy="155700"/>
          </a:xfrm>
          <a:prstGeom prst="roundRect">
            <a:avLst>
              <a:gd fmla="val 16667"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5"/>
          <p:cNvSpPr txBox="1"/>
          <p:nvPr/>
        </p:nvSpPr>
        <p:spPr>
          <a:xfrm>
            <a:off x="3907150" y="1489375"/>
            <a:ext cx="4667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&lt;class 'pandas.core.frame.DataFrame'&gt;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RangeIndex: 374 entries, 0 to 373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Data columns (total 13 columns):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 Column Non-Null Count Dtype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 ------ -------------- -----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0 Person ID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1 Gender				374 non-null object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2 Age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3 Occupation			374 non-null object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4 Sleep Duration			374 non-null float64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5 Quality of Sleep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6 Physical Activity Level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7 Stress Level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8 BMI Category			374 non-null object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9 Blood Pressure			374 non-null object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10 Heart Rate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11 Daily Steps			374 non-null int64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12 Sleep Disorder			374 non-null object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dtypes: float64(1), int64(7), object(5) </a:t>
            </a:r>
            <a:endParaRPr sz="1050">
              <a:solidFill>
                <a:srgbClr val="21212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s" sz="1050">
                <a:solidFill>
                  <a:srgbClr val="212121"/>
                </a:solidFill>
                <a:highlight>
                  <a:srgbClr val="FFFFFF"/>
                </a:highlight>
                <a:latin typeface="Courier New"/>
                <a:ea typeface="Courier New"/>
                <a:cs typeface="Courier New"/>
                <a:sym typeface="Courier New"/>
              </a:rPr>
              <a:t>memory usage: 38.1+ KB</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311700" y="64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sz="3440"/>
              <a:t>Variables </a:t>
            </a:r>
            <a:r>
              <a:rPr lang="es" sz="3440"/>
              <a:t>Categóricas</a:t>
            </a:r>
            <a:endParaRPr sz="3440"/>
          </a:p>
        </p:txBody>
      </p:sp>
      <p:pic>
        <p:nvPicPr>
          <p:cNvPr id="101" name="Google Shape;101;p16"/>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02" name="Google Shape;10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03" name="Google Shape;103;p16"/>
          <p:cNvSpPr txBox="1"/>
          <p:nvPr/>
        </p:nvSpPr>
        <p:spPr>
          <a:xfrm>
            <a:off x="311700" y="930825"/>
            <a:ext cx="8764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500" u="none" cap="none" strike="noStrike">
              <a:solidFill>
                <a:srgbClr val="0000F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Open Sans"/>
              <a:ea typeface="Open Sans"/>
              <a:cs typeface="Open Sans"/>
              <a:sym typeface="Open Sans"/>
            </a:endParaRPr>
          </a:p>
        </p:txBody>
      </p:sp>
      <p:sp>
        <p:nvSpPr>
          <p:cNvPr id="104" name="Google Shape;104;p16"/>
          <p:cNvSpPr txBox="1"/>
          <p:nvPr>
            <p:ph idx="1" type="body"/>
          </p:nvPr>
        </p:nvSpPr>
        <p:spPr>
          <a:xfrm>
            <a:off x="311700" y="1012300"/>
            <a:ext cx="8405700" cy="3835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1018"/>
              <a:buNone/>
            </a:pPr>
            <a:r>
              <a:rPr lang="es" sz="1410">
                <a:solidFill>
                  <a:srgbClr val="212121"/>
                </a:solidFill>
                <a:highlight>
                  <a:srgbClr val="FFFFFF"/>
                </a:highlight>
                <a:latin typeface="Roboto"/>
                <a:ea typeface="Roboto"/>
                <a:cs typeface="Roboto"/>
                <a:sym typeface="Roboto"/>
              </a:rPr>
              <a:t>5 features </a:t>
            </a:r>
            <a:r>
              <a:rPr lang="es" sz="1410">
                <a:solidFill>
                  <a:srgbClr val="212121"/>
                </a:solidFill>
                <a:highlight>
                  <a:srgbClr val="FFFFFF"/>
                </a:highlight>
                <a:latin typeface="Roboto"/>
                <a:ea typeface="Roboto"/>
                <a:cs typeface="Roboto"/>
                <a:sym typeface="Roboto"/>
              </a:rPr>
              <a:t>categóricos</a:t>
            </a:r>
            <a:r>
              <a:rPr lang="es" sz="1410">
                <a:solidFill>
                  <a:srgbClr val="212121"/>
                </a:solidFill>
                <a:highlight>
                  <a:srgbClr val="FFFFFF"/>
                </a:highlight>
                <a:latin typeface="Roboto"/>
                <a:ea typeface="Roboto"/>
                <a:cs typeface="Roboto"/>
                <a:sym typeface="Roboto"/>
              </a:rPr>
              <a:t>:</a:t>
            </a:r>
            <a:r>
              <a:rPr lang="es" sz="1110">
                <a:solidFill>
                  <a:srgbClr val="212121"/>
                </a:solidFill>
                <a:highlight>
                  <a:srgbClr val="FFFFFF"/>
                </a:highlight>
                <a:latin typeface="Roboto"/>
                <a:ea typeface="Roboto"/>
                <a:cs typeface="Roboto"/>
                <a:sym typeface="Roboto"/>
              </a:rPr>
              <a:t> </a:t>
            </a:r>
            <a:endParaRPr sz="11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b="1" sz="12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rPr b="1" lang="es" sz="1410">
                <a:solidFill>
                  <a:srgbClr val="212121"/>
                </a:solidFill>
                <a:highlight>
                  <a:srgbClr val="FFFFFF"/>
                </a:highlight>
                <a:latin typeface="Roboto"/>
                <a:ea typeface="Roboto"/>
                <a:cs typeface="Roboto"/>
                <a:sym typeface="Roboto"/>
              </a:rPr>
              <a:t>Gender:</a:t>
            </a:r>
            <a:r>
              <a:rPr lang="es" sz="1410">
                <a:solidFill>
                  <a:srgbClr val="212121"/>
                </a:solidFill>
                <a:highlight>
                  <a:srgbClr val="FFFFFF"/>
                </a:highlight>
                <a:latin typeface="Roboto"/>
                <a:ea typeface="Roboto"/>
                <a:cs typeface="Roboto"/>
                <a:sym typeface="Roboto"/>
              </a:rPr>
              <a:t> ['Male', 'Female'],</a:t>
            </a:r>
            <a:endParaRPr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b="1"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rPr b="1" lang="es" sz="1410">
                <a:solidFill>
                  <a:srgbClr val="212121"/>
                </a:solidFill>
                <a:highlight>
                  <a:srgbClr val="FFFFFF"/>
                </a:highlight>
                <a:latin typeface="Roboto"/>
                <a:ea typeface="Roboto"/>
                <a:cs typeface="Roboto"/>
                <a:sym typeface="Roboto"/>
              </a:rPr>
              <a:t>Occupation:</a:t>
            </a:r>
            <a:r>
              <a:rPr lang="es" sz="1410">
                <a:solidFill>
                  <a:srgbClr val="212121"/>
                </a:solidFill>
                <a:highlight>
                  <a:srgbClr val="FFFFFF"/>
                </a:highlight>
                <a:latin typeface="Roboto"/>
                <a:ea typeface="Roboto"/>
                <a:cs typeface="Roboto"/>
                <a:sym typeface="Roboto"/>
              </a:rPr>
              <a:t> ['Software Engineer', 'Doctor', 'Sales Representative', 'Teacher', </a:t>
            </a:r>
            <a:endParaRPr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rPr lang="es" sz="1410">
                <a:solidFill>
                  <a:srgbClr val="212121"/>
                </a:solidFill>
                <a:highlight>
                  <a:srgbClr val="FFFFFF"/>
                </a:highlight>
                <a:latin typeface="Roboto"/>
                <a:ea typeface="Roboto"/>
                <a:cs typeface="Roboto"/>
                <a:sym typeface="Roboto"/>
              </a:rPr>
              <a:t>'Nurse', 'Engineer', 'Accountant', 'Scientist', 'Lawyer', 'Salesperson', 'Manager']</a:t>
            </a:r>
            <a:endParaRPr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b="1"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rPr b="1" lang="es" sz="1410">
                <a:solidFill>
                  <a:srgbClr val="212121"/>
                </a:solidFill>
                <a:highlight>
                  <a:srgbClr val="FFFFFF"/>
                </a:highlight>
                <a:latin typeface="Roboto"/>
                <a:ea typeface="Roboto"/>
                <a:cs typeface="Roboto"/>
                <a:sym typeface="Roboto"/>
              </a:rPr>
              <a:t>BMI Category:</a:t>
            </a:r>
            <a:r>
              <a:rPr lang="es" sz="1410">
                <a:solidFill>
                  <a:srgbClr val="212121"/>
                </a:solidFill>
                <a:highlight>
                  <a:srgbClr val="FFFFFF"/>
                </a:highlight>
                <a:latin typeface="Roboto"/>
                <a:ea typeface="Roboto"/>
                <a:cs typeface="Roboto"/>
                <a:sym typeface="Roboto"/>
              </a:rPr>
              <a:t> ['Overweight', 'Normal', 'Obese', 'Normal Weight']</a:t>
            </a:r>
            <a:endParaRPr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b="1"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rPr b="1" lang="es" sz="1410">
                <a:solidFill>
                  <a:srgbClr val="212121"/>
                </a:solidFill>
                <a:highlight>
                  <a:srgbClr val="FFFFFF"/>
                </a:highlight>
                <a:latin typeface="Roboto"/>
                <a:ea typeface="Roboto"/>
                <a:cs typeface="Roboto"/>
                <a:sym typeface="Roboto"/>
              </a:rPr>
              <a:t>Blood Pressure: </a:t>
            </a:r>
            <a:r>
              <a:rPr lang="es" sz="1410">
                <a:solidFill>
                  <a:srgbClr val="212121"/>
                </a:solidFill>
                <a:highlight>
                  <a:srgbClr val="FFFFFF"/>
                </a:highlight>
                <a:latin typeface="Roboto"/>
                <a:ea typeface="Roboto"/>
                <a:cs typeface="Roboto"/>
                <a:sym typeface="Roboto"/>
              </a:rPr>
              <a:t>sistólica</a:t>
            </a:r>
            <a:r>
              <a:rPr lang="es" sz="1410">
                <a:solidFill>
                  <a:srgbClr val="212121"/>
                </a:solidFill>
                <a:highlight>
                  <a:srgbClr val="FFFFFF"/>
                </a:highlight>
                <a:latin typeface="Roboto"/>
                <a:ea typeface="Roboto"/>
                <a:cs typeface="Roboto"/>
                <a:sym typeface="Roboto"/>
              </a:rPr>
              <a:t>/</a:t>
            </a:r>
            <a:r>
              <a:rPr lang="es" sz="1410">
                <a:solidFill>
                  <a:srgbClr val="212121"/>
                </a:solidFill>
                <a:highlight>
                  <a:srgbClr val="FFFFFF"/>
                </a:highlight>
                <a:latin typeface="Roboto"/>
                <a:ea typeface="Roboto"/>
                <a:cs typeface="Roboto"/>
                <a:sym typeface="Roboto"/>
              </a:rPr>
              <a:t>diastólica</a:t>
            </a:r>
            <a:r>
              <a:rPr lang="es" sz="1410">
                <a:solidFill>
                  <a:srgbClr val="212121"/>
                </a:solidFill>
                <a:highlight>
                  <a:srgbClr val="FFFFFF"/>
                </a:highlight>
                <a:latin typeface="Roboto"/>
                <a:ea typeface="Roboto"/>
                <a:cs typeface="Roboto"/>
                <a:sym typeface="Roboto"/>
              </a:rPr>
              <a:t>. (Vamos a separarla en </a:t>
            </a:r>
            <a:r>
              <a:rPr lang="es" sz="1410">
                <a:solidFill>
                  <a:srgbClr val="212121"/>
                </a:solidFill>
                <a:highlight>
                  <a:srgbClr val="FFFFFF"/>
                </a:highlight>
                <a:latin typeface="Roboto"/>
                <a:ea typeface="Roboto"/>
                <a:cs typeface="Roboto"/>
                <a:sym typeface="Roboto"/>
              </a:rPr>
              <a:t>presión</a:t>
            </a:r>
            <a:r>
              <a:rPr lang="es" sz="1410">
                <a:solidFill>
                  <a:srgbClr val="212121"/>
                </a:solidFill>
                <a:highlight>
                  <a:srgbClr val="FFFFFF"/>
                </a:highlight>
                <a:latin typeface="Roboto"/>
                <a:ea typeface="Roboto"/>
                <a:cs typeface="Roboto"/>
                <a:sym typeface="Roboto"/>
              </a:rPr>
              <a:t> alta y </a:t>
            </a:r>
            <a:r>
              <a:rPr lang="es" sz="1410">
                <a:solidFill>
                  <a:srgbClr val="212121"/>
                </a:solidFill>
                <a:highlight>
                  <a:srgbClr val="FFFFFF"/>
                </a:highlight>
                <a:latin typeface="Roboto"/>
                <a:ea typeface="Roboto"/>
                <a:cs typeface="Roboto"/>
                <a:sym typeface="Roboto"/>
              </a:rPr>
              <a:t>presión</a:t>
            </a:r>
            <a:r>
              <a:rPr lang="es" sz="1410">
                <a:solidFill>
                  <a:srgbClr val="212121"/>
                </a:solidFill>
                <a:highlight>
                  <a:srgbClr val="FFFFFF"/>
                </a:highlight>
                <a:latin typeface="Roboto"/>
                <a:ea typeface="Roboto"/>
                <a:cs typeface="Roboto"/>
                <a:sym typeface="Roboto"/>
              </a:rPr>
              <a:t> baja (ej: '120/85' a 120 y 85))</a:t>
            </a:r>
            <a:endParaRPr sz="17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b="1"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rPr b="1" lang="es" sz="1410">
                <a:solidFill>
                  <a:srgbClr val="212121"/>
                </a:solidFill>
                <a:highlight>
                  <a:srgbClr val="FFFFFF"/>
                </a:highlight>
                <a:latin typeface="Roboto"/>
                <a:ea typeface="Roboto"/>
                <a:cs typeface="Roboto"/>
                <a:sym typeface="Roboto"/>
              </a:rPr>
              <a:t>Sleep Disorder:</a:t>
            </a:r>
            <a:r>
              <a:rPr lang="es" sz="1410">
                <a:solidFill>
                  <a:srgbClr val="212121"/>
                </a:solidFill>
                <a:highlight>
                  <a:srgbClr val="FFFFFF"/>
                </a:highlight>
                <a:latin typeface="Roboto"/>
                <a:ea typeface="Roboto"/>
                <a:cs typeface="Roboto"/>
                <a:sym typeface="Roboto"/>
              </a:rPr>
              <a:t> ['None', 'Sleep Apnea', 'Insomnia']</a:t>
            </a:r>
            <a:endParaRPr sz="14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sz="1210">
              <a:solidFill>
                <a:srgbClr val="212121"/>
              </a:solidFill>
              <a:highlight>
                <a:srgbClr val="FFFFFF"/>
              </a:highlight>
              <a:latin typeface="Roboto"/>
              <a:ea typeface="Roboto"/>
              <a:cs typeface="Roboto"/>
              <a:sym typeface="Roboto"/>
            </a:endParaRPr>
          </a:p>
          <a:p>
            <a:pPr indent="0" lvl="0" marL="0" rtl="0" algn="l">
              <a:lnSpc>
                <a:spcPct val="95000"/>
              </a:lnSpc>
              <a:spcBef>
                <a:spcPts val="600"/>
              </a:spcBef>
              <a:spcAft>
                <a:spcPts val="0"/>
              </a:spcAft>
              <a:buSzPts val="1018"/>
              <a:buNone/>
            </a:pPr>
            <a:r>
              <a:t/>
            </a:r>
            <a:endParaRPr sz="1210">
              <a:solidFill>
                <a:srgbClr val="212121"/>
              </a:solidFill>
              <a:highlight>
                <a:srgbClr val="FFFFFF"/>
              </a:highlight>
              <a:latin typeface="Roboto"/>
              <a:ea typeface="Roboto"/>
              <a:cs typeface="Roboto"/>
              <a:sym typeface="Roboto"/>
            </a:endParaRPr>
          </a:p>
          <a:p>
            <a:pPr indent="0" lvl="0" marL="0" rtl="0" algn="l">
              <a:lnSpc>
                <a:spcPct val="75000"/>
              </a:lnSpc>
              <a:spcBef>
                <a:spcPts val="1200"/>
              </a:spcBef>
              <a:spcAft>
                <a:spcPts val="0"/>
              </a:spcAft>
              <a:buSzPts val="865"/>
              <a:buNone/>
            </a:pPr>
            <a:r>
              <a:t/>
            </a:r>
            <a:endParaRPr sz="121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219725" y="129600"/>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787"/>
              <a:buNone/>
            </a:pPr>
            <a:r>
              <a:rPr lang="es" sz="3711"/>
              <a:t>Target</a:t>
            </a:r>
            <a:r>
              <a:rPr lang="es" sz="3711"/>
              <a:t>	</a:t>
            </a:r>
            <a:endParaRPr sz="3711"/>
          </a:p>
        </p:txBody>
      </p:sp>
      <p:sp>
        <p:nvSpPr>
          <p:cNvPr id="110" name="Google Shape;110;p17"/>
          <p:cNvSpPr txBox="1"/>
          <p:nvPr/>
        </p:nvSpPr>
        <p:spPr>
          <a:xfrm>
            <a:off x="234438" y="1385838"/>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1" lang="es" sz="2400">
                <a:solidFill>
                  <a:schemeClr val="accent1"/>
                </a:solidFill>
                <a:latin typeface="PT Sans Narrow"/>
                <a:ea typeface="PT Sans Narrow"/>
                <a:cs typeface="PT Sans Narrow"/>
                <a:sym typeface="PT Sans Narrow"/>
              </a:rPr>
              <a:t>Problemática</a:t>
            </a:r>
            <a:endParaRPr b="1" i="0" sz="2400" u="none" cap="none" strike="noStrike">
              <a:solidFill>
                <a:schemeClr val="accent1"/>
              </a:solidFill>
              <a:latin typeface="PT Sans Narrow"/>
              <a:ea typeface="PT Sans Narrow"/>
              <a:cs typeface="PT Sans Narrow"/>
              <a:sym typeface="PT Sans Narrow"/>
            </a:endParaRPr>
          </a:p>
        </p:txBody>
      </p:sp>
      <p:sp>
        <p:nvSpPr>
          <p:cNvPr id="111" name="Google Shape;111;p17"/>
          <p:cNvSpPr/>
          <p:nvPr/>
        </p:nvSpPr>
        <p:spPr>
          <a:xfrm>
            <a:off x="353213" y="2322200"/>
            <a:ext cx="3000000" cy="707400"/>
          </a:xfrm>
          <a:prstGeom prst="round2SameRect">
            <a:avLst>
              <a:gd fmla="val 33810" name="adj1"/>
              <a:gd fmla="val 0" name="adj2"/>
            </a:avLst>
          </a:prstGeom>
          <a:solidFill>
            <a:srgbClr val="43A5E1"/>
          </a:solidFill>
          <a:ln cap="flat" cmpd="sng" w="9525">
            <a:solidFill>
              <a:srgbClr val="43A5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353213" y="3086675"/>
            <a:ext cx="3000000" cy="1312800"/>
          </a:xfrm>
          <a:prstGeom prst="round2SameRect">
            <a:avLst>
              <a:gd fmla="val 0" name="adj1"/>
              <a:gd fmla="val 32280" name="adj2"/>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txBox="1"/>
          <p:nvPr/>
        </p:nvSpPr>
        <p:spPr>
          <a:xfrm>
            <a:off x="170688" y="2421950"/>
            <a:ext cx="3182400" cy="5079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100"/>
              <a:buFont typeface="Arial"/>
              <a:buNone/>
            </a:pPr>
            <a:r>
              <a:rPr b="1" lang="es" sz="2100">
                <a:solidFill>
                  <a:srgbClr val="FFFFFF"/>
                </a:solidFill>
                <a:latin typeface="PT Sans Narrow"/>
                <a:ea typeface="PT Sans Narrow"/>
                <a:cs typeface="PT Sans Narrow"/>
                <a:sym typeface="PT Sans Narrow"/>
              </a:rPr>
              <a:t>Desorden de Sueño</a:t>
            </a:r>
            <a:endParaRPr b="1" i="0" sz="2100" u="none" cap="none" strike="noStrike">
              <a:solidFill>
                <a:srgbClr val="FFFFFF"/>
              </a:solidFill>
              <a:latin typeface="PT Sans Narrow"/>
              <a:ea typeface="PT Sans Narrow"/>
              <a:cs typeface="PT Sans Narrow"/>
              <a:sym typeface="PT Sans Narrow"/>
            </a:endParaRPr>
          </a:p>
        </p:txBody>
      </p:sp>
      <p:sp>
        <p:nvSpPr>
          <p:cNvPr id="114" name="Google Shape;114;p17"/>
          <p:cNvSpPr txBox="1"/>
          <p:nvPr/>
        </p:nvSpPr>
        <p:spPr>
          <a:xfrm>
            <a:off x="374175" y="3058175"/>
            <a:ext cx="3000000" cy="1238400"/>
          </a:xfrm>
          <a:prstGeom prst="rect">
            <a:avLst/>
          </a:prstGeom>
          <a:noFill/>
          <a:ln>
            <a:noFill/>
          </a:ln>
        </p:spPr>
        <p:txBody>
          <a:bodyPr anchorCtr="0" anchor="t" bIns="91425" lIns="91425" spcFirstLastPara="1" rIns="91425" wrap="square" tIns="91425">
            <a:spAutoFit/>
          </a:bodyPr>
          <a:lstStyle/>
          <a:p>
            <a:pPr indent="0" lvl="0" marL="76200" marR="76200" rtl="0" algn="just">
              <a:lnSpc>
                <a:spcPct val="115000"/>
              </a:lnSpc>
              <a:spcBef>
                <a:spcPts val="1100"/>
              </a:spcBef>
              <a:spcAft>
                <a:spcPts val="0"/>
              </a:spcAft>
              <a:buNone/>
            </a:pPr>
            <a:r>
              <a:rPr lang="es"/>
              <a:t>Son dificultades para conciliar el sueño, o conductas anormales durante el sueño.</a:t>
            </a:r>
            <a:endParaRPr/>
          </a:p>
          <a:p>
            <a:pPr indent="0" lvl="0" marL="0" marR="0" rtl="0" algn="ctr">
              <a:lnSpc>
                <a:spcPct val="150000"/>
              </a:lnSpc>
              <a:spcBef>
                <a:spcPts val="1100"/>
              </a:spcBef>
              <a:spcAft>
                <a:spcPts val="0"/>
              </a:spcAft>
              <a:buClr>
                <a:srgbClr val="000000"/>
              </a:buClr>
              <a:buSzPts val="1100"/>
              <a:buFont typeface="Arial"/>
              <a:buNone/>
            </a:pPr>
            <a:r>
              <a:t/>
            </a:r>
            <a:endParaRPr sz="1100">
              <a:solidFill>
                <a:srgbClr val="333333"/>
              </a:solidFill>
              <a:latin typeface="Open Sans"/>
              <a:ea typeface="Open Sans"/>
              <a:cs typeface="Open Sans"/>
              <a:sym typeface="Open Sans"/>
            </a:endParaRPr>
          </a:p>
        </p:txBody>
      </p:sp>
      <p:sp>
        <p:nvSpPr>
          <p:cNvPr id="115" name="Google Shape;115;p17"/>
          <p:cNvSpPr/>
          <p:nvPr/>
        </p:nvSpPr>
        <p:spPr>
          <a:xfrm>
            <a:off x="4337488" y="1524075"/>
            <a:ext cx="4317600" cy="523200"/>
          </a:xfrm>
          <a:prstGeom prst="round2SameRect">
            <a:avLst>
              <a:gd fmla="val 33810" name="adj1"/>
              <a:gd fmla="val 0" name="adj2"/>
            </a:avLst>
          </a:prstGeom>
          <a:solidFill>
            <a:srgbClr val="F2BA52"/>
          </a:solidFill>
          <a:ln cap="flat" cmpd="sng" w="9525">
            <a:solidFill>
              <a:srgbClr val="F2BA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7"/>
          <p:cNvSpPr txBox="1"/>
          <p:nvPr/>
        </p:nvSpPr>
        <p:spPr>
          <a:xfrm>
            <a:off x="4996288" y="1524063"/>
            <a:ext cx="30000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200"/>
              <a:buFont typeface="Arial"/>
              <a:buNone/>
            </a:pPr>
            <a:r>
              <a:rPr b="1" lang="es" sz="2200">
                <a:solidFill>
                  <a:srgbClr val="FFFFFF"/>
                </a:solidFill>
                <a:latin typeface="PT Sans Narrow"/>
                <a:ea typeface="PT Sans Narrow"/>
                <a:cs typeface="PT Sans Narrow"/>
                <a:sym typeface="PT Sans Narrow"/>
              </a:rPr>
              <a:t>Insomnio</a:t>
            </a:r>
            <a:endParaRPr b="1" i="0" sz="2200" u="none" cap="none" strike="noStrike">
              <a:solidFill>
                <a:srgbClr val="FFFFFF"/>
              </a:solidFill>
              <a:latin typeface="PT Sans Narrow"/>
              <a:ea typeface="PT Sans Narrow"/>
              <a:cs typeface="PT Sans Narrow"/>
              <a:sym typeface="PT Sans Narrow"/>
            </a:endParaRPr>
          </a:p>
        </p:txBody>
      </p:sp>
      <p:sp>
        <p:nvSpPr>
          <p:cNvPr id="117" name="Google Shape;117;p17"/>
          <p:cNvSpPr/>
          <p:nvPr/>
        </p:nvSpPr>
        <p:spPr>
          <a:xfrm>
            <a:off x="4337488" y="2103263"/>
            <a:ext cx="4317600" cy="659400"/>
          </a:xfrm>
          <a:prstGeom prst="round2SameRect">
            <a:avLst>
              <a:gd fmla="val 0" name="adj1"/>
              <a:gd fmla="val 32280" name="adj2"/>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txBox="1"/>
          <p:nvPr/>
        </p:nvSpPr>
        <p:spPr>
          <a:xfrm>
            <a:off x="4337488" y="2158613"/>
            <a:ext cx="4317600" cy="6645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1100"/>
              </a:spcAft>
              <a:buNone/>
            </a:pPr>
            <a:r>
              <a:rPr lang="es" sz="1450"/>
              <a:t>Es cuando se  tiene dificultades para conciliar el sueño.</a:t>
            </a:r>
            <a:endParaRPr b="0" i="0" sz="1600" u="none" cap="none" strike="noStrike">
              <a:solidFill>
                <a:srgbClr val="212529"/>
              </a:solidFill>
              <a:latin typeface="Open Sans"/>
              <a:ea typeface="Open Sans"/>
              <a:cs typeface="Open Sans"/>
              <a:sym typeface="Open Sans"/>
            </a:endParaRPr>
          </a:p>
        </p:txBody>
      </p:sp>
      <p:sp>
        <p:nvSpPr>
          <p:cNvPr id="119" name="Google Shape;119;p17"/>
          <p:cNvSpPr/>
          <p:nvPr/>
        </p:nvSpPr>
        <p:spPr>
          <a:xfrm>
            <a:off x="4337488" y="2910975"/>
            <a:ext cx="4398300" cy="523200"/>
          </a:xfrm>
          <a:prstGeom prst="round2SameRect">
            <a:avLst>
              <a:gd fmla="val 33810" name="adj1"/>
              <a:gd fmla="val 0" name="adj2"/>
            </a:avLst>
          </a:prstGeom>
          <a:solidFill>
            <a:srgbClr val="F2BA52"/>
          </a:solidFill>
          <a:ln cap="flat" cmpd="sng" w="9525">
            <a:solidFill>
              <a:srgbClr val="F2BA5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7"/>
          <p:cNvSpPr txBox="1"/>
          <p:nvPr/>
        </p:nvSpPr>
        <p:spPr>
          <a:xfrm>
            <a:off x="4863088" y="2910975"/>
            <a:ext cx="3347100" cy="4893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1000"/>
              </a:spcBef>
              <a:spcAft>
                <a:spcPts val="0"/>
              </a:spcAft>
              <a:buClr>
                <a:srgbClr val="000000"/>
              </a:buClr>
              <a:buSzPts val="2200"/>
              <a:buFont typeface="Arial"/>
              <a:buNone/>
            </a:pPr>
            <a:r>
              <a:rPr b="1" lang="es" sz="2200">
                <a:solidFill>
                  <a:srgbClr val="FFFFFF"/>
                </a:solidFill>
                <a:latin typeface="PT Sans Narrow"/>
                <a:ea typeface="PT Sans Narrow"/>
                <a:cs typeface="PT Sans Narrow"/>
                <a:sym typeface="PT Sans Narrow"/>
              </a:rPr>
              <a:t>Apnea de Sueño</a:t>
            </a:r>
            <a:endParaRPr b="1" i="0" sz="2200" u="none" cap="none" strike="noStrike">
              <a:solidFill>
                <a:srgbClr val="FFFFFF"/>
              </a:solidFill>
              <a:latin typeface="PT Sans Narrow"/>
              <a:ea typeface="PT Sans Narrow"/>
              <a:cs typeface="PT Sans Narrow"/>
              <a:sym typeface="PT Sans Narrow"/>
            </a:endParaRPr>
          </a:p>
        </p:txBody>
      </p:sp>
      <p:sp>
        <p:nvSpPr>
          <p:cNvPr id="121" name="Google Shape;121;p17"/>
          <p:cNvSpPr/>
          <p:nvPr/>
        </p:nvSpPr>
        <p:spPr>
          <a:xfrm>
            <a:off x="4337488" y="3485125"/>
            <a:ext cx="4398300" cy="792300"/>
          </a:xfrm>
          <a:prstGeom prst="round2SameRect">
            <a:avLst>
              <a:gd fmla="val 0" name="adj1"/>
              <a:gd fmla="val 32280" name="adj2"/>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7"/>
          <p:cNvSpPr txBox="1"/>
          <p:nvPr/>
        </p:nvSpPr>
        <p:spPr>
          <a:xfrm>
            <a:off x="4337488" y="3578425"/>
            <a:ext cx="4398300" cy="664500"/>
          </a:xfrm>
          <a:prstGeom prst="rect">
            <a:avLst/>
          </a:prstGeom>
          <a:noFill/>
          <a:ln>
            <a:noFill/>
          </a:ln>
        </p:spPr>
        <p:txBody>
          <a:bodyPr anchorCtr="0" anchor="t" bIns="91425" lIns="91425" spcFirstLastPara="1" rIns="91425" wrap="square" tIns="91425">
            <a:spAutoFit/>
          </a:bodyPr>
          <a:lstStyle/>
          <a:p>
            <a:pPr indent="0" lvl="0" marL="76200" marR="76200" rtl="0" algn="l">
              <a:lnSpc>
                <a:spcPct val="115000"/>
              </a:lnSpc>
              <a:spcBef>
                <a:spcPts val="1100"/>
              </a:spcBef>
              <a:spcAft>
                <a:spcPts val="1100"/>
              </a:spcAft>
              <a:buNone/>
            </a:pPr>
            <a:r>
              <a:rPr lang="es" sz="1450"/>
              <a:t>Es cuando la respiración se interrumpe o se hace muy superficial. </a:t>
            </a:r>
            <a:endParaRPr sz="1600">
              <a:solidFill>
                <a:srgbClr val="212529"/>
              </a:solidFill>
              <a:latin typeface="Open Sans"/>
              <a:ea typeface="Open Sans"/>
              <a:cs typeface="Open Sans"/>
              <a:sym typeface="Open Sans"/>
            </a:endParaRPr>
          </a:p>
        </p:txBody>
      </p:sp>
      <p:cxnSp>
        <p:nvCxnSpPr>
          <p:cNvPr id="123" name="Google Shape;123;p17"/>
          <p:cNvCxnSpPr/>
          <p:nvPr/>
        </p:nvCxnSpPr>
        <p:spPr>
          <a:xfrm flipH="1" rot="10800000">
            <a:off x="308313" y="1930450"/>
            <a:ext cx="3131700" cy="10800"/>
          </a:xfrm>
          <a:prstGeom prst="straightConnector1">
            <a:avLst/>
          </a:prstGeom>
          <a:noFill/>
          <a:ln cap="flat" cmpd="sng" w="28575">
            <a:solidFill>
              <a:srgbClr val="F2BA52"/>
            </a:solidFill>
            <a:prstDash val="solid"/>
            <a:round/>
            <a:headEnd len="sm" w="sm" type="none"/>
            <a:tailEnd len="sm" w="sm" type="none"/>
          </a:ln>
        </p:spPr>
      </p:cxnSp>
      <p:pic>
        <p:nvPicPr>
          <p:cNvPr id="124" name="Google Shape;124;p17"/>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25" name="Google Shape;125;p17"/>
          <p:cNvSpPr txBox="1"/>
          <p:nvPr>
            <p:ph idx="12" type="sldNum"/>
          </p:nvPr>
        </p:nvSpPr>
        <p:spPr>
          <a:xfrm>
            <a:off x="8530671" y="427746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sp>
        <p:nvSpPr>
          <p:cNvPr id="126" name="Google Shape;126;p17"/>
          <p:cNvSpPr/>
          <p:nvPr/>
        </p:nvSpPr>
        <p:spPr>
          <a:xfrm rot="-1961713">
            <a:off x="3429548" y="2322207"/>
            <a:ext cx="800303" cy="21387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7"/>
          <p:cNvSpPr/>
          <p:nvPr/>
        </p:nvSpPr>
        <p:spPr>
          <a:xfrm rot="1874841">
            <a:off x="3445100" y="2927308"/>
            <a:ext cx="800411" cy="21377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exploratorio</a:t>
            </a:r>
            <a:endParaRPr/>
          </a:p>
        </p:txBody>
      </p:sp>
      <p:pic>
        <p:nvPicPr>
          <p:cNvPr id="133" name="Google Shape;133;p18"/>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34" name="Google Shape;1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35" name="Google Shape;135;p18"/>
          <p:cNvPicPr preferRelativeResize="0"/>
          <p:nvPr/>
        </p:nvPicPr>
        <p:blipFill>
          <a:blip r:embed="rId4">
            <a:alphaModFix/>
          </a:blip>
          <a:stretch>
            <a:fillRect/>
          </a:stretch>
        </p:blipFill>
        <p:spPr>
          <a:xfrm>
            <a:off x="1103324" y="1022525"/>
            <a:ext cx="6510800" cy="3751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exploratorio</a:t>
            </a:r>
            <a:endParaRPr/>
          </a:p>
        </p:txBody>
      </p:sp>
      <p:pic>
        <p:nvPicPr>
          <p:cNvPr id="141" name="Google Shape;141;p19"/>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42" name="Google Shape;14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43" name="Google Shape;143;p19"/>
          <p:cNvPicPr preferRelativeResize="0"/>
          <p:nvPr/>
        </p:nvPicPr>
        <p:blipFill>
          <a:blip r:embed="rId4">
            <a:alphaModFix/>
          </a:blip>
          <a:stretch>
            <a:fillRect/>
          </a:stretch>
        </p:blipFill>
        <p:spPr>
          <a:xfrm>
            <a:off x="4527649" y="1304275"/>
            <a:ext cx="4369325" cy="2460884"/>
          </a:xfrm>
          <a:prstGeom prst="rect">
            <a:avLst/>
          </a:prstGeom>
          <a:noFill/>
          <a:ln>
            <a:noFill/>
          </a:ln>
        </p:spPr>
      </p:pic>
      <p:pic>
        <p:nvPicPr>
          <p:cNvPr id="144" name="Google Shape;144;p19"/>
          <p:cNvPicPr preferRelativeResize="0"/>
          <p:nvPr/>
        </p:nvPicPr>
        <p:blipFill>
          <a:blip r:embed="rId5">
            <a:alphaModFix/>
          </a:blip>
          <a:stretch>
            <a:fillRect/>
          </a:stretch>
        </p:blipFill>
        <p:spPr>
          <a:xfrm>
            <a:off x="116275" y="1304275"/>
            <a:ext cx="4222850" cy="29622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exploratorio</a:t>
            </a:r>
            <a:endParaRPr/>
          </a:p>
        </p:txBody>
      </p:sp>
      <p:pic>
        <p:nvPicPr>
          <p:cNvPr id="150" name="Google Shape;150;p20"/>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51" name="Google Shape;15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52" name="Google Shape;152;p20"/>
          <p:cNvPicPr preferRelativeResize="0"/>
          <p:nvPr/>
        </p:nvPicPr>
        <p:blipFill>
          <a:blip r:embed="rId4">
            <a:alphaModFix/>
          </a:blip>
          <a:stretch>
            <a:fillRect/>
          </a:stretch>
        </p:blipFill>
        <p:spPr>
          <a:xfrm>
            <a:off x="374625" y="900475"/>
            <a:ext cx="8248250" cy="3997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311700" y="1338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Análisis exploratorio</a:t>
            </a:r>
            <a:endParaRPr/>
          </a:p>
        </p:txBody>
      </p:sp>
      <p:pic>
        <p:nvPicPr>
          <p:cNvPr id="158" name="Google Shape;158;p21"/>
          <p:cNvPicPr preferRelativeResize="0"/>
          <p:nvPr/>
        </p:nvPicPr>
        <p:blipFill rotWithShape="1">
          <a:blip r:embed="rId3">
            <a:alphaModFix/>
          </a:blip>
          <a:srcRect b="0" l="0" r="0" t="0"/>
          <a:stretch/>
        </p:blipFill>
        <p:spPr>
          <a:xfrm>
            <a:off x="237300" y="690066"/>
            <a:ext cx="8839200" cy="74682"/>
          </a:xfrm>
          <a:prstGeom prst="rect">
            <a:avLst/>
          </a:prstGeom>
          <a:noFill/>
          <a:ln>
            <a:noFill/>
          </a:ln>
        </p:spPr>
      </p:pic>
      <p:sp>
        <p:nvSpPr>
          <p:cNvPr id="159" name="Google Shape;15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s"/>
              <a:t>‹#›</a:t>
            </a:fld>
            <a:endParaRPr/>
          </a:p>
        </p:txBody>
      </p:sp>
      <p:pic>
        <p:nvPicPr>
          <p:cNvPr id="160" name="Google Shape;160;p21"/>
          <p:cNvPicPr preferRelativeResize="0"/>
          <p:nvPr/>
        </p:nvPicPr>
        <p:blipFill>
          <a:blip r:embed="rId4">
            <a:alphaModFix/>
          </a:blip>
          <a:stretch>
            <a:fillRect/>
          </a:stretch>
        </p:blipFill>
        <p:spPr>
          <a:xfrm>
            <a:off x="188525" y="1311500"/>
            <a:ext cx="4586549" cy="2641851"/>
          </a:xfrm>
          <a:prstGeom prst="rect">
            <a:avLst/>
          </a:prstGeom>
          <a:noFill/>
          <a:ln>
            <a:noFill/>
          </a:ln>
        </p:spPr>
      </p:pic>
      <p:pic>
        <p:nvPicPr>
          <p:cNvPr id="161" name="Google Shape;161;p21"/>
          <p:cNvPicPr preferRelativeResize="0"/>
          <p:nvPr/>
        </p:nvPicPr>
        <p:blipFill>
          <a:blip r:embed="rId5">
            <a:alphaModFix/>
          </a:blip>
          <a:stretch>
            <a:fillRect/>
          </a:stretch>
        </p:blipFill>
        <p:spPr>
          <a:xfrm>
            <a:off x="4863658" y="1358125"/>
            <a:ext cx="4212842" cy="264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