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8" r:id="rId3"/>
    <p:sldId id="264" r:id="rId4"/>
    <p:sldId id="265" r:id="rId5"/>
    <p:sldId id="266" r:id="rId6"/>
    <p:sldId id="269" r:id="rId7"/>
    <p:sldId id="270" r:id="rId8"/>
    <p:sldId id="285" r:id="rId9"/>
    <p:sldId id="257" r:id="rId10"/>
    <p:sldId id="258" r:id="rId11"/>
    <p:sldId id="283" r:id="rId12"/>
    <p:sldId id="284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6" r:id="rId22"/>
    <p:sldId id="287" r:id="rId23"/>
    <p:sldId id="288" r:id="rId24"/>
    <p:sldId id="289" r:id="rId25"/>
    <p:sldId id="290" r:id="rId26"/>
    <p:sldId id="281" r:id="rId27"/>
    <p:sldId id="291" r:id="rId28"/>
    <p:sldId id="282" r:id="rId29"/>
    <p:sldId id="292" r:id="rId30"/>
    <p:sldId id="279" r:id="rId31"/>
    <p:sldId id="293" r:id="rId3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63" autoAdjust="0"/>
  </p:normalViewPr>
  <p:slideViewPr>
    <p:cSldViewPr>
      <p:cViewPr varScale="1">
        <p:scale>
          <a:sx n="89" d="100"/>
          <a:sy n="89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83A-349F-45D4-ADB0-03674F306CFC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028-630E-478C-9A71-4BB92DD1112C}" type="slidenum">
              <a:rPr lang="es-UY" smtClean="0"/>
              <a:pPr/>
              <a:t>‹Nr.›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55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028-630E-478C-9A71-4BB92DD1112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6F2CE2F-6B38-4ACC-83E8-81D95411F31A}" type="datetimeFigureOut">
              <a:rPr lang="es-UY" smtClean="0"/>
              <a:pPr/>
              <a:t>10/3/15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8CE321-F335-4CA6-A333-38CD38C72B32}" type="slidenum">
              <a:rPr lang="es-UY" smtClean="0"/>
              <a:pPr/>
              <a:t>‹Nr.›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Programación II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Tema 1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Tipo abstracto de datos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Conjunto de operaciones </a:t>
            </a:r>
            <a:r>
              <a:rPr lang="es-UY" u="sng" dirty="0" smtClean="0"/>
              <a:t>abstractas</a:t>
            </a:r>
            <a:r>
              <a:rPr lang="es-UY" dirty="0" smtClean="0"/>
              <a:t> asociadas a un tipo de datos.</a:t>
            </a:r>
          </a:p>
          <a:p>
            <a:pPr lvl="1"/>
            <a:r>
              <a:rPr lang="es-UY" dirty="0" smtClean="0"/>
              <a:t>No se indica como se realizan las operaciones.</a:t>
            </a:r>
          </a:p>
          <a:p>
            <a:r>
              <a:rPr lang="es-UY" dirty="0" smtClean="0"/>
              <a:t>Cada tipo abstracto de datos puede tener varias implementaciones de dicho tipo de dato.</a:t>
            </a:r>
          </a:p>
          <a:p>
            <a:r>
              <a:rPr lang="es-UY" dirty="0" smtClean="0"/>
              <a:t>El tipo abstracto de datos se focaliza en lo qué se hace y no en cómo se hace.</a:t>
            </a:r>
          </a:p>
          <a:p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(cont.)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000" dirty="0" smtClean="0"/>
              <a:t>Mi tipo de dato Silla se define de la siguiente forma:</a:t>
            </a:r>
          </a:p>
          <a:p>
            <a:r>
              <a:rPr lang="es-UY" sz="2000" dirty="0" smtClean="0"/>
              <a:t>Atributos</a:t>
            </a:r>
          </a:p>
          <a:p>
            <a:pPr lvl="1"/>
            <a:r>
              <a:rPr lang="es-UY" sz="1800" dirty="0" smtClean="0"/>
              <a:t>color</a:t>
            </a:r>
          </a:p>
          <a:p>
            <a:pPr lvl="1"/>
            <a:r>
              <a:rPr lang="es-UY" sz="1800" dirty="0" smtClean="0"/>
              <a:t>peso</a:t>
            </a:r>
          </a:p>
          <a:p>
            <a:pPr lvl="1"/>
            <a:r>
              <a:rPr lang="es-UY" sz="1800" dirty="0" smtClean="0"/>
              <a:t>material</a:t>
            </a:r>
          </a:p>
          <a:p>
            <a:pPr lvl="1"/>
            <a:r>
              <a:rPr lang="es-UY" sz="1800" dirty="0" smtClean="0"/>
              <a:t>Etc.</a:t>
            </a:r>
          </a:p>
          <a:p>
            <a:r>
              <a:rPr lang="es-UY" sz="2000" dirty="0" smtClean="0"/>
              <a:t>Métodos:</a:t>
            </a:r>
          </a:p>
          <a:p>
            <a:pPr lvl="1"/>
            <a:r>
              <a:rPr lang="es-UY" sz="1800" dirty="0" smtClean="0"/>
              <a:t>sentarse</a:t>
            </a:r>
          </a:p>
          <a:p>
            <a:pPr lvl="1"/>
            <a:r>
              <a:rPr lang="es-UY" sz="1800" dirty="0" smtClean="0"/>
              <a:t>pintar</a:t>
            </a:r>
          </a:p>
          <a:p>
            <a:pPr lvl="1"/>
            <a:r>
              <a:rPr lang="es-UY" sz="1800" dirty="0" smtClean="0"/>
              <a:t>armar</a:t>
            </a:r>
          </a:p>
          <a:p>
            <a:r>
              <a:rPr lang="es-UY" sz="2000" dirty="0" smtClean="0"/>
              <a:t>Puedo sentarme en la silla de forma normal, con el respaldo adelante, o sentarme en el respaldo.</a:t>
            </a:r>
          </a:p>
          <a:p>
            <a:r>
              <a:rPr lang="es-UY" sz="2000" dirty="0" smtClean="0"/>
              <a:t>Puedo pintar la silla con aerosol o con pincel.</a:t>
            </a:r>
          </a:p>
          <a:p>
            <a:r>
              <a:rPr lang="es-UY" sz="2000" dirty="0" smtClean="0"/>
              <a:t>Puede armarla una máquina o ser artesanal.</a:t>
            </a:r>
          </a:p>
          <a:p>
            <a:endParaRPr lang="es-UY" sz="2400" dirty="0" smtClean="0"/>
          </a:p>
          <a:p>
            <a:pPr lvl="1">
              <a:buNone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Ejemplo</a:t>
            </a:r>
            <a:endParaRPr lang="es-U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En JAVA se definen </a:t>
            </a:r>
            <a:r>
              <a:rPr lang="es-UY" sz="2800" dirty="0" smtClean="0"/>
              <a:t>mediante el artefacto Interface. </a:t>
            </a:r>
          </a:p>
          <a:p>
            <a:pPr lvl="1"/>
            <a:r>
              <a:rPr lang="es-UY" sz="2400" dirty="0" smtClean="0"/>
              <a:t>¿ Se acuerdan para que eran de utilidad las interfaces ?</a:t>
            </a:r>
            <a:endParaRPr lang="es-UY" sz="2400" dirty="0" smtClean="0"/>
          </a:p>
          <a:p>
            <a:endParaRPr lang="es-UY" sz="2800" dirty="0" smtClean="0"/>
          </a:p>
          <a:p>
            <a:endParaRPr lang="es-UY" sz="2400" dirty="0" smtClean="0"/>
          </a:p>
          <a:p>
            <a:pPr lvl="1">
              <a:buNone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Ejemplo</a:t>
            </a:r>
            <a:endParaRPr lang="es-U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Colección de elementos. Un elemento hace referencia al siguiente en la lista.</a:t>
            </a:r>
          </a:p>
          <a:p>
            <a:r>
              <a:rPr lang="es-UY" dirty="0" smtClean="0"/>
              <a:t>Puede estar ordenada por diferentes criterios:</a:t>
            </a:r>
          </a:p>
          <a:p>
            <a:pPr lvl="1"/>
            <a:r>
              <a:rPr lang="es-UY" dirty="0" smtClean="0"/>
              <a:t>Orden de inserción</a:t>
            </a:r>
          </a:p>
          <a:p>
            <a:pPr lvl="1"/>
            <a:r>
              <a:rPr lang="es-UY" dirty="0" smtClean="0"/>
              <a:t>Atributo particular de cada elemento</a:t>
            </a:r>
          </a:p>
          <a:p>
            <a:r>
              <a:rPr lang="es-UY" dirty="0" smtClean="0"/>
              <a:t>Usualmente son estructuras dinámicas</a:t>
            </a:r>
          </a:p>
          <a:p>
            <a:pPr lvl="1"/>
            <a:r>
              <a:rPr lang="es-UY" dirty="0" smtClean="0"/>
              <a:t>Tamaño varía según la cantidad de elementos</a:t>
            </a:r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</a:t>
            </a:r>
            <a:endParaRPr lang="es-U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¿Cuáles son las operaciones más comunes de una lista?</a:t>
            </a:r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Lista</a:t>
            </a:r>
            <a:endParaRPr lang="es-U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¿Cuáles son las operaciones más comunes de una lista?</a:t>
            </a:r>
          </a:p>
          <a:p>
            <a:pPr lvl="1"/>
            <a:r>
              <a:rPr lang="es-UY" dirty="0" smtClean="0"/>
              <a:t>Verificar si la lista está vacía o no</a:t>
            </a:r>
          </a:p>
          <a:p>
            <a:pPr lvl="1"/>
            <a:r>
              <a:rPr lang="es-UY" dirty="0" smtClean="0"/>
              <a:t>Obtener el largo de la lista.</a:t>
            </a:r>
          </a:p>
          <a:p>
            <a:pPr lvl="1"/>
            <a:r>
              <a:rPr lang="es-UY" sz="2400" dirty="0" smtClean="0"/>
              <a:t>Insertar un nuevo elemento en la lista en una posición determinada.</a:t>
            </a:r>
          </a:p>
          <a:p>
            <a:pPr lvl="1"/>
            <a:r>
              <a:rPr lang="es-UY" dirty="0" smtClean="0"/>
              <a:t>Obtener el elemento de una posición dada de la lista</a:t>
            </a:r>
          </a:p>
          <a:p>
            <a:pPr lvl="1"/>
            <a:r>
              <a:rPr lang="es-UY" dirty="0" smtClean="0"/>
              <a:t>Borrar un elemento de una lista</a:t>
            </a:r>
          </a:p>
          <a:p>
            <a:pPr lvl="1"/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Lista</a:t>
            </a:r>
            <a:endParaRPr lang="es-U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interface Lista 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boolean</a:t>
            </a:r>
            <a:r>
              <a:rPr lang="es-UY" dirty="0" smtClean="0"/>
              <a:t> </a:t>
            </a:r>
            <a:r>
              <a:rPr lang="es-UY" dirty="0" err="1" smtClean="0"/>
              <a:t>vacia</a:t>
            </a:r>
            <a:r>
              <a:rPr lang="es-UY" dirty="0" smtClean="0"/>
              <a:t>();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int</a:t>
            </a:r>
            <a:r>
              <a:rPr lang="es-UY" dirty="0" smtClean="0"/>
              <a:t> largo();</a:t>
            </a:r>
          </a:p>
          <a:p>
            <a:pPr>
              <a:buNone/>
            </a:pPr>
            <a:r>
              <a:rPr lang="en-US" dirty="0" smtClean="0"/>
              <a:t>	public Object </a:t>
            </a:r>
            <a:r>
              <a:rPr lang="en-US" dirty="0" err="1" smtClean="0"/>
              <a:t>elemento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throws</a:t>
            </a:r>
          </a:p>
          <a:p>
            <a:pPr>
              <a:buNone/>
            </a:pPr>
            <a:r>
              <a:rPr lang="es-UY" dirty="0" smtClean="0"/>
              <a:t>		</a:t>
            </a:r>
            <a:r>
              <a:rPr lang="es-UY" dirty="0" err="1" smtClean="0"/>
              <a:t>IlegalIndexException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void</a:t>
            </a:r>
            <a:r>
              <a:rPr lang="es-UY" dirty="0" smtClean="0"/>
              <a:t> agregar(</a:t>
            </a:r>
            <a:r>
              <a:rPr lang="es-UY" dirty="0" err="1" smtClean="0"/>
              <a:t>Object</a:t>
            </a:r>
            <a:r>
              <a:rPr lang="es-UY" dirty="0" smtClean="0"/>
              <a:t> </a:t>
            </a:r>
            <a:r>
              <a:rPr lang="es-UY" dirty="0" err="1" smtClean="0"/>
              <a:t>obj</a:t>
            </a:r>
            <a:r>
              <a:rPr lang="es-UY" dirty="0" smtClean="0"/>
              <a:t>);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agregar</a:t>
            </a:r>
            <a:r>
              <a:rPr lang="en-US" dirty="0" smtClean="0"/>
              <a:t>(Object 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index) throws</a:t>
            </a:r>
          </a:p>
          <a:p>
            <a:pPr>
              <a:buNone/>
            </a:pPr>
            <a:r>
              <a:rPr lang="es-UY" dirty="0" smtClean="0"/>
              <a:t>		</a:t>
            </a:r>
            <a:r>
              <a:rPr lang="es-UY" dirty="0" err="1" smtClean="0"/>
              <a:t>IlegalIndexException</a:t>
            </a:r>
            <a:r>
              <a:rPr lang="es-UY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quitar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 throws</a:t>
            </a:r>
          </a:p>
          <a:p>
            <a:pPr>
              <a:buNone/>
            </a:pPr>
            <a:r>
              <a:rPr lang="es-UY" dirty="0" smtClean="0"/>
              <a:t>		</a:t>
            </a:r>
            <a:r>
              <a:rPr lang="es-UY" dirty="0" err="1" smtClean="0"/>
              <a:t>IlegalIndexException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}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Interfase</a:t>
            </a:r>
            <a:r>
              <a:rPr lang="es-UY" dirty="0" smtClean="0"/>
              <a:t> Lista</a:t>
            </a:r>
            <a:endParaRPr lang="es-UY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Otras operaciones</a:t>
            </a:r>
          </a:p>
          <a:p>
            <a:pPr lvl="1"/>
            <a:r>
              <a:rPr lang="es-UY" dirty="0" smtClean="0"/>
              <a:t>Buscar un elemento en una lista: ¿qué devuelvo cuando el elemento no existe?</a:t>
            </a:r>
          </a:p>
          <a:p>
            <a:pPr lvl="1"/>
            <a:r>
              <a:rPr lang="es-UY" dirty="0" smtClean="0"/>
              <a:t>Obtener el siguiente: ¿Qué devuelvo cuando le paso la última posición?</a:t>
            </a:r>
          </a:p>
          <a:p>
            <a:pPr lvl="1"/>
            <a:r>
              <a:rPr lang="es-UY" dirty="0" smtClean="0"/>
              <a:t>Obtener anterior: ¿Qué devuelvo cuando le paso la primera posición?</a:t>
            </a:r>
          </a:p>
          <a:p>
            <a:pPr lvl="1"/>
            <a:r>
              <a:rPr lang="es-UY" dirty="0" smtClean="0"/>
              <a:t>Vaciar la lista</a:t>
            </a:r>
          </a:p>
          <a:p>
            <a:pPr lvl="1"/>
            <a:r>
              <a:rPr lang="es-UY" dirty="0" smtClean="0"/>
              <a:t>Obtener un </a:t>
            </a:r>
            <a:r>
              <a:rPr lang="es-UY" dirty="0" err="1" smtClean="0"/>
              <a:t>String</a:t>
            </a:r>
            <a:r>
              <a:rPr lang="es-UY" dirty="0" smtClean="0"/>
              <a:t> representativo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TAD Lista</a:t>
            </a:r>
            <a:endParaRPr lang="es-U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Basado en arreglos</a:t>
            </a:r>
          </a:p>
          <a:p>
            <a:pPr lvl="1"/>
            <a:r>
              <a:rPr lang="es-UY" dirty="0" smtClean="0"/>
              <a:t>Se debe saber la cantidad de elementos o redefinir el tamaño del </a:t>
            </a:r>
            <a:r>
              <a:rPr lang="es-UY" dirty="0" err="1" smtClean="0"/>
              <a:t>array</a:t>
            </a:r>
            <a:r>
              <a:rPr lang="es-UY" dirty="0" smtClean="0"/>
              <a:t> cuando sea necesario.</a:t>
            </a:r>
          </a:p>
          <a:p>
            <a:pPr lvl="1"/>
            <a:r>
              <a:rPr lang="es-UY" dirty="0" smtClean="0"/>
              <a:t>Poca eficiencia si se tienen muchos lugares vacíos.</a:t>
            </a:r>
          </a:p>
          <a:p>
            <a:pPr lvl="1"/>
            <a:r>
              <a:rPr lang="es-UY" dirty="0" smtClean="0"/>
              <a:t>Rápidos si se debe acceder a un elemento particular.</a:t>
            </a:r>
          </a:p>
          <a:p>
            <a:r>
              <a:rPr lang="es-UY" dirty="0" smtClean="0"/>
              <a:t>Basado en punteros y referencias</a:t>
            </a:r>
          </a:p>
          <a:p>
            <a:pPr lvl="1"/>
            <a:r>
              <a:rPr lang="es-UY" dirty="0" smtClean="0"/>
              <a:t>Un elemento hace referencia al siguiente</a:t>
            </a:r>
          </a:p>
          <a:p>
            <a:pPr lvl="1"/>
            <a:r>
              <a:rPr lang="es-UY" dirty="0" smtClean="0"/>
              <a:t>En lenguajes orientados a objetos se pueden usar dos clases.</a:t>
            </a:r>
          </a:p>
          <a:p>
            <a:pPr lvl="2"/>
            <a:r>
              <a:rPr lang="es-UY" dirty="0" smtClean="0"/>
              <a:t>Una que represente a un elemento.</a:t>
            </a:r>
          </a:p>
          <a:p>
            <a:pPr lvl="2"/>
            <a:r>
              <a:rPr lang="es-UY" dirty="0" smtClean="0"/>
              <a:t>Una que represente a la lista.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Implementación de Lista</a:t>
            </a:r>
            <a:endParaRPr lang="es-UY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Listas Enlazadas</a:t>
            </a:r>
          </a:p>
          <a:p>
            <a:r>
              <a:rPr lang="es-UY" dirty="0" smtClean="0"/>
              <a:t>Listas doblemente enlazadas</a:t>
            </a:r>
          </a:p>
          <a:p>
            <a:r>
              <a:rPr lang="es-UY" dirty="0" smtClean="0"/>
              <a:t>Listas circulares simples</a:t>
            </a:r>
          </a:p>
          <a:p>
            <a:r>
              <a:rPr lang="es-UY" dirty="0" smtClean="0"/>
              <a:t>Listas circulares doblemente enlazadas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Implementación con Punteros y Referencias</a:t>
            </a:r>
            <a:endParaRPr lang="es-U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Estructuras de datos</a:t>
            </a:r>
          </a:p>
          <a:p>
            <a:r>
              <a:rPr lang="es-UY" dirty="0" smtClean="0"/>
              <a:t>Tipos abstractos de datos</a:t>
            </a:r>
          </a:p>
          <a:p>
            <a:r>
              <a:rPr lang="es-UY" dirty="0" smtClean="0"/>
              <a:t>TAD de Lista</a:t>
            </a:r>
          </a:p>
          <a:p>
            <a:r>
              <a:rPr lang="es-UY" dirty="0" smtClean="0"/>
              <a:t>Implementación de Lista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Agenda</a:t>
            </a:r>
            <a:endParaRPr lang="es-U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Serie de nodos que pueden no estar almacenados de forma contigua en memoria.</a:t>
            </a:r>
          </a:p>
          <a:p>
            <a:r>
              <a:rPr lang="es-UY" dirty="0" smtClean="0"/>
              <a:t>Asigna memoria a cada elemento a medida q se crean.</a:t>
            </a:r>
          </a:p>
          <a:p>
            <a:r>
              <a:rPr lang="es-UY" dirty="0" smtClean="0"/>
              <a:t>Cada nodo tiene un elemento y un link al elemento sucesor.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</a:t>
            </a:r>
            <a:endParaRPr lang="es-UY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Para recorrer la lista u encontrar cierto elemento se empieza desde el primer nodo y se va navegando por los mismos mediante los enlaces.</a:t>
            </a:r>
          </a:p>
          <a:p>
            <a:r>
              <a:rPr lang="es-UY" dirty="0" smtClean="0"/>
              <a:t>En el último elemento, su enlace apunta a “</a:t>
            </a:r>
            <a:r>
              <a:rPr lang="es-UY" dirty="0" err="1" smtClean="0"/>
              <a:t>null</a:t>
            </a:r>
            <a:r>
              <a:rPr lang="es-UY" dirty="0" smtClean="0"/>
              <a:t>”</a:t>
            </a:r>
          </a:p>
          <a:p>
            <a:pPr>
              <a:buNone/>
            </a:pP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</a:t>
            </a:r>
            <a:endParaRPr lang="es-UY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</a:t>
            </a:r>
            <a:endParaRPr lang="es-UY" dirty="0"/>
          </a:p>
        </p:txBody>
      </p:sp>
      <p:grpSp>
        <p:nvGrpSpPr>
          <p:cNvPr id="55" name="54 Grupo"/>
          <p:cNvGrpSpPr/>
          <p:nvPr/>
        </p:nvGrpSpPr>
        <p:grpSpPr>
          <a:xfrm>
            <a:off x="251520" y="1844824"/>
            <a:ext cx="8676456" cy="2673588"/>
            <a:chOff x="251520" y="1844824"/>
            <a:chExt cx="8676456" cy="2673588"/>
          </a:xfrm>
        </p:grpSpPr>
        <p:grpSp>
          <p:nvGrpSpPr>
            <p:cNvPr id="52" name="51 Grupo"/>
            <p:cNvGrpSpPr/>
            <p:nvPr/>
          </p:nvGrpSpPr>
          <p:grpSpPr>
            <a:xfrm>
              <a:off x="251520" y="1844824"/>
              <a:ext cx="8676456" cy="2160240"/>
              <a:chOff x="395536" y="1772816"/>
              <a:chExt cx="8676456" cy="2160240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395536" y="1772816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395536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34" name="33 Rectángulo"/>
              <p:cNvSpPr/>
              <p:nvPr/>
            </p:nvSpPr>
            <p:spPr>
              <a:xfrm>
                <a:off x="1619672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36" name="35 Rectángulo"/>
              <p:cNvSpPr/>
              <p:nvPr/>
            </p:nvSpPr>
            <p:spPr>
              <a:xfrm>
                <a:off x="305983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37" name="36 Rectángulo"/>
              <p:cNvSpPr/>
              <p:nvPr/>
            </p:nvSpPr>
            <p:spPr>
              <a:xfrm>
                <a:off x="428396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38" name="37 Rectángulo"/>
              <p:cNvSpPr/>
              <p:nvPr/>
            </p:nvSpPr>
            <p:spPr>
              <a:xfrm>
                <a:off x="5580112" y="3212976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6804248" y="3212976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2" name="21 Conector recto de flecha"/>
              <p:cNvCxnSpPr>
                <a:endCxn id="36" idx="1"/>
              </p:cNvCxnSpPr>
              <p:nvPr/>
            </p:nvCxnSpPr>
            <p:spPr>
              <a:xfrm>
                <a:off x="1907704" y="3573016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>
                <a:endCxn id="38" idx="1"/>
              </p:cNvCxnSpPr>
              <p:nvPr/>
            </p:nvCxnSpPr>
            <p:spPr>
              <a:xfrm>
                <a:off x="449999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41 Conector recto de flecha"/>
              <p:cNvCxnSpPr/>
              <p:nvPr/>
            </p:nvCxnSpPr>
            <p:spPr>
              <a:xfrm>
                <a:off x="7020272" y="3573016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49 Conector recto de flecha"/>
              <p:cNvCxnSpPr/>
              <p:nvPr/>
            </p:nvCxnSpPr>
            <p:spPr>
              <a:xfrm>
                <a:off x="1115616" y="2492896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50 Elipse"/>
              <p:cNvSpPr/>
              <p:nvPr/>
            </p:nvSpPr>
            <p:spPr>
              <a:xfrm>
                <a:off x="8172400" y="3212976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</p:grpSp>
        <p:sp>
          <p:nvSpPr>
            <p:cNvPr id="53" name="52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 - Borrado</a:t>
            </a:r>
            <a:endParaRPr lang="es-UY" dirty="0"/>
          </a:p>
        </p:txBody>
      </p:sp>
      <p:grpSp>
        <p:nvGrpSpPr>
          <p:cNvPr id="26" name="25 Grupo"/>
          <p:cNvGrpSpPr/>
          <p:nvPr/>
        </p:nvGrpSpPr>
        <p:grpSpPr>
          <a:xfrm>
            <a:off x="251520" y="1844824"/>
            <a:ext cx="8676456" cy="2673588"/>
            <a:chOff x="251520" y="1844824"/>
            <a:chExt cx="8676456" cy="2673588"/>
          </a:xfrm>
        </p:grpSpPr>
        <p:grpSp>
          <p:nvGrpSpPr>
            <p:cNvPr id="23" name="22 Grupo"/>
            <p:cNvGrpSpPr/>
            <p:nvPr/>
          </p:nvGrpSpPr>
          <p:grpSpPr>
            <a:xfrm>
              <a:off x="251520" y="1844824"/>
              <a:ext cx="8676456" cy="2160240"/>
              <a:chOff x="251520" y="1844824"/>
              <a:chExt cx="8676456" cy="2160240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251520" y="1844824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251520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1475656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2915816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4139952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5436096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6660232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3" name="12 Conector recto de flecha"/>
              <p:cNvCxnSpPr>
                <a:endCxn id="9" idx="1"/>
              </p:cNvCxnSpPr>
              <p:nvPr/>
            </p:nvCxnSpPr>
            <p:spPr>
              <a:xfrm>
                <a:off x="1763688" y="3645024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>
                <a:endCxn id="11" idx="1"/>
              </p:cNvCxnSpPr>
              <p:nvPr/>
            </p:nvCxnSpPr>
            <p:spPr>
              <a:xfrm>
                <a:off x="4355976" y="3645024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/>
              <p:nvPr/>
            </p:nvCxnSpPr>
            <p:spPr>
              <a:xfrm>
                <a:off x="6876256" y="3645024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/>
              <p:nvPr/>
            </p:nvCxnSpPr>
            <p:spPr>
              <a:xfrm>
                <a:off x="971600" y="2564904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16 Elipse"/>
              <p:cNvSpPr/>
              <p:nvPr/>
            </p:nvSpPr>
            <p:spPr>
              <a:xfrm>
                <a:off x="8028384" y="3284984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  <p:cxnSp>
            <p:nvCxnSpPr>
              <p:cNvPr id="19" name="18 Conector angular"/>
              <p:cNvCxnSpPr>
                <a:stCxn id="8" idx="0"/>
                <a:endCxn id="12" idx="0"/>
              </p:cNvCxnSpPr>
              <p:nvPr/>
            </p:nvCxnSpPr>
            <p:spPr>
              <a:xfrm rot="5400000" flipH="1" flipV="1">
                <a:off x="4319972" y="692696"/>
                <a:ext cx="12700" cy="5184576"/>
              </a:xfrm>
              <a:prstGeom prst="bentConnector3">
                <a:avLst>
                  <a:gd name="adj1" fmla="val 3840001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23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 - Inserción</a:t>
            </a:r>
            <a:endParaRPr lang="es-UY" dirty="0"/>
          </a:p>
        </p:txBody>
      </p:sp>
      <p:grpSp>
        <p:nvGrpSpPr>
          <p:cNvPr id="28" name="27 Grupo"/>
          <p:cNvGrpSpPr/>
          <p:nvPr/>
        </p:nvGrpSpPr>
        <p:grpSpPr>
          <a:xfrm>
            <a:off x="251520" y="1844824"/>
            <a:ext cx="8676456" cy="3672408"/>
            <a:chOff x="251520" y="1844824"/>
            <a:chExt cx="8676456" cy="3672408"/>
          </a:xfrm>
        </p:grpSpPr>
        <p:grpSp>
          <p:nvGrpSpPr>
            <p:cNvPr id="25" name="24 Grupo"/>
            <p:cNvGrpSpPr/>
            <p:nvPr/>
          </p:nvGrpSpPr>
          <p:grpSpPr>
            <a:xfrm>
              <a:off x="251520" y="1844824"/>
              <a:ext cx="8676456" cy="3672408"/>
              <a:chOff x="251520" y="1844824"/>
              <a:chExt cx="8676456" cy="3672408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251520" y="1844824"/>
                <a:ext cx="1368152" cy="93610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LinkedList</a:t>
                </a:r>
                <a:endParaRPr lang="es-UY" sz="1200" dirty="0"/>
              </a:p>
            </p:txBody>
          </p:sp>
          <p:sp>
            <p:nvSpPr>
              <p:cNvPr id="7" name="6 Rectángulo"/>
              <p:cNvSpPr/>
              <p:nvPr/>
            </p:nvSpPr>
            <p:spPr>
              <a:xfrm>
                <a:off x="251520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E1</a:t>
                </a:r>
                <a:endParaRPr lang="es-UY" dirty="0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1475656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2915816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E2</a:t>
                </a:r>
                <a:endParaRPr lang="es-UY" dirty="0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4139952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5436096" y="3284984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E3</a:t>
                </a:r>
                <a:endParaRPr lang="es-UY" dirty="0"/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6660232" y="3284984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3" name="12 Conector recto de flecha"/>
              <p:cNvCxnSpPr>
                <a:endCxn id="9" idx="1"/>
              </p:cNvCxnSpPr>
              <p:nvPr/>
            </p:nvCxnSpPr>
            <p:spPr>
              <a:xfrm>
                <a:off x="1763688" y="3645024"/>
                <a:ext cx="11521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>
                <a:endCxn id="11" idx="1"/>
              </p:cNvCxnSpPr>
              <p:nvPr/>
            </p:nvCxnSpPr>
            <p:spPr>
              <a:xfrm>
                <a:off x="4355976" y="3645024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Conector recto de flecha"/>
              <p:cNvCxnSpPr/>
              <p:nvPr/>
            </p:nvCxnSpPr>
            <p:spPr>
              <a:xfrm>
                <a:off x="6876256" y="3645024"/>
                <a:ext cx="1080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Conector recto de flecha"/>
              <p:cNvCxnSpPr/>
              <p:nvPr/>
            </p:nvCxnSpPr>
            <p:spPr>
              <a:xfrm>
                <a:off x="971600" y="2564904"/>
                <a:ext cx="0" cy="720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16 Elipse"/>
              <p:cNvSpPr/>
              <p:nvPr/>
            </p:nvSpPr>
            <p:spPr>
              <a:xfrm>
                <a:off x="8028384" y="3284984"/>
                <a:ext cx="899592" cy="72008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err="1" smtClean="0"/>
                  <a:t>Null</a:t>
                </a:r>
                <a:endParaRPr lang="es-UY" dirty="0"/>
              </a:p>
            </p:txBody>
          </p:sp>
          <p:sp>
            <p:nvSpPr>
              <p:cNvPr id="18" name="17 Rectángulo"/>
              <p:cNvSpPr/>
              <p:nvPr/>
            </p:nvSpPr>
            <p:spPr>
              <a:xfrm>
                <a:off x="1691680" y="4797152"/>
                <a:ext cx="122413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UY" dirty="0" smtClean="0"/>
                  <a:t>X</a:t>
                </a:r>
                <a:endParaRPr lang="es-UY" dirty="0"/>
              </a:p>
            </p:txBody>
          </p:sp>
          <p:sp>
            <p:nvSpPr>
              <p:cNvPr id="20" name="19 Rectángulo"/>
              <p:cNvSpPr/>
              <p:nvPr/>
            </p:nvSpPr>
            <p:spPr>
              <a:xfrm>
                <a:off x="2915816" y="4797152"/>
                <a:ext cx="504056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2" name="21 Conector recto de flecha"/>
              <p:cNvCxnSpPr>
                <a:endCxn id="18" idx="0"/>
              </p:cNvCxnSpPr>
              <p:nvPr/>
            </p:nvCxnSpPr>
            <p:spPr>
              <a:xfrm>
                <a:off x="1691680" y="3789040"/>
                <a:ext cx="612068" cy="1008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 de flecha"/>
              <p:cNvCxnSpPr/>
              <p:nvPr/>
            </p:nvCxnSpPr>
            <p:spPr>
              <a:xfrm flipV="1">
                <a:off x="3203848" y="4005064"/>
                <a:ext cx="0" cy="1008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683568" y="414908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12160" y="414908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</a:t>
            </a:r>
            <a:r>
              <a:rPr lang="es-UY" dirty="0" err="1" smtClean="0"/>
              <a:t>MiLinkedList</a:t>
            </a:r>
            <a:r>
              <a:rPr lang="es-UY" dirty="0" smtClean="0"/>
              <a:t> </a:t>
            </a:r>
            <a:r>
              <a:rPr lang="es-UY" dirty="0" err="1" smtClean="0"/>
              <a:t>implements</a:t>
            </a:r>
            <a:r>
              <a:rPr lang="es-UY" dirty="0" smtClean="0"/>
              <a:t> Lista{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</a:t>
            </a:r>
            <a:r>
              <a:rPr lang="es-UY" dirty="0" err="1" smtClean="0"/>
              <a:t>int</a:t>
            </a:r>
            <a:r>
              <a:rPr lang="es-UY" dirty="0" smtClean="0"/>
              <a:t> </a:t>
            </a:r>
            <a:r>
              <a:rPr lang="es-UY" dirty="0" err="1" smtClean="0"/>
              <a:t>count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Nodo head;</a:t>
            </a:r>
          </a:p>
          <a:p>
            <a:pPr>
              <a:buNone/>
            </a:pPr>
            <a:r>
              <a:rPr lang="es-UY" dirty="0" smtClean="0"/>
              <a:t>	…</a:t>
            </a:r>
          </a:p>
          <a:p>
            <a:pPr>
              <a:buNone/>
            </a:pPr>
            <a:r>
              <a:rPr lang="es-UY" dirty="0" smtClean="0"/>
              <a:t>}</a:t>
            </a:r>
          </a:p>
          <a:p>
            <a:pPr>
              <a:buNone/>
            </a:pPr>
            <a:r>
              <a:rPr lang="es-UY" dirty="0" smtClean="0"/>
              <a:t>------------------------------------------</a:t>
            </a:r>
          </a:p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Nodo 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Nodo </a:t>
            </a:r>
            <a:r>
              <a:rPr lang="es-UY" dirty="0" err="1" smtClean="0"/>
              <a:t>next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…</a:t>
            </a:r>
          </a:p>
          <a:p>
            <a:pPr>
              <a:buNone/>
            </a:pPr>
            <a:r>
              <a:rPr lang="es-UY" dirty="0" smtClean="0"/>
              <a:t>}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Enlazadas – En JAVA</a:t>
            </a:r>
            <a:endParaRPr lang="es-UY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Los nodos almacenan no solo un enlace al siguiente, almacenan también un enlace al anterior.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doblemente enlazadas</a:t>
            </a:r>
            <a:endParaRPr lang="es-UY" dirty="0"/>
          </a:p>
        </p:txBody>
      </p:sp>
      <p:grpSp>
        <p:nvGrpSpPr>
          <p:cNvPr id="39" name="38 Grupo"/>
          <p:cNvGrpSpPr/>
          <p:nvPr/>
        </p:nvGrpSpPr>
        <p:grpSpPr>
          <a:xfrm>
            <a:off x="72008" y="2996952"/>
            <a:ext cx="8999984" cy="2601580"/>
            <a:chOff x="72008" y="2996952"/>
            <a:chExt cx="8999984" cy="2601580"/>
          </a:xfrm>
        </p:grpSpPr>
        <p:sp>
          <p:nvSpPr>
            <p:cNvPr id="8" name="7 Rectángulo"/>
            <p:cNvSpPr/>
            <p:nvPr/>
          </p:nvSpPr>
          <p:spPr>
            <a:xfrm>
              <a:off x="827584" y="2996952"/>
              <a:ext cx="1368152" cy="9361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err="1" smtClean="0"/>
                <a:t>LinkedList</a:t>
              </a:r>
              <a:endParaRPr lang="es-UY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1403648" y="4437112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707904" y="4437112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084168" y="4437112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E3</a:t>
              </a:r>
              <a:endParaRPr lang="es-UY" dirty="0"/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>
              <a:off x="1619672" y="3717032"/>
              <a:ext cx="0" cy="720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Elipse"/>
            <p:cNvSpPr/>
            <p:nvPr/>
          </p:nvSpPr>
          <p:spPr>
            <a:xfrm>
              <a:off x="8172400" y="4149080"/>
              <a:ext cx="899592" cy="72008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err="1" smtClean="0"/>
                <a:t>Null</a:t>
              </a:r>
              <a:endParaRPr lang="es-UY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907704" y="5229200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Head</a:t>
              </a:r>
              <a:endParaRPr lang="es-UY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6570856" y="5229200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Tail</a:t>
              </a:r>
              <a:endParaRPr lang="es-UY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6084168" y="479715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3" name="22 Rectángulo"/>
            <p:cNvSpPr/>
            <p:nvPr/>
          </p:nvSpPr>
          <p:spPr>
            <a:xfrm>
              <a:off x="7380312" y="443711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5076056" y="443711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3707904" y="479715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771800" y="443711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403648" y="479715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9" name="28 Elipse"/>
            <p:cNvSpPr/>
            <p:nvPr/>
          </p:nvSpPr>
          <p:spPr>
            <a:xfrm>
              <a:off x="72008" y="4725144"/>
              <a:ext cx="899592" cy="57606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err="1" smtClean="0"/>
                <a:t>Null</a:t>
              </a:r>
              <a:endParaRPr lang="es-UY" dirty="0"/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>
              <a:off x="7524328" y="4581128"/>
              <a:ext cx="72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/>
            <p:nvPr/>
          </p:nvCxnSpPr>
          <p:spPr>
            <a:xfrm>
              <a:off x="5292080" y="458112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>
              <a:off x="2915816" y="4581128"/>
              <a:ext cx="792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 de flecha"/>
            <p:cNvCxnSpPr/>
            <p:nvPr/>
          </p:nvCxnSpPr>
          <p:spPr>
            <a:xfrm flipH="1">
              <a:off x="5436096" y="5013176"/>
              <a:ext cx="792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H="1">
              <a:off x="3131840" y="5013176"/>
              <a:ext cx="792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 flipH="1">
              <a:off x="899592" y="5013176"/>
              <a:ext cx="6480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</a:t>
            </a:r>
            <a:r>
              <a:rPr lang="es-UY" dirty="0" err="1" smtClean="0"/>
              <a:t>MiLinkedList</a:t>
            </a:r>
            <a:r>
              <a:rPr lang="es-UY" dirty="0" smtClean="0"/>
              <a:t> </a:t>
            </a:r>
            <a:r>
              <a:rPr lang="es-UY" dirty="0" err="1" smtClean="0"/>
              <a:t>implements</a:t>
            </a:r>
            <a:r>
              <a:rPr lang="es-UY" dirty="0" smtClean="0"/>
              <a:t> Lista{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</a:t>
            </a:r>
            <a:r>
              <a:rPr lang="es-UY" dirty="0" err="1" smtClean="0"/>
              <a:t>int</a:t>
            </a:r>
            <a:r>
              <a:rPr lang="es-UY" dirty="0" smtClean="0"/>
              <a:t> </a:t>
            </a:r>
            <a:r>
              <a:rPr lang="es-UY" dirty="0" err="1" smtClean="0"/>
              <a:t>count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Nodo head;</a:t>
            </a:r>
          </a:p>
          <a:p>
            <a:pPr>
              <a:buNone/>
            </a:pPr>
            <a:r>
              <a:rPr lang="es-UY" dirty="0" smtClean="0"/>
              <a:t>	…</a:t>
            </a:r>
          </a:p>
          <a:p>
            <a:pPr>
              <a:buNone/>
            </a:pPr>
            <a:r>
              <a:rPr lang="es-UY" dirty="0" smtClean="0"/>
              <a:t>}</a:t>
            </a:r>
          </a:p>
          <a:p>
            <a:pPr>
              <a:buNone/>
            </a:pPr>
            <a:r>
              <a:rPr lang="es-UY" dirty="0" smtClean="0"/>
              <a:t>------------------------------------------</a:t>
            </a:r>
          </a:p>
          <a:p>
            <a:pPr>
              <a:buNone/>
            </a:pPr>
            <a:r>
              <a:rPr lang="es-UY" dirty="0" err="1" smtClean="0"/>
              <a:t>public</a:t>
            </a:r>
            <a:r>
              <a:rPr lang="es-UY" dirty="0" smtClean="0"/>
              <a:t> </a:t>
            </a:r>
            <a:r>
              <a:rPr lang="es-UY" dirty="0" err="1" smtClean="0"/>
              <a:t>class</a:t>
            </a:r>
            <a:r>
              <a:rPr lang="es-UY" dirty="0" smtClean="0"/>
              <a:t> Nodo {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Nodo </a:t>
            </a:r>
            <a:r>
              <a:rPr lang="es-UY" dirty="0" err="1" smtClean="0"/>
              <a:t>next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</a:t>
            </a:r>
            <a:r>
              <a:rPr lang="es-UY" dirty="0" err="1" smtClean="0"/>
              <a:t>private</a:t>
            </a:r>
            <a:r>
              <a:rPr lang="es-UY" dirty="0" smtClean="0"/>
              <a:t> Nodo </a:t>
            </a:r>
            <a:r>
              <a:rPr lang="es-UY" dirty="0" err="1" smtClean="0"/>
              <a:t>prev</a:t>
            </a:r>
            <a:r>
              <a:rPr lang="es-UY" dirty="0" smtClean="0"/>
              <a:t>;</a:t>
            </a:r>
          </a:p>
          <a:p>
            <a:pPr>
              <a:buNone/>
            </a:pPr>
            <a:r>
              <a:rPr lang="es-UY" dirty="0" smtClean="0"/>
              <a:t>	…</a:t>
            </a:r>
          </a:p>
          <a:p>
            <a:pPr>
              <a:buNone/>
            </a:pPr>
            <a:r>
              <a:rPr lang="es-UY" dirty="0" smtClean="0"/>
              <a:t>}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Listas doblemente enlazadas – En JAVA</a:t>
            </a:r>
            <a:endParaRPr lang="es-UY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circulares</a:t>
            </a:r>
            <a:endParaRPr lang="es-UY" dirty="0"/>
          </a:p>
        </p:txBody>
      </p:sp>
      <p:grpSp>
        <p:nvGrpSpPr>
          <p:cNvPr id="35" name="34 Grupo"/>
          <p:cNvGrpSpPr/>
          <p:nvPr/>
        </p:nvGrpSpPr>
        <p:grpSpPr>
          <a:xfrm>
            <a:off x="971600" y="1772816"/>
            <a:ext cx="6768752" cy="3888432"/>
            <a:chOff x="251520" y="1844824"/>
            <a:chExt cx="6768752" cy="3888432"/>
          </a:xfrm>
        </p:grpSpPr>
        <p:sp>
          <p:nvSpPr>
            <p:cNvPr id="8" name="7 Rectángulo"/>
            <p:cNvSpPr/>
            <p:nvPr/>
          </p:nvSpPr>
          <p:spPr>
            <a:xfrm>
              <a:off x="467544" y="1844824"/>
              <a:ext cx="1368152" cy="9361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err="1" smtClean="0"/>
                <a:t>CLList</a:t>
              </a:r>
              <a:endParaRPr lang="es-UY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899592" y="3717032"/>
              <a:ext cx="12241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123728" y="3717032"/>
              <a:ext cx="50405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203848" y="5013176"/>
              <a:ext cx="12241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427984" y="5013176"/>
              <a:ext cx="50405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292080" y="3789040"/>
              <a:ext cx="12241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6516216" y="3789040"/>
              <a:ext cx="50405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>
              <a:off x="1187624" y="2780928"/>
              <a:ext cx="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9 Rectángulo"/>
            <p:cNvSpPr/>
            <p:nvPr/>
          </p:nvSpPr>
          <p:spPr>
            <a:xfrm>
              <a:off x="3563888" y="2420888"/>
              <a:ext cx="122413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3059832" y="2420888"/>
              <a:ext cx="50405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23" name="22 Forma"/>
            <p:cNvCxnSpPr>
              <a:stCxn id="10" idx="2"/>
              <a:endCxn id="11" idx="1"/>
            </p:cNvCxnSpPr>
            <p:nvPr/>
          </p:nvCxnSpPr>
          <p:spPr>
            <a:xfrm rot="16200000" flipH="1">
              <a:off x="2321750" y="4491118"/>
              <a:ext cx="936104" cy="828092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Forma"/>
            <p:cNvCxnSpPr>
              <a:endCxn id="13" idx="2"/>
            </p:cNvCxnSpPr>
            <p:nvPr/>
          </p:nvCxnSpPr>
          <p:spPr>
            <a:xfrm flipV="1">
              <a:off x="4572000" y="4509120"/>
              <a:ext cx="1332148" cy="864096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Forma"/>
            <p:cNvCxnSpPr>
              <a:stCxn id="14" idx="0"/>
              <a:endCxn id="20" idx="3"/>
            </p:cNvCxnSpPr>
            <p:nvPr/>
          </p:nvCxnSpPr>
          <p:spPr>
            <a:xfrm rot="16200000" flipV="1">
              <a:off x="5274078" y="2294874"/>
              <a:ext cx="1008112" cy="198022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Forma"/>
            <p:cNvCxnSpPr>
              <a:stCxn id="21" idx="1"/>
              <a:endCxn id="9" idx="0"/>
            </p:cNvCxnSpPr>
            <p:nvPr/>
          </p:nvCxnSpPr>
          <p:spPr>
            <a:xfrm rot="10800000" flipV="1">
              <a:off x="1511660" y="2780928"/>
              <a:ext cx="1548172" cy="93610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CuadroTexto"/>
            <p:cNvSpPr txBox="1"/>
            <p:nvPr/>
          </p:nvSpPr>
          <p:spPr>
            <a:xfrm>
              <a:off x="251520" y="4509120"/>
              <a:ext cx="2101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Punto de entrada</a:t>
              </a:r>
              <a:endParaRPr lang="es-UY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Listas circulares doblemente enlazadas</a:t>
            </a:r>
            <a:endParaRPr lang="es-UY" dirty="0"/>
          </a:p>
        </p:txBody>
      </p:sp>
      <p:grpSp>
        <p:nvGrpSpPr>
          <p:cNvPr id="105" name="104 Grupo"/>
          <p:cNvGrpSpPr/>
          <p:nvPr/>
        </p:nvGrpSpPr>
        <p:grpSpPr>
          <a:xfrm>
            <a:off x="251520" y="2204864"/>
            <a:ext cx="8136904" cy="3456384"/>
            <a:chOff x="251520" y="2204864"/>
            <a:chExt cx="8136904" cy="3456384"/>
          </a:xfrm>
        </p:grpSpPr>
        <p:sp>
          <p:nvSpPr>
            <p:cNvPr id="5" name="4 Rectángulo"/>
            <p:cNvSpPr/>
            <p:nvPr/>
          </p:nvSpPr>
          <p:spPr>
            <a:xfrm>
              <a:off x="251520" y="4941168"/>
              <a:ext cx="1115616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err="1" smtClean="0"/>
                <a:t>CLList</a:t>
              </a:r>
              <a:endParaRPr lang="es-UY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1475656" y="3717032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E1</a:t>
              </a:r>
              <a:endParaRPr lang="es-UY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51920" y="4941168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E2</a:t>
              </a:r>
              <a:endParaRPr lang="es-UY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156176" y="3717032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E3</a:t>
              </a:r>
              <a:endParaRPr lang="es-UY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156176" y="407707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7452320" y="371703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220072" y="494116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3851920" y="5301208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843808" y="371703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1475656" y="4077072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3851920" y="2204864"/>
              <a:ext cx="172819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 smtClean="0"/>
                <a:t>E4</a:t>
              </a:r>
              <a:endParaRPr lang="es-UY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5220072" y="2204864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3851920" y="2564904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cxnSp>
          <p:nvCxnSpPr>
            <p:cNvPr id="40" name="39 Forma"/>
            <p:cNvCxnSpPr>
              <a:endCxn id="6" idx="2"/>
            </p:cNvCxnSpPr>
            <p:nvPr/>
          </p:nvCxnSpPr>
          <p:spPr>
            <a:xfrm rot="10800000">
              <a:off x="2339752" y="4437112"/>
              <a:ext cx="1728192" cy="108012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5436096" y="5085184"/>
              <a:ext cx="17281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/>
            <p:nvPr/>
          </p:nvCxnSpPr>
          <p:spPr>
            <a:xfrm flipV="1">
              <a:off x="7164288" y="4437112"/>
              <a:ext cx="0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flipH="1">
              <a:off x="4860032" y="4221088"/>
              <a:ext cx="1440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4860032" y="4221088"/>
              <a:ext cx="0" cy="720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V="1">
              <a:off x="7668344" y="3212976"/>
              <a:ext cx="0" cy="648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"/>
            <p:cNvCxnSpPr/>
            <p:nvPr/>
          </p:nvCxnSpPr>
          <p:spPr>
            <a:xfrm flipH="1">
              <a:off x="5004048" y="3212976"/>
              <a:ext cx="26642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 de flecha"/>
            <p:cNvCxnSpPr/>
            <p:nvPr/>
          </p:nvCxnSpPr>
          <p:spPr>
            <a:xfrm flipV="1">
              <a:off x="5004048" y="2924944"/>
              <a:ext cx="0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 flipH="1">
              <a:off x="2555776" y="2780928"/>
              <a:ext cx="1440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/>
            <p:nvPr/>
          </p:nvCxnSpPr>
          <p:spPr>
            <a:xfrm>
              <a:off x="2555776" y="2780928"/>
              <a:ext cx="0" cy="936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flipH="1">
              <a:off x="1187624" y="4221088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flipV="1">
              <a:off x="1187624" y="2348880"/>
              <a:ext cx="0" cy="1872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 de flecha"/>
            <p:cNvCxnSpPr/>
            <p:nvPr/>
          </p:nvCxnSpPr>
          <p:spPr>
            <a:xfrm>
              <a:off x="1187624" y="2348880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5436096" y="2348880"/>
              <a:ext cx="29523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8388424" y="2348880"/>
              <a:ext cx="0" cy="1872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flipH="1">
              <a:off x="7812360" y="4221088"/>
              <a:ext cx="576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 de flecha"/>
            <p:cNvCxnSpPr/>
            <p:nvPr/>
          </p:nvCxnSpPr>
          <p:spPr>
            <a:xfrm flipV="1">
              <a:off x="1403648" y="4437112"/>
              <a:ext cx="648072" cy="648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101 Conector recto"/>
            <p:cNvCxnSpPr/>
            <p:nvPr/>
          </p:nvCxnSpPr>
          <p:spPr>
            <a:xfrm>
              <a:off x="3059832" y="3861048"/>
              <a:ext cx="10801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103 Conector recto de flecha"/>
            <p:cNvCxnSpPr/>
            <p:nvPr/>
          </p:nvCxnSpPr>
          <p:spPr>
            <a:xfrm>
              <a:off x="4139952" y="3861048"/>
              <a:ext cx="0" cy="1080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Organización o estructura de una colección de ítems de datos y operaciones asociadas a la misma</a:t>
            </a:r>
          </a:p>
          <a:p>
            <a:r>
              <a:rPr lang="es-UY" dirty="0" smtClean="0"/>
              <a:t>Elegir entre las diferentes estructuras según el problema hace la diferencia de un código eficiente a uno que no lo es.</a:t>
            </a:r>
          </a:p>
          <a:p>
            <a:pPr lvl="1"/>
            <a:r>
              <a:rPr lang="es-UY" dirty="0" smtClean="0"/>
              <a:t>Un algoritmo es eficiente cuando se resuelve el problema dentro de las restricciones de recursos.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de datos</a:t>
            </a:r>
            <a:endParaRPr lang="es-UY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Interface </a:t>
            </a:r>
            <a:r>
              <a:rPr lang="es-UY" dirty="0" smtClean="0"/>
              <a:t>“List”</a:t>
            </a:r>
          </a:p>
          <a:p>
            <a:r>
              <a:rPr lang="es-UY" dirty="0" smtClean="0"/>
              <a:t>Implementaciones de “</a:t>
            </a:r>
            <a:r>
              <a:rPr lang="es-UY" dirty="0" err="1" smtClean="0"/>
              <a:t>List</a:t>
            </a:r>
            <a:r>
              <a:rPr lang="es-UY" dirty="0" smtClean="0"/>
              <a:t>”:</a:t>
            </a:r>
          </a:p>
          <a:p>
            <a:pPr lvl="1"/>
            <a:r>
              <a:rPr lang="es-UY" dirty="0" err="1" smtClean="0"/>
              <a:t>ArrayList</a:t>
            </a:r>
            <a:endParaRPr lang="es-UY" dirty="0" smtClean="0"/>
          </a:p>
          <a:p>
            <a:pPr lvl="1"/>
            <a:r>
              <a:rPr lang="es-UY" dirty="0" err="1" smtClean="0"/>
              <a:t>LinkedList</a:t>
            </a:r>
            <a:endParaRPr lang="es-UY" dirty="0" smtClean="0"/>
          </a:p>
          <a:p>
            <a:pPr lvl="1"/>
            <a:r>
              <a:rPr lang="es-UY" dirty="0" smtClean="0"/>
              <a:t>Vector</a:t>
            </a:r>
          </a:p>
          <a:p>
            <a:r>
              <a:rPr lang="es-UY" b="1" dirty="0" smtClean="0"/>
              <a:t>Ejercicio:</a:t>
            </a:r>
            <a:r>
              <a:rPr lang="es-UY" dirty="0" smtClean="0"/>
              <a:t> </a:t>
            </a:r>
            <a:endParaRPr lang="es-UY" dirty="0" smtClean="0"/>
          </a:p>
          <a:p>
            <a:pPr lvl="1"/>
            <a:r>
              <a:rPr lang="es-UY" dirty="0" smtClean="0"/>
              <a:t>Detallar en qué se diferencian estas tres clases. Verificar la API de JAVA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Listas en JAVA</a:t>
            </a:r>
            <a:endParaRPr lang="es-UY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s-UY" dirty="0" smtClean="0"/>
              <a:t>Crear la definici</a:t>
            </a:r>
            <a:r>
              <a:rPr lang="es-UY" dirty="0" smtClean="0"/>
              <a:t>ón del TAD para Lista enlazada de enteros.</a:t>
            </a:r>
          </a:p>
          <a:p>
            <a:pPr marL="624078" indent="-514350"/>
            <a:r>
              <a:rPr lang="es-UY" dirty="0" smtClean="0"/>
              <a:t>Genere un pseudocódigo de la operación insertar elemento en cierta posición y elimimar elemento en cierta posición.</a:t>
            </a:r>
          </a:p>
          <a:p>
            <a:pPr marL="624078" indent="-514350"/>
            <a:r>
              <a:rPr lang="es-UY" smtClean="0"/>
              <a:t>Realice la implementación en Java.</a:t>
            </a:r>
            <a:endParaRPr lang="es-UY" dirty="0" smtClean="0"/>
          </a:p>
          <a:p>
            <a:pPr marL="624078" indent="-514350">
              <a:buFont typeface="+mj-lt"/>
              <a:buAutoNum type="arabicPeriod"/>
            </a:pPr>
            <a:endParaRPr lang="es-U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Ejercicio</a:t>
            </a:r>
            <a:endParaRPr lang="es-U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Elegir una estructura inapropiada genera un programa lento.</a:t>
            </a:r>
          </a:p>
          <a:p>
            <a:r>
              <a:rPr lang="es-UY" dirty="0" smtClean="0"/>
              <a:t>Cada una tiene sus costos y sus beneficios.</a:t>
            </a:r>
          </a:p>
          <a:p>
            <a:r>
              <a:rPr lang="es-UY" dirty="0" smtClean="0"/>
              <a:t>Puntos a tener en cuenta para la elección:</a:t>
            </a:r>
          </a:p>
          <a:p>
            <a:pPr lvl="1"/>
            <a:r>
              <a:rPr lang="es-UY" dirty="0" smtClean="0"/>
              <a:t>¿Los datos son insertados al principio o pueden insertarse mediante otras operaciones?</a:t>
            </a:r>
          </a:p>
          <a:p>
            <a:pPr lvl="1"/>
            <a:r>
              <a:rPr lang="es-UY" dirty="0" smtClean="0"/>
              <a:t>¿Se pueden borrar datos?</a:t>
            </a:r>
          </a:p>
          <a:p>
            <a:pPr lvl="1"/>
            <a:r>
              <a:rPr lang="es-UY" dirty="0" smtClean="0"/>
              <a:t>¿Se deben procesar datos en cierto </a:t>
            </a:r>
            <a:r>
              <a:rPr lang="es-UY" dirty="0"/>
              <a:t>o</a:t>
            </a:r>
            <a:r>
              <a:rPr lang="es-UY" dirty="0" smtClean="0"/>
              <a:t>rden</a:t>
            </a:r>
            <a:r>
              <a:rPr lang="es-UY" dirty="0" smtClean="0"/>
              <a:t>? ¿O se puede acceder a un dato específico?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de datos(cont.)</a:t>
            </a:r>
            <a:endParaRPr lang="es-U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Ejemplos de restricciones:</a:t>
            </a:r>
          </a:p>
          <a:p>
            <a:pPr lvl="1"/>
            <a:r>
              <a:rPr lang="es-UY" dirty="0" smtClean="0"/>
              <a:t>Espacio de almacenamiento para cada dato.</a:t>
            </a:r>
          </a:p>
          <a:p>
            <a:pPr lvl="1"/>
            <a:r>
              <a:rPr lang="es-UY" dirty="0" smtClean="0"/>
              <a:t>Tiempo para ejecutar cierta operación.</a:t>
            </a:r>
          </a:p>
          <a:p>
            <a:pPr lvl="1"/>
            <a:r>
              <a:rPr lang="es-UY" dirty="0" smtClean="0"/>
              <a:t>Esfuerzo de programación.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de datos(</a:t>
            </a:r>
            <a:r>
              <a:rPr lang="es-UY" dirty="0" err="1" smtClean="0"/>
              <a:t>cont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¿Qué estructuras conocen en JAVA?</a:t>
            </a:r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de datos(</a:t>
            </a:r>
            <a:r>
              <a:rPr lang="es-UY" dirty="0" err="1" smtClean="0"/>
              <a:t>cont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¿Qué estructuras conocen en JAVA?</a:t>
            </a:r>
          </a:p>
          <a:p>
            <a:pPr lvl="1"/>
            <a:r>
              <a:rPr lang="es-UY" dirty="0" err="1" smtClean="0"/>
              <a:t>ArrayLists</a:t>
            </a:r>
            <a:endParaRPr lang="es-UY" dirty="0" smtClean="0"/>
          </a:p>
          <a:p>
            <a:pPr lvl="1"/>
            <a:r>
              <a:rPr lang="es-UY" dirty="0" err="1" smtClean="0"/>
              <a:t>Arrays</a:t>
            </a:r>
            <a:endParaRPr lang="es-UY" dirty="0" smtClean="0"/>
          </a:p>
          <a:p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Estructuras de datos(</a:t>
            </a:r>
            <a:r>
              <a:rPr lang="es-UY" dirty="0" err="1" smtClean="0"/>
              <a:t>cont</a:t>
            </a:r>
            <a:r>
              <a:rPr lang="es-UY" dirty="0" smtClean="0"/>
              <a:t>)</a:t>
            </a:r>
            <a:endParaRPr lang="es-U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043608" y="764704"/>
          <a:ext cx="7056784" cy="5949277"/>
        </p:xfrm>
        <a:graphic>
          <a:graphicData uri="http://schemas.openxmlformats.org/drawingml/2006/table">
            <a:tbl>
              <a:tblPr/>
              <a:tblGrid>
                <a:gridCol w="1830863"/>
                <a:gridCol w="2467686"/>
                <a:gridCol w="2758235"/>
              </a:tblGrid>
              <a:tr h="250496">
                <a:tc>
                  <a:txBody>
                    <a:bodyPr/>
                    <a:lstStyle/>
                    <a:p>
                      <a:pPr algn="ctr" fontAlgn="ctr"/>
                      <a:r>
                        <a:rPr lang="es-UY" sz="11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Estructura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Y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Ventajas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UY" sz="11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Desventajas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Arreglo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Inserción rápida, acceso muy rápido si se conoce el índice.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Búsqueda y borrado lento, tamaño fijo.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Arreglo ordenado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Búsqueda más rápida que el arreglo desordenado.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Inserción y borrado lento, tamaño fijo.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Proporciona acceso último en entrar, primero en salir.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Acceso lento a otros elementos.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Proporciona primero en entrar, primero en salir.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Acceso lento a otros elementos.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96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Lista enlazada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Inserción y borrado rápido.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Búsqueda lenta.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289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Árbol binario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Búsqueda, inserción y borrado rápido si el árbol permanece balanceado.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Complejo.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289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Árbol rojinegro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Búsqueda, inserción y borrado rápido. Árbol siempre balanceado.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Complejo.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289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Árbol 2-3-4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Búsqueda, inserción y borrado rápido. Árbol siempre balanceado.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Complejo.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289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Tabla de dispersión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Acceso muy rápido si se conoce la llave. Inserción rápida.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Borrado lento, acceso lento si no se conoce la llave, uso ineficiente de la memoria.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289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Montículo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Inserción, borrado y acceso al elemento más grande rápido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Acceso lento a otros elementos.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l" fontAlgn="b"/>
                      <a:r>
                        <a:rPr lang="es-UY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Modela situaciones del mundo real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Y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Algunos algoritmos son lentos y complejos.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332656"/>
            <a:ext cx="901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smtClean="0"/>
              <a:t>Fuente: http://www.fismat.umich.mx/computacion/computacion2/estructuras/notasEstructuras.pdf </a:t>
            </a:r>
            <a:endParaRPr lang="es-UY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 “</a:t>
            </a:r>
            <a:r>
              <a:rPr lang="es-UY" b="1" dirty="0" smtClean="0"/>
              <a:t>tipo de dato</a:t>
            </a:r>
            <a:r>
              <a:rPr lang="es-UY" dirty="0" smtClean="0"/>
              <a:t>” es un conjunto de valores que puede tomar un dato junto con definición de operaciones para manejarlos.</a:t>
            </a:r>
          </a:p>
          <a:p>
            <a:pPr lvl="1"/>
            <a:r>
              <a:rPr lang="es-UY" dirty="0" smtClean="0"/>
              <a:t>EJ: el “tipo” </a:t>
            </a:r>
            <a:r>
              <a:rPr lang="es-UY" dirty="0" err="1" smtClean="0"/>
              <a:t>boolean</a:t>
            </a:r>
            <a:r>
              <a:rPr lang="es-UY" dirty="0" smtClean="0"/>
              <a:t>, puede tener los valores “true” </a:t>
            </a:r>
            <a:r>
              <a:rPr lang="es-UY" dirty="0" err="1" smtClean="0"/>
              <a:t>to</a:t>
            </a:r>
            <a:r>
              <a:rPr lang="es-UY" dirty="0" smtClean="0"/>
              <a:t> “false”.</a:t>
            </a:r>
            <a:endParaRPr lang="es-U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Tipo abstracto de datos (TAD)</a:t>
            </a:r>
            <a:endParaRPr lang="es-UY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694</TotalTime>
  <Words>1134</Words>
  <Application>Microsoft Macintosh PowerPoint</Application>
  <PresentationFormat>Presentación en pantalla (4:3)</PresentationFormat>
  <Paragraphs>238</Paragraphs>
  <Slides>31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Concurrencia</vt:lpstr>
      <vt:lpstr>Programación II</vt:lpstr>
      <vt:lpstr>Agenda</vt:lpstr>
      <vt:lpstr>Estructuras de datos</vt:lpstr>
      <vt:lpstr>Estructuras de datos(cont.)</vt:lpstr>
      <vt:lpstr>Estructuras de datos(cont)</vt:lpstr>
      <vt:lpstr>Estructuras de datos(cont)</vt:lpstr>
      <vt:lpstr>Estructuras de datos(cont)</vt:lpstr>
      <vt:lpstr>Presentación de PowerPoint</vt:lpstr>
      <vt:lpstr>Tipo abstracto de datos (TAD)</vt:lpstr>
      <vt:lpstr>TAD (cont.)</vt:lpstr>
      <vt:lpstr>TAD Ejemplo</vt:lpstr>
      <vt:lpstr>TAD Ejemplo</vt:lpstr>
      <vt:lpstr>Lista</vt:lpstr>
      <vt:lpstr>TAD Lista</vt:lpstr>
      <vt:lpstr>TAD Lista</vt:lpstr>
      <vt:lpstr>Interfase Lista</vt:lpstr>
      <vt:lpstr>TAD Lista</vt:lpstr>
      <vt:lpstr>Implementación de Lista</vt:lpstr>
      <vt:lpstr>Implementación con Punteros y Referencias</vt:lpstr>
      <vt:lpstr>Listas Enlazadas</vt:lpstr>
      <vt:lpstr>Listas Enlazadas</vt:lpstr>
      <vt:lpstr>Listas Enlazadas</vt:lpstr>
      <vt:lpstr>Listas Enlazadas - Borrado</vt:lpstr>
      <vt:lpstr>Listas Enlazadas - Inserción</vt:lpstr>
      <vt:lpstr>Listas Enlazadas – En JAVA</vt:lpstr>
      <vt:lpstr>Listas doblemente enlazadas</vt:lpstr>
      <vt:lpstr>Listas doblemente enlazadas – En JAVA</vt:lpstr>
      <vt:lpstr>Listas circulares</vt:lpstr>
      <vt:lpstr>Listas circulares doblemente enlazadas</vt:lpstr>
      <vt:lpstr>Listas en JAVA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Luciana</dc:creator>
  <cp:lastModifiedBy>Daniel Pereda</cp:lastModifiedBy>
  <cp:revision>73</cp:revision>
  <dcterms:created xsi:type="dcterms:W3CDTF">2013-02-04T16:43:31Z</dcterms:created>
  <dcterms:modified xsi:type="dcterms:W3CDTF">2015-03-10T10:52:31Z</dcterms:modified>
</cp:coreProperties>
</file>