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64" r:id="rId4"/>
    <p:sldId id="265" r:id="rId5"/>
    <p:sldId id="297" r:id="rId6"/>
    <p:sldId id="298" r:id="rId7"/>
    <p:sldId id="299" r:id="rId8"/>
    <p:sldId id="300" r:id="rId9"/>
    <p:sldId id="294" r:id="rId10"/>
    <p:sldId id="266" r:id="rId11"/>
    <p:sldId id="295" r:id="rId12"/>
    <p:sldId id="269" r:id="rId13"/>
    <p:sldId id="270" r:id="rId14"/>
    <p:sldId id="296" r:id="rId15"/>
    <p:sldId id="257" r:id="rId16"/>
    <p:sldId id="258" r:id="rId17"/>
    <p:sldId id="283" r:id="rId18"/>
    <p:sldId id="284" r:id="rId19"/>
    <p:sldId id="271" r:id="rId20"/>
    <p:sldId id="272" r:id="rId21"/>
    <p:sldId id="273" r:id="rId22"/>
    <p:sldId id="274" r:id="rId23"/>
    <p:sldId id="275" r:id="rId24"/>
    <p:sldId id="301" r:id="rId25"/>
    <p:sldId id="276" r:id="rId26"/>
    <p:sldId id="302" r:id="rId27"/>
    <p:sldId id="278" r:id="rId28"/>
    <p:sldId id="280" r:id="rId29"/>
    <p:sldId id="286" r:id="rId30"/>
    <p:sldId id="279" r:id="rId31"/>
    <p:sldId id="293" r:id="rId3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63" autoAdjust="0"/>
  </p:normalViewPr>
  <p:slideViewPr>
    <p:cSldViewPr>
      <p:cViewPr varScale="1">
        <p:scale>
          <a:sx n="87" d="100"/>
          <a:sy n="87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683A-349F-45D4-ADB0-03674F306CFC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028-630E-478C-9A71-4BB92DD1112C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871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19/03/14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Programación II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Tema 2</a:t>
            </a:r>
            <a:endParaRPr lang="es-U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Se puede hacer tanto con </a:t>
            </a:r>
            <a:r>
              <a:rPr lang="es-UY" dirty="0" err="1" smtClean="0"/>
              <a:t>ArrayList</a:t>
            </a:r>
            <a:r>
              <a:rPr lang="es-UY" dirty="0" smtClean="0"/>
              <a:t> como con </a:t>
            </a:r>
            <a:r>
              <a:rPr lang="es-UY" dirty="0" err="1" smtClean="0"/>
              <a:t>LinkedList</a:t>
            </a:r>
            <a:r>
              <a:rPr lang="es-UY" dirty="0" smtClean="0"/>
              <a:t>.</a:t>
            </a:r>
          </a:p>
          <a:p>
            <a:r>
              <a:rPr lang="es-UY" dirty="0" smtClean="0"/>
              <a:t>Las implementaciones están en el práctico.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Implementaciones de Pila</a:t>
            </a:r>
            <a:endParaRPr lang="es-U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Balanceo de símbolos</a:t>
            </a:r>
          </a:p>
          <a:p>
            <a:r>
              <a:rPr lang="es-UY" dirty="0" smtClean="0"/>
              <a:t>Expresiones postfijas</a:t>
            </a:r>
          </a:p>
          <a:p>
            <a:r>
              <a:rPr lang="es-UY" dirty="0" smtClean="0"/>
              <a:t>Conversión infija a postfija</a:t>
            </a:r>
          </a:p>
          <a:p>
            <a:r>
              <a:rPr lang="es-UY" dirty="0" smtClean="0"/>
              <a:t>Llamadas a métodos/recursión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Aplicaciones</a:t>
            </a:r>
            <a:endParaRPr lang="es-U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Compiladores verifican sintaxis de código. En algunos lenguajes, cuando falta cerrar paréntesis, saltan errores y es difícil identificar cuál es.</a:t>
            </a:r>
          </a:p>
          <a:p>
            <a:r>
              <a:rPr lang="es-UY" dirty="0" smtClean="0"/>
              <a:t>JAVA identifica mejor estos errores</a:t>
            </a:r>
          </a:p>
          <a:p>
            <a:r>
              <a:rPr lang="es-UY" dirty="0" smtClean="0"/>
              <a:t>Se puede hacer un programita que verifique que los diferentes paréntesis estén balanceados.</a:t>
            </a:r>
          </a:p>
          <a:p>
            <a:pPr lvl="1"/>
            <a:r>
              <a:rPr lang="es-UY" dirty="0" smtClean="0"/>
              <a:t>  { ( ) }  bien </a:t>
            </a:r>
          </a:p>
          <a:p>
            <a:pPr lvl="1"/>
            <a:r>
              <a:rPr lang="es-UY" dirty="0" smtClean="0"/>
              <a:t>  { ( } )mal</a:t>
            </a:r>
          </a:p>
          <a:p>
            <a:pPr lvl="1"/>
            <a:r>
              <a:rPr lang="es-UY" dirty="0" smtClean="0"/>
              <a:t> (((4+3)*4+(((5)*9+(2-3))+7)) ???? Bien o mal?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Balanceo de símbolos</a:t>
            </a:r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Algoritmo:</a:t>
            </a:r>
          </a:p>
          <a:p>
            <a:pPr lvl="1"/>
            <a:r>
              <a:rPr lang="es-UY" dirty="0" smtClean="0"/>
              <a:t>Creo un </a:t>
            </a:r>
            <a:r>
              <a:rPr lang="es-UY" dirty="0" err="1" smtClean="0"/>
              <a:t>stack</a:t>
            </a:r>
            <a:r>
              <a:rPr lang="es-UY" dirty="0" smtClean="0"/>
              <a:t> vacío</a:t>
            </a:r>
          </a:p>
          <a:p>
            <a:pPr lvl="1"/>
            <a:r>
              <a:rPr lang="es-UY" dirty="0" smtClean="0"/>
              <a:t>Leer archivo o la expresión hasta el final</a:t>
            </a:r>
          </a:p>
          <a:p>
            <a:pPr lvl="1"/>
            <a:r>
              <a:rPr lang="es-UY" dirty="0" smtClean="0"/>
              <a:t>Si el carácter es un paréntesis de apertura, le hago un </a:t>
            </a:r>
            <a:r>
              <a:rPr lang="es-UY" dirty="0" err="1" smtClean="0"/>
              <a:t>push</a:t>
            </a:r>
            <a:r>
              <a:rPr lang="es-UY" dirty="0" smtClean="0"/>
              <a:t> al </a:t>
            </a:r>
            <a:r>
              <a:rPr lang="es-UY" dirty="0" err="1" smtClean="0"/>
              <a:t>stack</a:t>
            </a:r>
            <a:r>
              <a:rPr lang="es-UY" dirty="0" smtClean="0"/>
              <a:t>.</a:t>
            </a:r>
          </a:p>
          <a:p>
            <a:pPr lvl="1"/>
            <a:r>
              <a:rPr lang="es-UY" dirty="0" smtClean="0"/>
              <a:t>Si el carácter es un paréntesis de cierre, si el </a:t>
            </a:r>
            <a:r>
              <a:rPr lang="es-UY" dirty="0" err="1" smtClean="0"/>
              <a:t>stack</a:t>
            </a:r>
            <a:r>
              <a:rPr lang="es-UY" dirty="0" smtClean="0"/>
              <a:t> es vacío lanzar un error, sino hacerle un pop al </a:t>
            </a:r>
            <a:r>
              <a:rPr lang="es-UY" dirty="0" err="1" smtClean="0"/>
              <a:t>stack</a:t>
            </a:r>
            <a:endParaRPr lang="es-UY" dirty="0"/>
          </a:p>
          <a:p>
            <a:pPr lvl="2"/>
            <a:r>
              <a:rPr lang="es-UY" dirty="0" smtClean="0"/>
              <a:t>Si el carácter obtenido del pop no se corresponde al símbolo de apertura correspondiente al carácter leído, reportar un error</a:t>
            </a:r>
          </a:p>
          <a:p>
            <a:pPr lvl="1"/>
            <a:r>
              <a:rPr lang="es-UY" dirty="0" smtClean="0"/>
              <a:t>Si al terminar de leer el archivo el </a:t>
            </a:r>
            <a:r>
              <a:rPr lang="es-UY" dirty="0" err="1" smtClean="0"/>
              <a:t>stack</a:t>
            </a:r>
            <a:r>
              <a:rPr lang="es-UY" dirty="0" smtClean="0"/>
              <a:t> no es vacío, reportar un error.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Balanceo de símbolos</a:t>
            </a:r>
            <a:endParaRPr lang="es-U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Expresiones matemáticas con notación diferente a la que estamos acostumbrados. </a:t>
            </a:r>
          </a:p>
          <a:p>
            <a:r>
              <a:rPr lang="es-UY" dirty="0" smtClean="0"/>
              <a:t>Se llama notación Postfija o Polaca.</a:t>
            </a:r>
          </a:p>
          <a:p>
            <a:r>
              <a:rPr lang="es-UY" dirty="0" smtClean="0"/>
              <a:t>Sirve para evitar problemas de precedencia.</a:t>
            </a:r>
          </a:p>
          <a:p>
            <a:pPr lvl="1"/>
            <a:r>
              <a:rPr lang="es-UY" dirty="0" smtClean="0"/>
              <a:t>4.99 + 5.99 + 6.99 ∗ 1.06 = ???</a:t>
            </a:r>
          </a:p>
          <a:p>
            <a:pPr lvl="1"/>
            <a:r>
              <a:rPr lang="es-UY" dirty="0" smtClean="0"/>
              <a:t>4.99 ∗ 1.06 + 5.99 + 6.99 ∗ 1.06 =</a:t>
            </a:r>
          </a:p>
          <a:p>
            <a:pPr lvl="1"/>
            <a:r>
              <a:rPr lang="es-UY" dirty="0" smtClean="0"/>
              <a:t>4.99 1.06 ∗ 5.99 + 6.99 1.06 ∗ +</a:t>
            </a:r>
          </a:p>
          <a:p>
            <a:r>
              <a:rPr lang="es-UY" dirty="0" smtClean="0"/>
              <a:t>Para evaluarla se puede usar un </a:t>
            </a:r>
            <a:r>
              <a:rPr lang="es-UY" dirty="0" err="1" smtClean="0"/>
              <a:t>stack</a:t>
            </a:r>
            <a:r>
              <a:rPr lang="es-UY" dirty="0" smtClean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postfijas</a:t>
            </a:r>
            <a:endParaRPr lang="es-U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Se comienza a leer la expresión carácter por carácter.</a:t>
            </a:r>
          </a:p>
          <a:p>
            <a:r>
              <a:rPr lang="es-UY" dirty="0" smtClean="0"/>
              <a:t>Cuando se encuentra un número, el mismo se ingresa en el </a:t>
            </a:r>
            <a:r>
              <a:rPr lang="es-UY" dirty="0" err="1" smtClean="0"/>
              <a:t>stack</a:t>
            </a:r>
            <a:endParaRPr lang="es-UY" dirty="0" smtClean="0"/>
          </a:p>
          <a:p>
            <a:r>
              <a:rPr lang="es-UY" dirty="0" smtClean="0"/>
              <a:t>Cuando se encuentra un operador,  se aplica el mismo a los dos primeros elementos obtenidos del </a:t>
            </a:r>
            <a:r>
              <a:rPr lang="es-UY" dirty="0" err="1" smtClean="0"/>
              <a:t>stack</a:t>
            </a:r>
            <a:r>
              <a:rPr lang="es-UY" dirty="0" smtClean="0"/>
              <a:t> con un pop</a:t>
            </a:r>
          </a:p>
          <a:p>
            <a:r>
              <a:rPr lang="es-UY" dirty="0" smtClean="0"/>
              <a:t>El resultado  se ingresa en el </a:t>
            </a:r>
            <a:r>
              <a:rPr lang="es-UY" dirty="0" err="1" smtClean="0"/>
              <a:t>stack</a:t>
            </a:r>
            <a:r>
              <a:rPr lang="es-UY" dirty="0" smtClean="0"/>
              <a:t> con un </a:t>
            </a:r>
            <a:r>
              <a:rPr lang="es-UY" dirty="0" err="1" smtClean="0"/>
              <a:t>push</a:t>
            </a:r>
            <a:r>
              <a:rPr lang="es-UY" dirty="0" smtClean="0"/>
              <a:t> y se continúa con la lectura de la </a:t>
            </a:r>
            <a:r>
              <a:rPr lang="es-UY" dirty="0" err="1" smtClean="0"/>
              <a:t>expresion</a:t>
            </a:r>
            <a:r>
              <a:rPr lang="es-UY" dirty="0" smtClean="0"/>
              <a:t>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postfijas</a:t>
            </a:r>
            <a:endParaRPr lang="es-U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Ejemplo: </a:t>
            </a:r>
            <a:r>
              <a:rPr lang="es-UY" dirty="0" smtClean="0"/>
              <a:t>6 5 2 3 + 8 ∗ + 3 + ∗	</a:t>
            </a:r>
          </a:p>
          <a:p>
            <a:pPr>
              <a:buNone/>
            </a:pPr>
            <a:r>
              <a:rPr lang="es-UY" sz="1600" dirty="0" smtClean="0"/>
              <a:t>Fuente: </a:t>
            </a:r>
            <a:r>
              <a:rPr lang="es-UY" sz="1600" i="1" dirty="0" smtClean="0"/>
              <a:t>Data </a:t>
            </a:r>
            <a:r>
              <a:rPr lang="es-UY" sz="1600" i="1" dirty="0" err="1" smtClean="0"/>
              <a:t>Structures</a:t>
            </a:r>
            <a:r>
              <a:rPr lang="es-UY" sz="1600" i="1" dirty="0" smtClean="0"/>
              <a:t> and </a:t>
            </a:r>
            <a:r>
              <a:rPr lang="es-UY" sz="1600" i="1" dirty="0" err="1" smtClean="0"/>
              <a:t>Algorithm</a:t>
            </a:r>
            <a:r>
              <a:rPr lang="es-UY" sz="1600" i="1" dirty="0" smtClean="0"/>
              <a:t> </a:t>
            </a:r>
            <a:r>
              <a:rPr lang="es-UY" sz="1600" i="1" dirty="0" err="1" smtClean="0"/>
              <a:t>Analysis</a:t>
            </a:r>
            <a:r>
              <a:rPr lang="es-UY" sz="1600" i="1" dirty="0" smtClean="0"/>
              <a:t>,</a:t>
            </a:r>
            <a:r>
              <a:rPr lang="es-UY" sz="1600" dirty="0" smtClean="0"/>
              <a:t> Mark Allen </a:t>
            </a:r>
            <a:r>
              <a:rPr lang="es-UY" sz="1600" dirty="0" err="1" smtClean="0"/>
              <a:t>Weiss</a:t>
            </a:r>
            <a:r>
              <a:rPr lang="es-UY" sz="1600" dirty="0" smtClean="0"/>
              <a:t>, </a:t>
            </a:r>
            <a:r>
              <a:rPr lang="es-UY" sz="1600" dirty="0" err="1" smtClean="0"/>
              <a:t>Third</a:t>
            </a:r>
            <a:r>
              <a:rPr lang="es-UY" sz="1600" dirty="0" smtClean="0"/>
              <a:t> </a:t>
            </a:r>
            <a:r>
              <a:rPr lang="es-UY" sz="1600" dirty="0" err="1" smtClean="0"/>
              <a:t>Edition</a:t>
            </a:r>
            <a:endParaRPr lang="es-UY" sz="1600" dirty="0" smtClean="0"/>
          </a:p>
          <a:p>
            <a:r>
              <a:rPr lang="es-UY" dirty="0" smtClean="0"/>
              <a:t>Leemos la </a:t>
            </a:r>
            <a:r>
              <a:rPr lang="es-UY" dirty="0" err="1" smtClean="0"/>
              <a:t>expresion</a:t>
            </a:r>
            <a:r>
              <a:rPr lang="es-UY" dirty="0" smtClean="0"/>
              <a:t> y ponemos los números en el </a:t>
            </a:r>
            <a:r>
              <a:rPr lang="es-UY" dirty="0" err="1" smtClean="0"/>
              <a:t>stack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sz="1600" dirty="0" smtClean="0"/>
          </a:p>
          <a:p>
            <a:pPr>
              <a:buNone/>
            </a:pPr>
            <a:r>
              <a:rPr lang="es-UY" dirty="0" smtClean="0"/>
              <a:t>	</a:t>
            </a:r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 postfijas</a:t>
            </a:r>
            <a:endParaRPr lang="es-U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356992"/>
            <a:ext cx="346456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6 5 2 3 + 8 ∗ + 3 + ∗</a:t>
            </a:r>
          </a:p>
          <a:p>
            <a:r>
              <a:rPr lang="es-UY" dirty="0" smtClean="0"/>
              <a:t>El siguiente elemento es un “+” entonces se hacen 2 pop obteniendo 2 y 3. Se hace la suma y el resultado se guarda en el </a:t>
            </a:r>
            <a:r>
              <a:rPr lang="es-UY" dirty="0" err="1" smtClean="0"/>
              <a:t>stack</a:t>
            </a:r>
            <a:r>
              <a:rPr lang="es-UY" dirty="0" smtClean="0"/>
              <a:t> con un </a:t>
            </a:r>
            <a:r>
              <a:rPr lang="es-UY" dirty="0" err="1" smtClean="0"/>
              <a:t>push</a:t>
            </a:r>
            <a:r>
              <a:rPr lang="es-UY" dirty="0" smtClean="0"/>
              <a:t>.</a:t>
            </a:r>
          </a:p>
          <a:p>
            <a:endParaRPr lang="es-UY" sz="2400" dirty="0" smtClean="0"/>
          </a:p>
          <a:p>
            <a:pPr lvl="1">
              <a:buNone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 postfijas</a:t>
            </a:r>
            <a:endParaRPr lang="es-U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8717" y="3933056"/>
            <a:ext cx="2985451" cy="18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6 5 2 3 + 8 ∗ + 3 + ∗</a:t>
            </a:r>
          </a:p>
          <a:p>
            <a:endParaRPr lang="es-UY" sz="2800" dirty="0" smtClean="0"/>
          </a:p>
          <a:p>
            <a:endParaRPr lang="es-UY" sz="2800" dirty="0" smtClean="0"/>
          </a:p>
          <a:p>
            <a:endParaRPr lang="es-UY" sz="2800" dirty="0" smtClean="0"/>
          </a:p>
          <a:p>
            <a:endParaRPr lang="es-UY" sz="2800" dirty="0" smtClean="0"/>
          </a:p>
          <a:p>
            <a:r>
              <a:rPr lang="es-UY" sz="2800" dirty="0" smtClean="0"/>
              <a:t>El siguiente es un “*”, se obtienen el 8 y el 5, se multiplican y se hace un </a:t>
            </a:r>
            <a:r>
              <a:rPr lang="es-UY" sz="2800" dirty="0" err="1" smtClean="0"/>
              <a:t>push</a:t>
            </a:r>
            <a:endParaRPr lang="es-UY" sz="2800" dirty="0" smtClean="0"/>
          </a:p>
          <a:p>
            <a:pPr>
              <a:buNone/>
            </a:pPr>
            <a:endParaRPr lang="es-UY" sz="2800" dirty="0" smtClean="0"/>
          </a:p>
          <a:p>
            <a:pPr>
              <a:buNone/>
            </a:pPr>
            <a:endParaRPr lang="es-UY" sz="2800" dirty="0" smtClean="0"/>
          </a:p>
          <a:p>
            <a:endParaRPr lang="es-UY" sz="2400" dirty="0" smtClean="0"/>
          </a:p>
          <a:p>
            <a:pPr lvl="1">
              <a:buNone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 postfijas</a:t>
            </a:r>
            <a:endParaRPr lang="es-UY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016349" cy="179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4332" y="4872236"/>
            <a:ext cx="2923892" cy="179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smtClean="0"/>
              <a:t>6 5 2 3 + 8 ∗ + 3 + ∗</a:t>
            </a:r>
            <a:endParaRPr lang="es-UY" dirty="0" smtClean="0"/>
          </a:p>
          <a:p>
            <a:r>
              <a:rPr lang="es-UY" sz="2400" dirty="0" smtClean="0"/>
              <a:t>El siguiente es un “+” entonces se suman 40 y 5 y se guarda el resultado</a:t>
            </a:r>
          </a:p>
          <a:p>
            <a:endParaRPr lang="es-UY" sz="2400" dirty="0" smtClean="0"/>
          </a:p>
          <a:p>
            <a:endParaRPr lang="es-UY" sz="2400" dirty="0" smtClean="0"/>
          </a:p>
          <a:p>
            <a:endParaRPr lang="es-UY" sz="2400" dirty="0" smtClean="0"/>
          </a:p>
          <a:p>
            <a:endParaRPr lang="es-UY" sz="2400" dirty="0" smtClean="0"/>
          </a:p>
          <a:p>
            <a:r>
              <a:rPr lang="es-UY" sz="2400" dirty="0" smtClean="0"/>
              <a:t>Se hace un </a:t>
            </a:r>
            <a:r>
              <a:rPr lang="es-UY" sz="2400" dirty="0" err="1" smtClean="0"/>
              <a:t>push</a:t>
            </a:r>
            <a:r>
              <a:rPr lang="es-UY" sz="2400" dirty="0" smtClean="0"/>
              <a:t> del 3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 postfijas</a:t>
            </a:r>
            <a:endParaRPr lang="es-U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708920"/>
            <a:ext cx="276770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797152"/>
            <a:ext cx="2664296" cy="153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Stack </a:t>
            </a:r>
            <a:r>
              <a:rPr lang="es-UY" dirty="0" smtClean="0"/>
              <a:t>(Pila)</a:t>
            </a:r>
          </a:p>
          <a:p>
            <a:r>
              <a:rPr lang="es-UY" dirty="0" smtClean="0"/>
              <a:t>TAD </a:t>
            </a:r>
            <a:r>
              <a:rPr lang="es-UY" dirty="0" err="1" smtClean="0"/>
              <a:t>Stack</a:t>
            </a:r>
            <a:r>
              <a:rPr lang="es-UY" dirty="0" smtClean="0"/>
              <a:t> (Pila)</a:t>
            </a:r>
          </a:p>
          <a:p>
            <a:r>
              <a:rPr lang="es-UY" dirty="0" smtClean="0"/>
              <a:t>Aplicaciones de Pila</a:t>
            </a:r>
          </a:p>
          <a:p>
            <a:r>
              <a:rPr lang="es-UY" dirty="0" err="1" smtClean="0"/>
              <a:t>Queues</a:t>
            </a:r>
            <a:r>
              <a:rPr lang="es-UY" dirty="0" smtClean="0"/>
              <a:t> (Colas)</a:t>
            </a:r>
          </a:p>
          <a:p>
            <a:r>
              <a:rPr lang="es-UY" dirty="0" smtClean="0"/>
              <a:t>TAD Colas</a:t>
            </a:r>
          </a:p>
          <a:p>
            <a:r>
              <a:rPr lang="es-UY" dirty="0" smtClean="0"/>
              <a:t>Aplicaciones Colas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Agenda</a:t>
            </a:r>
            <a:endParaRPr lang="es-U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6 5 2 3 + 8 ∗ + 3 + ∗</a:t>
            </a:r>
          </a:p>
          <a:p>
            <a:r>
              <a:rPr lang="es-UY" sz="2800" dirty="0" smtClean="0"/>
              <a:t>Se suman 45 y 3 y se guarda el resultado</a:t>
            </a:r>
          </a:p>
          <a:p>
            <a:endParaRPr lang="es-UY" sz="2800" dirty="0" smtClean="0"/>
          </a:p>
          <a:p>
            <a:endParaRPr lang="es-UY" sz="2800" dirty="0" smtClean="0"/>
          </a:p>
          <a:p>
            <a:endParaRPr lang="es-UY" sz="2800" dirty="0" smtClean="0"/>
          </a:p>
          <a:p>
            <a:endParaRPr lang="es-UY" sz="2800" dirty="0" smtClean="0"/>
          </a:p>
          <a:p>
            <a:r>
              <a:rPr lang="es-UY" sz="2800" dirty="0" smtClean="0"/>
              <a:t>Se multiplican 48 y 6. Se guarda en el </a:t>
            </a:r>
            <a:r>
              <a:rPr lang="es-UY" sz="2800" dirty="0" err="1" smtClean="0"/>
              <a:t>stack</a:t>
            </a:r>
            <a:r>
              <a:rPr lang="es-UY" sz="2800" dirty="0" smtClean="0"/>
              <a:t>, se termina la expresión, se hace un pop del </a:t>
            </a:r>
            <a:r>
              <a:rPr lang="es-UY" sz="2800" dirty="0" err="1" smtClean="0"/>
              <a:t>stack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Expresiones  postfijas</a:t>
            </a:r>
            <a:endParaRPr lang="es-U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9460" y="2475038"/>
            <a:ext cx="2464668" cy="160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149230"/>
            <a:ext cx="2376264" cy="153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1600" dirty="0" smtClean="0"/>
              <a:t>Fuente: </a:t>
            </a:r>
            <a:r>
              <a:rPr lang="es-UY" sz="1600" i="1" dirty="0" smtClean="0"/>
              <a:t>Data </a:t>
            </a:r>
            <a:r>
              <a:rPr lang="es-UY" sz="1600" i="1" dirty="0" err="1" smtClean="0"/>
              <a:t>Structures</a:t>
            </a:r>
            <a:r>
              <a:rPr lang="es-UY" sz="1600" i="1" dirty="0" smtClean="0"/>
              <a:t> and </a:t>
            </a:r>
            <a:r>
              <a:rPr lang="es-UY" sz="1600" i="1" dirty="0" err="1" smtClean="0"/>
              <a:t>Algorithm</a:t>
            </a:r>
            <a:r>
              <a:rPr lang="es-UY" sz="1600" i="1" dirty="0" smtClean="0"/>
              <a:t> </a:t>
            </a:r>
            <a:r>
              <a:rPr lang="es-UY" sz="1600" i="1" dirty="0" err="1" smtClean="0"/>
              <a:t>Analysis</a:t>
            </a:r>
            <a:r>
              <a:rPr lang="es-UY" sz="1600" i="1" dirty="0" smtClean="0"/>
              <a:t>,</a:t>
            </a:r>
            <a:r>
              <a:rPr lang="es-UY" sz="1600" dirty="0" smtClean="0"/>
              <a:t> Mark Allen </a:t>
            </a:r>
            <a:r>
              <a:rPr lang="es-UY" sz="1600" dirty="0" err="1" smtClean="0"/>
              <a:t>Weiss</a:t>
            </a:r>
            <a:r>
              <a:rPr lang="es-UY" sz="1600" dirty="0" smtClean="0"/>
              <a:t>, </a:t>
            </a:r>
            <a:r>
              <a:rPr lang="es-UY" sz="1600" dirty="0" err="1" smtClean="0"/>
              <a:t>Third</a:t>
            </a:r>
            <a:r>
              <a:rPr lang="es-UY" sz="1600" dirty="0" smtClean="0"/>
              <a:t> </a:t>
            </a:r>
            <a:r>
              <a:rPr lang="es-UY" sz="1600" dirty="0" err="1" smtClean="0"/>
              <a:t>Edition</a:t>
            </a:r>
            <a:endParaRPr lang="es-UY" sz="1600" dirty="0" smtClean="0"/>
          </a:p>
          <a:p>
            <a:r>
              <a:rPr lang="es-UY" dirty="0" smtClean="0"/>
              <a:t>Infija es la notación usual</a:t>
            </a:r>
          </a:p>
          <a:p>
            <a:r>
              <a:rPr lang="es-UY" dirty="0" smtClean="0"/>
              <a:t>Vamos a usar como ejemplo expresiones que solo tengan +, *, (, ) y asumiendo que la expresión de entrada es sintácticamente correcta.</a:t>
            </a:r>
          </a:p>
          <a:p>
            <a:r>
              <a:rPr lang="pt-BR" dirty="0" smtClean="0"/>
              <a:t>a + b * c + ( d * e + f ) * g</a:t>
            </a:r>
          </a:p>
          <a:p>
            <a:r>
              <a:rPr lang="pt-BR" dirty="0" smtClean="0"/>
              <a:t>Resultado </a:t>
            </a:r>
            <a:r>
              <a:rPr lang="pt-BR" dirty="0" err="1" smtClean="0"/>
              <a:t>correcto</a:t>
            </a:r>
            <a:r>
              <a:rPr lang="pt-BR" dirty="0" smtClean="0"/>
              <a:t>: a b c * + d e * f + g * +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Conversión de infija a postfija</a:t>
            </a:r>
            <a:endParaRPr lang="es-UY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+ b * c + ( d * e + f ) * g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Conversión de infija a postfija</a:t>
            </a:r>
            <a:endParaRPr lang="es-UY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088210" cy="119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284984"/>
            <a:ext cx="457251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996" y="4509120"/>
            <a:ext cx="4907236" cy="112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Conversión de infija a postfija</a:t>
            </a:r>
            <a:endParaRPr lang="es-UY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60848"/>
            <a:ext cx="472343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 + b * c + ( d * e + f ) * g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501008"/>
            <a:ext cx="4522127" cy="119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941168"/>
            <a:ext cx="4104456" cy="112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Conversión de infija a postfija</a:t>
            </a:r>
            <a:endParaRPr lang="es-UY" dirty="0"/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 + b * c + ( d * e + f ) * g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16832"/>
            <a:ext cx="5041541" cy="126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356992"/>
            <a:ext cx="4733647" cy="11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4653136"/>
            <a:ext cx="502255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Cuando se llama a un método, se tiene que guardar:</a:t>
            </a:r>
          </a:p>
          <a:p>
            <a:pPr lvl="1"/>
            <a:r>
              <a:rPr lang="es-UY" dirty="0" smtClean="0"/>
              <a:t>el estado de las variables del método anterior</a:t>
            </a:r>
          </a:p>
          <a:p>
            <a:pPr lvl="1"/>
            <a:r>
              <a:rPr lang="es-UY" dirty="0" smtClean="0"/>
              <a:t>Los nombres de las variables </a:t>
            </a:r>
          </a:p>
          <a:p>
            <a:pPr lvl="1"/>
            <a:r>
              <a:rPr lang="es-UY" dirty="0" smtClean="0"/>
              <a:t>la dirección de memoria en donde estaba parado antes de la llamada para poder retornar allí.</a:t>
            </a:r>
          </a:p>
          <a:p>
            <a:r>
              <a:rPr lang="es-UY" dirty="0" smtClean="0"/>
              <a:t>Cuando se hace una llamada aun método se hace un </a:t>
            </a:r>
            <a:r>
              <a:rPr lang="es-UY" dirty="0" err="1" smtClean="0"/>
              <a:t>push</a:t>
            </a:r>
            <a:r>
              <a:rPr lang="es-UY" dirty="0" smtClean="0"/>
              <a:t> en el </a:t>
            </a:r>
            <a:r>
              <a:rPr lang="es-UY" dirty="0" err="1" smtClean="0"/>
              <a:t>stack</a:t>
            </a:r>
            <a:r>
              <a:rPr lang="es-UY" dirty="0" smtClean="0"/>
              <a:t>. </a:t>
            </a:r>
          </a:p>
          <a:p>
            <a:r>
              <a:rPr lang="es-UY" dirty="0" smtClean="0"/>
              <a:t>Cuando se hace un </a:t>
            </a:r>
            <a:r>
              <a:rPr lang="es-UY" dirty="0" err="1" smtClean="0"/>
              <a:t>return</a:t>
            </a:r>
            <a:r>
              <a:rPr lang="es-UY" dirty="0" smtClean="0"/>
              <a:t> se hace un pop volviendo a la dirección almacenada en memoria.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Llamadas a métodos</a:t>
            </a:r>
            <a:endParaRPr lang="es-UY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El </a:t>
            </a:r>
            <a:r>
              <a:rPr lang="es-UY" dirty="0" err="1" smtClean="0"/>
              <a:t>stack</a:t>
            </a:r>
            <a:r>
              <a:rPr lang="es-UY" dirty="0" smtClean="0"/>
              <a:t> está en memoria, puede pasar que nos quedemos sin espacio en el </a:t>
            </a:r>
            <a:r>
              <a:rPr lang="es-UY" dirty="0" err="1" smtClean="0"/>
              <a:t>stack</a:t>
            </a:r>
            <a:r>
              <a:rPr lang="es-UY" dirty="0" smtClean="0"/>
              <a:t>.</a:t>
            </a:r>
          </a:p>
          <a:p>
            <a:pPr lvl="1"/>
            <a:r>
              <a:rPr lang="es-UY" dirty="0" smtClean="0"/>
              <a:t>En algunos sistemas no se controla y los programas se trancan o dejan de funcionar.</a:t>
            </a:r>
          </a:p>
          <a:p>
            <a:pPr lvl="1"/>
            <a:r>
              <a:rPr lang="es-UY" dirty="0" smtClean="0"/>
              <a:t>En JAVA se lanza una excepción “</a:t>
            </a:r>
            <a:r>
              <a:rPr lang="es-UY" dirty="0" err="1" smtClean="0"/>
              <a:t>StackOverflowException</a:t>
            </a:r>
            <a:r>
              <a:rPr lang="es-UY" dirty="0" smtClean="0"/>
              <a:t>”</a:t>
            </a:r>
          </a:p>
          <a:p>
            <a:pPr lvl="1"/>
            <a:r>
              <a:rPr lang="es-UY" dirty="0" smtClean="0"/>
              <a:t>Puede pasar cuando en un método recursivo no hay caso base. Otro ejemplo son </a:t>
            </a:r>
            <a:r>
              <a:rPr lang="es-UY" dirty="0" err="1" smtClean="0"/>
              <a:t>whiles</a:t>
            </a:r>
            <a:r>
              <a:rPr lang="es-UY" dirty="0" smtClean="0"/>
              <a:t> en donde la condición nunca se deja de cumplir.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Aplicaciones – Llamadas a métodos</a:t>
            </a:r>
            <a:endParaRPr lang="es-UY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Listas con las restricciones de que:</a:t>
            </a:r>
          </a:p>
          <a:p>
            <a:pPr lvl="1"/>
            <a:r>
              <a:rPr lang="es-UY" dirty="0" smtClean="0"/>
              <a:t>Se ingresa por un lado</a:t>
            </a:r>
          </a:p>
          <a:p>
            <a:pPr lvl="1"/>
            <a:r>
              <a:rPr lang="es-UY" dirty="0" smtClean="0"/>
              <a:t>Se elimina por el otro</a:t>
            </a:r>
          </a:p>
          <a:p>
            <a:r>
              <a:rPr lang="es-UY" dirty="0" smtClean="0"/>
              <a:t>Se conocen también como listas FIFO (</a:t>
            </a:r>
            <a:r>
              <a:rPr lang="es-UY" dirty="0" err="1" smtClean="0"/>
              <a:t>First</a:t>
            </a:r>
            <a:r>
              <a:rPr lang="es-UY" dirty="0" smtClean="0"/>
              <a:t> in </a:t>
            </a:r>
            <a:r>
              <a:rPr lang="es-UY" dirty="0" err="1" smtClean="0"/>
              <a:t>First</a:t>
            </a:r>
            <a:r>
              <a:rPr lang="es-UY" dirty="0" smtClean="0"/>
              <a:t> </a:t>
            </a:r>
            <a:r>
              <a:rPr lang="es-UY" dirty="0" err="1" smtClean="0"/>
              <a:t>Out</a:t>
            </a:r>
            <a:r>
              <a:rPr lang="es-UY" dirty="0" smtClean="0"/>
              <a:t>)</a:t>
            </a:r>
          </a:p>
          <a:p>
            <a:r>
              <a:rPr lang="es-UY" dirty="0" smtClean="0"/>
              <a:t>Operaciones básicas:</a:t>
            </a:r>
          </a:p>
          <a:p>
            <a:pPr lvl="1"/>
            <a:r>
              <a:rPr lang="es-UY" dirty="0" err="1" smtClean="0"/>
              <a:t>Enqueue</a:t>
            </a:r>
            <a:r>
              <a:rPr lang="es-UY" dirty="0" smtClean="0"/>
              <a:t>: ingresa un elemento en la cola de la lista</a:t>
            </a:r>
          </a:p>
          <a:p>
            <a:pPr lvl="1"/>
            <a:r>
              <a:rPr lang="es-UY" dirty="0" err="1" smtClean="0"/>
              <a:t>Dequeue</a:t>
            </a:r>
            <a:r>
              <a:rPr lang="es-UY" dirty="0" smtClean="0"/>
              <a:t>: elimina un elemento en la cabeza (frente) de la lista.</a:t>
            </a:r>
          </a:p>
          <a:p>
            <a:pPr lvl="1"/>
            <a:r>
              <a:rPr lang="es-UY" dirty="0" smtClean="0"/>
              <a:t>Saber si la cola está vacía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Colas (</a:t>
            </a:r>
            <a:r>
              <a:rPr lang="es-UY" dirty="0" err="1" smtClean="0"/>
              <a:t>Queues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Colas (</a:t>
            </a:r>
            <a:r>
              <a:rPr lang="es-UY" dirty="0" err="1" smtClean="0"/>
              <a:t>Queues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267574" cy="507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55576" y="1124744"/>
            <a:ext cx="622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Fuente: Diapositivas del profesor Ing. Diego González</a:t>
            </a:r>
            <a:endParaRPr lang="es-UY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sz="2800" dirty="0" err="1" smtClean="0"/>
              <a:t>public</a:t>
            </a:r>
            <a:r>
              <a:rPr lang="es-UY" sz="2800" dirty="0" smtClean="0"/>
              <a:t> interface Cola {</a:t>
            </a:r>
          </a:p>
          <a:p>
            <a:pPr>
              <a:buNone/>
            </a:pPr>
            <a:r>
              <a:rPr lang="es-UY" sz="2800" dirty="0" smtClean="0"/>
              <a:t>	</a:t>
            </a:r>
            <a:r>
              <a:rPr lang="es-UY" sz="2800" dirty="0" err="1" smtClean="0"/>
              <a:t>public</a:t>
            </a:r>
            <a:r>
              <a:rPr lang="es-UY" sz="2800" dirty="0" smtClean="0"/>
              <a:t> </a:t>
            </a:r>
            <a:r>
              <a:rPr lang="es-UY" sz="2800" dirty="0" err="1" smtClean="0"/>
              <a:t>void</a:t>
            </a:r>
            <a:r>
              <a:rPr lang="es-UY" sz="2800" dirty="0" smtClean="0"/>
              <a:t> </a:t>
            </a:r>
            <a:r>
              <a:rPr lang="es-UY" sz="2800" dirty="0" err="1" smtClean="0"/>
              <a:t>enqueue</a:t>
            </a:r>
            <a:r>
              <a:rPr lang="es-UY" sz="2800" dirty="0" smtClean="0"/>
              <a:t>(</a:t>
            </a:r>
            <a:r>
              <a:rPr lang="es-UY" sz="2800" dirty="0" err="1" smtClean="0"/>
              <a:t>Object</a:t>
            </a:r>
            <a:r>
              <a:rPr lang="es-UY" sz="2800" dirty="0" smtClean="0"/>
              <a:t> </a:t>
            </a:r>
            <a:r>
              <a:rPr lang="es-UY" sz="2800" dirty="0" err="1" smtClean="0"/>
              <a:t>obj</a:t>
            </a:r>
            <a:r>
              <a:rPr lang="es-UY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	public Object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() throws </a:t>
            </a:r>
            <a:r>
              <a:rPr lang="en-US" sz="2800" dirty="0" err="1" smtClean="0"/>
              <a:t>ColaVaciaException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s-UY" sz="2800" dirty="0" smtClean="0"/>
              <a:t>	</a:t>
            </a:r>
            <a:r>
              <a:rPr lang="es-UY" sz="2800" dirty="0" err="1" smtClean="0"/>
              <a:t>public</a:t>
            </a:r>
            <a:r>
              <a:rPr lang="es-UY" sz="2800" dirty="0" smtClean="0"/>
              <a:t> </a:t>
            </a:r>
            <a:r>
              <a:rPr lang="es-UY" sz="2800" dirty="0" err="1" smtClean="0"/>
              <a:t>boolean</a:t>
            </a:r>
            <a:r>
              <a:rPr lang="es-UY" sz="2800" dirty="0" smtClean="0"/>
              <a:t> </a:t>
            </a:r>
            <a:r>
              <a:rPr lang="es-UY" sz="2800" dirty="0" err="1" smtClean="0"/>
              <a:t>empty</a:t>
            </a:r>
            <a:r>
              <a:rPr lang="es-UY" sz="2800" dirty="0" smtClean="0"/>
              <a:t>();</a:t>
            </a:r>
          </a:p>
          <a:p>
            <a:pPr>
              <a:buNone/>
            </a:pPr>
            <a:r>
              <a:rPr lang="es-UY" sz="2800" dirty="0" smtClean="0"/>
              <a:t>}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Cola</a:t>
            </a:r>
            <a:endParaRPr lang="es-U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Lista en la que solo se puede borrar e insertar al final de la lista (top).</a:t>
            </a:r>
          </a:p>
          <a:p>
            <a:r>
              <a:rPr lang="es-UY" dirty="0" smtClean="0"/>
              <a:t>Operaciones</a:t>
            </a:r>
          </a:p>
          <a:p>
            <a:pPr lvl="1"/>
            <a:r>
              <a:rPr lang="es-UY" dirty="0" err="1" smtClean="0"/>
              <a:t>Insert</a:t>
            </a:r>
            <a:r>
              <a:rPr lang="es-UY" dirty="0" smtClean="0"/>
              <a:t> </a:t>
            </a:r>
            <a:r>
              <a:rPr lang="es-UY" dirty="0" smtClean="0">
                <a:sym typeface="Wingdings" pitchFamily="2" charset="2"/>
              </a:rPr>
              <a:t> </a:t>
            </a:r>
            <a:r>
              <a:rPr lang="es-UY" dirty="0" err="1" smtClean="0">
                <a:sym typeface="Wingdings" pitchFamily="2" charset="2"/>
              </a:rPr>
              <a:t>push</a:t>
            </a:r>
            <a:endParaRPr lang="es-UY" dirty="0" smtClean="0">
              <a:sym typeface="Wingdings" pitchFamily="2" charset="2"/>
            </a:endParaRPr>
          </a:p>
          <a:p>
            <a:pPr lvl="1"/>
            <a:r>
              <a:rPr lang="es-UY" dirty="0" err="1" smtClean="0">
                <a:sym typeface="Wingdings" pitchFamily="2" charset="2"/>
              </a:rPr>
              <a:t>Delete</a:t>
            </a:r>
            <a:r>
              <a:rPr lang="es-UY" dirty="0" smtClean="0">
                <a:sym typeface="Wingdings" pitchFamily="2" charset="2"/>
              </a:rPr>
              <a:t>  pop</a:t>
            </a:r>
          </a:p>
          <a:p>
            <a:pPr lvl="1"/>
            <a:r>
              <a:rPr lang="es-UY" dirty="0" smtClean="0">
                <a:sym typeface="Wingdings" pitchFamily="2" charset="2"/>
              </a:rPr>
              <a:t>top: obtengo el elemento top</a:t>
            </a:r>
          </a:p>
          <a:p>
            <a:pPr lvl="1"/>
            <a:r>
              <a:rPr lang="es-UY" dirty="0" smtClean="0">
                <a:sym typeface="Wingdings" pitchFamily="2" charset="2"/>
              </a:rPr>
              <a:t>Conocer si la pila está vacía</a:t>
            </a:r>
          </a:p>
          <a:p>
            <a:r>
              <a:rPr lang="es-UY" dirty="0" smtClean="0">
                <a:sym typeface="Wingdings" pitchFamily="2" charset="2"/>
              </a:rPr>
              <a:t>Hacer pop en pila vacía se considera un error</a:t>
            </a:r>
          </a:p>
          <a:p>
            <a:r>
              <a:rPr lang="es-UY" dirty="0" smtClean="0">
                <a:sym typeface="Wingdings" pitchFamily="2" charset="2"/>
              </a:rPr>
              <a:t>Se conocen como lista del tipo LIFO (</a:t>
            </a:r>
            <a:r>
              <a:rPr lang="es-UY" dirty="0" err="1" smtClean="0">
                <a:sym typeface="Wingdings" pitchFamily="2" charset="2"/>
              </a:rPr>
              <a:t>Last</a:t>
            </a:r>
            <a:r>
              <a:rPr lang="es-UY" dirty="0" smtClean="0">
                <a:sym typeface="Wingdings" pitchFamily="2" charset="2"/>
              </a:rPr>
              <a:t> In </a:t>
            </a:r>
            <a:r>
              <a:rPr lang="es-UY" dirty="0" err="1" smtClean="0">
                <a:sym typeface="Wingdings" pitchFamily="2" charset="2"/>
              </a:rPr>
              <a:t>First</a:t>
            </a:r>
            <a:r>
              <a:rPr lang="es-UY" dirty="0" smtClean="0">
                <a:sym typeface="Wingdings" pitchFamily="2" charset="2"/>
              </a:rPr>
              <a:t> </a:t>
            </a:r>
            <a:r>
              <a:rPr lang="es-UY" dirty="0" err="1" smtClean="0">
                <a:sym typeface="Wingdings" pitchFamily="2" charset="2"/>
              </a:rPr>
              <a:t>Out</a:t>
            </a:r>
            <a:r>
              <a:rPr lang="es-UY" dirty="0" smtClean="0">
                <a:sym typeface="Wingdings" pitchFamily="2" charset="2"/>
              </a:rPr>
              <a:t>)</a:t>
            </a:r>
          </a:p>
          <a:p>
            <a:r>
              <a:rPr lang="es-UY" dirty="0" smtClean="0">
                <a:sym typeface="Wingdings" pitchFamily="2" charset="2"/>
              </a:rPr>
              <a:t>Si el tamaño de la pila es fijo e intento hace </a:t>
            </a:r>
            <a:r>
              <a:rPr lang="es-UY" dirty="0" err="1" smtClean="0">
                <a:sym typeface="Wingdings" pitchFamily="2" charset="2"/>
              </a:rPr>
              <a:t>run</a:t>
            </a:r>
            <a:r>
              <a:rPr lang="es-UY" dirty="0" smtClean="0">
                <a:sym typeface="Wingdings" pitchFamily="2" charset="2"/>
              </a:rPr>
              <a:t> </a:t>
            </a:r>
            <a:r>
              <a:rPr lang="es-UY" dirty="0" err="1" smtClean="0">
                <a:sym typeface="Wingdings" pitchFamily="2" charset="2"/>
              </a:rPr>
              <a:t>push</a:t>
            </a:r>
            <a:r>
              <a:rPr lang="es-UY" dirty="0" smtClean="0">
                <a:sym typeface="Wingdings" pitchFamily="2" charset="2"/>
              </a:rPr>
              <a:t> con la pila llena, se lanza error de desbordamiento</a:t>
            </a: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Stack</a:t>
            </a:r>
            <a:r>
              <a:rPr lang="es-UY" dirty="0" smtClean="0"/>
              <a:t> (Pila)</a:t>
            </a:r>
            <a:endParaRPr lang="es-UY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Trabajos enviados a una impresora</a:t>
            </a:r>
          </a:p>
          <a:p>
            <a:r>
              <a:rPr lang="es-UY" dirty="0" smtClean="0"/>
              <a:t>Acceso a servidor de archivos</a:t>
            </a:r>
          </a:p>
          <a:p>
            <a:r>
              <a:rPr lang="es-UY" dirty="0" smtClean="0"/>
              <a:t>Cola de emails.</a:t>
            </a:r>
          </a:p>
          <a:p>
            <a:r>
              <a:rPr lang="es-UY" dirty="0" smtClean="0"/>
              <a:t>Llamadas a compañías cuando las líneas están ocupadas.</a:t>
            </a:r>
          </a:p>
          <a:p>
            <a:r>
              <a:rPr lang="es-UY" dirty="0" smtClean="0"/>
              <a:t>En la vida real hay muchos:</a:t>
            </a:r>
          </a:p>
          <a:p>
            <a:pPr lvl="1"/>
            <a:r>
              <a:rPr lang="es-UY" dirty="0" smtClean="0"/>
              <a:t>Boleterías</a:t>
            </a:r>
          </a:p>
          <a:p>
            <a:pPr lvl="1"/>
            <a:r>
              <a:rPr lang="es-UY" dirty="0" smtClean="0"/>
              <a:t>Solicitud de recursos limitados</a:t>
            </a:r>
          </a:p>
          <a:p>
            <a:pPr lvl="1"/>
            <a:r>
              <a:rPr lang="es-UY" dirty="0" smtClean="0"/>
              <a:t>Colas en las cajas</a:t>
            </a:r>
          </a:p>
          <a:p>
            <a:pPr lvl="1"/>
            <a:r>
              <a:rPr lang="es-UY" dirty="0" smtClean="0"/>
              <a:t>Colas de acceso a un lugar</a:t>
            </a:r>
          </a:p>
          <a:p>
            <a:pPr lvl="1">
              <a:buNone/>
            </a:pPr>
            <a:endParaRPr lang="es-UY" dirty="0" smtClean="0"/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Aplicaciones de Colas</a:t>
            </a:r>
            <a:endParaRPr lang="es-UY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s-UY" b="1" dirty="0" smtClean="0"/>
              <a:t>Teoría de colas</a:t>
            </a:r>
            <a:r>
              <a:rPr lang="es-UY" dirty="0" smtClean="0"/>
              <a:t>: rama de la matemáticas que se enfoca en temas como:</a:t>
            </a:r>
          </a:p>
          <a:p>
            <a:pPr marL="880110" lvl="1" indent="-514350"/>
            <a:r>
              <a:rPr lang="es-UY" dirty="0" smtClean="0"/>
              <a:t>Cuanto va a demorar alguien en salir de la cola</a:t>
            </a:r>
          </a:p>
          <a:p>
            <a:pPr marL="880110" lvl="1" indent="-514350"/>
            <a:r>
              <a:rPr lang="es-UY" dirty="0" smtClean="0"/>
              <a:t>Cuán larga la cola podría llegar a crecer según el tiempo de procesamiento</a:t>
            </a:r>
          </a:p>
          <a:p>
            <a:pPr marL="880110" lvl="1" indent="-514350">
              <a:buNone/>
            </a:pPr>
            <a:endParaRPr lang="es-UY" dirty="0" smtClean="0"/>
          </a:p>
          <a:p>
            <a:pPr marL="624078" indent="-514350"/>
            <a:endParaRPr lang="es-UY" dirty="0" smtClean="0"/>
          </a:p>
          <a:p>
            <a:pPr marL="624078" indent="-514350">
              <a:buFont typeface="+mj-lt"/>
              <a:buAutoNum type="arabicPeriod"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Aplicaciones de Colas</a:t>
            </a:r>
            <a:endParaRPr lang="es-U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Stack</a:t>
            </a:r>
            <a:r>
              <a:rPr lang="es-UY" dirty="0" smtClean="0"/>
              <a:t> (Pila)</a:t>
            </a:r>
            <a:endParaRPr lang="es-UY" dirty="0"/>
          </a:p>
        </p:txBody>
      </p:sp>
      <p:grpSp>
        <p:nvGrpSpPr>
          <p:cNvPr id="28" name="27 Grupo"/>
          <p:cNvGrpSpPr/>
          <p:nvPr/>
        </p:nvGrpSpPr>
        <p:grpSpPr>
          <a:xfrm>
            <a:off x="1122431" y="1700808"/>
            <a:ext cx="5825833" cy="3888432"/>
            <a:chOff x="1122431" y="1700808"/>
            <a:chExt cx="5825833" cy="3888432"/>
          </a:xfrm>
        </p:grpSpPr>
        <p:grpSp>
          <p:nvGrpSpPr>
            <p:cNvPr id="27" name="26 Grupo"/>
            <p:cNvGrpSpPr/>
            <p:nvPr/>
          </p:nvGrpSpPr>
          <p:grpSpPr>
            <a:xfrm>
              <a:off x="3180068" y="2780928"/>
              <a:ext cx="2664296" cy="2808312"/>
              <a:chOff x="3180068" y="2780928"/>
              <a:chExt cx="2664296" cy="2808312"/>
            </a:xfrm>
          </p:grpSpPr>
          <p:cxnSp>
            <p:nvCxnSpPr>
              <p:cNvPr id="5" name="4 Conector recto"/>
              <p:cNvCxnSpPr/>
              <p:nvPr/>
            </p:nvCxnSpPr>
            <p:spPr>
              <a:xfrm>
                <a:off x="3180068" y="2780928"/>
                <a:ext cx="0" cy="280831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5 Conector recto"/>
              <p:cNvCxnSpPr/>
              <p:nvPr/>
            </p:nvCxnSpPr>
            <p:spPr>
              <a:xfrm>
                <a:off x="5844364" y="2780928"/>
                <a:ext cx="0" cy="280831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Conector recto"/>
              <p:cNvCxnSpPr/>
              <p:nvPr/>
            </p:nvCxnSpPr>
            <p:spPr>
              <a:xfrm>
                <a:off x="3180068" y="5589240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>
                <a:off x="3180068" y="5085184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3180068" y="4581128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180068" y="4077072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3180068" y="3573016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13 CuadroTexto"/>
            <p:cNvSpPr txBox="1"/>
            <p:nvPr/>
          </p:nvSpPr>
          <p:spPr>
            <a:xfrm>
              <a:off x="4260188" y="515719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E0</a:t>
              </a:r>
              <a:endParaRPr lang="es-UY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60188" y="465313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260188" y="41490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60188" y="36450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60188" y="314096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E4</a:t>
              </a:r>
              <a:endParaRPr lang="es-UY" dirty="0"/>
            </a:p>
          </p:txBody>
        </p:sp>
        <p:sp>
          <p:nvSpPr>
            <p:cNvPr id="19" name="18 Flecha derecha"/>
            <p:cNvSpPr/>
            <p:nvPr/>
          </p:nvSpPr>
          <p:spPr>
            <a:xfrm>
              <a:off x="1883924" y="3356992"/>
              <a:ext cx="93610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2" name="21 Flecha doblada"/>
            <p:cNvSpPr/>
            <p:nvPr/>
          </p:nvSpPr>
          <p:spPr>
            <a:xfrm>
              <a:off x="5268300" y="1700808"/>
              <a:ext cx="864096" cy="122413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23" name="22 Flecha doblada"/>
            <p:cNvSpPr/>
            <p:nvPr/>
          </p:nvSpPr>
          <p:spPr>
            <a:xfrm rot="5400000">
              <a:off x="2964044" y="1844824"/>
              <a:ext cx="1080120" cy="936104"/>
            </a:xfrm>
            <a:prstGeom prst="bentArrow">
              <a:avLst>
                <a:gd name="adj1" fmla="val 20116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122431" y="321297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Top</a:t>
              </a:r>
              <a:endParaRPr lang="es-UY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099948" y="170080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err="1" smtClean="0"/>
                <a:t>Push</a:t>
              </a:r>
              <a:endParaRPr lang="es-UY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348420" y="170080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Pop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Stack</a:t>
            </a:r>
            <a:r>
              <a:rPr lang="es-UY" dirty="0" smtClean="0"/>
              <a:t> (Pila) - </a:t>
            </a:r>
            <a:r>
              <a:rPr lang="es-UY" dirty="0" err="1" smtClean="0"/>
              <a:t>Push</a:t>
            </a:r>
            <a:endParaRPr lang="es-UY" dirty="0"/>
          </a:p>
        </p:txBody>
      </p:sp>
      <p:grpSp>
        <p:nvGrpSpPr>
          <p:cNvPr id="27" name="26 Grupo"/>
          <p:cNvGrpSpPr/>
          <p:nvPr/>
        </p:nvGrpSpPr>
        <p:grpSpPr>
          <a:xfrm>
            <a:off x="1122431" y="1700808"/>
            <a:ext cx="4721933" cy="3888432"/>
            <a:chOff x="1122431" y="1700808"/>
            <a:chExt cx="4721933" cy="3888432"/>
          </a:xfrm>
        </p:grpSpPr>
        <p:grpSp>
          <p:nvGrpSpPr>
            <p:cNvPr id="4" name="26 Grupo"/>
            <p:cNvGrpSpPr/>
            <p:nvPr/>
          </p:nvGrpSpPr>
          <p:grpSpPr>
            <a:xfrm>
              <a:off x="3180068" y="2780928"/>
              <a:ext cx="2664296" cy="2808312"/>
              <a:chOff x="3180068" y="2780928"/>
              <a:chExt cx="2664296" cy="2808312"/>
            </a:xfrm>
          </p:grpSpPr>
          <p:cxnSp>
            <p:nvCxnSpPr>
              <p:cNvPr id="5" name="4 Conector recto"/>
              <p:cNvCxnSpPr/>
              <p:nvPr/>
            </p:nvCxnSpPr>
            <p:spPr>
              <a:xfrm>
                <a:off x="3180068" y="2780928"/>
                <a:ext cx="0" cy="280831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5 Conector recto"/>
              <p:cNvCxnSpPr/>
              <p:nvPr/>
            </p:nvCxnSpPr>
            <p:spPr>
              <a:xfrm>
                <a:off x="5844364" y="2780928"/>
                <a:ext cx="0" cy="280831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Conector recto"/>
              <p:cNvCxnSpPr/>
              <p:nvPr/>
            </p:nvCxnSpPr>
            <p:spPr>
              <a:xfrm>
                <a:off x="3180068" y="5589240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>
                <a:off x="3180068" y="5085184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3180068" y="4581128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180068" y="4077072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3180068" y="3573016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13 CuadroTexto"/>
            <p:cNvSpPr txBox="1"/>
            <p:nvPr/>
          </p:nvSpPr>
          <p:spPr>
            <a:xfrm>
              <a:off x="4260188" y="515719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E0</a:t>
              </a:r>
              <a:endParaRPr lang="es-UY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60188" y="465313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260188" y="41490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60188" y="36450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60188" y="314096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E4</a:t>
              </a:r>
              <a:endParaRPr lang="es-UY" dirty="0"/>
            </a:p>
          </p:txBody>
        </p:sp>
        <p:sp>
          <p:nvSpPr>
            <p:cNvPr id="19" name="18 Flecha derecha"/>
            <p:cNvSpPr/>
            <p:nvPr/>
          </p:nvSpPr>
          <p:spPr>
            <a:xfrm>
              <a:off x="1883924" y="3356992"/>
              <a:ext cx="93610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3" name="22 Flecha doblada"/>
            <p:cNvSpPr/>
            <p:nvPr/>
          </p:nvSpPr>
          <p:spPr>
            <a:xfrm rot="5400000">
              <a:off x="2964044" y="1844824"/>
              <a:ext cx="1080120" cy="936104"/>
            </a:xfrm>
            <a:prstGeom prst="bentArrow">
              <a:avLst>
                <a:gd name="adj1" fmla="val 20116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122431" y="321297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Top</a:t>
              </a:r>
              <a:endParaRPr lang="es-UY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099948" y="170080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err="1" smtClean="0"/>
                <a:t>Push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Stack</a:t>
            </a:r>
            <a:r>
              <a:rPr lang="es-UY" dirty="0" smtClean="0"/>
              <a:t> (Pila) - </a:t>
            </a:r>
            <a:r>
              <a:rPr lang="es-UY" dirty="0" err="1" smtClean="0"/>
              <a:t>Push</a:t>
            </a:r>
            <a:endParaRPr lang="es-UY" dirty="0"/>
          </a:p>
        </p:txBody>
      </p:sp>
      <p:grpSp>
        <p:nvGrpSpPr>
          <p:cNvPr id="30" name="29 Grupo"/>
          <p:cNvGrpSpPr/>
          <p:nvPr/>
        </p:nvGrpSpPr>
        <p:grpSpPr>
          <a:xfrm>
            <a:off x="1218219" y="2348880"/>
            <a:ext cx="4793941" cy="3240360"/>
            <a:chOff x="1074203" y="2348880"/>
            <a:chExt cx="4793941" cy="3240360"/>
          </a:xfrm>
        </p:grpSpPr>
        <p:cxnSp>
          <p:nvCxnSpPr>
            <p:cNvPr id="5" name="4 Conector recto"/>
            <p:cNvCxnSpPr/>
            <p:nvPr/>
          </p:nvCxnSpPr>
          <p:spPr>
            <a:xfrm flipH="1">
              <a:off x="3180068" y="2348880"/>
              <a:ext cx="23780" cy="324036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flipH="1">
              <a:off x="5844364" y="2420888"/>
              <a:ext cx="23780" cy="316835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3180068" y="5589240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180068" y="5085184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3180068" y="4581128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180068" y="4077072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3180068" y="3573016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260188" y="515719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E0</a:t>
              </a:r>
              <a:endParaRPr lang="es-UY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60188" y="465313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260188" y="41490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60188" y="36450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60188" y="314096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E4</a:t>
              </a:r>
              <a:endParaRPr lang="es-UY" dirty="0"/>
            </a:p>
          </p:txBody>
        </p:sp>
        <p:sp>
          <p:nvSpPr>
            <p:cNvPr id="19" name="18 Flecha derecha"/>
            <p:cNvSpPr/>
            <p:nvPr/>
          </p:nvSpPr>
          <p:spPr>
            <a:xfrm>
              <a:off x="1883924" y="2924944"/>
              <a:ext cx="93610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074203" y="278092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Top</a:t>
              </a:r>
              <a:endParaRPr lang="es-UY" dirty="0"/>
            </a:p>
          </p:txBody>
        </p:sp>
        <p:cxnSp>
          <p:nvCxnSpPr>
            <p:cNvPr id="21" name="20 Conector recto"/>
            <p:cNvCxnSpPr/>
            <p:nvPr/>
          </p:nvCxnSpPr>
          <p:spPr>
            <a:xfrm>
              <a:off x="3203848" y="3140968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4260442" y="270892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E5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Stack</a:t>
            </a:r>
            <a:r>
              <a:rPr lang="es-UY" dirty="0" smtClean="0"/>
              <a:t> (Pila) - Pop</a:t>
            </a:r>
            <a:endParaRPr lang="es-UY" dirty="0"/>
          </a:p>
        </p:txBody>
      </p:sp>
      <p:grpSp>
        <p:nvGrpSpPr>
          <p:cNvPr id="27" name="26 Grupo"/>
          <p:cNvGrpSpPr/>
          <p:nvPr/>
        </p:nvGrpSpPr>
        <p:grpSpPr>
          <a:xfrm>
            <a:off x="1122431" y="1700808"/>
            <a:ext cx="5825833" cy="3888432"/>
            <a:chOff x="1122431" y="1700808"/>
            <a:chExt cx="5825833" cy="3888432"/>
          </a:xfrm>
        </p:grpSpPr>
        <p:grpSp>
          <p:nvGrpSpPr>
            <p:cNvPr id="4" name="26 Grupo"/>
            <p:cNvGrpSpPr/>
            <p:nvPr/>
          </p:nvGrpSpPr>
          <p:grpSpPr>
            <a:xfrm>
              <a:off x="3180068" y="2780928"/>
              <a:ext cx="2664296" cy="2808312"/>
              <a:chOff x="3180068" y="2780928"/>
              <a:chExt cx="2664296" cy="2808312"/>
            </a:xfrm>
          </p:grpSpPr>
          <p:cxnSp>
            <p:nvCxnSpPr>
              <p:cNvPr id="5" name="4 Conector recto"/>
              <p:cNvCxnSpPr/>
              <p:nvPr/>
            </p:nvCxnSpPr>
            <p:spPr>
              <a:xfrm>
                <a:off x="3180068" y="2780928"/>
                <a:ext cx="0" cy="280831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5 Conector recto"/>
              <p:cNvCxnSpPr/>
              <p:nvPr/>
            </p:nvCxnSpPr>
            <p:spPr>
              <a:xfrm>
                <a:off x="5844364" y="2780928"/>
                <a:ext cx="0" cy="280831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Conector recto"/>
              <p:cNvCxnSpPr/>
              <p:nvPr/>
            </p:nvCxnSpPr>
            <p:spPr>
              <a:xfrm>
                <a:off x="3180068" y="5589240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>
                <a:off x="3180068" y="5085184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3180068" y="4581128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180068" y="4077072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3180068" y="3573016"/>
                <a:ext cx="26642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13 CuadroTexto"/>
            <p:cNvSpPr txBox="1"/>
            <p:nvPr/>
          </p:nvSpPr>
          <p:spPr>
            <a:xfrm>
              <a:off x="4260188" y="515719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E0</a:t>
              </a:r>
              <a:endParaRPr lang="es-UY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60188" y="465313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260188" y="41490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60188" y="36450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60188" y="314096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E4</a:t>
              </a:r>
              <a:endParaRPr lang="es-UY" dirty="0"/>
            </a:p>
          </p:txBody>
        </p:sp>
        <p:sp>
          <p:nvSpPr>
            <p:cNvPr id="19" name="18 Flecha derecha"/>
            <p:cNvSpPr/>
            <p:nvPr/>
          </p:nvSpPr>
          <p:spPr>
            <a:xfrm>
              <a:off x="1883924" y="3356992"/>
              <a:ext cx="93610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2" name="21 Flecha doblada"/>
            <p:cNvSpPr/>
            <p:nvPr/>
          </p:nvSpPr>
          <p:spPr>
            <a:xfrm>
              <a:off x="5268300" y="1700808"/>
              <a:ext cx="864096" cy="122413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122431" y="321297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Top</a:t>
              </a:r>
              <a:endParaRPr lang="es-UY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348420" y="170080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Pop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Stack</a:t>
            </a:r>
            <a:r>
              <a:rPr lang="es-UY" dirty="0" smtClean="0"/>
              <a:t> (Pila) - Pop</a:t>
            </a:r>
            <a:endParaRPr lang="es-UY" dirty="0"/>
          </a:p>
        </p:txBody>
      </p:sp>
      <p:grpSp>
        <p:nvGrpSpPr>
          <p:cNvPr id="27" name="26 Grupo"/>
          <p:cNvGrpSpPr/>
          <p:nvPr/>
        </p:nvGrpSpPr>
        <p:grpSpPr>
          <a:xfrm>
            <a:off x="1122431" y="2492896"/>
            <a:ext cx="4745713" cy="2232248"/>
            <a:chOff x="1122431" y="2492896"/>
            <a:chExt cx="4745713" cy="2232248"/>
          </a:xfrm>
        </p:grpSpPr>
        <p:cxnSp>
          <p:nvCxnSpPr>
            <p:cNvPr id="5" name="4 Conector recto"/>
            <p:cNvCxnSpPr/>
            <p:nvPr/>
          </p:nvCxnSpPr>
          <p:spPr>
            <a:xfrm flipH="1">
              <a:off x="3180068" y="2492896"/>
              <a:ext cx="23780" cy="223224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flipH="1">
              <a:off x="5844364" y="2492896"/>
              <a:ext cx="23780" cy="223224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3180068" y="4725144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180068" y="4221088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3180068" y="3717032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180068" y="3212976"/>
              <a:ext cx="266429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260188" y="429309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E0</a:t>
              </a:r>
              <a:endParaRPr lang="es-UY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60188" y="378904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260188" y="328498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60188" y="278092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9" name="18 Flecha derecha"/>
            <p:cNvSpPr/>
            <p:nvPr/>
          </p:nvSpPr>
          <p:spPr>
            <a:xfrm>
              <a:off x="1883924" y="2924944"/>
              <a:ext cx="93610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122431" y="27716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Top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UY" dirty="0" err="1" smtClean="0"/>
              <a:t>public</a:t>
            </a:r>
            <a:r>
              <a:rPr lang="es-UY" dirty="0" smtClean="0"/>
              <a:t> interface Pila{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void</a:t>
            </a:r>
            <a:r>
              <a:rPr lang="es-UY" dirty="0" smtClean="0"/>
              <a:t> pop() </a:t>
            </a:r>
            <a:r>
              <a:rPr lang="es-UY" dirty="0" err="1" smtClean="0"/>
              <a:t>throws</a:t>
            </a:r>
            <a:r>
              <a:rPr lang="es-UY" dirty="0" smtClean="0"/>
              <a:t> </a:t>
            </a:r>
            <a:r>
              <a:rPr lang="es-UY" dirty="0" err="1" smtClean="0"/>
              <a:t>PilaVaciaException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Object</a:t>
            </a:r>
            <a:r>
              <a:rPr lang="es-UY" dirty="0" smtClean="0"/>
              <a:t> top() </a:t>
            </a:r>
            <a:r>
              <a:rPr lang="es-UY" dirty="0" err="1" smtClean="0"/>
              <a:t>throws</a:t>
            </a:r>
            <a:r>
              <a:rPr lang="es-UY" dirty="0" smtClean="0"/>
              <a:t> </a:t>
            </a:r>
            <a:r>
              <a:rPr lang="es-UY" dirty="0" err="1" smtClean="0"/>
              <a:t>PilaVaciaException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void</a:t>
            </a:r>
            <a:r>
              <a:rPr lang="es-UY" dirty="0" smtClean="0"/>
              <a:t> </a:t>
            </a:r>
            <a:r>
              <a:rPr lang="es-UY" dirty="0" err="1" smtClean="0"/>
              <a:t>push</a:t>
            </a:r>
            <a:r>
              <a:rPr lang="es-UY" dirty="0" smtClean="0"/>
              <a:t>(</a:t>
            </a:r>
            <a:r>
              <a:rPr lang="es-UY" dirty="0" err="1" smtClean="0"/>
              <a:t>Object</a:t>
            </a:r>
            <a:r>
              <a:rPr lang="es-UY" dirty="0" smtClean="0"/>
              <a:t> </a:t>
            </a:r>
            <a:r>
              <a:rPr lang="es-UY" dirty="0" err="1" smtClean="0"/>
              <a:t>element</a:t>
            </a:r>
            <a:r>
              <a:rPr lang="es-UY" dirty="0" smtClean="0"/>
              <a:t>);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boolean</a:t>
            </a:r>
            <a:r>
              <a:rPr lang="es-UY" dirty="0" smtClean="0"/>
              <a:t> </a:t>
            </a:r>
            <a:r>
              <a:rPr lang="es-UY" dirty="0" err="1" smtClean="0"/>
              <a:t>vacia</a:t>
            </a:r>
            <a:r>
              <a:rPr lang="es-UY" dirty="0" smtClean="0"/>
              <a:t>();</a:t>
            </a:r>
          </a:p>
          <a:p>
            <a:pPr>
              <a:buNone/>
            </a:pPr>
            <a:r>
              <a:rPr lang="es-UY" dirty="0" smtClean="0"/>
              <a:t>}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</a:t>
            </a:r>
            <a:r>
              <a:rPr lang="es-UY" dirty="0" err="1" smtClean="0"/>
              <a:t>Stack</a:t>
            </a:r>
            <a:r>
              <a:rPr lang="es-UY" dirty="0" smtClean="0"/>
              <a:t> (Pila)</a:t>
            </a:r>
            <a:endParaRPr lang="es-UY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863</TotalTime>
  <Words>1222</Words>
  <Application>Microsoft Macintosh PowerPoint</Application>
  <PresentationFormat>On-screen Show (4:3)</PresentationFormat>
  <Paragraphs>200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Concurrencia</vt:lpstr>
      <vt:lpstr>Programación II</vt:lpstr>
      <vt:lpstr>Agenda</vt:lpstr>
      <vt:lpstr>Stack (Pila)</vt:lpstr>
      <vt:lpstr>Stack (Pila)</vt:lpstr>
      <vt:lpstr>Stack (Pila) - Push</vt:lpstr>
      <vt:lpstr>Stack (Pila) - Push</vt:lpstr>
      <vt:lpstr>Stack (Pila) - Pop</vt:lpstr>
      <vt:lpstr>Stack (Pila) - Pop</vt:lpstr>
      <vt:lpstr>TAD Stack (Pila)</vt:lpstr>
      <vt:lpstr>Implementaciones de Pila</vt:lpstr>
      <vt:lpstr>Aplicaciones</vt:lpstr>
      <vt:lpstr>Aplicaciones – Balanceo de símbolos</vt:lpstr>
      <vt:lpstr>Aplicaciones – Balanceo de símbolos</vt:lpstr>
      <vt:lpstr>Aplicaciones – Expresiones postfijas</vt:lpstr>
      <vt:lpstr>Aplicaciones – Expresiones postfijas</vt:lpstr>
      <vt:lpstr>Aplicaciones – Expresiones  postfijas</vt:lpstr>
      <vt:lpstr>Aplicaciones – Expresiones  postfijas</vt:lpstr>
      <vt:lpstr>Aplicaciones – Expresiones  postfijas</vt:lpstr>
      <vt:lpstr>Aplicaciones – Expresiones  postfijas</vt:lpstr>
      <vt:lpstr>Aplicaciones – Expresiones  postfijas</vt:lpstr>
      <vt:lpstr>Aplicaciones – Conversión de infija a postfija</vt:lpstr>
      <vt:lpstr>Aplicaciones – Conversión de infija a postfija</vt:lpstr>
      <vt:lpstr>Aplicaciones – Conversión de infija a postfija</vt:lpstr>
      <vt:lpstr>Aplicaciones – Conversión de infija a postfija</vt:lpstr>
      <vt:lpstr>Aplicaciones – Llamadas a métodos</vt:lpstr>
      <vt:lpstr>Aplicaciones – Llamadas a métodos</vt:lpstr>
      <vt:lpstr>Colas (Queues)</vt:lpstr>
      <vt:lpstr>Colas (Queues)</vt:lpstr>
      <vt:lpstr>TAD Cola</vt:lpstr>
      <vt:lpstr>Aplicaciones de Colas</vt:lpstr>
      <vt:lpstr>Aplicaciones de Colas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</dc:title>
  <dc:creator>Luciana</dc:creator>
  <cp:lastModifiedBy>Daniel Pereda</cp:lastModifiedBy>
  <cp:revision>98</cp:revision>
  <dcterms:created xsi:type="dcterms:W3CDTF">2013-02-04T16:43:31Z</dcterms:created>
  <dcterms:modified xsi:type="dcterms:W3CDTF">2014-03-19T20:10:22Z</dcterms:modified>
</cp:coreProperties>
</file>