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68" r:id="rId3"/>
    <p:sldId id="264" r:id="rId4"/>
    <p:sldId id="312" r:id="rId5"/>
    <p:sldId id="303" r:id="rId6"/>
    <p:sldId id="307" r:id="rId7"/>
    <p:sldId id="308" r:id="rId8"/>
    <p:sldId id="309" r:id="rId9"/>
    <p:sldId id="306" r:id="rId10"/>
    <p:sldId id="304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1" r:id="rId19"/>
    <p:sldId id="323" r:id="rId20"/>
    <p:sldId id="325" r:id="rId21"/>
    <p:sldId id="326" r:id="rId22"/>
    <p:sldId id="342" r:id="rId23"/>
    <p:sldId id="324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5" r:id="rId32"/>
    <p:sldId id="333" r:id="rId33"/>
    <p:sldId id="344" r:id="rId34"/>
    <p:sldId id="345" r:id="rId35"/>
    <p:sldId id="346" r:id="rId36"/>
    <p:sldId id="347" r:id="rId37"/>
    <p:sldId id="349" r:id="rId38"/>
    <p:sldId id="348" r:id="rId39"/>
    <p:sldId id="350" r:id="rId40"/>
    <p:sldId id="351" r:id="rId41"/>
    <p:sldId id="354" r:id="rId42"/>
    <p:sldId id="355" r:id="rId43"/>
    <p:sldId id="352" r:id="rId44"/>
    <p:sldId id="353" r:id="rId4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63" autoAdjust="0"/>
  </p:normalViewPr>
  <p:slideViewPr>
    <p:cSldViewPr>
      <p:cViewPr varScale="1">
        <p:scale>
          <a:sx n="87" d="100"/>
          <a:sy n="87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83A-349F-45D4-ADB0-03674F306CFC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028-630E-478C-9A71-4BB92DD1112C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380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09/04/14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‹#›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cc.uchile.cl/~bebustos/apuntes/cc3001/Estructuras/" TargetMode="External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Programación II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Tema 3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El </a:t>
            </a:r>
            <a:r>
              <a:rPr lang="es-UY" dirty="0" err="1" smtClean="0"/>
              <a:t>Iterator</a:t>
            </a:r>
            <a:r>
              <a:rPr lang="es-UY" dirty="0" smtClean="0"/>
              <a:t> de las colecciones personalizadas debe implementarse.</a:t>
            </a:r>
          </a:p>
          <a:p>
            <a:r>
              <a:rPr lang="es-UY" dirty="0" smtClean="0"/>
              <a:t>Para la implementación:</a:t>
            </a:r>
          </a:p>
          <a:p>
            <a:pPr lvl="1"/>
            <a:r>
              <a:rPr lang="es-UY" dirty="0" smtClean="0"/>
              <a:t>Se debe crear una clase que implemente la interfaz </a:t>
            </a:r>
            <a:r>
              <a:rPr lang="es-UY" dirty="0" err="1" smtClean="0"/>
              <a:t>Iterator</a:t>
            </a:r>
            <a:r>
              <a:rPr lang="es-UY" dirty="0" smtClean="0"/>
              <a:t>, </a:t>
            </a:r>
            <a:r>
              <a:rPr lang="es-UY" dirty="0" err="1" smtClean="0"/>
              <a:t>MiIterator</a:t>
            </a:r>
            <a:r>
              <a:rPr lang="es-UY" dirty="0" smtClean="0"/>
              <a:t>.</a:t>
            </a:r>
          </a:p>
          <a:p>
            <a:pPr lvl="1"/>
            <a:r>
              <a:rPr lang="es-UY" dirty="0" smtClean="0"/>
              <a:t>Implementar los </a:t>
            </a:r>
            <a:r>
              <a:rPr lang="es-UY" dirty="0" err="1" smtClean="0"/>
              <a:t>metodos</a:t>
            </a:r>
            <a:r>
              <a:rPr lang="es-UY" dirty="0" smtClean="0"/>
              <a:t> de la interfaz</a:t>
            </a:r>
          </a:p>
          <a:p>
            <a:pPr lvl="1"/>
            <a:r>
              <a:rPr lang="es-UY" dirty="0" smtClean="0"/>
              <a:t>Implementar la interfaz Iterable desde la clase de la colección.</a:t>
            </a:r>
          </a:p>
          <a:p>
            <a:pPr lvl="1"/>
            <a:r>
              <a:rPr lang="es-UY" dirty="0" smtClean="0"/>
              <a:t>Implementar el método creando un nuevo </a:t>
            </a:r>
            <a:r>
              <a:rPr lang="es-UY" dirty="0" err="1" smtClean="0"/>
              <a:t>MiIterator</a:t>
            </a:r>
            <a:r>
              <a:rPr lang="es-UY" dirty="0" smtClean="0"/>
              <a:t>.</a:t>
            </a:r>
          </a:p>
          <a:p>
            <a:pPr lvl="1"/>
            <a:r>
              <a:rPr lang="es-UY" b="1" dirty="0" smtClean="0"/>
              <a:t>Ver Ejemplo</a:t>
            </a:r>
          </a:p>
          <a:p>
            <a:pPr lvl="1"/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Estructura no lineal</a:t>
            </a:r>
          </a:p>
          <a:p>
            <a:r>
              <a:rPr lang="es-UY" dirty="0" smtClean="0"/>
              <a:t>Colección de nodos</a:t>
            </a:r>
          </a:p>
          <a:p>
            <a:r>
              <a:rPr lang="es-UY" dirty="0" smtClean="0"/>
              <a:t>Definición recursiva:</a:t>
            </a:r>
          </a:p>
          <a:p>
            <a:pPr lvl="1"/>
            <a:r>
              <a:rPr lang="es-UY" dirty="0" smtClean="0"/>
              <a:t>Puede ser colección vacía</a:t>
            </a:r>
          </a:p>
          <a:p>
            <a:pPr lvl="1"/>
            <a:r>
              <a:rPr lang="es-UY" dirty="0" smtClean="0"/>
              <a:t>Consiste en un nodo raíz “r” del cual conectan “n” sub árboles.</a:t>
            </a:r>
          </a:p>
          <a:p>
            <a:pPr lvl="1"/>
            <a:r>
              <a:rPr lang="es-UY" dirty="0" smtClean="0"/>
              <a:t>La raíz de cada sub árbol se dice que es un hijo de “r”. A “r” se le llama padre de cada nodo raíz de los </a:t>
            </a:r>
            <a:r>
              <a:rPr lang="es-UY" dirty="0" err="1" smtClean="0"/>
              <a:t>subárboles</a:t>
            </a:r>
            <a:r>
              <a:rPr lang="es-UY" dirty="0" smtClean="0"/>
              <a:t>. </a:t>
            </a:r>
          </a:p>
          <a:p>
            <a:pPr lvl="1"/>
            <a:r>
              <a:rPr lang="es-UY" dirty="0" smtClean="0"/>
              <a:t>Se le llaman </a:t>
            </a:r>
            <a:r>
              <a:rPr lang="es-UY" b="1" dirty="0" smtClean="0"/>
              <a:t>hermanos</a:t>
            </a:r>
            <a:r>
              <a:rPr lang="es-UY" dirty="0" smtClean="0"/>
              <a:t> a nodos con el mismo padre</a:t>
            </a:r>
          </a:p>
          <a:p>
            <a:pPr lvl="1"/>
            <a:r>
              <a:rPr lang="es-UY" dirty="0" smtClean="0"/>
              <a:t>Se pueden hacer definiciones similares para definir abuelos, nietos, ancestros y descendientes.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427984" y="162880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5" name="4 Triángulo isósceles"/>
          <p:cNvSpPr/>
          <p:nvPr/>
        </p:nvSpPr>
        <p:spPr>
          <a:xfrm>
            <a:off x="1115616" y="3284984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T1</a:t>
            </a:r>
            <a:endParaRPr lang="es-UY" dirty="0"/>
          </a:p>
        </p:txBody>
      </p:sp>
      <p:sp>
        <p:nvSpPr>
          <p:cNvPr id="6" name="5 Triángulo isósceles"/>
          <p:cNvSpPr/>
          <p:nvPr/>
        </p:nvSpPr>
        <p:spPr>
          <a:xfrm>
            <a:off x="3203848" y="3284984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T2</a:t>
            </a:r>
            <a:endParaRPr lang="es-UY" dirty="0"/>
          </a:p>
        </p:txBody>
      </p:sp>
      <p:sp>
        <p:nvSpPr>
          <p:cNvPr id="7" name="6 Triángulo isósceles"/>
          <p:cNvSpPr/>
          <p:nvPr/>
        </p:nvSpPr>
        <p:spPr>
          <a:xfrm>
            <a:off x="5220072" y="3284984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T3</a:t>
            </a:r>
            <a:endParaRPr lang="es-UY" dirty="0"/>
          </a:p>
        </p:txBody>
      </p:sp>
      <p:sp>
        <p:nvSpPr>
          <p:cNvPr id="8" name="7 Triángulo isósceles"/>
          <p:cNvSpPr/>
          <p:nvPr/>
        </p:nvSpPr>
        <p:spPr>
          <a:xfrm>
            <a:off x="7164288" y="3212976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T4</a:t>
            </a:r>
            <a:endParaRPr lang="es-UY" dirty="0"/>
          </a:p>
        </p:txBody>
      </p:sp>
      <p:cxnSp>
        <p:nvCxnSpPr>
          <p:cNvPr id="10" name="9 Conector recto"/>
          <p:cNvCxnSpPr>
            <a:stCxn id="4" idx="4"/>
            <a:endCxn id="5" idx="0"/>
          </p:cNvCxnSpPr>
          <p:nvPr/>
        </p:nvCxnSpPr>
        <p:spPr>
          <a:xfrm flipH="1">
            <a:off x="1835696" y="2348880"/>
            <a:ext cx="29883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4" idx="4"/>
            <a:endCxn id="6" idx="0"/>
          </p:cNvCxnSpPr>
          <p:nvPr/>
        </p:nvCxnSpPr>
        <p:spPr>
          <a:xfrm flipH="1">
            <a:off x="3923928" y="2348880"/>
            <a:ext cx="9001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4" idx="4"/>
            <a:endCxn id="7" idx="0"/>
          </p:cNvCxnSpPr>
          <p:nvPr/>
        </p:nvCxnSpPr>
        <p:spPr>
          <a:xfrm>
            <a:off x="4824028" y="2348880"/>
            <a:ext cx="111612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4" idx="4"/>
            <a:endCxn id="8" idx="0"/>
          </p:cNvCxnSpPr>
          <p:nvPr/>
        </p:nvCxnSpPr>
        <p:spPr>
          <a:xfrm>
            <a:off x="4824028" y="2348880"/>
            <a:ext cx="306034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15616" y="5229200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/>
              <a:t>Como notación T = {R,T1,T2,T3,T4}</a:t>
            </a:r>
            <a:endParaRPr lang="es-UY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3347864" y="170080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A</a:t>
            </a:r>
            <a:endParaRPr lang="es-UY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126876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/>
              <a:t>Ta = {A}</a:t>
            </a:r>
            <a:endParaRPr lang="es-UY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285293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/>
              <a:t>Tb = {A,B}</a:t>
            </a:r>
            <a:endParaRPr lang="es-UY" dirty="0"/>
          </a:p>
        </p:txBody>
      </p:sp>
      <p:sp>
        <p:nvSpPr>
          <p:cNvPr id="15" name="14 Elipse"/>
          <p:cNvSpPr/>
          <p:nvPr/>
        </p:nvSpPr>
        <p:spPr>
          <a:xfrm>
            <a:off x="3347864" y="306896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A</a:t>
            </a:r>
            <a:endParaRPr lang="es-UY" dirty="0"/>
          </a:p>
        </p:txBody>
      </p:sp>
      <p:sp>
        <p:nvSpPr>
          <p:cNvPr id="17" name="16 Elipse"/>
          <p:cNvSpPr/>
          <p:nvPr/>
        </p:nvSpPr>
        <p:spPr>
          <a:xfrm>
            <a:off x="3347864" y="422108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B</a:t>
            </a:r>
            <a:endParaRPr lang="es-UY" dirty="0"/>
          </a:p>
        </p:txBody>
      </p:sp>
      <p:cxnSp>
        <p:nvCxnSpPr>
          <p:cNvPr id="21" name="20 Conector recto"/>
          <p:cNvCxnSpPr>
            <a:stCxn id="15" idx="4"/>
            <a:endCxn id="17" idx="0"/>
          </p:cNvCxnSpPr>
          <p:nvPr/>
        </p:nvCxnSpPr>
        <p:spPr>
          <a:xfrm>
            <a:off x="3743908" y="378904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3347864" y="170080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A</a:t>
            </a:r>
            <a:endParaRPr lang="es-UY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1268760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/>
              <a:t>Ta = {A,{B,{C,D}}, E}</a:t>
            </a:r>
            <a:endParaRPr lang="es-UY" sz="2400" dirty="0"/>
          </a:p>
        </p:txBody>
      </p:sp>
      <p:sp>
        <p:nvSpPr>
          <p:cNvPr id="9" name="8 Elipse"/>
          <p:cNvSpPr/>
          <p:nvPr/>
        </p:nvSpPr>
        <p:spPr>
          <a:xfrm>
            <a:off x="3347864" y="270892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B</a:t>
            </a:r>
            <a:endParaRPr lang="es-UY" dirty="0"/>
          </a:p>
        </p:txBody>
      </p:sp>
      <p:sp>
        <p:nvSpPr>
          <p:cNvPr id="10" name="9 Elipse"/>
          <p:cNvSpPr/>
          <p:nvPr/>
        </p:nvSpPr>
        <p:spPr>
          <a:xfrm>
            <a:off x="4788024" y="270892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E</a:t>
            </a:r>
            <a:endParaRPr lang="es-UY" dirty="0"/>
          </a:p>
        </p:txBody>
      </p:sp>
      <p:sp>
        <p:nvSpPr>
          <p:cNvPr id="11" name="10 Elipse"/>
          <p:cNvSpPr/>
          <p:nvPr/>
        </p:nvSpPr>
        <p:spPr>
          <a:xfrm>
            <a:off x="2699792" y="3933056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C</a:t>
            </a:r>
            <a:endParaRPr lang="es-UY" dirty="0"/>
          </a:p>
        </p:txBody>
      </p:sp>
      <p:sp>
        <p:nvSpPr>
          <p:cNvPr id="12" name="11 Elipse"/>
          <p:cNvSpPr/>
          <p:nvPr/>
        </p:nvSpPr>
        <p:spPr>
          <a:xfrm>
            <a:off x="3923928" y="386104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D</a:t>
            </a:r>
            <a:endParaRPr lang="es-UY" dirty="0"/>
          </a:p>
        </p:txBody>
      </p:sp>
      <p:cxnSp>
        <p:nvCxnSpPr>
          <p:cNvPr id="16" name="15 Conector recto"/>
          <p:cNvCxnSpPr>
            <a:stCxn id="4" idx="4"/>
            <a:endCxn id="9" idx="0"/>
          </p:cNvCxnSpPr>
          <p:nvPr/>
        </p:nvCxnSpPr>
        <p:spPr>
          <a:xfrm>
            <a:off x="3743908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4" idx="4"/>
            <a:endCxn id="10" idx="0"/>
          </p:cNvCxnSpPr>
          <p:nvPr/>
        </p:nvCxnSpPr>
        <p:spPr>
          <a:xfrm>
            <a:off x="3743908" y="2420888"/>
            <a:ext cx="14401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9" idx="4"/>
            <a:endCxn id="11" idx="0"/>
          </p:cNvCxnSpPr>
          <p:nvPr/>
        </p:nvCxnSpPr>
        <p:spPr>
          <a:xfrm flipH="1">
            <a:off x="3095836" y="342900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9" idx="4"/>
            <a:endCxn id="12" idx="0"/>
          </p:cNvCxnSpPr>
          <p:nvPr/>
        </p:nvCxnSpPr>
        <p:spPr>
          <a:xfrm>
            <a:off x="3743908" y="3429000"/>
            <a:ext cx="5760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Grado de un nodo: </a:t>
            </a:r>
            <a:r>
              <a:rPr lang="es-UY" dirty="0" smtClean="0"/>
              <a:t>Cantidad de sub árboles</a:t>
            </a:r>
          </a:p>
          <a:p>
            <a:r>
              <a:rPr lang="es-UY" b="1" dirty="0" smtClean="0"/>
              <a:t>Hojas: </a:t>
            </a:r>
            <a:r>
              <a:rPr lang="es-UY" dirty="0" smtClean="0"/>
              <a:t>Nodos que no tienen hijos (Grado 0)</a:t>
            </a:r>
          </a:p>
          <a:p>
            <a:r>
              <a:rPr lang="es-UY" b="1" dirty="0" smtClean="0"/>
              <a:t>Camino: </a:t>
            </a:r>
            <a:r>
              <a:rPr lang="es-UY" dirty="0" smtClean="0"/>
              <a:t>Secuencia de nodos no vacía P = {r1, r2, …, </a:t>
            </a:r>
            <a:r>
              <a:rPr lang="es-UY" dirty="0" err="1" smtClean="0"/>
              <a:t>rk</a:t>
            </a:r>
            <a:r>
              <a:rPr lang="es-UY" dirty="0" smtClean="0"/>
              <a:t>} dónde el </a:t>
            </a:r>
            <a:r>
              <a:rPr lang="es-UY" dirty="0" err="1" smtClean="0"/>
              <a:t>iésimo</a:t>
            </a:r>
            <a:r>
              <a:rPr lang="es-UY" dirty="0" smtClean="0"/>
              <a:t> nodo del camino (i) es padre del nodo i+1.</a:t>
            </a:r>
          </a:p>
          <a:p>
            <a:r>
              <a:rPr lang="es-UY" b="1" dirty="0" smtClean="0"/>
              <a:t>Largo del camino: </a:t>
            </a:r>
            <a:r>
              <a:rPr lang="es-UY" dirty="0" smtClean="0"/>
              <a:t>k-1, es la cantidad de líneas que unen los nodos del camino.</a:t>
            </a:r>
          </a:p>
          <a:p>
            <a:r>
              <a:rPr lang="es-UY" b="1" dirty="0" smtClean="0"/>
              <a:t>Nivel de profundidad: </a:t>
            </a:r>
            <a:r>
              <a:rPr lang="es-UY" dirty="0" smtClean="0"/>
              <a:t>Largo del camino desde la raíz al nodo “n”.</a:t>
            </a:r>
            <a:endParaRPr lang="es-UY" b="1" dirty="0" smtClean="0"/>
          </a:p>
          <a:p>
            <a:pPr>
              <a:buNone/>
            </a:pPr>
            <a:r>
              <a:rPr lang="es-UY" b="1" dirty="0" smtClean="0"/>
              <a:t> </a:t>
            </a:r>
            <a:endParaRPr lang="es-UY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UY" b="1" dirty="0" smtClean="0"/>
              <a:t>Altura de un nodo: </a:t>
            </a:r>
            <a:r>
              <a:rPr lang="es-UY" dirty="0" smtClean="0"/>
              <a:t>largo del camino más largo desde el nodo a una hoja.</a:t>
            </a:r>
          </a:p>
          <a:p>
            <a:r>
              <a:rPr lang="es-UY" b="1" dirty="0" smtClean="0"/>
              <a:t>Altura del árbol: </a:t>
            </a:r>
            <a:r>
              <a:rPr lang="es-UY" dirty="0" smtClean="0"/>
              <a:t>Peso de la raíz</a:t>
            </a:r>
          </a:p>
          <a:p>
            <a:r>
              <a:rPr lang="es-UY" b="1" dirty="0" smtClean="0"/>
              <a:t>Orden: </a:t>
            </a:r>
            <a:r>
              <a:rPr lang="es-UY" dirty="0" smtClean="0"/>
              <a:t>Cantidad potencial de hijos que puede tener un nodo.</a:t>
            </a:r>
            <a:endParaRPr lang="es-UY" b="1" dirty="0" smtClean="0"/>
          </a:p>
          <a:p>
            <a:endParaRPr lang="es-UY" b="1" dirty="0" smtClean="0"/>
          </a:p>
          <a:p>
            <a:r>
              <a:rPr lang="es-UY" dirty="0" smtClean="0"/>
              <a:t>Ejemplos en la vida real:</a:t>
            </a:r>
          </a:p>
          <a:p>
            <a:pPr lvl="1"/>
            <a:r>
              <a:rPr lang="es-UY" dirty="0" smtClean="0"/>
              <a:t>Estructura de una empresa</a:t>
            </a:r>
          </a:p>
          <a:p>
            <a:pPr lvl="1"/>
            <a:r>
              <a:rPr lang="es-UY" dirty="0" smtClean="0"/>
              <a:t>Torneos deportivos</a:t>
            </a:r>
          </a:p>
          <a:p>
            <a:pPr lvl="1"/>
            <a:r>
              <a:rPr lang="es-UY" dirty="0" smtClean="0"/>
              <a:t>Árbol genealógico de una persona.</a:t>
            </a:r>
          </a:p>
          <a:p>
            <a:pPr lvl="1"/>
            <a:r>
              <a:rPr lang="es-UY" dirty="0" smtClean="0"/>
              <a:t>Países/Departamentos/Ciudades</a:t>
            </a:r>
          </a:p>
          <a:p>
            <a:pPr lvl="1"/>
            <a:r>
              <a:rPr lang="es-UY" dirty="0" smtClean="0"/>
              <a:t>Sucursales/Representantes</a:t>
            </a:r>
          </a:p>
          <a:p>
            <a:pPr lvl="1"/>
            <a:r>
              <a:rPr lang="es-UY" dirty="0" smtClean="0"/>
              <a:t>Directorios de archivos</a:t>
            </a:r>
          </a:p>
          <a:p>
            <a:pPr lvl="1"/>
            <a:r>
              <a:rPr lang="es-UY" dirty="0" smtClean="0"/>
              <a:t>Herencia de clases</a:t>
            </a:r>
          </a:p>
          <a:p>
            <a:pPr>
              <a:buNone/>
            </a:pPr>
            <a:r>
              <a:rPr lang="es-UY" b="1" dirty="0" smtClean="0"/>
              <a:t> </a:t>
            </a:r>
            <a:endParaRPr lang="es-UY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</a:t>
            </a:r>
            <a:endParaRPr lang="es-UY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Cada nodo no puede tener más de N hijos. Consiste en una raíz R y N sub-árboles N-arios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N-arios</a:t>
            </a:r>
            <a:endParaRPr lang="es-UY" dirty="0"/>
          </a:p>
        </p:txBody>
      </p:sp>
      <p:sp>
        <p:nvSpPr>
          <p:cNvPr id="10" name="9 Elipse"/>
          <p:cNvSpPr/>
          <p:nvPr/>
        </p:nvSpPr>
        <p:spPr>
          <a:xfrm>
            <a:off x="4211960" y="2420888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11" name="10 Triángulo isósceles"/>
          <p:cNvSpPr/>
          <p:nvPr/>
        </p:nvSpPr>
        <p:spPr>
          <a:xfrm>
            <a:off x="899592" y="4077072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T1</a:t>
            </a:r>
            <a:endParaRPr lang="es-UY" dirty="0"/>
          </a:p>
        </p:txBody>
      </p:sp>
      <p:sp>
        <p:nvSpPr>
          <p:cNvPr id="14" name="13 Triángulo isósceles"/>
          <p:cNvSpPr/>
          <p:nvPr/>
        </p:nvSpPr>
        <p:spPr>
          <a:xfrm>
            <a:off x="2987824" y="4077072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T2</a:t>
            </a:r>
            <a:endParaRPr lang="es-UY" dirty="0"/>
          </a:p>
        </p:txBody>
      </p:sp>
      <p:sp>
        <p:nvSpPr>
          <p:cNvPr id="15" name="14 Triángulo isósceles"/>
          <p:cNvSpPr/>
          <p:nvPr/>
        </p:nvSpPr>
        <p:spPr>
          <a:xfrm>
            <a:off x="5004048" y="4077072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Tn-1</a:t>
            </a:r>
            <a:endParaRPr lang="es-UY" dirty="0"/>
          </a:p>
        </p:txBody>
      </p:sp>
      <p:sp>
        <p:nvSpPr>
          <p:cNvPr id="16" name="15 Triángulo isósceles"/>
          <p:cNvSpPr/>
          <p:nvPr/>
        </p:nvSpPr>
        <p:spPr>
          <a:xfrm>
            <a:off x="6948264" y="4005064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Tn</a:t>
            </a:r>
            <a:endParaRPr lang="es-UY" dirty="0"/>
          </a:p>
        </p:txBody>
      </p:sp>
      <p:cxnSp>
        <p:nvCxnSpPr>
          <p:cNvPr id="17" name="16 Conector recto"/>
          <p:cNvCxnSpPr>
            <a:stCxn id="10" idx="4"/>
            <a:endCxn id="11" idx="0"/>
          </p:cNvCxnSpPr>
          <p:nvPr/>
        </p:nvCxnSpPr>
        <p:spPr>
          <a:xfrm flipH="1">
            <a:off x="1619672" y="3140968"/>
            <a:ext cx="29883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0" idx="4"/>
            <a:endCxn id="14" idx="0"/>
          </p:cNvCxnSpPr>
          <p:nvPr/>
        </p:nvCxnSpPr>
        <p:spPr>
          <a:xfrm flipH="1">
            <a:off x="3707904" y="3140968"/>
            <a:ext cx="9001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0" idx="4"/>
            <a:endCxn id="15" idx="0"/>
          </p:cNvCxnSpPr>
          <p:nvPr/>
        </p:nvCxnSpPr>
        <p:spPr>
          <a:xfrm>
            <a:off x="4608004" y="3140968"/>
            <a:ext cx="111612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0" idx="4"/>
            <a:endCxn id="16" idx="0"/>
          </p:cNvCxnSpPr>
          <p:nvPr/>
        </p:nvCxnSpPr>
        <p:spPr>
          <a:xfrm>
            <a:off x="4608004" y="3140968"/>
            <a:ext cx="306034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499992" y="458112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dirty="0" smtClean="0"/>
              <a:t>…</a:t>
            </a:r>
            <a:endParaRPr lang="es-UY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Cada nodo no puede tener más de 2 hijos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</a:t>
            </a:r>
            <a:endParaRPr lang="es-UY" dirty="0"/>
          </a:p>
        </p:txBody>
      </p:sp>
      <p:sp>
        <p:nvSpPr>
          <p:cNvPr id="4" name="3 Elipse"/>
          <p:cNvSpPr/>
          <p:nvPr/>
        </p:nvSpPr>
        <p:spPr>
          <a:xfrm>
            <a:off x="4283968" y="1988840"/>
            <a:ext cx="7920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R</a:t>
            </a:r>
            <a:endParaRPr lang="es-UY" dirty="0"/>
          </a:p>
        </p:txBody>
      </p:sp>
      <p:sp>
        <p:nvSpPr>
          <p:cNvPr id="5" name="4 Triángulo isósceles"/>
          <p:cNvSpPr/>
          <p:nvPr/>
        </p:nvSpPr>
        <p:spPr>
          <a:xfrm>
            <a:off x="971600" y="3645024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TL</a:t>
            </a:r>
            <a:endParaRPr lang="es-UY" dirty="0"/>
          </a:p>
        </p:txBody>
      </p:sp>
      <p:sp>
        <p:nvSpPr>
          <p:cNvPr id="8" name="7 Triángulo isósceles"/>
          <p:cNvSpPr/>
          <p:nvPr/>
        </p:nvSpPr>
        <p:spPr>
          <a:xfrm>
            <a:off x="7020272" y="3573016"/>
            <a:ext cx="1440160" cy="108012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TR</a:t>
            </a:r>
            <a:endParaRPr lang="es-UY" dirty="0"/>
          </a:p>
        </p:txBody>
      </p:sp>
      <p:cxnSp>
        <p:nvCxnSpPr>
          <p:cNvPr id="9" name="8 Conector recto"/>
          <p:cNvCxnSpPr>
            <a:stCxn id="4" idx="4"/>
            <a:endCxn id="5" idx="0"/>
          </p:cNvCxnSpPr>
          <p:nvPr/>
        </p:nvCxnSpPr>
        <p:spPr>
          <a:xfrm flipH="1">
            <a:off x="1691680" y="2708920"/>
            <a:ext cx="29883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4"/>
            <a:endCxn id="8" idx="0"/>
          </p:cNvCxnSpPr>
          <p:nvPr/>
        </p:nvCxnSpPr>
        <p:spPr>
          <a:xfrm>
            <a:off x="4680012" y="2708920"/>
            <a:ext cx="306034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827584" y="530120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/>
              <a:t>Donde TL y TR son árboles binarios</a:t>
            </a:r>
            <a:endParaRPr lang="es-U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s-UY" b="1" dirty="0" smtClean="0"/>
              <a:t>Árboles de decisión</a:t>
            </a:r>
          </a:p>
          <a:p>
            <a:pPr marL="624078" indent="-514350"/>
            <a:endParaRPr lang="es-UY" b="1" dirty="0" smtClean="0"/>
          </a:p>
          <a:p>
            <a:pPr marL="624078" indent="-514350">
              <a:buNone/>
            </a:pPr>
            <a:endParaRPr lang="es-U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- Aplicaciones</a:t>
            </a:r>
            <a:endParaRPr lang="es-UY" dirty="0"/>
          </a:p>
        </p:txBody>
      </p:sp>
      <p:pic>
        <p:nvPicPr>
          <p:cNvPr id="4" name="3 Imagen" descr="Árbol-decisió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938486"/>
            <a:ext cx="5972175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Comparable</a:t>
            </a:r>
          </a:p>
          <a:p>
            <a:r>
              <a:rPr lang="es-UY" dirty="0" err="1" smtClean="0"/>
              <a:t>Cloneable</a:t>
            </a:r>
            <a:endParaRPr lang="es-UY" dirty="0" smtClean="0"/>
          </a:p>
          <a:p>
            <a:r>
              <a:rPr lang="es-UY" dirty="0" err="1" smtClean="0"/>
              <a:t>Iterator</a:t>
            </a:r>
            <a:endParaRPr lang="es-UY" dirty="0" smtClean="0"/>
          </a:p>
          <a:p>
            <a:r>
              <a:rPr lang="es-UY" dirty="0" smtClean="0"/>
              <a:t>Arboles</a:t>
            </a:r>
          </a:p>
          <a:p>
            <a:pPr lvl="1"/>
            <a:r>
              <a:rPr lang="es-UY" dirty="0" smtClean="0"/>
              <a:t>Árboles N-Arios</a:t>
            </a:r>
          </a:p>
          <a:p>
            <a:pPr lvl="1"/>
            <a:r>
              <a:rPr lang="es-UY" dirty="0" smtClean="0"/>
              <a:t>Árboles binarios</a:t>
            </a:r>
          </a:p>
          <a:p>
            <a:pPr lvl="1"/>
            <a:r>
              <a:rPr lang="es-UY" dirty="0" smtClean="0"/>
              <a:t>Algoritmos de recorrida</a:t>
            </a:r>
          </a:p>
          <a:p>
            <a:pPr lvl="1"/>
            <a:r>
              <a:rPr lang="es-UY" dirty="0" err="1" smtClean="0"/>
              <a:t>Visitor</a:t>
            </a:r>
            <a:endParaRPr lang="es-UY" dirty="0" smtClean="0"/>
          </a:p>
          <a:p>
            <a:pPr lvl="1"/>
            <a:r>
              <a:rPr lang="es-UY" dirty="0" smtClean="0"/>
              <a:t>Árboles binarios de </a:t>
            </a:r>
            <a:r>
              <a:rPr lang="es-UY" dirty="0" err="1" smtClean="0"/>
              <a:t>busqueda</a:t>
            </a: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Agenda</a:t>
            </a:r>
            <a:endParaRPr lang="es-U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s-UY" b="1" dirty="0" smtClean="0"/>
              <a:t>Árboles aritméticos</a:t>
            </a:r>
          </a:p>
          <a:p>
            <a:pPr marL="880110" lvl="1" indent="-514350"/>
            <a:r>
              <a:rPr lang="es-UY" dirty="0" smtClean="0"/>
              <a:t>Las hojas corresponden a </a:t>
            </a:r>
            <a:r>
              <a:rPr lang="es-UY" dirty="0" err="1" smtClean="0"/>
              <a:t>operandos</a:t>
            </a:r>
            <a:endParaRPr lang="es-UY" dirty="0" smtClean="0"/>
          </a:p>
          <a:p>
            <a:pPr marL="880110" lvl="1" indent="-514350"/>
            <a:r>
              <a:rPr lang="es-UY" dirty="0" smtClean="0"/>
              <a:t>Resto de los nodos contienen operadores</a:t>
            </a:r>
          </a:p>
          <a:p>
            <a:pPr marL="880110" lvl="1" indent="-514350"/>
            <a:r>
              <a:rPr lang="es-UY" dirty="0" smtClean="0"/>
              <a:t>Evaluación: </a:t>
            </a:r>
          </a:p>
          <a:p>
            <a:pPr marL="1117854" lvl="2" indent="-514350"/>
            <a:r>
              <a:rPr lang="es-UY" dirty="0" smtClean="0"/>
              <a:t>Si la raíz es una constante, devuelvo ese valor</a:t>
            </a:r>
          </a:p>
          <a:p>
            <a:pPr marL="1117854" lvl="2" indent="-514350"/>
            <a:r>
              <a:rPr lang="es-UY" dirty="0" smtClean="0"/>
              <a:t>Si es un operador evalúo el árbol derecho e izquierdo de forma recursiva. Se retorna el valor de aplicar el operador a los dos valores obtenidos.</a:t>
            </a:r>
          </a:p>
          <a:p>
            <a:pPr marL="624078" indent="-514350"/>
            <a:endParaRPr lang="es-UY" b="1" dirty="0" smtClean="0"/>
          </a:p>
          <a:p>
            <a:pPr marL="624078" indent="-514350">
              <a:buNone/>
            </a:pPr>
            <a:r>
              <a:rPr lang="es-UY" b="1" dirty="0" smtClean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- Aplicaciones</a:t>
            </a:r>
            <a:endParaRPr lang="es-UY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s-UY" b="1" dirty="0" smtClean="0"/>
              <a:t>Árboles aritméticos</a:t>
            </a:r>
          </a:p>
          <a:p>
            <a:pPr marL="624078" indent="-514350">
              <a:buNone/>
            </a:pPr>
            <a:r>
              <a:rPr lang="es-UY" sz="1400" dirty="0" smtClean="0"/>
              <a:t>	Fuente: </a:t>
            </a:r>
            <a:r>
              <a:rPr lang="es-UY" sz="1400" dirty="0" smtClean="0">
                <a:hlinkClick r:id="rId3"/>
              </a:rPr>
              <a:t>http://users.dcc.uchile.cl/~bebustos/apuntes/cc3001/Estructuras/</a:t>
            </a:r>
            <a:endParaRPr lang="es-UY" sz="1400" dirty="0" smtClean="0"/>
          </a:p>
          <a:p>
            <a:pPr marL="624078" indent="-514350">
              <a:buNone/>
            </a:pPr>
            <a:r>
              <a:rPr lang="es-UY" b="1" dirty="0" smtClean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- Aplicaciones</a:t>
            </a:r>
            <a:endParaRPr lang="es-UY" dirty="0"/>
          </a:p>
        </p:txBody>
      </p:sp>
      <p:pic>
        <p:nvPicPr>
          <p:cNvPr id="1026" name="Picture 2" descr="C:\Users\Luciana\Downloads\arbolExpresione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492896"/>
            <a:ext cx="575920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Implementación en JAVA</a:t>
            </a:r>
          </a:p>
          <a:p>
            <a:r>
              <a:rPr lang="es-UY" dirty="0" smtClean="0"/>
              <a:t>Se puede hacer con dos clases, una que represente el árbol y apunte a la raíz (</a:t>
            </a:r>
            <a:r>
              <a:rPr lang="es-UY" dirty="0" err="1" smtClean="0"/>
              <a:t>BTree</a:t>
            </a:r>
            <a:r>
              <a:rPr lang="es-UY" dirty="0" smtClean="0"/>
              <a:t>)</a:t>
            </a:r>
          </a:p>
          <a:p>
            <a:r>
              <a:rPr lang="es-UY" dirty="0" smtClean="0"/>
              <a:t>Una que represente cada nodo del árbol (BTreeNode).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Arboles binarios</a:t>
            </a:r>
            <a:endParaRPr lang="es-UY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UY" dirty="0" smtClean="0"/>
              <a:t>Existen varias formas de recorrer un árbol y muchos algoritmos de recorrida. Los algoritmos básicos se dividen en dos tipos:</a:t>
            </a:r>
          </a:p>
          <a:p>
            <a:pPr lvl="1"/>
            <a:r>
              <a:rPr lang="es-UY" dirty="0" smtClean="0"/>
              <a:t>Por profundidad primero</a:t>
            </a:r>
          </a:p>
          <a:p>
            <a:pPr lvl="1"/>
            <a:r>
              <a:rPr lang="es-UY" dirty="0" smtClean="0"/>
              <a:t>Por nivel primero</a:t>
            </a:r>
          </a:p>
          <a:p>
            <a:r>
              <a:rPr lang="es-UY" dirty="0" smtClean="0"/>
              <a:t>Los algoritmos de recorrida que veremos son:</a:t>
            </a:r>
          </a:p>
          <a:p>
            <a:pPr lvl="1"/>
            <a:r>
              <a:rPr lang="es-UY" dirty="0" err="1" smtClean="0"/>
              <a:t>Preorden</a:t>
            </a:r>
            <a:endParaRPr lang="es-UY" dirty="0" smtClean="0"/>
          </a:p>
          <a:p>
            <a:pPr lvl="1"/>
            <a:r>
              <a:rPr lang="es-UY" dirty="0" err="1" smtClean="0"/>
              <a:t>Inorden</a:t>
            </a:r>
            <a:endParaRPr lang="es-UY" dirty="0" smtClean="0"/>
          </a:p>
          <a:p>
            <a:pPr lvl="1"/>
            <a:r>
              <a:rPr lang="es-UY" dirty="0" err="1" smtClean="0"/>
              <a:t>Postorden</a:t>
            </a:r>
            <a:endParaRPr lang="es-UY" dirty="0" smtClean="0"/>
          </a:p>
          <a:p>
            <a:r>
              <a:rPr lang="es-UY" dirty="0" smtClean="0"/>
              <a:t>Los algoritmos mencionados se basan en “visitar” todos los nodos del árbol en cierto orden.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b="1" dirty="0" err="1" smtClean="0"/>
              <a:t>Preorden</a:t>
            </a:r>
            <a:endParaRPr lang="es-UY" b="1" dirty="0" smtClean="0"/>
          </a:p>
          <a:p>
            <a:pPr lvl="1"/>
            <a:r>
              <a:rPr lang="es-UY" dirty="0" smtClean="0"/>
              <a:t>Por profundidad primero</a:t>
            </a:r>
          </a:p>
          <a:p>
            <a:pPr lvl="1"/>
            <a:r>
              <a:rPr lang="es-UY" dirty="0" smtClean="0"/>
              <a:t>Recorrido en árbol n-ario:</a:t>
            </a:r>
          </a:p>
          <a:p>
            <a:pPr lvl="2"/>
            <a:r>
              <a:rPr lang="es-UY" dirty="0" smtClean="0"/>
              <a:t>Se visita primero la raíz</a:t>
            </a:r>
          </a:p>
          <a:p>
            <a:pPr lvl="2"/>
            <a:r>
              <a:rPr lang="es-UY" dirty="0" smtClean="0"/>
              <a:t>Se recorren los </a:t>
            </a:r>
            <a:r>
              <a:rPr lang="es-UY" dirty="0" err="1" smtClean="0"/>
              <a:t>subárboles</a:t>
            </a:r>
            <a:r>
              <a:rPr lang="es-UY" dirty="0" smtClean="0"/>
              <a:t> de izquierda a derecha en </a:t>
            </a:r>
            <a:r>
              <a:rPr lang="es-UY" dirty="0" err="1" smtClean="0"/>
              <a:t>Preorden</a:t>
            </a:r>
            <a:endParaRPr lang="es-UY" dirty="0" smtClean="0"/>
          </a:p>
          <a:p>
            <a:pPr lvl="1"/>
            <a:r>
              <a:rPr lang="es-UY" dirty="0" smtClean="0"/>
              <a:t>Recorrido en binario:</a:t>
            </a:r>
          </a:p>
          <a:p>
            <a:pPr lvl="2"/>
            <a:r>
              <a:rPr lang="es-UY" dirty="0" smtClean="0"/>
              <a:t>Se visita primero la raíz</a:t>
            </a:r>
          </a:p>
          <a:p>
            <a:pPr lvl="2"/>
            <a:r>
              <a:rPr lang="es-UY" dirty="0" smtClean="0"/>
              <a:t>Luego se recorre en </a:t>
            </a:r>
            <a:r>
              <a:rPr lang="es-UY" dirty="0" err="1" smtClean="0"/>
              <a:t>Preorden</a:t>
            </a:r>
            <a:r>
              <a:rPr lang="es-UY" dirty="0" smtClean="0"/>
              <a:t> el subárbol izquierdo</a:t>
            </a:r>
          </a:p>
          <a:p>
            <a:pPr lvl="2"/>
            <a:r>
              <a:rPr lang="es-UY" dirty="0" smtClean="0"/>
              <a:t>Luego se recorre en </a:t>
            </a:r>
            <a:r>
              <a:rPr lang="es-UY" dirty="0" err="1" smtClean="0"/>
              <a:t>Preorden</a:t>
            </a:r>
            <a:r>
              <a:rPr lang="es-UY" dirty="0" smtClean="0"/>
              <a:t> el subárbol derecho</a:t>
            </a:r>
          </a:p>
          <a:p>
            <a:pPr lvl="1"/>
            <a:r>
              <a:rPr lang="es-UY" dirty="0" smtClean="0"/>
              <a:t>En un árbol binario aritmético el resultado es la expresión prefija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err="1" smtClean="0"/>
              <a:t>Preorden</a:t>
            </a:r>
            <a:endParaRPr lang="es-UY" b="1" dirty="0" smtClean="0"/>
          </a:p>
          <a:p>
            <a:pPr lvl="1"/>
            <a:r>
              <a:rPr lang="es-UY" dirty="0" smtClean="0"/>
              <a:t>Ejemplo:</a:t>
            </a:r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resultado sería * + a b – c d 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  <p:pic>
        <p:nvPicPr>
          <p:cNvPr id="4" name="Picture 2" descr="C:\Users\Luciana\Downloads\arbolExpresion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575920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b="1" dirty="0" err="1" smtClean="0"/>
              <a:t>Postorden</a:t>
            </a:r>
            <a:endParaRPr lang="es-UY" b="1" dirty="0" smtClean="0"/>
          </a:p>
          <a:p>
            <a:pPr lvl="1"/>
            <a:r>
              <a:rPr lang="es-UY" dirty="0" smtClean="0"/>
              <a:t>Por profundidad primero</a:t>
            </a:r>
          </a:p>
          <a:p>
            <a:pPr lvl="1"/>
            <a:r>
              <a:rPr lang="es-UY" dirty="0" smtClean="0"/>
              <a:t>Recorrido en árbol n-ario:</a:t>
            </a:r>
          </a:p>
          <a:p>
            <a:pPr lvl="2"/>
            <a:r>
              <a:rPr lang="es-UY" dirty="0" smtClean="0"/>
              <a:t>Se recorren los </a:t>
            </a:r>
            <a:r>
              <a:rPr lang="es-UY" dirty="0" err="1" smtClean="0"/>
              <a:t>subárboles</a:t>
            </a:r>
            <a:r>
              <a:rPr lang="es-UY" dirty="0" smtClean="0"/>
              <a:t> de izquierda a derecha en </a:t>
            </a:r>
            <a:r>
              <a:rPr lang="es-UY" dirty="0" err="1" smtClean="0"/>
              <a:t>Postorden</a:t>
            </a:r>
            <a:r>
              <a:rPr lang="es-UY" dirty="0" smtClean="0"/>
              <a:t>.</a:t>
            </a:r>
          </a:p>
          <a:p>
            <a:pPr lvl="2"/>
            <a:r>
              <a:rPr lang="es-UY" dirty="0" smtClean="0"/>
              <a:t>Se visita la raíz</a:t>
            </a:r>
          </a:p>
          <a:p>
            <a:pPr lvl="1"/>
            <a:r>
              <a:rPr lang="es-UY" dirty="0" smtClean="0"/>
              <a:t>Recorrido en binario:</a:t>
            </a:r>
          </a:p>
          <a:p>
            <a:pPr lvl="2"/>
            <a:r>
              <a:rPr lang="es-UY" dirty="0" smtClean="0"/>
              <a:t>Se recorre en </a:t>
            </a:r>
            <a:r>
              <a:rPr lang="es-UY" dirty="0" err="1" smtClean="0"/>
              <a:t>Postorden</a:t>
            </a:r>
            <a:r>
              <a:rPr lang="es-UY" dirty="0" smtClean="0"/>
              <a:t> el subárbol izquierdo</a:t>
            </a:r>
          </a:p>
          <a:p>
            <a:pPr lvl="2"/>
            <a:r>
              <a:rPr lang="es-UY" dirty="0" smtClean="0"/>
              <a:t>Luego se recorre en </a:t>
            </a:r>
            <a:r>
              <a:rPr lang="es-UY" dirty="0" err="1" smtClean="0"/>
              <a:t>Postorden</a:t>
            </a:r>
            <a:r>
              <a:rPr lang="es-UY" dirty="0" smtClean="0"/>
              <a:t> el subárbol derecho</a:t>
            </a:r>
          </a:p>
          <a:p>
            <a:pPr lvl="2"/>
            <a:r>
              <a:rPr lang="es-UY" dirty="0" smtClean="0"/>
              <a:t>Se visita la raíz</a:t>
            </a:r>
          </a:p>
          <a:p>
            <a:pPr lvl="1"/>
            <a:r>
              <a:rPr lang="es-UY" dirty="0" smtClean="0"/>
              <a:t>El recorrido de un árbol binario aritmético en </a:t>
            </a:r>
            <a:r>
              <a:rPr lang="es-UY" dirty="0" err="1" smtClean="0"/>
              <a:t>Postorden</a:t>
            </a:r>
            <a:r>
              <a:rPr lang="es-UY" dirty="0" smtClean="0"/>
              <a:t> resulta en la evaluación de la expresión en notación polaca inversa (postfija).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err="1" smtClean="0"/>
              <a:t>Postorden</a:t>
            </a:r>
            <a:endParaRPr lang="es-UY" b="1" dirty="0" smtClean="0"/>
          </a:p>
          <a:p>
            <a:pPr lvl="1"/>
            <a:r>
              <a:rPr lang="es-UY" dirty="0" smtClean="0"/>
              <a:t>Ejemplo:</a:t>
            </a:r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resultado sería a b + c d - *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  <p:pic>
        <p:nvPicPr>
          <p:cNvPr id="4" name="Picture 2" descr="C:\Users\Luciana\Downloads\arbolExpresion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575920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err="1" smtClean="0"/>
              <a:t>Inorden</a:t>
            </a:r>
            <a:endParaRPr lang="es-UY" b="1" dirty="0" smtClean="0"/>
          </a:p>
          <a:p>
            <a:pPr lvl="1"/>
            <a:r>
              <a:rPr lang="es-UY" dirty="0" smtClean="0"/>
              <a:t>Por profundidad primero</a:t>
            </a:r>
          </a:p>
          <a:p>
            <a:pPr lvl="1"/>
            <a:r>
              <a:rPr lang="es-UY" dirty="0" smtClean="0"/>
              <a:t>Tiene sentido para árboles binarios</a:t>
            </a:r>
          </a:p>
          <a:p>
            <a:pPr lvl="1"/>
            <a:r>
              <a:rPr lang="es-UY" dirty="0" smtClean="0"/>
              <a:t>Recorrido en binario:</a:t>
            </a:r>
          </a:p>
          <a:p>
            <a:pPr lvl="2"/>
            <a:r>
              <a:rPr lang="es-UY" dirty="0" smtClean="0"/>
              <a:t>Se recorre en </a:t>
            </a:r>
            <a:r>
              <a:rPr lang="es-UY" dirty="0" err="1" smtClean="0"/>
              <a:t>Inorden</a:t>
            </a:r>
            <a:r>
              <a:rPr lang="es-UY" dirty="0" smtClean="0"/>
              <a:t> el subárbol izquierdo</a:t>
            </a:r>
          </a:p>
          <a:p>
            <a:pPr lvl="2"/>
            <a:r>
              <a:rPr lang="es-UY" dirty="0" smtClean="0"/>
              <a:t>Se visita la raíz</a:t>
            </a:r>
          </a:p>
          <a:p>
            <a:pPr lvl="2"/>
            <a:r>
              <a:rPr lang="es-UY" dirty="0" smtClean="0"/>
              <a:t>Se recorre en </a:t>
            </a:r>
            <a:r>
              <a:rPr lang="es-UY" dirty="0" err="1" smtClean="0"/>
              <a:t>Inorden</a:t>
            </a:r>
            <a:r>
              <a:rPr lang="es-UY" dirty="0" smtClean="0"/>
              <a:t> el subárbol derecho</a:t>
            </a:r>
          </a:p>
          <a:p>
            <a:pPr lvl="1"/>
            <a:r>
              <a:rPr lang="es-UY" dirty="0" smtClean="0"/>
              <a:t>El recorrido de un árbol binario aritmético en </a:t>
            </a:r>
            <a:r>
              <a:rPr lang="es-UY" dirty="0" err="1" smtClean="0"/>
              <a:t>inorden</a:t>
            </a:r>
            <a:r>
              <a:rPr lang="es-UY" dirty="0" smtClean="0"/>
              <a:t> resulta en la expresión infija (ojo, no hay paréntesis).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err="1" smtClean="0"/>
              <a:t>Inorden</a:t>
            </a:r>
            <a:endParaRPr lang="es-UY" b="1" dirty="0" smtClean="0"/>
          </a:p>
          <a:p>
            <a:pPr lvl="1"/>
            <a:r>
              <a:rPr lang="es-UY" dirty="0" smtClean="0"/>
              <a:t>Ejemplo:</a:t>
            </a:r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resultado sería a + b * c - d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  <p:pic>
        <p:nvPicPr>
          <p:cNvPr id="4" name="Picture 2" descr="C:\Users\Luciana\Downloads\arbolExpresion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575920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>
                <a:sym typeface="Wingdings" pitchFamily="2" charset="2"/>
              </a:rPr>
              <a:t>Interfaz que permite comprar objetos.</a:t>
            </a:r>
          </a:p>
          <a:p>
            <a:r>
              <a:rPr lang="es-UY" dirty="0" smtClean="0">
                <a:sym typeface="Wingdings" pitchFamily="2" charset="2"/>
              </a:rPr>
              <a:t>Contiene el método </a:t>
            </a:r>
            <a:r>
              <a:rPr lang="es-UY" dirty="0" err="1" smtClean="0">
                <a:sym typeface="Wingdings" pitchFamily="2" charset="2"/>
              </a:rPr>
              <a:t>compareTo</a:t>
            </a:r>
            <a:r>
              <a:rPr lang="es-UY" dirty="0" smtClean="0">
                <a:sym typeface="Wingdings" pitchFamily="2" charset="2"/>
              </a:rPr>
              <a:t>(Elemento e) que se debe implementar </a:t>
            </a:r>
          </a:p>
          <a:p>
            <a:r>
              <a:rPr lang="es-UY" dirty="0" smtClean="0">
                <a:sym typeface="Wingdings" pitchFamily="2" charset="2"/>
              </a:rPr>
              <a:t>Devuelve 0 si los elementos comparados son iguales</a:t>
            </a:r>
          </a:p>
          <a:p>
            <a:r>
              <a:rPr lang="es-UY" dirty="0" smtClean="0">
                <a:sym typeface="Wingdings" pitchFamily="2" charset="2"/>
              </a:rPr>
              <a:t>Devuelve -1 si el elemento que es comparado es de orden menor a “e”</a:t>
            </a:r>
          </a:p>
          <a:p>
            <a:r>
              <a:rPr lang="es-UY" dirty="0" smtClean="0">
                <a:sym typeface="Wingdings" pitchFamily="2" charset="2"/>
              </a:rPr>
              <a:t>Devuelve 1 si el elemento que es comparado es de orden mayor a “e”.</a:t>
            </a: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Comparable</a:t>
            </a:r>
            <a:endParaRPr lang="es-UY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Por nivel primero</a:t>
            </a:r>
          </a:p>
          <a:p>
            <a:pPr lvl="1"/>
            <a:r>
              <a:rPr lang="es-UY" dirty="0" smtClean="0"/>
              <a:t>Visita los nodos en el </a:t>
            </a:r>
            <a:r>
              <a:rPr lang="es-UY" dirty="0" err="1" smtClean="0"/>
              <a:t>órden</a:t>
            </a:r>
            <a:r>
              <a:rPr lang="es-UY" dirty="0" smtClean="0"/>
              <a:t> su profundidad</a:t>
            </a:r>
          </a:p>
          <a:p>
            <a:pPr lvl="2"/>
            <a:r>
              <a:rPr lang="es-UY" dirty="0" smtClean="0"/>
              <a:t>Primero visita nodos de profundidad 0 (La raíz)</a:t>
            </a:r>
          </a:p>
          <a:p>
            <a:pPr lvl="2"/>
            <a:r>
              <a:rPr lang="es-UY" dirty="0" smtClean="0"/>
              <a:t>Luego visita nodos de profundidad 1</a:t>
            </a:r>
          </a:p>
          <a:p>
            <a:pPr lvl="2"/>
            <a:r>
              <a:rPr lang="es-UY" dirty="0" smtClean="0"/>
              <a:t>Etc.</a:t>
            </a:r>
          </a:p>
          <a:p>
            <a:pPr lvl="1"/>
            <a:r>
              <a:rPr lang="es-UY" dirty="0" smtClean="0"/>
              <a:t>En cada nivel, los nodos se visitan de izquierda a derecha</a:t>
            </a:r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Por nivel</a:t>
            </a:r>
          </a:p>
          <a:p>
            <a:pPr lvl="1"/>
            <a:r>
              <a:rPr lang="es-UY" dirty="0" smtClean="0"/>
              <a:t>Ejemplo:</a:t>
            </a:r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El resultado sería * + - a b c d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  <p:pic>
        <p:nvPicPr>
          <p:cNvPr id="4" name="Picture 2" descr="C:\Users\Luciana\Downloads\arbolExpresion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16832"/>
            <a:ext cx="575920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Dependiendo de lo que queremos realizar es el algoritmo que elegiremos.</a:t>
            </a:r>
          </a:p>
          <a:p>
            <a:r>
              <a:rPr lang="es-UY" dirty="0" smtClean="0"/>
              <a:t>En los ejemplos, la recorrida por nivel primero no da resultados apropiados.</a:t>
            </a:r>
          </a:p>
          <a:p>
            <a:pPr lvl="2"/>
            <a:endParaRPr lang="es-UY" dirty="0" smtClean="0"/>
          </a:p>
          <a:p>
            <a:pPr lvl="1"/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Algoritmos de recorrida</a:t>
            </a:r>
            <a:endParaRPr lang="es-UY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b="1" dirty="0" smtClean="0"/>
              <a:t>Pseudocódigo</a:t>
            </a:r>
          </a:p>
          <a:p>
            <a:pPr lvl="1"/>
            <a:r>
              <a:rPr lang="es-UY" sz="2400" dirty="0" smtClean="0"/>
              <a:t>RecorrerPorNivel()</a:t>
            </a:r>
            <a:endParaRPr lang="es-UY" sz="2400" dirty="0" smtClean="0"/>
          </a:p>
          <a:p>
            <a:pPr lvl="2"/>
            <a:r>
              <a:rPr lang="es-UY" sz="2000" dirty="0" err="1" smtClean="0"/>
              <a:t>Cola.enqueue</a:t>
            </a:r>
            <a:r>
              <a:rPr lang="es-UY" sz="2000" dirty="0" smtClean="0"/>
              <a:t>(</a:t>
            </a:r>
            <a:r>
              <a:rPr lang="es-UY" sz="2000" dirty="0" err="1" smtClean="0"/>
              <a:t>this</a:t>
            </a:r>
            <a:r>
              <a:rPr lang="es-UY" sz="2000" dirty="0" smtClean="0"/>
              <a:t>)</a:t>
            </a:r>
          </a:p>
          <a:p>
            <a:pPr lvl="2"/>
            <a:r>
              <a:rPr lang="es-UY" sz="2000" dirty="0" err="1" smtClean="0"/>
              <a:t>While</a:t>
            </a:r>
            <a:r>
              <a:rPr lang="es-UY" sz="2000" dirty="0" smtClean="0"/>
              <a:t> (!</a:t>
            </a:r>
            <a:r>
              <a:rPr lang="es-UY" sz="2000" dirty="0" err="1" smtClean="0"/>
              <a:t>Cola.IsEmpty</a:t>
            </a:r>
            <a:r>
              <a:rPr lang="es-UY" sz="2000" dirty="0" smtClean="0"/>
              <a:t>())</a:t>
            </a:r>
          </a:p>
          <a:p>
            <a:pPr lvl="3"/>
            <a:r>
              <a:rPr lang="es-UY" sz="2000" dirty="0" err="1" smtClean="0"/>
              <a:t>Arbol</a:t>
            </a:r>
            <a:r>
              <a:rPr lang="es-UY" sz="2000" dirty="0" smtClean="0"/>
              <a:t> = </a:t>
            </a:r>
            <a:r>
              <a:rPr lang="es-UY" sz="2000" dirty="0" err="1" smtClean="0"/>
              <a:t>Cola.dequeue</a:t>
            </a:r>
            <a:r>
              <a:rPr lang="es-UY" sz="2000" dirty="0" smtClean="0"/>
              <a:t>()</a:t>
            </a:r>
          </a:p>
          <a:p>
            <a:pPr lvl="3"/>
            <a:r>
              <a:rPr lang="es-UY" sz="2000" dirty="0" smtClean="0"/>
              <a:t>// realizar actividad con el nodo</a:t>
            </a:r>
            <a:endParaRPr lang="es-UY" sz="2000" dirty="0" smtClean="0"/>
          </a:p>
          <a:p>
            <a:pPr lvl="3"/>
            <a:r>
              <a:rPr lang="es-UY" sz="2000" dirty="0" smtClean="0"/>
              <a:t>Si el árbol izquierdo no es nulo</a:t>
            </a:r>
          </a:p>
          <a:p>
            <a:pPr lvl="4"/>
            <a:r>
              <a:rPr lang="es-UY" dirty="0" err="1" smtClean="0"/>
              <a:t>Cola.enqueue</a:t>
            </a:r>
            <a:r>
              <a:rPr lang="es-UY" dirty="0" smtClean="0"/>
              <a:t>(</a:t>
            </a:r>
            <a:r>
              <a:rPr lang="es-UY" dirty="0" err="1" smtClean="0"/>
              <a:t>Arbol.left</a:t>
            </a:r>
            <a:r>
              <a:rPr lang="es-UY" dirty="0" smtClean="0"/>
              <a:t>)</a:t>
            </a:r>
          </a:p>
          <a:p>
            <a:pPr lvl="3"/>
            <a:r>
              <a:rPr lang="es-UY" sz="2000" dirty="0" smtClean="0"/>
              <a:t>Si el árbol derecho no es nulo</a:t>
            </a:r>
          </a:p>
          <a:p>
            <a:pPr lvl="4"/>
            <a:r>
              <a:rPr lang="es-UY" dirty="0" err="1" smtClean="0"/>
              <a:t>Cola.enqueue</a:t>
            </a:r>
            <a:r>
              <a:rPr lang="es-UY" dirty="0" smtClean="0"/>
              <a:t>(</a:t>
            </a:r>
            <a:r>
              <a:rPr lang="es-UY" dirty="0" err="1" smtClean="0"/>
              <a:t>Arbol.right</a:t>
            </a:r>
            <a:r>
              <a:rPr lang="es-UY" dirty="0" smtClean="0"/>
              <a:t>)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Recorrido por nivel de un árbol binario</a:t>
            </a:r>
            <a:endParaRPr lang="es-UY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Árboles binarios donde cualquier nodo de clave </a:t>
            </a:r>
            <a:r>
              <a:rPr lang="es-UY" dirty="0" err="1" smtClean="0"/>
              <a:t>ki</a:t>
            </a:r>
            <a:r>
              <a:rPr lang="es-UY" dirty="0" smtClean="0"/>
              <a:t> verifica:</a:t>
            </a:r>
          </a:p>
          <a:p>
            <a:pPr lvl="1"/>
            <a:r>
              <a:rPr lang="es-UY" dirty="0" smtClean="0"/>
              <a:t>Todos los nodos del subárbol izquierdo son menores que </a:t>
            </a:r>
            <a:r>
              <a:rPr lang="es-UY" dirty="0" err="1" smtClean="0"/>
              <a:t>ki</a:t>
            </a:r>
            <a:endParaRPr lang="es-UY" dirty="0" smtClean="0"/>
          </a:p>
          <a:p>
            <a:pPr lvl="1"/>
            <a:r>
              <a:rPr lang="es-UY" dirty="0" smtClean="0"/>
              <a:t>Todos los nodos del subárbol derecho son mayores que </a:t>
            </a:r>
            <a:r>
              <a:rPr lang="es-UY" dirty="0" err="1" smtClean="0"/>
              <a:t>ki</a:t>
            </a:r>
            <a:endParaRPr lang="es-UY" dirty="0" smtClean="0"/>
          </a:p>
          <a:p>
            <a:r>
              <a:rPr lang="es-UY" dirty="0" smtClean="0"/>
              <a:t>Se basan en que la inserción y la eliminación de nodos siempre transforman un árbol de búsqueda en otro árbol de búsqueda.</a:t>
            </a:r>
          </a:p>
          <a:p>
            <a:r>
              <a:rPr lang="es-UY" dirty="0" smtClean="0"/>
              <a:t>Facilita la búsqueda</a:t>
            </a:r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Estos árboles son binarios de búsqueda?</a:t>
            </a:r>
          </a:p>
          <a:p>
            <a:pPr lvl="1"/>
            <a:r>
              <a:rPr lang="es-UY" sz="1400" dirty="0" smtClean="0"/>
              <a:t>Fuente: </a:t>
            </a:r>
            <a:r>
              <a:rPr lang="es-UY" sz="1400" i="1" dirty="0" smtClean="0"/>
              <a:t>Data </a:t>
            </a:r>
            <a:r>
              <a:rPr lang="es-UY" sz="1400" i="1" dirty="0" err="1" smtClean="0"/>
              <a:t>Structures</a:t>
            </a:r>
            <a:r>
              <a:rPr lang="es-UY" sz="1400" i="1" dirty="0" smtClean="0"/>
              <a:t> and </a:t>
            </a:r>
            <a:r>
              <a:rPr lang="es-UY" sz="1400" i="1" dirty="0" err="1" smtClean="0"/>
              <a:t>Algorithm</a:t>
            </a:r>
            <a:r>
              <a:rPr lang="es-UY" sz="1400" i="1" dirty="0" smtClean="0"/>
              <a:t> </a:t>
            </a:r>
            <a:r>
              <a:rPr lang="es-UY" sz="1400" i="1" dirty="0" err="1" smtClean="0"/>
              <a:t>Analysis</a:t>
            </a:r>
            <a:r>
              <a:rPr lang="es-UY" sz="1400" i="1" dirty="0" smtClean="0"/>
              <a:t>,</a:t>
            </a:r>
            <a:r>
              <a:rPr lang="es-UY" sz="1400" dirty="0" smtClean="0"/>
              <a:t> Mark Allen </a:t>
            </a:r>
            <a:r>
              <a:rPr lang="es-UY" sz="1400" dirty="0" err="1" smtClean="0"/>
              <a:t>Weiss</a:t>
            </a:r>
            <a:r>
              <a:rPr lang="es-UY" sz="1400" dirty="0" smtClean="0"/>
              <a:t>, </a:t>
            </a:r>
            <a:r>
              <a:rPr lang="es-UY" sz="1400" dirty="0" err="1" smtClean="0"/>
              <a:t>Third</a:t>
            </a:r>
            <a:r>
              <a:rPr lang="es-UY" sz="1400" dirty="0" smtClean="0"/>
              <a:t> </a:t>
            </a:r>
            <a:r>
              <a:rPr lang="es-UY" sz="1400" dirty="0" err="1" smtClean="0"/>
              <a:t>Edition</a:t>
            </a:r>
            <a:endParaRPr lang="es-UY" sz="1400" dirty="0" smtClean="0"/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304798" cy="274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Operaciones usuales:</a:t>
            </a:r>
          </a:p>
          <a:p>
            <a:pPr lvl="1"/>
            <a:r>
              <a:rPr lang="es-UY" dirty="0" smtClean="0"/>
              <a:t>Buscar</a:t>
            </a:r>
          </a:p>
          <a:p>
            <a:pPr lvl="1"/>
            <a:r>
              <a:rPr lang="es-UY" dirty="0" smtClean="0"/>
              <a:t>Insertar</a:t>
            </a:r>
          </a:p>
          <a:p>
            <a:pPr lvl="1"/>
            <a:r>
              <a:rPr lang="es-UY" dirty="0" smtClean="0"/>
              <a:t>Remover</a:t>
            </a:r>
          </a:p>
          <a:p>
            <a:pPr lvl="1"/>
            <a:r>
              <a:rPr lang="es-UY" dirty="0" smtClean="0"/>
              <a:t>Encontrar el mayor</a:t>
            </a:r>
          </a:p>
          <a:p>
            <a:pPr lvl="1"/>
            <a:r>
              <a:rPr lang="es-UY" dirty="0" smtClean="0"/>
              <a:t>Encontrar el menor</a:t>
            </a:r>
          </a:p>
          <a:p>
            <a:r>
              <a:rPr lang="es-UY" dirty="0" smtClean="0"/>
              <a:t>Como se comparan objetos es buena idea definir un “Comparable”</a:t>
            </a:r>
          </a:p>
          <a:p>
            <a:endParaRPr lang="es-UY" sz="1400" dirty="0" smtClean="0"/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Buscar</a:t>
            </a:r>
          </a:p>
          <a:p>
            <a:pPr lvl="1"/>
            <a:r>
              <a:rPr lang="es-UY" dirty="0" smtClean="0"/>
              <a:t>Dado un elemento K que se desea buscar, devuelve true si la clave existe o false si no existe</a:t>
            </a:r>
          </a:p>
          <a:p>
            <a:pPr lvl="1"/>
            <a:r>
              <a:rPr lang="es-UY" dirty="0" smtClean="0"/>
              <a:t>Si el árbol es vacío se devuelve false</a:t>
            </a:r>
          </a:p>
          <a:p>
            <a:pPr lvl="1"/>
            <a:r>
              <a:rPr lang="es-UY" dirty="0" smtClean="0"/>
              <a:t>Se compara la clave, si es igual a K entonces devuelve true.</a:t>
            </a:r>
          </a:p>
          <a:p>
            <a:pPr lvl="2"/>
            <a:r>
              <a:rPr lang="es-UY" dirty="0" smtClean="0"/>
              <a:t>Si es menor a K entonces se busca en el árbol derecho</a:t>
            </a:r>
          </a:p>
          <a:p>
            <a:pPr lvl="2"/>
            <a:r>
              <a:rPr lang="es-UY" dirty="0" smtClean="0"/>
              <a:t>Si es mayor a K se busca en el árbol izquierdo</a:t>
            </a:r>
          </a:p>
          <a:p>
            <a:pPr lvl="1"/>
            <a:endParaRPr lang="es-UY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Insertar</a:t>
            </a:r>
          </a:p>
          <a:p>
            <a:pPr lvl="1"/>
            <a:r>
              <a:rPr lang="es-UY" dirty="0" smtClean="0"/>
              <a:t>Si el árbol es vacío, la clave pasa a ser K</a:t>
            </a:r>
          </a:p>
          <a:p>
            <a:pPr lvl="1"/>
            <a:r>
              <a:rPr lang="es-UY" dirty="0" smtClean="0"/>
              <a:t>Si la clave del árbol es menor a K entonces se inserta en el árbol derecho</a:t>
            </a:r>
          </a:p>
          <a:p>
            <a:pPr lvl="1"/>
            <a:r>
              <a:rPr lang="es-UY" dirty="0" smtClean="0"/>
              <a:t>Si la clave del árbol es mayor a K entonces se inserta en el árbol derecho.</a:t>
            </a:r>
          </a:p>
          <a:p>
            <a:pPr lvl="1"/>
            <a:endParaRPr lang="es-UY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Si se desea ingresar un 5: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612269" cy="283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>
                <a:sym typeface="Wingdings" pitchFamily="2" charset="2"/>
              </a:rPr>
              <a:t>Sirve también para ordenar objetos.</a:t>
            </a:r>
          </a:p>
          <a:p>
            <a:r>
              <a:rPr lang="es-UY" dirty="0" smtClean="0">
                <a:sym typeface="Wingdings" pitchFamily="2" charset="2"/>
              </a:rPr>
              <a:t>Al implementar la interfaz se crea una estructura formal, todos los programadores, cuando quieran comparar objetos siempre usarán el método </a:t>
            </a:r>
            <a:r>
              <a:rPr lang="es-UY" dirty="0" err="1" smtClean="0">
                <a:sym typeface="Wingdings" pitchFamily="2" charset="2"/>
              </a:rPr>
              <a:t>CompareTo</a:t>
            </a:r>
            <a:r>
              <a:rPr lang="es-UY" dirty="0" smtClean="0">
                <a:sym typeface="Wingdings" pitchFamily="2" charset="2"/>
              </a:rPr>
              <a:t>. Facilita poder trabajar con código realizado por otras personas.</a:t>
            </a:r>
          </a:p>
          <a:p>
            <a:r>
              <a:rPr lang="es-UY" dirty="0" smtClean="0">
                <a:sym typeface="Wingdings" pitchFamily="2" charset="2"/>
              </a:rPr>
              <a:t>Permite realizar criterios de comparación enlazados</a:t>
            </a:r>
          </a:p>
          <a:p>
            <a:r>
              <a:rPr lang="es-UY" b="1" dirty="0" smtClean="0">
                <a:sym typeface="Wingdings" pitchFamily="2" charset="2"/>
              </a:rPr>
              <a:t>Ver ejemplo</a:t>
            </a: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>
              <a:sym typeface="Wingdings" pitchFamily="2" charset="2"/>
            </a:endParaRPr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Comparable</a:t>
            </a:r>
            <a:endParaRPr lang="es-UY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Remover</a:t>
            </a:r>
          </a:p>
          <a:p>
            <a:pPr lvl="1"/>
            <a:r>
              <a:rPr lang="es-UY" dirty="0" smtClean="0"/>
              <a:t>Operación más difícil</a:t>
            </a:r>
          </a:p>
          <a:p>
            <a:pPr lvl="1"/>
            <a:r>
              <a:rPr lang="es-UY" dirty="0" smtClean="0"/>
              <a:t>Si el nodo es una hoja, se quita sin mayor problemas</a:t>
            </a:r>
          </a:p>
          <a:p>
            <a:pPr lvl="1"/>
            <a:r>
              <a:rPr lang="es-UY" dirty="0" smtClean="0"/>
              <a:t>Si el nodo tiene solo un hijo, el padre pasa a apuntar al hijo.</a:t>
            </a:r>
          </a:p>
          <a:p>
            <a:pPr lvl="1"/>
            <a:r>
              <a:rPr lang="es-UY" dirty="0" smtClean="0"/>
              <a:t>Si el nodo tiene dos hijos:</a:t>
            </a:r>
          </a:p>
          <a:p>
            <a:pPr lvl="2"/>
            <a:r>
              <a:rPr lang="es-UY" dirty="0" smtClean="0"/>
              <a:t>Estrategia general:</a:t>
            </a:r>
          </a:p>
          <a:p>
            <a:pPr lvl="3"/>
            <a:r>
              <a:rPr lang="es-UY" dirty="0" smtClean="0"/>
              <a:t>Reemplazar el dato con el del nodo menor del subárbol derecho (el nodo que está mas a la derecha del subárbol) y remover dicho nodo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Suponiendo que se quiere borrar el nodo de clave 4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064" y="2564904"/>
            <a:ext cx="760957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Suponiendo que se quiere borrar el nodo de clave 2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Árboles binarios de búsqueda</a:t>
            </a:r>
            <a:endParaRPr lang="es-U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628555" cy="344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Posible estructura de árboles n-arios con </a:t>
            </a:r>
            <a:r>
              <a:rPr lang="es-UY" dirty="0" err="1" smtClean="0"/>
              <a:t>arrays</a:t>
            </a:r>
            <a:endParaRPr lang="es-U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7256905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11560" y="1340768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Fuente: Diapositivas del profesor Ing. Diego González</a:t>
            </a:r>
            <a:endParaRPr lang="es-UY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Convertir una expresión aritmética (se asume sintácticamente correcta) en un árbol binario aritmético.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Ejemplo</a:t>
            </a:r>
            <a:endParaRPr lang="es-U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Objeto que permite recorrer una colección</a:t>
            </a:r>
          </a:p>
          <a:p>
            <a:r>
              <a:rPr lang="es-UY" dirty="0" smtClean="0"/>
              <a:t>“Itera” la colección</a:t>
            </a:r>
          </a:p>
          <a:p>
            <a:r>
              <a:rPr lang="es-UY" dirty="0" smtClean="0"/>
              <a:t>Tiene 3 operaciones básicas</a:t>
            </a:r>
          </a:p>
          <a:p>
            <a:pPr lvl="1"/>
            <a:r>
              <a:rPr lang="es-UY" dirty="0" err="1" smtClean="0"/>
              <a:t>hasNext</a:t>
            </a:r>
            <a:r>
              <a:rPr lang="es-UY" dirty="0" smtClean="0"/>
              <a:t>(): devuelve un booleano si la colección tiene un elemento siguiente</a:t>
            </a:r>
          </a:p>
          <a:p>
            <a:pPr lvl="1"/>
            <a:r>
              <a:rPr lang="es-UY" dirty="0" err="1" smtClean="0"/>
              <a:t>next</a:t>
            </a:r>
            <a:r>
              <a:rPr lang="es-UY" dirty="0" smtClean="0"/>
              <a:t>(): devuelve el elemento siguiente</a:t>
            </a:r>
          </a:p>
          <a:p>
            <a:pPr lvl="1"/>
            <a:r>
              <a:rPr lang="es-UY" dirty="0" err="1" smtClean="0"/>
              <a:t>remove</a:t>
            </a:r>
            <a:r>
              <a:rPr lang="es-UY" dirty="0" smtClean="0"/>
              <a:t>(): se elimina el objeto de la posición actual</a:t>
            </a:r>
          </a:p>
          <a:p>
            <a:r>
              <a:rPr lang="es-UY" dirty="0" smtClean="0"/>
              <a:t>Cuando se crea el </a:t>
            </a:r>
            <a:r>
              <a:rPr lang="es-UY" dirty="0" err="1" smtClean="0"/>
              <a:t>Iterator</a:t>
            </a:r>
            <a:r>
              <a:rPr lang="es-UY" dirty="0" smtClean="0"/>
              <a:t>, queda apuntando a un lugar vacío, antes del primer elemento de la colección. Se “itera” mediante el método “</a:t>
            </a:r>
            <a:r>
              <a:rPr lang="es-UY" dirty="0" err="1" smtClean="0"/>
              <a:t>prev</a:t>
            </a:r>
            <a:r>
              <a:rPr lang="es-UY" dirty="0" smtClean="0"/>
              <a:t>”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 lvl="1"/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  <p:grpSp>
        <p:nvGrpSpPr>
          <p:cNvPr id="4" name="3 Grupo"/>
          <p:cNvGrpSpPr/>
          <p:nvPr/>
        </p:nvGrpSpPr>
        <p:grpSpPr>
          <a:xfrm>
            <a:off x="1295128" y="1772816"/>
            <a:ext cx="7848872" cy="2520280"/>
            <a:chOff x="251520" y="1844824"/>
            <a:chExt cx="8676456" cy="2673588"/>
          </a:xfrm>
        </p:grpSpPr>
        <p:grpSp>
          <p:nvGrpSpPr>
            <p:cNvPr id="5" name="51 Grupo"/>
            <p:cNvGrpSpPr/>
            <p:nvPr/>
          </p:nvGrpSpPr>
          <p:grpSpPr>
            <a:xfrm>
              <a:off x="251520" y="1844824"/>
              <a:ext cx="8676456" cy="2160240"/>
              <a:chOff x="395536" y="1772816"/>
              <a:chExt cx="8676456" cy="216024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395536" y="1772816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395536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1619672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05983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428396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558011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680424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5" name="14 Conector recto de flecha"/>
              <p:cNvCxnSpPr>
                <a:endCxn id="11" idx="1"/>
              </p:cNvCxnSpPr>
              <p:nvPr/>
            </p:nvCxnSpPr>
            <p:spPr>
              <a:xfrm>
                <a:off x="1907704" y="3573016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endCxn id="13" idx="1"/>
              </p:cNvCxnSpPr>
              <p:nvPr/>
            </p:nvCxnSpPr>
            <p:spPr>
              <a:xfrm>
                <a:off x="449999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/>
              <p:nvPr/>
            </p:nvCxnSpPr>
            <p:spPr>
              <a:xfrm>
                <a:off x="702027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/>
              <p:nvPr/>
            </p:nvCxnSpPr>
            <p:spPr>
              <a:xfrm>
                <a:off x="1115616" y="2492896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18 Elipse"/>
              <p:cNvSpPr/>
              <p:nvPr/>
            </p:nvSpPr>
            <p:spPr>
              <a:xfrm>
                <a:off x="8172400" y="3212976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</p:grpSp>
        <p:sp>
          <p:nvSpPr>
            <p:cNvPr id="6" name="5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  <p:sp>
        <p:nvSpPr>
          <p:cNvPr id="20" name="19 Elipse"/>
          <p:cNvSpPr/>
          <p:nvPr/>
        </p:nvSpPr>
        <p:spPr>
          <a:xfrm>
            <a:off x="251520" y="3140968"/>
            <a:ext cx="720080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Null</a:t>
            </a:r>
            <a:endParaRPr lang="es-UY" dirty="0"/>
          </a:p>
        </p:txBody>
      </p:sp>
      <p:cxnSp>
        <p:nvCxnSpPr>
          <p:cNvPr id="24" name="23 Conector recto de flecha"/>
          <p:cNvCxnSpPr>
            <a:endCxn id="20" idx="4"/>
          </p:cNvCxnSpPr>
          <p:nvPr/>
        </p:nvCxnSpPr>
        <p:spPr>
          <a:xfrm flipH="1" flipV="1">
            <a:off x="611560" y="3789040"/>
            <a:ext cx="216024" cy="86409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51520" y="472514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new </a:t>
            </a:r>
            <a:r>
              <a:rPr lang="es-UY" dirty="0" err="1" smtClean="0"/>
              <a:t>Iterator</a:t>
            </a:r>
            <a:endParaRPr lang="es-U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  <p:grpSp>
        <p:nvGrpSpPr>
          <p:cNvPr id="2" name="3 Grupo"/>
          <p:cNvGrpSpPr/>
          <p:nvPr/>
        </p:nvGrpSpPr>
        <p:grpSpPr>
          <a:xfrm>
            <a:off x="1295128" y="1772816"/>
            <a:ext cx="7848872" cy="2520280"/>
            <a:chOff x="251520" y="1844824"/>
            <a:chExt cx="8676456" cy="2673588"/>
          </a:xfrm>
        </p:grpSpPr>
        <p:grpSp>
          <p:nvGrpSpPr>
            <p:cNvPr id="4" name="51 Grupo"/>
            <p:cNvGrpSpPr/>
            <p:nvPr/>
          </p:nvGrpSpPr>
          <p:grpSpPr>
            <a:xfrm>
              <a:off x="251520" y="1844824"/>
              <a:ext cx="8676456" cy="2160240"/>
              <a:chOff x="395536" y="1772816"/>
              <a:chExt cx="8676456" cy="216024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395536" y="1772816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395536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1619672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05983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428396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558011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680424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5" name="14 Conector recto de flecha"/>
              <p:cNvCxnSpPr>
                <a:endCxn id="11" idx="1"/>
              </p:cNvCxnSpPr>
              <p:nvPr/>
            </p:nvCxnSpPr>
            <p:spPr>
              <a:xfrm>
                <a:off x="1907704" y="3573016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endCxn id="13" idx="1"/>
              </p:cNvCxnSpPr>
              <p:nvPr/>
            </p:nvCxnSpPr>
            <p:spPr>
              <a:xfrm>
                <a:off x="449999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/>
              <p:nvPr/>
            </p:nvCxnSpPr>
            <p:spPr>
              <a:xfrm>
                <a:off x="702027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/>
              <p:nvPr/>
            </p:nvCxnSpPr>
            <p:spPr>
              <a:xfrm>
                <a:off x="1115616" y="2492896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18 Elipse"/>
              <p:cNvSpPr/>
              <p:nvPr/>
            </p:nvSpPr>
            <p:spPr>
              <a:xfrm>
                <a:off x="8172400" y="3212976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</p:grpSp>
        <p:sp>
          <p:nvSpPr>
            <p:cNvPr id="6" name="5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  <p:sp>
        <p:nvSpPr>
          <p:cNvPr id="20" name="19 Elipse"/>
          <p:cNvSpPr/>
          <p:nvPr/>
        </p:nvSpPr>
        <p:spPr>
          <a:xfrm>
            <a:off x="251520" y="3140968"/>
            <a:ext cx="720080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Null</a:t>
            </a:r>
            <a:endParaRPr lang="es-UY" dirty="0"/>
          </a:p>
        </p:txBody>
      </p:sp>
      <p:cxnSp>
        <p:nvCxnSpPr>
          <p:cNvPr id="24" name="23 Conector recto de flecha"/>
          <p:cNvCxnSpPr>
            <a:endCxn id="9" idx="2"/>
          </p:cNvCxnSpPr>
          <p:nvPr/>
        </p:nvCxnSpPr>
        <p:spPr>
          <a:xfrm flipV="1">
            <a:off x="827584" y="3809184"/>
            <a:ext cx="1021232" cy="8439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51520" y="4725144"/>
            <a:ext cx="721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iterator.next</a:t>
            </a:r>
            <a:r>
              <a:rPr lang="es-UY" dirty="0" smtClean="0"/>
              <a:t>()</a:t>
            </a:r>
          </a:p>
          <a:p>
            <a:endParaRPr lang="es-UY" dirty="0" smtClean="0"/>
          </a:p>
          <a:p>
            <a:r>
              <a:rPr lang="es-UY" dirty="0" err="1" smtClean="0"/>
              <a:t>iterator.hasNext</a:t>
            </a:r>
            <a:r>
              <a:rPr lang="es-UY" dirty="0" smtClean="0"/>
              <a:t>() devuelve true porque el siguiente no es nulo</a:t>
            </a:r>
            <a:endParaRPr lang="es-U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  <p:grpSp>
        <p:nvGrpSpPr>
          <p:cNvPr id="2" name="3 Grupo"/>
          <p:cNvGrpSpPr/>
          <p:nvPr/>
        </p:nvGrpSpPr>
        <p:grpSpPr>
          <a:xfrm>
            <a:off x="1295128" y="1772816"/>
            <a:ext cx="7848872" cy="2520280"/>
            <a:chOff x="251520" y="1844824"/>
            <a:chExt cx="8676456" cy="2673588"/>
          </a:xfrm>
        </p:grpSpPr>
        <p:grpSp>
          <p:nvGrpSpPr>
            <p:cNvPr id="4" name="51 Grupo"/>
            <p:cNvGrpSpPr/>
            <p:nvPr/>
          </p:nvGrpSpPr>
          <p:grpSpPr>
            <a:xfrm>
              <a:off x="251520" y="1844824"/>
              <a:ext cx="8676456" cy="2160240"/>
              <a:chOff x="395536" y="1772816"/>
              <a:chExt cx="8676456" cy="216024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395536" y="1772816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395536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1619672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05983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428396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558011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680424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5" name="14 Conector recto de flecha"/>
              <p:cNvCxnSpPr>
                <a:endCxn id="11" idx="1"/>
              </p:cNvCxnSpPr>
              <p:nvPr/>
            </p:nvCxnSpPr>
            <p:spPr>
              <a:xfrm>
                <a:off x="1907704" y="3573016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endCxn id="13" idx="1"/>
              </p:cNvCxnSpPr>
              <p:nvPr/>
            </p:nvCxnSpPr>
            <p:spPr>
              <a:xfrm>
                <a:off x="449999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/>
              <p:nvPr/>
            </p:nvCxnSpPr>
            <p:spPr>
              <a:xfrm>
                <a:off x="702027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/>
              <p:nvPr/>
            </p:nvCxnSpPr>
            <p:spPr>
              <a:xfrm>
                <a:off x="1115616" y="2492896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18 Elipse"/>
              <p:cNvSpPr/>
              <p:nvPr/>
            </p:nvSpPr>
            <p:spPr>
              <a:xfrm>
                <a:off x="8172400" y="3212976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</p:grpSp>
        <p:sp>
          <p:nvSpPr>
            <p:cNvPr id="6" name="5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  <p:sp>
        <p:nvSpPr>
          <p:cNvPr id="20" name="19 Elipse"/>
          <p:cNvSpPr/>
          <p:nvPr/>
        </p:nvSpPr>
        <p:spPr>
          <a:xfrm>
            <a:off x="251520" y="3140968"/>
            <a:ext cx="720080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Null</a:t>
            </a:r>
            <a:endParaRPr lang="es-UY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5652120" y="3789040"/>
            <a:ext cx="1021232" cy="8439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818362" y="4653136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/>
              <a:t>iterator.hasNext</a:t>
            </a:r>
            <a:r>
              <a:rPr lang="es-UY" dirty="0" smtClean="0"/>
              <a:t>() devuelve false porque el siguiente es nulo</a:t>
            </a:r>
            <a:endParaRPr lang="es-U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La clase que de la colección implementa la interfaz Iterable de JAVA que tiene un método que crea un nuevo </a:t>
            </a:r>
            <a:r>
              <a:rPr lang="es-UY" dirty="0" err="1" smtClean="0"/>
              <a:t>Iterator</a:t>
            </a:r>
            <a:r>
              <a:rPr lang="es-UY" dirty="0" smtClean="0"/>
              <a:t>. Hay que </a:t>
            </a:r>
            <a:r>
              <a:rPr lang="es-UY" dirty="0" err="1" smtClean="0"/>
              <a:t>sobreescribirlo</a:t>
            </a:r>
            <a:endParaRPr lang="es-UY" dirty="0" smtClean="0"/>
          </a:p>
          <a:p>
            <a:r>
              <a:rPr lang="es-UY" dirty="0" smtClean="0"/>
              <a:t>Las colecciones de JAVA ya desarrolladas (</a:t>
            </a:r>
            <a:r>
              <a:rPr lang="es-UY" dirty="0" err="1" smtClean="0"/>
              <a:t>ArrayList</a:t>
            </a:r>
            <a:r>
              <a:rPr lang="es-UY" dirty="0" smtClean="0"/>
              <a:t>, </a:t>
            </a:r>
            <a:r>
              <a:rPr lang="es-UY" dirty="0" err="1" smtClean="0"/>
              <a:t>LinkedList</a:t>
            </a:r>
            <a:r>
              <a:rPr lang="es-UY" dirty="0" smtClean="0"/>
              <a:t>, etc.) ya tienen la implementación del </a:t>
            </a:r>
            <a:r>
              <a:rPr lang="es-UY" dirty="0" err="1" smtClean="0"/>
              <a:t>Iterator</a:t>
            </a:r>
            <a:r>
              <a:rPr lang="es-UY" dirty="0" smtClean="0"/>
              <a:t> </a:t>
            </a:r>
            <a:r>
              <a:rPr lang="es-UY" dirty="0" err="1" smtClean="0"/>
              <a:t>incluída</a:t>
            </a:r>
            <a:r>
              <a:rPr lang="es-UY" dirty="0" smtClean="0"/>
              <a:t>. Paquete: </a:t>
            </a:r>
            <a:r>
              <a:rPr lang="es-UY" dirty="0" err="1" smtClean="0"/>
              <a:t>java.util.Iterator</a:t>
            </a:r>
            <a:endParaRPr lang="es-UY" dirty="0" smtClean="0"/>
          </a:p>
          <a:p>
            <a:r>
              <a:rPr lang="es-UY" b="1" dirty="0" smtClean="0"/>
              <a:t>Ver ejemplo.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 lvl="1"/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err="1" smtClean="0"/>
              <a:t>Iterator</a:t>
            </a:r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1785</TotalTime>
  <Words>1688</Words>
  <Application>Microsoft Macintosh PowerPoint</Application>
  <PresentationFormat>On-screen Show (4:3)</PresentationFormat>
  <Paragraphs>335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Concurrencia</vt:lpstr>
      <vt:lpstr>Programación II</vt:lpstr>
      <vt:lpstr>Agenda</vt:lpstr>
      <vt:lpstr>Comparable</vt:lpstr>
      <vt:lpstr>Comparable</vt:lpstr>
      <vt:lpstr>Iterator</vt:lpstr>
      <vt:lpstr>Iterator</vt:lpstr>
      <vt:lpstr>Iterator</vt:lpstr>
      <vt:lpstr>Iterator</vt:lpstr>
      <vt:lpstr>Iterator</vt:lpstr>
      <vt:lpstr>Iterator</vt:lpstr>
      <vt:lpstr>Árboles</vt:lpstr>
      <vt:lpstr>Árboles</vt:lpstr>
      <vt:lpstr>Árboles</vt:lpstr>
      <vt:lpstr>Árboles</vt:lpstr>
      <vt:lpstr>Árboles</vt:lpstr>
      <vt:lpstr>Árboles</vt:lpstr>
      <vt:lpstr>Árboles N-arios</vt:lpstr>
      <vt:lpstr>Árboles binarios</vt:lpstr>
      <vt:lpstr>Árboles binarios - Aplicaciones</vt:lpstr>
      <vt:lpstr>Árboles binarios - Aplicaciones</vt:lpstr>
      <vt:lpstr>Árboles binarios - Aplicaciones</vt:lpstr>
      <vt:lpstr>Arboles binarios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Algoritmos de recorrida</vt:lpstr>
      <vt:lpstr>Recorrido por nivel de un árbol binario</vt:lpstr>
      <vt:lpstr>Árboles binarios de búsqueda</vt:lpstr>
      <vt:lpstr>Árboles binarios de búsqueda</vt:lpstr>
      <vt:lpstr>Árboles binarios de búsqueda</vt:lpstr>
      <vt:lpstr>Árboles binarios de búsqueda</vt:lpstr>
      <vt:lpstr>Árboles binarios de búsqueda</vt:lpstr>
      <vt:lpstr>Árboles binarios de búsqueda</vt:lpstr>
      <vt:lpstr>Árboles binarios de búsqueda</vt:lpstr>
      <vt:lpstr>Árboles binarios de búsqueda</vt:lpstr>
      <vt:lpstr>Árboles binarios de búsqueda</vt:lpstr>
      <vt:lpstr>Posible estructura de árboles n-arios con arrays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Luciana</dc:creator>
  <cp:lastModifiedBy>Daniel Pereda</cp:lastModifiedBy>
  <cp:revision>167</cp:revision>
  <dcterms:created xsi:type="dcterms:W3CDTF">2013-02-04T16:43:31Z</dcterms:created>
  <dcterms:modified xsi:type="dcterms:W3CDTF">2014-04-09T20:41:57Z</dcterms:modified>
</cp:coreProperties>
</file>