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358" r:id="rId4"/>
    <p:sldId id="356" r:id="rId5"/>
    <p:sldId id="357" r:id="rId6"/>
    <p:sldId id="313" r:id="rId7"/>
    <p:sldId id="359" r:id="rId8"/>
    <p:sldId id="360" r:id="rId9"/>
    <p:sldId id="361" r:id="rId10"/>
    <p:sldId id="362" r:id="rId11"/>
    <p:sldId id="363" r:id="rId12"/>
    <p:sldId id="264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683A-349F-45D4-ADB0-03674F306CFC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028-630E-478C-9A71-4BB92DD1112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33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34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18/04/2013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Programación II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Tema 4</a:t>
            </a:r>
            <a:endParaRPr lang="es-U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Los siguientes nodos llenan el siguiente nivel de izquierda a derecha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Construcción de un árbol binario completo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716016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Hr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49289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419872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Hi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 flipH="1">
            <a:off x="3743908" y="2996952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4"/>
            <a:endCxn id="4" idx="0"/>
          </p:cNvCxnSpPr>
          <p:nvPr/>
        </p:nvCxnSpPr>
        <p:spPr>
          <a:xfrm>
            <a:off x="4355976" y="2996952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699792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1</a:t>
            </a:r>
            <a:endParaRPr lang="es-UY" sz="1600" dirty="0"/>
          </a:p>
        </p:txBody>
      </p:sp>
      <p:cxnSp>
        <p:nvCxnSpPr>
          <p:cNvPr id="12" name="11 Conector recto de flecha"/>
          <p:cNvCxnSpPr>
            <a:stCxn id="6" idx="4"/>
            <a:endCxn id="9" idx="0"/>
          </p:cNvCxnSpPr>
          <p:nvPr/>
        </p:nvCxnSpPr>
        <p:spPr>
          <a:xfrm flipH="1">
            <a:off x="3023828" y="3861048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3851920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6" idx="4"/>
            <a:endCxn id="13" idx="0"/>
          </p:cNvCxnSpPr>
          <p:nvPr/>
        </p:nvCxnSpPr>
        <p:spPr>
          <a:xfrm>
            <a:off x="3743908" y="386104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3</a:t>
            </a:r>
            <a:endParaRPr lang="es-UY" sz="1600" dirty="0"/>
          </a:p>
        </p:txBody>
      </p:sp>
      <p:cxnSp>
        <p:nvCxnSpPr>
          <p:cNvPr id="17" name="16 Conector recto de flecha"/>
          <p:cNvCxnSpPr>
            <a:stCxn id="4" idx="4"/>
            <a:endCxn id="14" idx="0"/>
          </p:cNvCxnSpPr>
          <p:nvPr/>
        </p:nvCxnSpPr>
        <p:spPr>
          <a:xfrm flipH="1">
            <a:off x="4896036" y="3861048"/>
            <a:ext cx="1440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Los siguientes nodos llenan el siguiente nivel de izquierda a derecha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Construcción de un árbol binario completo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716016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Hr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49289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419872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Hi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 flipH="1">
            <a:off x="3743908" y="2996952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4"/>
            <a:endCxn id="4" idx="0"/>
          </p:cNvCxnSpPr>
          <p:nvPr/>
        </p:nvCxnSpPr>
        <p:spPr>
          <a:xfrm>
            <a:off x="4355976" y="2996952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699792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1</a:t>
            </a:r>
            <a:endParaRPr lang="es-UY" sz="1600" dirty="0"/>
          </a:p>
        </p:txBody>
      </p:sp>
      <p:cxnSp>
        <p:nvCxnSpPr>
          <p:cNvPr id="12" name="11 Conector recto de flecha"/>
          <p:cNvCxnSpPr>
            <a:stCxn id="6" idx="4"/>
            <a:endCxn id="9" idx="0"/>
          </p:cNvCxnSpPr>
          <p:nvPr/>
        </p:nvCxnSpPr>
        <p:spPr>
          <a:xfrm flipH="1">
            <a:off x="3023828" y="3861048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3851920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6" idx="4"/>
            <a:endCxn id="13" idx="0"/>
          </p:cNvCxnSpPr>
          <p:nvPr/>
        </p:nvCxnSpPr>
        <p:spPr>
          <a:xfrm>
            <a:off x="3743908" y="386104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3</a:t>
            </a:r>
            <a:endParaRPr lang="es-UY" sz="1600" dirty="0"/>
          </a:p>
        </p:txBody>
      </p:sp>
      <p:cxnSp>
        <p:nvCxnSpPr>
          <p:cNvPr id="17" name="16 Conector recto de flecha"/>
          <p:cNvCxnSpPr>
            <a:stCxn id="4" idx="4"/>
            <a:endCxn id="14" idx="0"/>
          </p:cNvCxnSpPr>
          <p:nvPr/>
        </p:nvCxnSpPr>
        <p:spPr>
          <a:xfrm flipH="1">
            <a:off x="4896036" y="3861048"/>
            <a:ext cx="1440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508104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4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4" idx="4"/>
            <a:endCxn id="16" idx="0"/>
          </p:cNvCxnSpPr>
          <p:nvPr/>
        </p:nvCxnSpPr>
        <p:spPr>
          <a:xfrm>
            <a:off x="5040052" y="3861048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>
                <a:sym typeface="Wingdings" pitchFamily="2" charset="2"/>
              </a:rPr>
              <a:t>Árbol donde el valor de la </a:t>
            </a:r>
            <a:r>
              <a:rPr lang="es-UY" dirty="0" err="1" smtClean="0">
                <a:sym typeface="Wingdings" pitchFamily="2" charset="2"/>
              </a:rPr>
              <a:t>key</a:t>
            </a:r>
            <a:r>
              <a:rPr lang="es-UY" dirty="0" smtClean="0">
                <a:sym typeface="Wingdings" pitchFamily="2" charset="2"/>
              </a:rPr>
              <a:t> del nodo es mayor (o igual) a la de sus hijos</a:t>
            </a:r>
          </a:p>
          <a:p>
            <a:r>
              <a:rPr lang="es-UY" dirty="0" smtClean="0">
                <a:sym typeface="Wingdings" pitchFamily="2" charset="2"/>
              </a:rPr>
              <a:t>Se pueden definir </a:t>
            </a:r>
            <a:r>
              <a:rPr lang="es-UY" dirty="0" err="1" smtClean="0">
                <a:sym typeface="Wingdings" pitchFamily="2" charset="2"/>
              </a:rPr>
              <a:t>heaps</a:t>
            </a:r>
            <a:r>
              <a:rPr lang="es-UY" dirty="0" smtClean="0">
                <a:sym typeface="Wingdings" pitchFamily="2" charset="2"/>
              </a:rPr>
              <a:t> menores o iguales, o menores </a:t>
            </a:r>
            <a:r>
              <a:rPr lang="es-UY" dirty="0" err="1" smtClean="0">
                <a:sym typeface="Wingdings" pitchFamily="2" charset="2"/>
              </a:rPr>
              <a:t>estríctos</a:t>
            </a:r>
            <a:endParaRPr lang="es-UY" dirty="0" smtClean="0">
              <a:sym typeface="Wingdings" pitchFamily="2" charset="2"/>
            </a:endParaRPr>
          </a:p>
          <a:p>
            <a:r>
              <a:rPr lang="es-UY" dirty="0" smtClean="0">
                <a:sym typeface="Wingdings" pitchFamily="2" charset="2"/>
              </a:rPr>
              <a:t>Nos focalizaremos en </a:t>
            </a:r>
            <a:r>
              <a:rPr lang="es-UY" dirty="0" err="1" smtClean="0">
                <a:sym typeface="Wingdings" pitchFamily="2" charset="2"/>
              </a:rPr>
              <a:t>heaps</a:t>
            </a:r>
            <a:r>
              <a:rPr lang="es-UY" dirty="0" smtClean="0">
                <a:sym typeface="Wingdings" pitchFamily="2" charset="2"/>
              </a:rPr>
              <a:t> binarios</a:t>
            </a:r>
          </a:p>
          <a:p>
            <a:r>
              <a:rPr lang="es-UY" dirty="0" smtClean="0">
                <a:sym typeface="Wingdings" pitchFamily="2" charset="2"/>
              </a:rPr>
              <a:t>Es un tipo de árbol binario completo</a:t>
            </a: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Heap</a:t>
            </a:r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Cada nodo de un </a:t>
            </a:r>
            <a:r>
              <a:rPr lang="es-UY" dirty="0" err="1" smtClean="0"/>
              <a:t>heap</a:t>
            </a:r>
            <a:r>
              <a:rPr lang="es-UY" dirty="0" smtClean="0"/>
              <a:t> tiene una clave para que pueda ser comparada con las claves de los otros nodos </a:t>
            </a:r>
          </a:p>
          <a:p>
            <a:r>
              <a:rPr lang="es-UY" dirty="0" smtClean="0"/>
              <a:t>Esa </a:t>
            </a:r>
            <a:r>
              <a:rPr lang="es-UY" dirty="0" err="1" smtClean="0"/>
              <a:t>key</a:t>
            </a:r>
            <a:r>
              <a:rPr lang="es-UY" dirty="0" smtClean="0"/>
              <a:t> tiene que cumplir la propiedad de que sea mayor a la clave de sus hijos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Binary</a:t>
            </a:r>
            <a:r>
              <a:rPr lang="es-UY" dirty="0" smtClean="0"/>
              <a:t> </a:t>
            </a:r>
            <a:r>
              <a:rPr lang="es-UY" dirty="0" err="1" smtClean="0"/>
              <a:t>Heap</a:t>
            </a:r>
            <a:endParaRPr lang="es-U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Binary</a:t>
            </a:r>
            <a:r>
              <a:rPr lang="es-UY" dirty="0" smtClean="0"/>
              <a:t>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8" name="7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45</a:t>
            </a:r>
            <a:endParaRPr lang="es-UY" dirty="0"/>
          </a:p>
        </p:txBody>
      </p:sp>
      <p:sp>
        <p:nvSpPr>
          <p:cNvPr id="9" name="8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8" idx="4"/>
            <a:endCxn id="9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8" idx="4"/>
            <a:endCxn id="7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3" name="12 Conector recto de flecha"/>
          <p:cNvCxnSpPr>
            <a:stCxn id="9" idx="4"/>
            <a:endCxn id="12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5" name="14 Conector recto de flecha"/>
          <p:cNvCxnSpPr>
            <a:stCxn id="9" idx="4"/>
            <a:endCxn id="14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7" name="16 Conector recto de flecha"/>
          <p:cNvCxnSpPr>
            <a:stCxn id="7" idx="4"/>
            <a:endCxn id="16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9" name="18 Conector recto de flecha"/>
          <p:cNvCxnSpPr>
            <a:stCxn id="7" idx="4"/>
            <a:endCxn id="18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47" name="46 Conector recto de flecha"/>
          <p:cNvCxnSpPr>
            <a:stCxn id="12" idx="4"/>
            <a:endCxn id="45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UY" dirty="0" smtClean="0"/>
              <a:t>Se agrega el nodo al siguiente lugar de la estructura</a:t>
            </a:r>
          </a:p>
          <a:p>
            <a:pPr marL="624078" indent="-514350">
              <a:buFont typeface="+mj-lt"/>
              <a:buAutoNum type="arabicPeriod"/>
            </a:pPr>
            <a:r>
              <a:rPr lang="es-UY" dirty="0" smtClean="0"/>
              <a:t>Mover el nodo hacia arriba intercambiándolo con su padre hasta que llegue a una posición adecuada</a:t>
            </a:r>
          </a:p>
          <a:p>
            <a:pPr marL="880110" lvl="1" indent="-514350">
              <a:buFont typeface="+mj-lt"/>
              <a:buAutoNum type="alphaLcParenR"/>
            </a:pPr>
            <a:r>
              <a:rPr lang="es-UY" dirty="0" smtClean="0"/>
              <a:t>Cuando llego a la </a:t>
            </a:r>
            <a:r>
              <a:rPr lang="es-UY" dirty="0" err="1" smtClean="0"/>
              <a:t>raiz</a:t>
            </a:r>
            <a:endParaRPr lang="es-UY" dirty="0" smtClean="0"/>
          </a:p>
          <a:p>
            <a:pPr marL="880110" lvl="1" indent="-514350">
              <a:buFont typeface="+mj-lt"/>
              <a:buAutoNum type="alphaLcParenR"/>
            </a:pPr>
            <a:r>
              <a:rPr lang="es-UY" dirty="0" smtClean="0"/>
              <a:t>Cuando el padre tiene una clave mayor a la del nodo insertado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Agregar nodo a </a:t>
            </a:r>
            <a:r>
              <a:rPr lang="es-UY" dirty="0" err="1" smtClean="0"/>
              <a:t>binary</a:t>
            </a:r>
            <a:r>
              <a:rPr lang="es-UY" dirty="0" smtClean="0"/>
              <a:t> </a:t>
            </a:r>
            <a:r>
              <a:rPr lang="es-UY" dirty="0" err="1" smtClean="0"/>
              <a:t>heap</a:t>
            </a:r>
            <a:endParaRPr lang="es-U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Agregar nodo a </a:t>
            </a:r>
            <a:r>
              <a:rPr lang="es-UY" dirty="0" err="1" smtClean="0"/>
              <a:t>binary</a:t>
            </a:r>
            <a:r>
              <a:rPr lang="es-UY" dirty="0" smtClean="0"/>
              <a:t>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45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843808" y="4293096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sz="1600" dirty="0"/>
          </a:p>
        </p:txBody>
      </p:sp>
      <p:cxnSp>
        <p:nvCxnSpPr>
          <p:cNvPr id="23" name="22 Conector recto de flecha"/>
          <p:cNvCxnSpPr>
            <a:stCxn id="10" idx="4"/>
            <a:endCxn id="21" idx="0"/>
          </p:cNvCxnSpPr>
          <p:nvPr/>
        </p:nvCxnSpPr>
        <p:spPr>
          <a:xfrm>
            <a:off x="2411760" y="393305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Agregar nodo a </a:t>
            </a:r>
            <a:r>
              <a:rPr lang="es-UY" dirty="0" err="1" smtClean="0"/>
              <a:t>binary</a:t>
            </a:r>
            <a:r>
              <a:rPr lang="es-UY" dirty="0" smtClean="0"/>
              <a:t>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45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8438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23" name="22 Conector recto de flecha"/>
          <p:cNvCxnSpPr>
            <a:stCxn id="10" idx="4"/>
            <a:endCxn id="21" idx="0"/>
          </p:cNvCxnSpPr>
          <p:nvPr/>
        </p:nvCxnSpPr>
        <p:spPr>
          <a:xfrm>
            <a:off x="2411760" y="393305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Agregar nodo a </a:t>
            </a:r>
            <a:r>
              <a:rPr lang="es-UY" dirty="0" err="1" smtClean="0"/>
              <a:t>binary</a:t>
            </a:r>
            <a:r>
              <a:rPr lang="es-UY" dirty="0" smtClean="0"/>
              <a:t>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45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8438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23" name="22 Conector recto de flecha"/>
          <p:cNvCxnSpPr>
            <a:stCxn id="10" idx="4"/>
            <a:endCxn id="21" idx="0"/>
          </p:cNvCxnSpPr>
          <p:nvPr/>
        </p:nvCxnSpPr>
        <p:spPr>
          <a:xfrm>
            <a:off x="2411760" y="393305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UY" dirty="0" smtClean="0"/>
              <a:t>Mover el último nodo a la posición de la </a:t>
            </a:r>
            <a:r>
              <a:rPr lang="es-UY" dirty="0" err="1" smtClean="0"/>
              <a:t>raiz</a:t>
            </a:r>
            <a:endParaRPr lang="es-UY" dirty="0" smtClean="0"/>
          </a:p>
          <a:p>
            <a:pPr marL="624078" indent="-514350">
              <a:buFont typeface="+mj-lt"/>
              <a:buAutoNum type="arabicPeriod"/>
            </a:pPr>
            <a:r>
              <a:rPr lang="es-UY" dirty="0" smtClean="0"/>
              <a:t>Mover dicho nodo hacia abajo buscando su nueva posición e intercambiando los valores con su hijo mayor hasta llegar a que:</a:t>
            </a:r>
          </a:p>
          <a:p>
            <a:pPr marL="880110" lvl="1" indent="-514350">
              <a:buFont typeface="+mj-lt"/>
              <a:buAutoNum type="alphaLcParenR"/>
            </a:pPr>
            <a:r>
              <a:rPr lang="es-UY" dirty="0" smtClean="0"/>
              <a:t>Los hijos tienen todos claves menores a las del nodo</a:t>
            </a:r>
          </a:p>
          <a:p>
            <a:pPr marL="880110" lvl="1" indent="-514350">
              <a:buFont typeface="+mj-lt"/>
              <a:buAutoNum type="alphaLcParenR"/>
            </a:pPr>
            <a:r>
              <a:rPr lang="es-UY" dirty="0" smtClean="0"/>
              <a:t>El nodo es una hoja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Remover la raíz del </a:t>
            </a:r>
            <a:r>
              <a:rPr lang="es-UY" dirty="0" err="1" smtClean="0"/>
              <a:t>heap</a:t>
            </a:r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Árbol Binario Lleno</a:t>
            </a:r>
          </a:p>
          <a:p>
            <a:r>
              <a:rPr lang="es-UY" dirty="0" smtClean="0"/>
              <a:t>Árbol Binario Perfecto</a:t>
            </a:r>
          </a:p>
          <a:p>
            <a:r>
              <a:rPr lang="es-UY" dirty="0" smtClean="0"/>
              <a:t>Árbol </a:t>
            </a:r>
            <a:r>
              <a:rPr lang="es-UY" smtClean="0"/>
              <a:t>Binario Completo</a:t>
            </a:r>
          </a:p>
          <a:p>
            <a:r>
              <a:rPr lang="es-UY" dirty="0" err="1" smtClean="0"/>
              <a:t>Heaps</a:t>
            </a:r>
            <a:r>
              <a:rPr lang="es-UY" dirty="0" smtClean="0"/>
              <a:t> (Montículos)</a:t>
            </a:r>
          </a:p>
          <a:p>
            <a:r>
              <a:rPr lang="es-UY" dirty="0" smtClean="0"/>
              <a:t>Colas de prioridad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Agenda</a:t>
            </a:r>
            <a:endParaRPr lang="es-U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Remover la raíz del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45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843808" y="4293096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23" name="22 Conector recto de flecha"/>
          <p:cNvCxnSpPr>
            <a:stCxn id="10" idx="4"/>
            <a:endCxn id="21" idx="0"/>
          </p:cNvCxnSpPr>
          <p:nvPr/>
        </p:nvCxnSpPr>
        <p:spPr>
          <a:xfrm>
            <a:off x="2411760" y="393305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Remover la raíz del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Remover la raíz del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Remover la raíz del </a:t>
            </a:r>
            <a:r>
              <a:rPr lang="es-UY" dirty="0" err="1" smtClean="0"/>
              <a:t>heap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5292080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6" name="5 Elipse"/>
          <p:cNvSpPr/>
          <p:nvPr/>
        </p:nvSpPr>
        <p:spPr>
          <a:xfrm>
            <a:off x="4067944" y="14847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7" name="6 Elipse"/>
          <p:cNvSpPr/>
          <p:nvPr/>
        </p:nvSpPr>
        <p:spPr>
          <a:xfrm>
            <a:off x="3059832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6" idx="4"/>
            <a:endCxn id="7" idx="0"/>
          </p:cNvCxnSpPr>
          <p:nvPr/>
        </p:nvCxnSpPr>
        <p:spPr>
          <a:xfrm flipH="1">
            <a:off x="3419872" y="2132856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4427984" y="2132856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051720" y="3284984"/>
            <a:ext cx="720080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1" name="10 Conector recto de flecha"/>
          <p:cNvCxnSpPr>
            <a:stCxn id="7" idx="4"/>
            <a:endCxn id="10" idx="0"/>
          </p:cNvCxnSpPr>
          <p:nvPr/>
        </p:nvCxnSpPr>
        <p:spPr>
          <a:xfrm flipH="1">
            <a:off x="241176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635896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3" name="12 Conector recto de flecha"/>
          <p:cNvCxnSpPr>
            <a:stCxn id="7" idx="4"/>
            <a:endCxn id="12" idx="0"/>
          </p:cNvCxnSpPr>
          <p:nvPr/>
        </p:nvCxnSpPr>
        <p:spPr>
          <a:xfrm>
            <a:off x="3419872" y="299695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72000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5" idx="4"/>
            <a:endCxn id="14" idx="0"/>
          </p:cNvCxnSpPr>
          <p:nvPr/>
        </p:nvCxnSpPr>
        <p:spPr>
          <a:xfrm flipH="1">
            <a:off x="4932040" y="299695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6300192" y="328498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</a:t>
            </a:r>
            <a:endParaRPr lang="es-UY" sz="2000" dirty="0"/>
          </a:p>
        </p:txBody>
      </p:sp>
      <p:cxnSp>
        <p:nvCxnSpPr>
          <p:cNvPr id="17" name="16 Conector recto de flecha"/>
          <p:cNvCxnSpPr>
            <a:stCxn id="5" idx="4"/>
            <a:endCxn id="16" idx="0"/>
          </p:cNvCxnSpPr>
          <p:nvPr/>
        </p:nvCxnSpPr>
        <p:spPr>
          <a:xfrm>
            <a:off x="5652120" y="299695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1043608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19</a:t>
            </a:r>
            <a:endParaRPr lang="es-UY" sz="1600" dirty="0"/>
          </a:p>
        </p:txBody>
      </p:sp>
      <p:cxnSp>
        <p:nvCxnSpPr>
          <p:cNvPr id="19" name="18 Conector recto de flecha"/>
          <p:cNvCxnSpPr>
            <a:stCxn id="10" idx="4"/>
            <a:endCxn id="18" idx="0"/>
          </p:cNvCxnSpPr>
          <p:nvPr/>
        </p:nvCxnSpPr>
        <p:spPr>
          <a:xfrm flipH="1">
            <a:off x="1403648" y="393305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Se guardan los elementos del </a:t>
            </a:r>
            <a:r>
              <a:rPr lang="es-UY" dirty="0" err="1" smtClean="0"/>
              <a:t>heap</a:t>
            </a:r>
            <a:r>
              <a:rPr lang="es-UY" dirty="0" smtClean="0"/>
              <a:t> en un </a:t>
            </a:r>
            <a:r>
              <a:rPr lang="es-UY" dirty="0" err="1" smtClean="0"/>
              <a:t>array</a:t>
            </a:r>
            <a:r>
              <a:rPr lang="es-UY" dirty="0" smtClean="0"/>
              <a:t>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0608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708920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70892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57301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57301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0851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La raíz ocupa la  primer posición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0608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708920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70892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57301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57301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0851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31" name="30 Flecha doblada"/>
          <p:cNvSpPr/>
          <p:nvPr/>
        </p:nvSpPr>
        <p:spPr>
          <a:xfrm rot="16200000">
            <a:off x="1259632" y="2276872"/>
            <a:ext cx="2808312" cy="2664296"/>
          </a:xfrm>
          <a:prstGeom prst="bentArrow">
            <a:avLst>
              <a:gd name="adj1" fmla="val 8720"/>
              <a:gd name="adj2" fmla="val 11162"/>
              <a:gd name="adj3" fmla="val 18488"/>
              <a:gd name="adj4" fmla="val 3018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smtClean="0"/>
              <a:t>Luego, se ingresan los datos del siguiente nivel de izquierda a derecha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0608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708920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70892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57301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57301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0851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28" name="27 Flecha doblada"/>
          <p:cNvSpPr/>
          <p:nvPr/>
        </p:nvSpPr>
        <p:spPr>
          <a:xfrm rot="16200000">
            <a:off x="1619670" y="3573014"/>
            <a:ext cx="1944216" cy="936107"/>
          </a:xfrm>
          <a:prstGeom prst="bentArrow">
            <a:avLst>
              <a:gd name="adj1" fmla="val 25000"/>
              <a:gd name="adj2" fmla="val 2581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chemeClr val="tx1"/>
              </a:solidFill>
            </a:endParaRPr>
          </a:p>
        </p:txBody>
      </p:sp>
      <p:sp>
        <p:nvSpPr>
          <p:cNvPr id="29" name="28 Flecha doblada"/>
          <p:cNvSpPr/>
          <p:nvPr/>
        </p:nvSpPr>
        <p:spPr>
          <a:xfrm rot="16200000">
            <a:off x="3041830" y="2726923"/>
            <a:ext cx="1908212" cy="2592287"/>
          </a:xfrm>
          <a:prstGeom prst="bentArrow">
            <a:avLst>
              <a:gd name="adj1" fmla="val 11410"/>
              <a:gd name="adj2" fmla="val 13432"/>
              <a:gd name="adj3" fmla="val 9825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smtClean="0"/>
              <a:t>Se sigue de igual forma con el siguiente nivel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0608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708920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70892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57301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57301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0851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31" name="30 Flecha derecha"/>
          <p:cNvSpPr/>
          <p:nvPr/>
        </p:nvSpPr>
        <p:spPr>
          <a:xfrm rot="2072360">
            <a:off x="2699792" y="4437112"/>
            <a:ext cx="1008112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2" name="31 Flecha abajo"/>
          <p:cNvSpPr/>
          <p:nvPr/>
        </p:nvSpPr>
        <p:spPr>
          <a:xfrm>
            <a:off x="4067944" y="4509120"/>
            <a:ext cx="216024" cy="50405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smtClean="0"/>
              <a:t>Se sigue de igual forma con el siguiente nivel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0608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29249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708920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70892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57301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57301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013176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0851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31" name="30 Flecha derecha"/>
          <p:cNvSpPr/>
          <p:nvPr/>
        </p:nvSpPr>
        <p:spPr>
          <a:xfrm rot="2072360">
            <a:off x="2699792" y="4437112"/>
            <a:ext cx="1008112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2" name="31 Flecha abajo"/>
          <p:cNvSpPr/>
          <p:nvPr/>
        </p:nvSpPr>
        <p:spPr>
          <a:xfrm>
            <a:off x="4067944" y="4509120"/>
            <a:ext cx="216024" cy="50405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000" dirty="0" smtClean="0"/>
              <a:t>Los enlaces de los nodos no están unidos por referencias, se deben manipular los datos acorde a si se desea que interprete un árbol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321297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321297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99695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996952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41490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861048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41490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861048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37321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Árbol binario en que cada nodo puede tener 0 o 2 hijos.</a:t>
            </a:r>
          </a:p>
          <a:p>
            <a:r>
              <a:rPr lang="es-UY" dirty="0" smtClean="0"/>
              <a:t>Cada nodo tiene dos hijos, o es una hoja.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 Binario Lleno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572000" y="3356992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4 Elipse"/>
          <p:cNvSpPr/>
          <p:nvPr/>
        </p:nvSpPr>
        <p:spPr>
          <a:xfrm>
            <a:off x="3635896" y="400506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5 Elipse"/>
          <p:cNvSpPr/>
          <p:nvPr/>
        </p:nvSpPr>
        <p:spPr>
          <a:xfrm>
            <a:off x="5508104" y="400506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6 Elipse"/>
          <p:cNvSpPr/>
          <p:nvPr/>
        </p:nvSpPr>
        <p:spPr>
          <a:xfrm>
            <a:off x="2915816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7 Elipse"/>
          <p:cNvSpPr/>
          <p:nvPr/>
        </p:nvSpPr>
        <p:spPr>
          <a:xfrm>
            <a:off x="4067944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8 Elipse"/>
          <p:cNvSpPr/>
          <p:nvPr/>
        </p:nvSpPr>
        <p:spPr>
          <a:xfrm>
            <a:off x="4860032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9 Elipse"/>
          <p:cNvSpPr/>
          <p:nvPr/>
        </p:nvSpPr>
        <p:spPr>
          <a:xfrm>
            <a:off x="6156176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10 Elipse"/>
          <p:cNvSpPr/>
          <p:nvPr/>
        </p:nvSpPr>
        <p:spPr>
          <a:xfrm>
            <a:off x="5580112" y="544522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11 Elipse"/>
          <p:cNvSpPr/>
          <p:nvPr/>
        </p:nvSpPr>
        <p:spPr>
          <a:xfrm>
            <a:off x="6732240" y="544522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4" name="13 Conector recto de flecha"/>
          <p:cNvCxnSpPr>
            <a:stCxn id="4" idx="4"/>
            <a:endCxn id="5" idx="0"/>
          </p:cNvCxnSpPr>
          <p:nvPr/>
        </p:nvCxnSpPr>
        <p:spPr>
          <a:xfrm flipH="1">
            <a:off x="3887924" y="3789040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4" idx="4"/>
            <a:endCxn id="6" idx="0"/>
          </p:cNvCxnSpPr>
          <p:nvPr/>
        </p:nvCxnSpPr>
        <p:spPr>
          <a:xfrm>
            <a:off x="4824028" y="3789040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4"/>
            <a:endCxn id="7" idx="0"/>
          </p:cNvCxnSpPr>
          <p:nvPr/>
        </p:nvCxnSpPr>
        <p:spPr>
          <a:xfrm flipH="1">
            <a:off x="3167844" y="443711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5" idx="4"/>
            <a:endCxn id="8" idx="0"/>
          </p:cNvCxnSpPr>
          <p:nvPr/>
        </p:nvCxnSpPr>
        <p:spPr>
          <a:xfrm>
            <a:off x="3887924" y="443711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6" idx="4"/>
            <a:endCxn id="9" idx="0"/>
          </p:cNvCxnSpPr>
          <p:nvPr/>
        </p:nvCxnSpPr>
        <p:spPr>
          <a:xfrm flipH="1">
            <a:off x="5112060" y="443711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6" idx="4"/>
            <a:endCxn id="10" idx="0"/>
          </p:cNvCxnSpPr>
          <p:nvPr/>
        </p:nvCxnSpPr>
        <p:spPr>
          <a:xfrm>
            <a:off x="5760132" y="443711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0" idx="4"/>
            <a:endCxn id="11" idx="0"/>
          </p:cNvCxnSpPr>
          <p:nvPr/>
        </p:nvCxnSpPr>
        <p:spPr>
          <a:xfrm flipH="1">
            <a:off x="5832140" y="515719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0" idx="4"/>
            <a:endCxn id="12" idx="0"/>
          </p:cNvCxnSpPr>
          <p:nvPr/>
        </p:nvCxnSpPr>
        <p:spPr>
          <a:xfrm>
            <a:off x="6408204" y="515719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000" dirty="0" smtClean="0"/>
              <a:t>Los hijos de i están en </a:t>
            </a:r>
            <a:r>
              <a:rPr lang="es-UY" sz="2000" smtClean="0"/>
              <a:t>2i+1 </a:t>
            </a:r>
            <a:r>
              <a:rPr lang="es-UY" sz="2000" smtClean="0"/>
              <a:t>y </a:t>
            </a:r>
            <a:r>
              <a:rPr lang="es-UY" sz="2000" dirty="0" smtClean="0"/>
              <a:t>2i+2</a:t>
            </a:r>
          </a:p>
          <a:p>
            <a:r>
              <a:rPr lang="es-UY" sz="2000" dirty="0" smtClean="0"/>
              <a:t>El padre de i está en (i-1)/2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con </a:t>
            </a:r>
            <a:r>
              <a:rPr lang="es-UY" dirty="0" err="1" smtClean="0"/>
              <a:t>Array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5292080" y="321297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3488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059832" y="321297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sz="1600" dirty="0"/>
          </a:p>
        </p:txBody>
      </p:sp>
      <p:cxnSp>
        <p:nvCxnSpPr>
          <p:cNvPr id="7" name="6 Conector recto de flecha"/>
          <p:cNvCxnSpPr>
            <a:stCxn id="5" idx="4"/>
            <a:endCxn id="6" idx="0"/>
          </p:cNvCxnSpPr>
          <p:nvPr/>
        </p:nvCxnSpPr>
        <p:spPr>
          <a:xfrm flipH="1">
            <a:off x="3419872" y="299695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4"/>
            <a:endCxn id="4" idx="0"/>
          </p:cNvCxnSpPr>
          <p:nvPr/>
        </p:nvCxnSpPr>
        <p:spPr>
          <a:xfrm>
            <a:off x="4427984" y="2996952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051720" y="41490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sz="1600" dirty="0"/>
          </a:p>
        </p:txBody>
      </p:sp>
      <p:cxnSp>
        <p:nvCxnSpPr>
          <p:cNvPr id="10" name="9 Conector recto de flecha"/>
          <p:cNvCxnSpPr>
            <a:stCxn id="6" idx="4"/>
            <a:endCxn id="9" idx="0"/>
          </p:cNvCxnSpPr>
          <p:nvPr/>
        </p:nvCxnSpPr>
        <p:spPr>
          <a:xfrm flipH="1">
            <a:off x="2411760" y="3861048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635896" y="414908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cxnSp>
        <p:nvCxnSpPr>
          <p:cNvPr id="12" name="11 Conector recto de flecha"/>
          <p:cNvCxnSpPr>
            <a:stCxn id="6" idx="4"/>
            <a:endCxn id="11" idx="0"/>
          </p:cNvCxnSpPr>
          <p:nvPr/>
        </p:nvCxnSpPr>
        <p:spPr>
          <a:xfrm>
            <a:off x="3419872" y="3861048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259632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42</a:t>
            </a:r>
            <a:endParaRPr lang="es-UY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907704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35</a:t>
            </a:r>
            <a:endParaRPr lang="es-UY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55776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23</a:t>
            </a:r>
            <a:endParaRPr lang="es-UY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203848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27</a:t>
            </a:r>
            <a:endParaRPr lang="es-UY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851920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21</a:t>
            </a:r>
            <a:endParaRPr lang="es-UY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4499992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24 Rectángulo redondeado"/>
          <p:cNvSpPr/>
          <p:nvPr/>
        </p:nvSpPr>
        <p:spPr>
          <a:xfrm>
            <a:off x="5148064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25 Rectángulo redondeado"/>
          <p:cNvSpPr/>
          <p:nvPr/>
        </p:nvSpPr>
        <p:spPr>
          <a:xfrm>
            <a:off x="5796136" y="5301208"/>
            <a:ext cx="64807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CuadroTexto"/>
          <p:cNvSpPr txBox="1"/>
          <p:nvPr/>
        </p:nvSpPr>
        <p:spPr>
          <a:xfrm>
            <a:off x="6948264" y="537321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Array</a:t>
            </a:r>
            <a:endParaRPr lang="es-UY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En algunos casos, no se quiere manejar una cola estrictamente FIFO.</a:t>
            </a:r>
          </a:p>
          <a:p>
            <a:r>
              <a:rPr lang="es-UY" sz="2800" dirty="0" smtClean="0"/>
              <a:t>Se puede querer manejar una cola en la que se saque no el primero en la fila sino uno de mayor prioridad.</a:t>
            </a:r>
          </a:p>
          <a:p>
            <a:pPr>
              <a:buNone/>
            </a:pPr>
            <a:endParaRPr lang="es-UY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Colas con prioridades</a:t>
            </a:r>
            <a:endParaRPr lang="es-UY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Ejemplos:</a:t>
            </a:r>
          </a:p>
          <a:p>
            <a:pPr lvl="1"/>
            <a:r>
              <a:rPr lang="es-UY" sz="2400" dirty="0" smtClean="0"/>
              <a:t>Cola de impresión con archivos muy largos y muy cortos</a:t>
            </a:r>
          </a:p>
          <a:p>
            <a:pPr lvl="1"/>
            <a:r>
              <a:rPr lang="es-UY" sz="2400" dirty="0" smtClean="0"/>
              <a:t>Tareas del sistema y tareas de un usuario en un sistema operativo</a:t>
            </a:r>
          </a:p>
          <a:p>
            <a:pPr lvl="1"/>
            <a:r>
              <a:rPr lang="es-UY" sz="2400" dirty="0" smtClean="0"/>
              <a:t>En la vida real, la cola de los supermercados con prioridad para “futuras mamas”</a:t>
            </a:r>
          </a:p>
          <a:p>
            <a:pPr>
              <a:buNone/>
            </a:pPr>
            <a:endParaRPr lang="es-UY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Colas con prioridades</a:t>
            </a:r>
            <a:endParaRPr lang="es-UY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800" dirty="0" smtClean="0"/>
              <a:t>Implementación</a:t>
            </a:r>
          </a:p>
          <a:p>
            <a:pPr lvl="1"/>
            <a:r>
              <a:rPr lang="es-UY" sz="2000" dirty="0" smtClean="0"/>
              <a:t>Con una lista no ordenada</a:t>
            </a:r>
          </a:p>
          <a:p>
            <a:pPr lvl="2"/>
            <a:r>
              <a:rPr lang="es-UY" sz="1800" dirty="0" smtClean="0"/>
              <a:t>Insertar: Se inserta al final o al principio de la lista</a:t>
            </a:r>
          </a:p>
          <a:p>
            <a:pPr lvl="2"/>
            <a:r>
              <a:rPr lang="es-UY" sz="1800" dirty="0" smtClean="0"/>
              <a:t>Retirar: Se recorre toda la lista para encontrar el elemento con prioridad máxima y se lo retira de la lista.</a:t>
            </a:r>
          </a:p>
          <a:p>
            <a:pPr lvl="1"/>
            <a:r>
              <a:rPr lang="es-UY" sz="2000" dirty="0" smtClean="0"/>
              <a:t>Con un </a:t>
            </a:r>
            <a:r>
              <a:rPr lang="es-UY" sz="2000" dirty="0" err="1" smtClean="0"/>
              <a:t>array</a:t>
            </a:r>
            <a:endParaRPr lang="es-UY" sz="2000" dirty="0" smtClean="0"/>
          </a:p>
          <a:p>
            <a:pPr lvl="2"/>
            <a:r>
              <a:rPr lang="es-UY" sz="1800" dirty="0" smtClean="0"/>
              <a:t>Insertar: Se incrementa N (cantidad de elementos en la cola) y se inserta el dato en a[N].</a:t>
            </a:r>
          </a:p>
          <a:p>
            <a:pPr lvl="2"/>
            <a:r>
              <a:rPr lang="es-UY" sz="1800" dirty="0" smtClean="0"/>
              <a:t>Retirar: Se recorre todo el </a:t>
            </a:r>
            <a:r>
              <a:rPr lang="es-UY" sz="1800" dirty="0" err="1" smtClean="0"/>
              <a:t>array</a:t>
            </a:r>
            <a:r>
              <a:rPr lang="es-UY" sz="1800" dirty="0" smtClean="0"/>
              <a:t> para encontrar el elemento de mayor prioridad. Se intercambia con el elemento N, se retorna a[N] y se </a:t>
            </a:r>
            <a:r>
              <a:rPr lang="es-UY" sz="1800" dirty="0" err="1" smtClean="0"/>
              <a:t>decrementa</a:t>
            </a:r>
            <a:r>
              <a:rPr lang="es-UY" sz="1800" dirty="0" smtClean="0"/>
              <a:t> N</a:t>
            </a:r>
          </a:p>
          <a:p>
            <a:pPr lvl="1"/>
            <a:r>
              <a:rPr lang="es-UY" sz="2000" dirty="0" smtClean="0"/>
              <a:t>Con una </a:t>
            </a:r>
            <a:r>
              <a:rPr lang="es-UY" sz="2000" dirty="0" err="1" smtClean="0"/>
              <a:t>SortedList</a:t>
            </a:r>
            <a:r>
              <a:rPr lang="es-UY" sz="2000" dirty="0" smtClean="0"/>
              <a:t> (</a:t>
            </a:r>
            <a:r>
              <a:rPr lang="es-UY" sz="2000" dirty="0" err="1" smtClean="0"/>
              <a:t>SortedListAsArray</a:t>
            </a:r>
            <a:r>
              <a:rPr lang="es-UY" sz="2000" dirty="0" smtClean="0"/>
              <a:t>,  </a:t>
            </a:r>
            <a:r>
              <a:rPr lang="es-UY" sz="2000" dirty="0" err="1" smtClean="0"/>
              <a:t>SortedListAsLinkedList</a:t>
            </a:r>
            <a:r>
              <a:rPr lang="es-UY" sz="2000" dirty="0" smtClean="0"/>
              <a:t>)</a:t>
            </a:r>
          </a:p>
          <a:p>
            <a:pPr lvl="2"/>
            <a:r>
              <a:rPr lang="es-UY" sz="1800" dirty="0" smtClean="0"/>
              <a:t>Se inserta ordenando por prioridad decreciente y se retira el cabezal</a:t>
            </a:r>
          </a:p>
          <a:p>
            <a:pPr lvl="1"/>
            <a:endParaRPr lang="es-UY" sz="2000" dirty="0" smtClean="0"/>
          </a:p>
          <a:p>
            <a:pPr lvl="2"/>
            <a:endParaRPr lang="es-UY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Colas con prioridades</a:t>
            </a:r>
            <a:endParaRPr lang="es-UY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Implementación</a:t>
            </a:r>
          </a:p>
          <a:p>
            <a:pPr lvl="1"/>
            <a:r>
              <a:rPr lang="es-UY" sz="2400" dirty="0" smtClean="0"/>
              <a:t>Si las prioridades son un conjunto discreto y acotado, se puede construir una estructura que contenga N colas FIFO una por cada una de las N prioridades</a:t>
            </a:r>
          </a:p>
          <a:p>
            <a:pPr lvl="2"/>
            <a:r>
              <a:rPr lang="es-UY" sz="2200" dirty="0" smtClean="0"/>
              <a:t>Se inserta en la cola que corresponda a su prioridad</a:t>
            </a:r>
          </a:p>
          <a:p>
            <a:pPr lvl="2"/>
            <a:r>
              <a:rPr lang="es-UY" sz="2200" dirty="0" smtClean="0"/>
              <a:t>Se retira de la cola que no esté vacía y tenga prioridad máxima.</a:t>
            </a:r>
          </a:p>
          <a:p>
            <a:pPr lvl="1"/>
            <a:r>
              <a:rPr lang="es-UY" sz="2400" dirty="0" smtClean="0"/>
              <a:t>Mediante un </a:t>
            </a:r>
            <a:r>
              <a:rPr lang="es-UY" sz="2400" dirty="0" err="1" smtClean="0"/>
              <a:t>heap</a:t>
            </a:r>
            <a:endParaRPr lang="es-UY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Colas con prioridades</a:t>
            </a:r>
            <a:endParaRPr lang="es-UY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Se quiere realizar un programa que recorra archivos de texto y cuente la cantidad de apariciones de cada palabra en el archivo.</a:t>
            </a:r>
          </a:p>
          <a:p>
            <a:r>
              <a:rPr lang="es-UY" dirty="0" smtClean="0"/>
              <a:t>¿Qué estructuras usaríamos y por qué?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Ejercicio</a:t>
            </a:r>
            <a:endParaRPr lang="es-U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Árbol binario lleno en la cual todas las hojas tienen la misma profundidad.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 Binario Perfecto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572000" y="3356992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4 Elipse"/>
          <p:cNvSpPr/>
          <p:nvPr/>
        </p:nvSpPr>
        <p:spPr>
          <a:xfrm>
            <a:off x="3635896" y="400506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5 Elipse"/>
          <p:cNvSpPr/>
          <p:nvPr/>
        </p:nvSpPr>
        <p:spPr>
          <a:xfrm>
            <a:off x="5508104" y="400506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6 Elipse"/>
          <p:cNvSpPr/>
          <p:nvPr/>
        </p:nvSpPr>
        <p:spPr>
          <a:xfrm>
            <a:off x="2915816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7 Elipse"/>
          <p:cNvSpPr/>
          <p:nvPr/>
        </p:nvSpPr>
        <p:spPr>
          <a:xfrm>
            <a:off x="4067944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8 Elipse"/>
          <p:cNvSpPr/>
          <p:nvPr/>
        </p:nvSpPr>
        <p:spPr>
          <a:xfrm>
            <a:off x="4860032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9 Elipse"/>
          <p:cNvSpPr/>
          <p:nvPr/>
        </p:nvSpPr>
        <p:spPr>
          <a:xfrm>
            <a:off x="6156176" y="472514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3" name="12 Conector recto de flecha"/>
          <p:cNvCxnSpPr>
            <a:stCxn id="4" idx="4"/>
            <a:endCxn id="5" idx="0"/>
          </p:cNvCxnSpPr>
          <p:nvPr/>
        </p:nvCxnSpPr>
        <p:spPr>
          <a:xfrm flipH="1">
            <a:off x="3887924" y="3789040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4"/>
            <a:endCxn id="6" idx="0"/>
          </p:cNvCxnSpPr>
          <p:nvPr/>
        </p:nvCxnSpPr>
        <p:spPr>
          <a:xfrm>
            <a:off x="4824028" y="3789040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5" idx="4"/>
            <a:endCxn id="7" idx="0"/>
          </p:cNvCxnSpPr>
          <p:nvPr/>
        </p:nvCxnSpPr>
        <p:spPr>
          <a:xfrm flipH="1">
            <a:off x="3167844" y="4437112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4"/>
            <a:endCxn id="8" idx="0"/>
          </p:cNvCxnSpPr>
          <p:nvPr/>
        </p:nvCxnSpPr>
        <p:spPr>
          <a:xfrm>
            <a:off x="3887924" y="443711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4"/>
            <a:endCxn id="9" idx="0"/>
          </p:cNvCxnSpPr>
          <p:nvPr/>
        </p:nvCxnSpPr>
        <p:spPr>
          <a:xfrm flipH="1">
            <a:off x="5112060" y="443711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4"/>
            <a:endCxn id="10" idx="0"/>
          </p:cNvCxnSpPr>
          <p:nvPr/>
        </p:nvCxnSpPr>
        <p:spPr>
          <a:xfrm>
            <a:off x="5760132" y="443711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000" dirty="0" smtClean="0"/>
              <a:t>Son árboles de profundidad K que tienen completos todos los nodos posibles hasta el nivel K-1 y los elementos del último nivel están colocados de izquierda a derecha sin dejar “huecos”.</a:t>
            </a:r>
            <a:endParaRPr lang="es-UY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 binario completo</a:t>
            </a:r>
            <a:endParaRPr lang="es-UY" dirty="0"/>
          </a:p>
        </p:txBody>
      </p:sp>
      <p:pic>
        <p:nvPicPr>
          <p:cNvPr id="1026" name="Picture 2" descr="C:\Users\Luciana\Downloads\ArbolComple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08920"/>
            <a:ext cx="4943475" cy="2638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El primer elemento es la </a:t>
            </a:r>
            <a:r>
              <a:rPr lang="es-UY" dirty="0" err="1" smtClean="0"/>
              <a:t>raiz</a:t>
            </a:r>
            <a:r>
              <a:rPr lang="es-UY" dirty="0" smtClean="0"/>
              <a:t> del árbol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El segundo nodo es el hijo izquierdo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Construcción de un árbol binario completo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067944" y="24208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5" name="4 Elipse"/>
          <p:cNvSpPr/>
          <p:nvPr/>
        </p:nvSpPr>
        <p:spPr>
          <a:xfrm>
            <a:off x="4067944" y="42210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419872" y="508518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Hi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 flipH="1">
            <a:off x="3707904" y="472514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El tercer nodo es el hijo derecho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Construcción de un árbol binario completo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716016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Hr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49289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419872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Hi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 flipH="1">
            <a:off x="3743908" y="2996952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4"/>
            <a:endCxn id="4" idx="0"/>
          </p:cNvCxnSpPr>
          <p:nvPr/>
        </p:nvCxnSpPr>
        <p:spPr>
          <a:xfrm>
            <a:off x="4355976" y="2996952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Los siguientes nodos llenan el siguiente nivel de izquierda a derecha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Construcción de un árbol binario completo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716016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Hr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49289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419872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Hi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 flipH="1">
            <a:off x="3743908" y="2996952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4"/>
            <a:endCxn id="4" idx="0"/>
          </p:cNvCxnSpPr>
          <p:nvPr/>
        </p:nvCxnSpPr>
        <p:spPr>
          <a:xfrm>
            <a:off x="4355976" y="2996952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699792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1</a:t>
            </a:r>
            <a:endParaRPr lang="es-UY" sz="1600" dirty="0"/>
          </a:p>
        </p:txBody>
      </p:sp>
      <p:cxnSp>
        <p:nvCxnSpPr>
          <p:cNvPr id="12" name="11 Conector recto de flecha"/>
          <p:cNvCxnSpPr>
            <a:stCxn id="6" idx="4"/>
            <a:endCxn id="9" idx="0"/>
          </p:cNvCxnSpPr>
          <p:nvPr/>
        </p:nvCxnSpPr>
        <p:spPr>
          <a:xfrm flipH="1">
            <a:off x="3023828" y="3861048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Los siguientes nodos llenan el siguiente nivel de izquierda a derecha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Construcción de un árbol binario completo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716016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Hr</a:t>
            </a:r>
            <a:endParaRPr lang="es-UY" sz="1600" dirty="0"/>
          </a:p>
        </p:txBody>
      </p:sp>
      <p:sp>
        <p:nvSpPr>
          <p:cNvPr id="5" name="4 Elipse"/>
          <p:cNvSpPr/>
          <p:nvPr/>
        </p:nvSpPr>
        <p:spPr>
          <a:xfrm>
            <a:off x="4067944" y="249289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6" name="5 Elipse"/>
          <p:cNvSpPr/>
          <p:nvPr/>
        </p:nvSpPr>
        <p:spPr>
          <a:xfrm>
            <a:off x="3419872" y="32849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err="1" smtClean="0"/>
              <a:t>Hi</a:t>
            </a:r>
            <a:endParaRPr lang="es-UY" sz="1600" dirty="0"/>
          </a:p>
        </p:txBody>
      </p:sp>
      <p:cxnSp>
        <p:nvCxnSpPr>
          <p:cNvPr id="8" name="7 Conector recto de flecha"/>
          <p:cNvCxnSpPr>
            <a:stCxn id="5" idx="4"/>
            <a:endCxn id="6" idx="0"/>
          </p:cNvCxnSpPr>
          <p:nvPr/>
        </p:nvCxnSpPr>
        <p:spPr>
          <a:xfrm flipH="1">
            <a:off x="3743908" y="2996952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4"/>
            <a:endCxn id="4" idx="0"/>
          </p:cNvCxnSpPr>
          <p:nvPr/>
        </p:nvCxnSpPr>
        <p:spPr>
          <a:xfrm>
            <a:off x="4355976" y="2996952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699792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1</a:t>
            </a:r>
            <a:endParaRPr lang="es-UY" sz="1600" dirty="0"/>
          </a:p>
        </p:txBody>
      </p:sp>
      <p:cxnSp>
        <p:nvCxnSpPr>
          <p:cNvPr id="12" name="11 Conector recto de flecha"/>
          <p:cNvCxnSpPr>
            <a:stCxn id="6" idx="4"/>
            <a:endCxn id="9" idx="0"/>
          </p:cNvCxnSpPr>
          <p:nvPr/>
        </p:nvCxnSpPr>
        <p:spPr>
          <a:xfrm flipH="1">
            <a:off x="3023828" y="3861048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3851920" y="42210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 smtClean="0"/>
              <a:t>2</a:t>
            </a:r>
            <a:endParaRPr lang="es-UY" sz="1600" dirty="0"/>
          </a:p>
        </p:txBody>
      </p:sp>
      <p:cxnSp>
        <p:nvCxnSpPr>
          <p:cNvPr id="15" name="14 Conector recto de flecha"/>
          <p:cNvCxnSpPr>
            <a:stCxn id="6" idx="4"/>
            <a:endCxn id="13" idx="0"/>
          </p:cNvCxnSpPr>
          <p:nvPr/>
        </p:nvCxnSpPr>
        <p:spPr>
          <a:xfrm>
            <a:off x="3743908" y="386104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2313</TotalTime>
  <Words>989</Words>
  <Application>Microsoft Office PowerPoint</Application>
  <PresentationFormat>Presentación en pantalla (4:3)</PresentationFormat>
  <Paragraphs>265</Paragraphs>
  <Slides>35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Concurrencia</vt:lpstr>
      <vt:lpstr>Programación II</vt:lpstr>
      <vt:lpstr>Agenda</vt:lpstr>
      <vt:lpstr>Árbol Binario Lleno</vt:lpstr>
      <vt:lpstr>Árbol Binario Perfecto</vt:lpstr>
      <vt:lpstr>Árbol binario completo</vt:lpstr>
      <vt:lpstr>Construcción de un árbol binario completo</vt:lpstr>
      <vt:lpstr>Construcción de un árbol binario completo</vt:lpstr>
      <vt:lpstr>Construcción de un árbol binario completo</vt:lpstr>
      <vt:lpstr>Construcción de un árbol binario completo</vt:lpstr>
      <vt:lpstr>Construcción de un árbol binario completo</vt:lpstr>
      <vt:lpstr>Construcción de un árbol binario completo</vt:lpstr>
      <vt:lpstr>Heap</vt:lpstr>
      <vt:lpstr>Binary Heap</vt:lpstr>
      <vt:lpstr>Binary Heap</vt:lpstr>
      <vt:lpstr>Agregar nodo a binary heap</vt:lpstr>
      <vt:lpstr>Agregar nodo a binary heap</vt:lpstr>
      <vt:lpstr>Agregar nodo a binary heap</vt:lpstr>
      <vt:lpstr>Agregar nodo a binary heap</vt:lpstr>
      <vt:lpstr>Remover la raíz del heap</vt:lpstr>
      <vt:lpstr>Remover la raíz del heap</vt:lpstr>
      <vt:lpstr>Remover la raíz del heap</vt:lpstr>
      <vt:lpstr>Remover la raíz del heap</vt:lpstr>
      <vt:lpstr>Remover la raíz del heap</vt:lpstr>
      <vt:lpstr>Implementación con Array</vt:lpstr>
      <vt:lpstr>Implementación con Array</vt:lpstr>
      <vt:lpstr>Implementación con Array</vt:lpstr>
      <vt:lpstr>Implementación con Array</vt:lpstr>
      <vt:lpstr>Implementación con Array</vt:lpstr>
      <vt:lpstr>Implementación con Array</vt:lpstr>
      <vt:lpstr>Implementación con Array</vt:lpstr>
      <vt:lpstr>Colas con prioridades</vt:lpstr>
      <vt:lpstr>Colas con prioridades</vt:lpstr>
      <vt:lpstr>Colas con prioridades</vt:lpstr>
      <vt:lpstr>Colas con prioridades</vt:lpstr>
      <vt:lpstr>Ejercicio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</dc:title>
  <dc:creator>Luciana</dc:creator>
  <cp:lastModifiedBy>Luciana</cp:lastModifiedBy>
  <cp:revision>221</cp:revision>
  <dcterms:created xsi:type="dcterms:W3CDTF">2013-02-04T16:43:31Z</dcterms:created>
  <dcterms:modified xsi:type="dcterms:W3CDTF">2013-04-18T21:17:44Z</dcterms:modified>
</cp:coreProperties>
</file>