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CAGAN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73ADF-57D9-4974-9185-5D3F33B772D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8D7F3-8F90-4454-A8B5-08F0AA99E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15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CAGAN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D69C6-DE86-4358-A4C4-2C16F094626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2478F-0161-419B-B4A3-386D75204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8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478F-0161-419B-B4A3-386D752040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5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12478F-0161-419B-B4A3-386D75204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2478F-0161-419B-B4A3-386D75204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32A7-EB01-4A20-A6A3-A17170160149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4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ACE1-4C2A-4B0B-80DB-4EA6F3C2AEFD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8DD2-FF14-48C9-842E-9709664281A3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4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1DFC-2877-49BE-AC65-84E439580E10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D560-8794-4AA8-9B5B-BAB3BB13EEDE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BCCA-616F-46B2-A30C-5D4F5FD95C5D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Cagan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3550-0EE6-46A9-91B6-04B6EA35593F}" type="datetime1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Cagan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3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1DE4-5F12-44D4-AF48-D680C114A61B}" type="datetime1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Cagan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2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795-81D5-43AE-B86E-6C750CFC1C3E}" type="datetime1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1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9525-1EAA-4269-9D19-4EC7A57DF6EA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Cagan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8FB2-736D-4869-989B-795584B36BF8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Cagan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5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40F6-0F0D-4C36-BB02-4561039CD396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Cagan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98E6-7A48-48D7-B2D8-D23EFD6C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1.png"/><Relationship Id="rId7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3.wmf"/><Relationship Id="rId3" Type="http://schemas.openxmlformats.org/officeDocument/2006/relationships/image" Target="../media/image13.pn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Cagan</a:t>
            </a:r>
            <a:r>
              <a:rPr lang="en-US" dirty="0"/>
              <a:t> Model of Money and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i="1" dirty="0"/>
              <a:t>(</a:t>
            </a:r>
            <a:r>
              <a:rPr lang="en-US" sz="3200" i="1" dirty="0" err="1"/>
              <a:t>Obstfeld-Rogoff</a:t>
            </a:r>
            <a:r>
              <a:rPr lang="en-US" sz="3200" i="1" dirty="0"/>
              <a:t>)</a:t>
            </a:r>
          </a:p>
          <a:p>
            <a:endParaRPr lang="en-US" sz="3200" dirty="0"/>
          </a:p>
          <a:p>
            <a:pPr algn="r"/>
            <a:r>
              <a:rPr lang="en-US" sz="3200" dirty="0"/>
              <a:t>Presented by: </a:t>
            </a:r>
            <a:r>
              <a:rPr lang="en-US" sz="3200" dirty="0" err="1"/>
              <a:t>Emre</a:t>
            </a:r>
            <a:r>
              <a:rPr lang="en-US" sz="3200" dirty="0"/>
              <a:t> </a:t>
            </a:r>
            <a:r>
              <a:rPr lang="en-US" sz="3200" dirty="0" err="1"/>
              <a:t>Sakar</a:t>
            </a:r>
            <a:endParaRPr lang="en-US" sz="3200" dirty="0"/>
          </a:p>
          <a:p>
            <a:pPr algn="r"/>
            <a:r>
              <a:rPr lang="en-US" sz="2800" dirty="0"/>
              <a:t>12/04/2013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1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Stochastic </a:t>
            </a:r>
            <a:r>
              <a:rPr lang="en-US" dirty="0" err="1"/>
              <a:t>Cagan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the linearity of the </a:t>
                </a:r>
                <a:r>
                  <a:rPr lang="en-US" dirty="0" err="1"/>
                  <a:t>Cagan</a:t>
                </a:r>
                <a:r>
                  <a:rPr lang="en-US" dirty="0"/>
                  <a:t> equation, extending its solution to a stochastic environment is straightforward. Under the no bubble assumption, we have that:</a:t>
                </a:r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(8)</a:t>
                </a:r>
              </a:p>
              <a:p>
                <a:pPr marL="0" indent="0">
                  <a:buNone/>
                </a:pPr>
                <a:r>
                  <a:rPr lang="en-US" dirty="0"/>
                  <a:t>	Suppose, for example, that the money supply process is 	governed by:</a:t>
                </a:r>
              </a:p>
              <a:p>
                <a:pPr marL="0" indent="0"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0</m:t>
                    </m:r>
                  </m:oMath>
                </a14:m>
                <a:r>
                  <a:rPr lang="en-US" dirty="0"/>
                  <a:t>≤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≤1,                                                                (9)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is a serially uncorrelated white-noise money-supply shock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eqAr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r>
                  <a:rPr lang="en-US" dirty="0"/>
                  <a:t>for s&gt;0</a:t>
                </a:r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3"/>
                <a:stretch>
                  <a:fillRect l="-1217" t="-193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301170"/>
              </p:ext>
            </p:extLst>
          </p:nvPr>
        </p:nvGraphicFramePr>
        <p:xfrm>
          <a:off x="1605211" y="3000861"/>
          <a:ext cx="5192631" cy="118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520" imgH="495000" progId="Equation.3">
                  <p:embed/>
                </p:oleObj>
              </mc:Choice>
              <mc:Fallback>
                <p:oleObj name="Equation" r:id="rId4" imgW="217152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5211" y="3000861"/>
                        <a:ext cx="5192631" cy="1184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2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411"/>
                <a:ext cx="10515600" cy="60205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result is: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𝜂𝜌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𝜂𝜌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𝜂𝜌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the limiting case </a:t>
                </a:r>
                <a:r>
                  <a:rPr lang="el-GR" dirty="0"/>
                  <a:t>ρ</a:t>
                </a:r>
                <a:r>
                  <a:rPr lang="en-US" dirty="0"/>
                  <a:t>=1 (in which money shocks are expected to be permanent, the solution reduces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411"/>
                <a:ext cx="10515600" cy="6020552"/>
              </a:xfrm>
              <a:blipFill rotWithShape="0">
                <a:blip r:embed="rId2"/>
                <a:stretch>
                  <a:fillRect l="-1217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Cagan</a:t>
            </a:r>
            <a:r>
              <a:rPr lang="en-US" dirty="0"/>
              <a:t> Model in 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00028"/>
              </a:xfrm>
            </p:spPr>
            <p:txBody>
              <a:bodyPr/>
              <a:lstStyle/>
              <a:p>
                <a:r>
                  <a:rPr lang="en-US" dirty="0"/>
                  <a:t>Sometimes is easier to work in continuous time. In this case, the </a:t>
                </a:r>
                <a:r>
                  <a:rPr lang="en-US" dirty="0" err="1"/>
                  <a:t>Cagan</a:t>
                </a:r>
                <a:r>
                  <a:rPr lang="en-US" dirty="0"/>
                  <a:t> </a:t>
                </a:r>
                <a:r>
                  <a:rPr lang="en-US" dirty="0" err="1"/>
                  <a:t>nonstochastic</a:t>
                </a:r>
                <a:r>
                  <a:rPr lang="en-US" dirty="0"/>
                  <a:t> demand becomes: </a:t>
                </a:r>
              </a:p>
              <a:p>
                <a:pPr marL="0" indent="0">
                  <a:buNone/>
                </a:pPr>
                <a:r>
                  <a:rPr lang="en-US" dirty="0"/>
                  <a:t>										(11)</a:t>
                </a:r>
              </a:p>
              <a:p>
                <a:pPr marL="0" indent="0">
                  <a:buNone/>
                </a:pPr>
                <a:r>
                  <a:rPr lang="en-US" dirty="0"/>
                  <a:t>where d(</a:t>
                </a:r>
                <a:r>
                  <a:rPr lang="en-US" dirty="0" err="1"/>
                  <a:t>logP</a:t>
                </a:r>
                <a:r>
                  <a:rPr lang="en-US" dirty="0"/>
                  <a:t>)/</a:t>
                </a:r>
                <a:r>
                  <a:rPr lang="en-US" dirty="0" err="1"/>
                  <a:t>dt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the anticipated inflation rate in continuous    time. Using conventional differential equation methods, we get that:</a:t>
                </a:r>
              </a:p>
              <a:p>
                <a:pPr marL="0" indent="0">
                  <a:buNone/>
                </a:pPr>
                <a:r>
                  <a:rPr lang="en-US" dirty="0"/>
                  <a:t>										</a:t>
                </a:r>
              </a:p>
              <a:p>
                <a:pPr marL="0" indent="0">
                  <a:buNone/>
                </a:pPr>
                <a:r>
                  <a:rPr lang="en-US" dirty="0"/>
                  <a:t>										(12)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  Speculative bubbles are ruled out by setting the arbitrary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𝑧𝑒𝑟𝑜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00028"/>
              </a:xfrm>
              <a:blipFill rotWithShape="0">
                <a:blip r:embed="rId3"/>
                <a:stretch>
                  <a:fillRect l="-1217" t="-1990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10350"/>
              </p:ext>
            </p:extLst>
          </p:nvPr>
        </p:nvGraphicFramePr>
        <p:xfrm>
          <a:off x="2231857" y="2667573"/>
          <a:ext cx="2628900" cy="606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228600" progId="Equation.3">
                  <p:embed/>
                </p:oleObj>
              </mc:Choice>
              <mc:Fallback>
                <p:oleObj name="Equation" r:id="rId4" imgW="990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1857" y="2667573"/>
                        <a:ext cx="2628900" cy="606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60104"/>
              </p:ext>
            </p:extLst>
          </p:nvPr>
        </p:nvGraphicFramePr>
        <p:xfrm>
          <a:off x="1620083" y="4308694"/>
          <a:ext cx="8124597" cy="135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79480" imgH="482400" progId="Equation.3">
                  <p:embed/>
                </p:oleObj>
              </mc:Choice>
              <mc:Fallback>
                <p:oleObj name="Equation" r:id="rId6" imgW="267948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0083" y="4308694"/>
                        <a:ext cx="8124597" cy="1358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Seignorage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Definition</a:t>
            </a:r>
            <a:r>
              <a:rPr lang="en-US" dirty="0"/>
              <a:t>: represents the real revenues a government acquires by using newly issued money to buy goods and </a:t>
            </a:r>
            <a:r>
              <a:rPr lang="en-US" dirty="0" err="1"/>
              <a:t>nonmoney</a:t>
            </a:r>
            <a:r>
              <a:rPr lang="en-US" dirty="0"/>
              <a:t> assets: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(13)</a:t>
            </a:r>
          </a:p>
          <a:p>
            <a:endParaRPr lang="en-US" dirty="0"/>
          </a:p>
          <a:p>
            <a:r>
              <a:rPr lang="en-US" dirty="0"/>
              <a:t>Most hyperinflations stem from the government’s need for </a:t>
            </a:r>
            <a:r>
              <a:rPr lang="en-US" dirty="0" err="1"/>
              <a:t>seignorage</a:t>
            </a:r>
            <a:r>
              <a:rPr lang="en-US" dirty="0"/>
              <a:t> revenue.</a:t>
            </a:r>
          </a:p>
          <a:p>
            <a:r>
              <a:rPr lang="en-US" dirty="0"/>
              <a:t>What are the limits to the real resources a government can obtain by printing money?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924999"/>
              </p:ext>
            </p:extLst>
          </p:nvPr>
        </p:nvGraphicFramePr>
        <p:xfrm>
          <a:off x="2334043" y="3105944"/>
          <a:ext cx="31384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431640" progId="Equation.3">
                  <p:embed/>
                </p:oleObj>
              </mc:Choice>
              <mc:Fallback>
                <p:oleObj name="Equation" r:id="rId2" imgW="1511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043" y="3105944"/>
                        <a:ext cx="313848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8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474"/>
            <a:ext cx="10515600" cy="6581273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(14)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higher money growth raises expected inflation, the demand for real balances M/P will fall, so that a rise in money growth does not necessarily augment </a:t>
            </a:r>
            <a:r>
              <a:rPr lang="en-US" dirty="0" err="1"/>
              <a:t>seignorage</a:t>
            </a:r>
            <a:r>
              <a:rPr lang="en-US" dirty="0"/>
              <a:t> revenues.</a:t>
            </a:r>
          </a:p>
          <a:p>
            <a:r>
              <a:rPr lang="en-US" dirty="0"/>
              <a:t>Finding the </a:t>
            </a:r>
            <a:r>
              <a:rPr lang="en-US" dirty="0" err="1"/>
              <a:t>seignorage</a:t>
            </a:r>
            <a:r>
              <a:rPr lang="en-US" dirty="0"/>
              <a:t>-revenue-maximizing rate of inflation is easy if we look only at constant rates of money growth: 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(15)</a:t>
            </a:r>
          </a:p>
          <a:p>
            <a:pPr marL="0" indent="0" algn="r">
              <a:buNone/>
            </a:pPr>
            <a:endParaRPr lang="en-US" dirty="0"/>
          </a:p>
          <a:p>
            <a:r>
              <a:rPr lang="en-US" dirty="0" err="1"/>
              <a:t>Exponentiating</a:t>
            </a:r>
            <a:r>
              <a:rPr lang="en-US" dirty="0"/>
              <a:t> </a:t>
            </a:r>
            <a:r>
              <a:rPr lang="en-US" dirty="0" err="1"/>
              <a:t>Cagan’s</a:t>
            </a:r>
            <a:r>
              <a:rPr lang="en-US" dirty="0"/>
              <a:t> perfect foresight demand, we get:</a:t>
            </a:r>
          </a:p>
          <a:p>
            <a:pPr marL="0" indent="0">
              <a:buNone/>
            </a:pPr>
            <a:r>
              <a:rPr lang="en-US" dirty="0"/>
              <a:t>										</a:t>
            </a:r>
          </a:p>
          <a:p>
            <a:pPr marL="0" indent="0" algn="r">
              <a:buNone/>
            </a:pPr>
            <a:r>
              <a:rPr lang="en-US" dirty="0"/>
              <a:t>										(16)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34639"/>
              </p:ext>
            </p:extLst>
          </p:nvPr>
        </p:nvGraphicFramePr>
        <p:xfrm>
          <a:off x="1714417" y="504741"/>
          <a:ext cx="33845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431640" progId="Equation.3">
                  <p:embed/>
                </p:oleObj>
              </mc:Choice>
              <mc:Fallback>
                <p:oleObj name="Equation" r:id="rId2" imgW="1739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17" y="504741"/>
                        <a:ext cx="33845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642436"/>
              </p:ext>
            </p:extLst>
          </p:nvPr>
        </p:nvGraphicFramePr>
        <p:xfrm>
          <a:off x="1856790" y="3828548"/>
          <a:ext cx="2715210" cy="1004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431640" progId="Equation.3">
                  <p:embed/>
                </p:oleObj>
              </mc:Choice>
              <mc:Fallback>
                <p:oleObj name="Equation" r:id="rId4" imgW="1168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790" y="3828548"/>
                        <a:ext cx="2715210" cy="1004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831230"/>
              </p:ext>
            </p:extLst>
          </p:nvPr>
        </p:nvGraphicFramePr>
        <p:xfrm>
          <a:off x="1856790" y="5539455"/>
          <a:ext cx="19431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507960" progId="Equation.3">
                  <p:embed/>
                </p:oleObj>
              </mc:Choice>
              <mc:Fallback>
                <p:oleObj name="Equation" r:id="rId6" imgW="9144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790" y="5539455"/>
                        <a:ext cx="19431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8758"/>
            <a:ext cx="10515600" cy="58882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Substituting these equations into the </a:t>
            </a:r>
            <a:r>
              <a:rPr lang="en-US" dirty="0" err="1"/>
              <a:t>seignorage</a:t>
            </a:r>
            <a:r>
              <a:rPr lang="en-US" dirty="0"/>
              <a:t> equation (14) yields: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(17)</a:t>
            </a:r>
          </a:p>
          <a:p>
            <a:pPr marL="0" indent="0" algn="r">
              <a:buNone/>
            </a:pPr>
            <a:endParaRPr lang="en-US" dirty="0"/>
          </a:p>
          <a:p>
            <a:r>
              <a:rPr lang="en-US" dirty="0"/>
              <a:t>The FOC with respect to     yields: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(18)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(19)</a:t>
            </a:r>
          </a:p>
          <a:p>
            <a:pPr marL="0" indent="0" algn="r">
              <a:buNone/>
            </a:pPr>
            <a:endParaRPr lang="en-US" dirty="0"/>
          </a:p>
          <a:p>
            <a:r>
              <a:rPr lang="en-US" dirty="0" err="1"/>
              <a:t>Cagan</a:t>
            </a:r>
            <a:r>
              <a:rPr lang="en-US" dirty="0"/>
              <a:t> was surprised because, at least in a portion of each hyperinflation he studied, governments seem to put the money to grow at  rates higher than the optimal one.</a:t>
            </a:r>
          </a:p>
          <a:p>
            <a:endParaRPr 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223545"/>
              </p:ext>
            </p:extLst>
          </p:nvPr>
        </p:nvGraphicFramePr>
        <p:xfrm>
          <a:off x="2038350" y="1149350"/>
          <a:ext cx="64341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720" imgH="419040" progId="Equation.3">
                  <p:embed/>
                </p:oleObj>
              </mc:Choice>
              <mc:Fallback>
                <p:oleObj name="Equation" r:id="rId2" imgW="2628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1149350"/>
                        <a:ext cx="643413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946468"/>
              </p:ext>
            </p:extLst>
          </p:nvPr>
        </p:nvGraphicFramePr>
        <p:xfrm>
          <a:off x="4648199" y="2346242"/>
          <a:ext cx="284748" cy="41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164880" progId="Equation.3">
                  <p:embed/>
                </p:oleObj>
              </mc:Choice>
              <mc:Fallback>
                <p:oleObj name="Equation" r:id="rId4" imgW="15228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8199" y="2346242"/>
                        <a:ext cx="284748" cy="418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845628"/>
              </p:ext>
            </p:extLst>
          </p:nvPr>
        </p:nvGraphicFramePr>
        <p:xfrm>
          <a:off x="2038350" y="3240923"/>
          <a:ext cx="5337008" cy="55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09680" imgH="228600" progId="Equation.3">
                  <p:embed/>
                </p:oleObj>
              </mc:Choice>
              <mc:Fallback>
                <p:oleObj name="Equation" r:id="rId6" imgW="22096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8350" y="3240923"/>
                        <a:ext cx="5337008" cy="55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811630"/>
              </p:ext>
            </p:extLst>
          </p:nvPr>
        </p:nvGraphicFramePr>
        <p:xfrm>
          <a:off x="2146634" y="4057726"/>
          <a:ext cx="2365208" cy="87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440" imgH="419040" progId="Equation.3">
                  <p:embed/>
                </p:oleObj>
              </mc:Choice>
              <mc:Fallback>
                <p:oleObj name="Equation" r:id="rId8" imgW="9014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46634" y="4057726"/>
                        <a:ext cx="2365208" cy="878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536"/>
                <a:ext cx="10515600" cy="66534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Cagan reasoned that if expectations of inflation are adaptive, and therefore backward-looking, then they may be a short-run benefit to government of temporarily exceeding the revenue- maximizing rate.</a:t>
                </a:r>
              </a:p>
              <a:p>
                <a:r>
                  <a:rPr lang="en-US" dirty="0"/>
                  <a:t>Even under forward-looking rational expectations, however, </a:t>
                </a:r>
                <a:r>
                  <a:rPr lang="en-US" dirty="0" err="1"/>
                  <a:t>Cagan’s</a:t>
                </a:r>
                <a:r>
                  <a:rPr lang="en-US" dirty="0"/>
                  <a:t> reasoning still points a subtle problem with steady state analysis of the </a:t>
                </a:r>
                <a:r>
                  <a:rPr lang="en-US" dirty="0" err="1"/>
                  <a:t>seignorage</a:t>
                </a:r>
                <a:r>
                  <a:rPr lang="en-US" dirty="0"/>
                  <a:t>-maximizing rate of inflation.</a:t>
                </a:r>
              </a:p>
              <a:p>
                <a:r>
                  <a:rPr lang="en-US" dirty="0"/>
                  <a:t>At t=0, suppose government announce that it will stick forever to the revenue-maximizing rate of money growth 1/ɳ.</a:t>
                </a:r>
              </a:p>
              <a:p>
                <a:pPr marL="0" indent="0">
                  <a:buNone/>
                </a:pPr>
                <a:r>
                  <a:rPr lang="en-US" dirty="0"/>
                  <a:t>	If the public believes the government: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p>
                    </m:sSup>
                  </m:oMath>
                </a14:m>
                <a:r>
                  <a:rPr lang="en-US" dirty="0"/>
                  <a:t> 							(20)</a:t>
                </a:r>
              </a:p>
              <a:p>
                <a:r>
                  <a:rPr lang="en-US" dirty="0"/>
                  <a:t>What if, at t=1, the government suddenly sets the money growth greater than 1/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promising this will never happen again?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the public believes, the government obtains higher period 1  revenues at no future costs.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536"/>
                <a:ext cx="10515600" cy="6653463"/>
              </a:xfrm>
              <a:blipFill rotWithShape="0">
                <a:blip r:embed="rId2"/>
                <a:stretch>
                  <a:fillRect l="-1043" t="-155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6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379"/>
                <a:ext cx="10515600" cy="6032584"/>
              </a:xfrm>
            </p:spPr>
            <p:txBody>
              <a:bodyPr/>
              <a:lstStyle/>
              <a:p>
                <a:r>
                  <a:rPr lang="en-US" dirty="0"/>
                  <a:t>If the public does not believe, the holdings of real balances will be below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sup>
                    </m:sSup>
                  </m:oMath>
                </a14:m>
                <a:r>
                  <a:rPr lang="en-US" dirty="0"/>
                  <a:t> 	</a:t>
                </a:r>
              </a:p>
              <a:p>
                <a:r>
                  <a:rPr lang="en-US" dirty="0"/>
                  <a:t>Thus, unless a government can establish credibility for its money-growth announcement, its maximum </a:t>
                </a:r>
                <a:r>
                  <a:rPr lang="en-US" dirty="0" err="1"/>
                  <a:t>seignorage</a:t>
                </a:r>
                <a:r>
                  <a:rPr lang="en-US" dirty="0"/>
                  <a:t> revenue in reality may well be less than the maximum.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379"/>
                <a:ext cx="10515600" cy="6032584"/>
              </a:xfrm>
              <a:blipFill rotWithShape="0">
                <a:blip r:embed="rId2"/>
                <a:stretch>
                  <a:fillRect l="-1043" t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5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of Exchange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19554"/>
              </a:xfrm>
            </p:spPr>
            <p:txBody>
              <a:bodyPr/>
              <a:lstStyle/>
              <a:p>
                <a:r>
                  <a:rPr lang="en-US" dirty="0"/>
                  <a:t>A variant of </a:t>
                </a:r>
                <a:r>
                  <a:rPr lang="en-US" dirty="0" err="1"/>
                  <a:t>Cagan’s</a:t>
                </a:r>
                <a:r>
                  <a:rPr lang="en-US" dirty="0"/>
                  <a:t> model: a small open economy with exogenous real output and money demand given by:</a:t>
                </a:r>
              </a:p>
              <a:p>
                <a:pPr marL="0" indent="0" algn="r">
                  <a:buNone/>
                </a:pPr>
                <a:r>
                  <a:rPr lang="en-US" dirty="0"/>
                  <a:t>(21)</a:t>
                </a:r>
              </a:p>
              <a:p>
                <a:pPr marL="0" indent="0">
                  <a:buNone/>
                </a:pPr>
                <a:r>
                  <a:rPr lang="en-US" dirty="0"/>
                  <a:t>  	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log(1+i)</a:t>
                </a:r>
              </a:p>
              <a:p>
                <a:pPr marL="0" indent="0">
                  <a:buNone/>
                </a:pPr>
                <a:r>
                  <a:rPr lang="en-US" dirty="0"/>
                  <a:t>	p = </a:t>
                </a:r>
                <a:r>
                  <a:rPr lang="en-US" dirty="0" err="1"/>
                  <a:t>logP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y = </a:t>
                </a:r>
                <a:r>
                  <a:rPr lang="en-US" dirty="0" err="1"/>
                  <a:t>logY</a:t>
                </a: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be the nominal exchange rate (foreign in terms of home), and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denote the world foreign-currency price of the consumption basket with home-currency price P.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19554"/>
              </a:xfrm>
              <a:blipFill rotWithShape="0">
                <a:blip r:embed="rId3"/>
                <a:stretch>
                  <a:fillRect l="-1043" t="-2065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730300"/>
              </p:ext>
            </p:extLst>
          </p:nvPr>
        </p:nvGraphicFramePr>
        <p:xfrm>
          <a:off x="2287337" y="2699501"/>
          <a:ext cx="3904178" cy="54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228600" progId="Equation.3">
                  <p:embed/>
                </p:oleObj>
              </mc:Choice>
              <mc:Fallback>
                <p:oleObj name="Equation" r:id="rId4" imgW="1625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7337" y="2699501"/>
                        <a:ext cx="3904178" cy="54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38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442"/>
            <a:ext cx="10515600" cy="6187908"/>
          </a:xfrm>
        </p:spPr>
        <p:txBody>
          <a:bodyPr>
            <a:noAutofit/>
          </a:bodyPr>
          <a:lstStyle/>
          <a:p>
            <a:r>
              <a:rPr lang="en-US" dirty="0"/>
              <a:t>Then, purchasing power parity (PPP) implies that:</a:t>
            </a:r>
          </a:p>
          <a:p>
            <a:pPr marL="0" indent="0" algn="r">
              <a:buNone/>
            </a:pPr>
            <a:r>
              <a:rPr lang="en-US" dirty="0"/>
              <a:t>(22)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(23)</a:t>
            </a:r>
          </a:p>
          <a:p>
            <a:endParaRPr lang="en-US" dirty="0"/>
          </a:p>
          <a:p>
            <a:r>
              <a:rPr lang="en-US" dirty="0"/>
              <a:t>Uncovered Interest Parity (UIP) holds when</a:t>
            </a:r>
          </a:p>
          <a:p>
            <a:pPr marL="0" indent="0" algn="r">
              <a:buNone/>
            </a:pPr>
            <a:r>
              <a:rPr lang="en-US" dirty="0"/>
              <a:t>										    </a:t>
            </a:r>
          </a:p>
          <a:p>
            <a:pPr marL="0" indent="0" algn="r">
              <a:buNone/>
            </a:pPr>
            <a:r>
              <a:rPr lang="en-US" dirty="0"/>
              <a:t>   (24)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approximation in logs of UIP is:</a:t>
            </a:r>
          </a:p>
          <a:p>
            <a:pPr marL="0" indent="0" algn="r">
              <a:buNone/>
            </a:pPr>
            <a:r>
              <a:rPr lang="en-US" dirty="0"/>
              <a:t>(25)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 algn="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181663"/>
              </p:ext>
            </p:extLst>
          </p:nvPr>
        </p:nvGraphicFramePr>
        <p:xfrm>
          <a:off x="1354806" y="557934"/>
          <a:ext cx="17430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241200" progId="Equation.3">
                  <p:embed/>
                </p:oleObj>
              </mc:Choice>
              <mc:Fallback>
                <p:oleObj name="Equation" r:id="rId2" imgW="7110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4806" y="557934"/>
                        <a:ext cx="1743075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036591"/>
              </p:ext>
            </p:extLst>
          </p:nvPr>
        </p:nvGraphicFramePr>
        <p:xfrm>
          <a:off x="1354806" y="1672724"/>
          <a:ext cx="3132973" cy="504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20" imgH="241200" progId="Equation.3">
                  <p:embed/>
                </p:oleObj>
              </mc:Choice>
              <mc:Fallback>
                <p:oleObj name="Equation" r:id="rId4" imgW="14983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4806" y="1672724"/>
                        <a:ext cx="3132973" cy="504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829625"/>
              </p:ext>
            </p:extLst>
          </p:nvPr>
        </p:nvGraphicFramePr>
        <p:xfrm>
          <a:off x="1354806" y="3509524"/>
          <a:ext cx="4227847" cy="997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482400" progId="Equation.3">
                  <p:embed/>
                </p:oleObj>
              </mc:Choice>
              <mc:Fallback>
                <p:oleObj name="Equation" r:id="rId6" imgW="1676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54806" y="3509524"/>
                        <a:ext cx="4227847" cy="997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512304"/>
              </p:ext>
            </p:extLst>
          </p:nvPr>
        </p:nvGraphicFramePr>
        <p:xfrm>
          <a:off x="1355305" y="5385585"/>
          <a:ext cx="3529515" cy="54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640" imgH="241200" progId="Equation.3">
                  <p:embed/>
                </p:oleObj>
              </mc:Choice>
              <mc:Fallback>
                <p:oleObj name="Equation" r:id="rId8" imgW="15746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5305" y="5385585"/>
                        <a:ext cx="3529515" cy="540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80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his paper, </a:t>
            </a:r>
            <a:r>
              <a:rPr lang="en-US" dirty="0" err="1"/>
              <a:t>Cagan</a:t>
            </a:r>
            <a:r>
              <a:rPr lang="en-US" dirty="0"/>
              <a:t>(1956) studied seven hyperinflations. </a:t>
            </a:r>
          </a:p>
          <a:p>
            <a:r>
              <a:rPr lang="en-US" dirty="0"/>
              <a:t>He defined hyperinflations as periods during which the price level of goods in terms of money rises at a rate averaging at least 50 percent per month.</a:t>
            </a:r>
          </a:p>
          <a:p>
            <a:pPr marL="0" indent="0">
              <a:buNone/>
            </a:pPr>
            <a:r>
              <a:rPr lang="en-US" dirty="0"/>
              <a:t>	  This implies an annual inflation rate of almost 13,000 percent!</a:t>
            </a:r>
          </a:p>
          <a:p>
            <a:r>
              <a:rPr lang="en-US" dirty="0" err="1"/>
              <a:t>Cagan’s</a:t>
            </a:r>
            <a:r>
              <a:rPr lang="en-US" dirty="0"/>
              <a:t> study encompassed episodes from Austria, Germany, Hungary, Poland and Russia after World War I, and from Greece and Hungary after World War II.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970548" y="35166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5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442"/>
                <a:ext cx="10515600" cy="655303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Substituting the eq.(23) and (25) in eq. (21) gives:</a:t>
                </a:r>
              </a:p>
              <a:p>
                <a:pPr marL="0" indent="0" algn="r">
                  <a:buNone/>
                </a:pPr>
                <a:r>
                  <a:rPr lang="en-US" dirty="0"/>
                  <a:t>(26)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And the solution for the exchange rate is:</a:t>
                </a:r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(27)</a:t>
                </a:r>
              </a:p>
              <a:p>
                <a:pPr marL="0" indent="0" algn="r">
                  <a:buNone/>
                </a:pPr>
                <a:endParaRPr lang="en-US" dirty="0"/>
              </a:p>
              <a:p>
                <a:r>
                  <a:rPr lang="en-US" dirty="0"/>
                  <a:t>Raising the path of the home money supply raises the domestic price level and forces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</m:oMath>
                </a14:m>
                <a:r>
                  <a:rPr lang="en-US" dirty="0"/>
                  <a:t> up through the PPP mechanism.</a:t>
                </a:r>
              </a:p>
              <a:p>
                <a:r>
                  <a:rPr lang="en-US" dirty="0"/>
                  <a:t>Even though data do not support generally this model in non hyperinflation environment, this simple model yields one important insight that is preserved in more general frameworks: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i="1" dirty="0"/>
                  <a:t>The nominal exchange rate must be viewed as an asset price </a:t>
                </a:r>
                <a:r>
                  <a:rPr lang="en-US" dirty="0"/>
                  <a:t>in the  	sense that it depends on expectations of future variables, just like 	other assets.</a:t>
                </a:r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442"/>
                <a:ext cx="10515600" cy="6553033"/>
              </a:xfrm>
              <a:blipFill rotWithShape="0">
                <a:blip r:embed="rId3"/>
                <a:stretch>
                  <a:fillRect l="-1043" t="-241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106833"/>
              </p:ext>
            </p:extLst>
          </p:nvPr>
        </p:nvGraphicFramePr>
        <p:xfrm>
          <a:off x="1193464" y="599657"/>
          <a:ext cx="6420635" cy="56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30240" imgH="241200" progId="Equation.3">
                  <p:embed/>
                </p:oleObj>
              </mc:Choice>
              <mc:Fallback>
                <p:oleObj name="Equation" r:id="rId4" imgW="27302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464" y="599657"/>
                        <a:ext cx="6420635" cy="567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349331"/>
              </p:ext>
            </p:extLst>
          </p:nvPr>
        </p:nvGraphicFramePr>
        <p:xfrm>
          <a:off x="1193463" y="1699877"/>
          <a:ext cx="6963948" cy="1160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71800" imgH="495000" progId="Equation.3">
                  <p:embed/>
                </p:oleObj>
              </mc:Choice>
              <mc:Fallback>
                <p:oleObj name="Equation" r:id="rId6" imgW="297180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3463" y="1699877"/>
                        <a:ext cx="6963948" cy="1160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0475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9726"/>
                <a:ext cx="10515600" cy="5301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How to apply eq. (27) in practice.</a:t>
                </a:r>
              </a:p>
              <a:p>
                <a:r>
                  <a:rPr lang="en-US" dirty="0"/>
                  <a:t>Let y, p,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constant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=0, and suppose that money supply follows the process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,      0≤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≤1		(28)</a:t>
                </a:r>
              </a:p>
              <a:p>
                <a:pPr marL="0" indent="0">
                  <a:buNone/>
                </a:pPr>
                <a:r>
                  <a:rPr lang="en-US" dirty="0"/>
                  <a:t>   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seriallly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uncorrelated mean-zero shock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=0</a:t>
                </a:r>
              </a:p>
              <a:p>
                <a:r>
                  <a:rPr lang="en-US" dirty="0"/>
                  <a:t>To evaluate the solution (27), lead by one period, take date t expectations of both sides, and then subtract the original equation: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	  	 (29)</a:t>
                </a:r>
                <a:br>
                  <a:rPr lang="en-US" dirty="0"/>
                </a:br>
                <a:r>
                  <a:rPr lang="en-US" dirty="0"/>
                  <a:t>      </a:t>
                </a:r>
              </a:p>
              <a:p>
                <a:r>
                  <a:rPr lang="en-US" dirty="0"/>
                  <a:t> Substituting eq. (28) into (29) yields: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9726"/>
                <a:ext cx="10515600" cy="5301749"/>
              </a:xfrm>
              <a:blipFill rotWithShape="0">
                <a:blip r:embed="rId2"/>
                <a:stretch>
                  <a:fillRect l="-1043" t="-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17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505"/>
                <a:ext cx="10515600" cy="65289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			           	(30)</a:t>
                </a:r>
              </a:p>
              <a:p>
                <a:r>
                  <a:rPr lang="en-US" dirty="0"/>
                  <a:t>Substituting this expression into eq. (26) yields the solution for the exchange rate: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𝜂𝜌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					  (31)</a:t>
                </a:r>
              </a:p>
              <a:p>
                <a:r>
                  <a:rPr lang="en-US" dirty="0"/>
                  <a:t>This equation shows that an unanticipated shock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may have two impacts:</a:t>
                </a:r>
              </a:p>
              <a:p>
                <a:pPr marL="0" indent="0">
                  <a:buNone/>
                </a:pPr>
                <a:r>
                  <a:rPr lang="en-US" dirty="0"/>
                  <a:t>    1. It always raises the exchange rate directly by raising the current </a:t>
                </a:r>
              </a:p>
              <a:p>
                <a:pPr marL="0" indent="0">
                  <a:buNone/>
                </a:pPr>
                <a:r>
                  <a:rPr lang="en-US" dirty="0"/>
                  <a:t>         nominal money supply.    </a:t>
                </a:r>
              </a:p>
              <a:p>
                <a:pPr marL="0" indent="0">
                  <a:buNone/>
                </a:pPr>
                <a:r>
                  <a:rPr lang="en-US" dirty="0"/>
                  <a:t>    2.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&gt;0, it also raises expectations of future money growth, </a:t>
                </a:r>
              </a:p>
              <a:p>
                <a:pPr marL="0" indent="0">
                  <a:buNone/>
                </a:pPr>
                <a:r>
                  <a:rPr lang="en-US" dirty="0"/>
                  <a:t>         thereby pushing the exchange rate even higher. 	  </a:t>
                </a:r>
              </a:p>
              <a:p>
                <a:r>
                  <a:rPr lang="en-US" dirty="0"/>
                  <a:t>  Thus, this simple monetary-model provides one story of how</a:t>
                </a:r>
              </a:p>
              <a:p>
                <a:pPr marL="0" indent="0">
                  <a:buNone/>
                </a:pPr>
                <a:r>
                  <a:rPr lang="en-US" dirty="0"/>
                  <a:t>     instability in the money supply could lead to proportionally greater</a:t>
                </a:r>
              </a:p>
              <a:p>
                <a:pPr marL="0" indent="0">
                  <a:buNone/>
                </a:pPr>
                <a:r>
                  <a:rPr lang="en-US" dirty="0"/>
                  <a:t>     variability in the exchange rate.   	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505"/>
                <a:ext cx="10515600" cy="6528970"/>
              </a:xfrm>
              <a:blipFill rotWithShape="0">
                <a:blip r:embed="rId2"/>
                <a:stretch>
                  <a:fillRect l="-1043" t="-149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0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0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510" y="1478070"/>
                <a:ext cx="10951239" cy="5223519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4500" dirty="0"/>
                  <a:t>Let M denote a country’s money supply and P its price level.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4500" dirty="0"/>
                  <a:t>   </a:t>
                </a:r>
                <a:r>
                  <a:rPr lang="en-US" sz="4500" dirty="0" err="1"/>
                  <a:t>Cagan’s</a:t>
                </a:r>
                <a:r>
                  <a:rPr lang="en-US" sz="4500" dirty="0"/>
                  <a:t> model for the demand of real money balances M/P is: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45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3600" dirty="0"/>
                  <a:t>  											(1)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45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4500" dirty="0"/>
                  <a:t>	Where m= log of money balances held at the end of period t,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4500" dirty="0"/>
                  <a:t>	p=log P and ɳ is the </a:t>
                </a:r>
                <a:r>
                  <a:rPr lang="en-US" sz="4500" dirty="0" err="1"/>
                  <a:t>semielasticity</a:t>
                </a:r>
                <a:r>
                  <a:rPr lang="en-US" sz="4500" dirty="0"/>
                  <a:t> of demand for real 	balances with respect to expected inflation.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600" dirty="0"/>
              </a:p>
              <a:p>
                <a:pPr>
                  <a:spcBef>
                    <a:spcPts val="0"/>
                  </a:spcBef>
                </a:pPr>
                <a:r>
                  <a:rPr lang="en-US" sz="4500" dirty="0"/>
                  <a:t>The analysis assumes rational expectations. </a:t>
                </a:r>
              </a:p>
              <a:p>
                <a:r>
                  <a:rPr lang="en-US" sz="4500" dirty="0"/>
                  <a:t>The equation (1) is a simplified form of the standard LM curve:       </a:t>
                </a:r>
                <a:r>
                  <a:rPr lang="en-US" sz="3000" dirty="0"/>
                  <a:t>	  	</a:t>
                </a:r>
              </a:p>
              <a:p>
                <a:pPr marL="0" indent="0">
                  <a:buNone/>
                </a:pPr>
                <a:r>
                  <a:rPr lang="en-US" sz="3000" dirty="0"/>
                  <a:t>		</a:t>
                </a:r>
                <a:r>
                  <a:rPr lang="en-US" sz="45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4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5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4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45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4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5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45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sz="45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45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4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5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45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45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500" dirty="0"/>
                  <a:t> </a:t>
                </a:r>
                <a:r>
                  <a:rPr lang="en-US" sz="3400" dirty="0"/>
                  <a:t>	</a:t>
                </a:r>
                <a:r>
                  <a:rPr lang="en-US" sz="4500" dirty="0"/>
                  <a:t>					(2)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4500" dirty="0"/>
                  <a:t>	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3000" dirty="0"/>
                  <a:t>	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510" y="1478070"/>
                <a:ext cx="10951239" cy="5223519"/>
              </a:xfrm>
              <a:blipFill>
                <a:blip r:embed="rId3"/>
                <a:stretch>
                  <a:fillRect l="-1224" t="-3734" r="-17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/>
              <p:cNvSpPr txBox="1"/>
              <p:nvPr/>
            </p:nvSpPr>
            <p:spPr>
              <a:xfrm>
                <a:off x="3252788" y="2247900"/>
                <a:ext cx="5357812" cy="604838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s-E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E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3200" dirty="0"/>
              </a:p>
            </p:txBody>
          </p:sp>
        </mc:Choice>
        <mc:Fallback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88" y="2247900"/>
                <a:ext cx="5357812" cy="6048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09687"/>
              </p:ext>
            </p:extLst>
          </p:nvPr>
        </p:nvGraphicFramePr>
        <p:xfrm>
          <a:off x="5949863" y="3344863"/>
          <a:ext cx="82637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64880" progId="Equation.3">
                  <p:embed/>
                </p:oleObj>
              </mc:Choice>
              <mc:Fallback>
                <p:oleObj name="Equation" r:id="rId5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9863" y="3344863"/>
                        <a:ext cx="82637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33926" y="565484"/>
                <a:ext cx="11128222" cy="7228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Real money demand depends positively on aggregate real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and   negatively on the nominal interest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/>
                  <a:t> 	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/>
                  <a:t>Cagan</a:t>
                </a:r>
                <a:r>
                  <a:rPr lang="en-US" sz="2800" dirty="0"/>
                  <a:t> argued that during a hyperinflation, expected future inflation swamps all other influences on money demand.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0" dirty="0"/>
                  <a:t> Thus, one can ignore changes in real output Y and real interest rate r, which will not vary much compared with monetary factors.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real interest rate links the nominal interest rate to inflation through Fisher parity equation:</a:t>
                </a:r>
              </a:p>
              <a:p>
                <a:r>
                  <a:rPr lang="en-US" sz="2800" b="0" dirty="0"/>
                  <a:t>	1+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=(1+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b="0" dirty="0"/>
                  <a:t> 							(3)</a:t>
                </a:r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nominal interest rate and expected inflation will move in lockstep if the real interest rate is constant, which explains </a:t>
                </a:r>
                <a:r>
                  <a:rPr lang="en-US" sz="2800" dirty="0" err="1"/>
                  <a:t>Cagan’s</a:t>
                </a:r>
                <a:r>
                  <a:rPr lang="en-US" sz="2800" dirty="0"/>
                  <a:t> simplification of making money demand a function of expected inflation. </a:t>
                </a:r>
              </a:p>
              <a:p>
                <a:r>
                  <a:rPr lang="en-US" sz="2800" b="0" dirty="0"/>
                  <a:t>	</a:t>
                </a:r>
              </a:p>
              <a:p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26" y="565484"/>
                <a:ext cx="11128222" cy="7228967"/>
              </a:xfrm>
              <a:prstGeom prst="rect">
                <a:avLst/>
              </a:prstGeom>
              <a:blipFill rotWithShape="0">
                <a:blip r:embed="rId2"/>
                <a:stretch>
                  <a:fillRect l="-986" t="-843" r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Having motivated </a:t>
                </a:r>
                <a:r>
                  <a:rPr lang="en-US" dirty="0" err="1"/>
                  <a:t>Cagan’s</a:t>
                </a:r>
                <a:r>
                  <a:rPr lang="en-US" dirty="0"/>
                  <a:t> money demand function, what are the relationship between money and the price level?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/>
                  <a:t>Assuming an exogenous money supply m, in equilibrium: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dirty="0"/>
                  <a:t> 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thus the monetary equilibrium condition:</a:t>
                </a:r>
              </a:p>
              <a:p>
                <a:pPr marL="0" indent="0" algn="r">
                  <a:spcBef>
                    <a:spcPct val="50000"/>
                  </a:spcBef>
                  <a:buNone/>
                </a:pPr>
                <a:r>
                  <a:rPr lang="en-US" dirty="0"/>
                  <a:t>(4)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/>
                  <a:t>So, we have an equation explaining price-level dynamics in terms of the money supply.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887519"/>
              </p:ext>
            </p:extLst>
          </p:nvPr>
        </p:nvGraphicFramePr>
        <p:xfrm>
          <a:off x="2838450" y="4000500"/>
          <a:ext cx="57213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11200" imgH="228600" progId="Equation.3">
                  <p:embed/>
                </p:oleObj>
              </mc:Choice>
              <mc:Fallback>
                <p:oleObj name="Equation" r:id="rId5" imgW="2311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8450" y="4000500"/>
                        <a:ext cx="5721350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9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2821"/>
                <a:ext cx="10973844" cy="6351026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First, for the </a:t>
                </a:r>
                <a:r>
                  <a:rPr lang="en-US" dirty="0" err="1"/>
                  <a:t>nonstochastic</a:t>
                </a:r>
                <a:r>
                  <a:rPr lang="en-US" dirty="0"/>
                  <a:t> perfect foresight, </a:t>
                </a:r>
                <a:r>
                  <a:rPr lang="en-US" dirty="0" err="1"/>
                  <a:t>ie</a:t>
                </a:r>
                <a:r>
                  <a:rPr lang="en-US" dirty="0"/>
                  <a:t>,                             	       by successive substitution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….. </m:t>
                    </m:r>
                  </m:oMath>
                </a14:m>
                <a:r>
                  <a:rPr lang="en-US" dirty="0"/>
                  <a:t>we get that:</a:t>
                </a:r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(5)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    we get that:</a:t>
                </a:r>
              </a:p>
              <a:p>
                <a:pPr marL="0" indent="0" algn="r">
                  <a:buNone/>
                </a:pPr>
                <a:r>
                  <a:rPr lang="en-US" dirty="0"/>
                  <a:t>										 </a:t>
                </a:r>
              </a:p>
              <a:p>
                <a:pPr marL="0" indent="0" algn="r">
                  <a:buNone/>
                </a:pPr>
                <a:r>
                  <a:rPr lang="en-US" dirty="0"/>
                  <a:t> (6)</a:t>
                </a:r>
              </a:p>
              <a:p>
                <a:endParaRPr lang="en-US" dirty="0"/>
              </a:p>
              <a:p>
                <a:r>
                  <a:rPr lang="en-US" dirty="0"/>
                  <a:t>To check the reasonableness of solution (6), consider some simple cases: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2821"/>
                <a:ext cx="10973844" cy="6351026"/>
              </a:xfrm>
              <a:blipFill rotWithShape="0">
                <a:blip r:embed="rId3"/>
                <a:stretch>
                  <a:fillRect l="-1000" t="-153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761421"/>
              </p:ext>
            </p:extLst>
          </p:nvPr>
        </p:nvGraphicFramePr>
        <p:xfrm>
          <a:off x="8013498" y="296959"/>
          <a:ext cx="3264986" cy="52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4960" imgH="228600" progId="Equation.3">
                  <p:embed/>
                </p:oleObj>
              </mc:Choice>
              <mc:Fallback>
                <p:oleObj name="Equation" r:id="rId4" imgW="1434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498" y="296959"/>
                        <a:ext cx="3264986" cy="520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277138"/>
              </p:ext>
            </p:extLst>
          </p:nvPr>
        </p:nvGraphicFramePr>
        <p:xfrm>
          <a:off x="2023977" y="1142270"/>
          <a:ext cx="7308923" cy="1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7760" imgH="495000" progId="Equation.3">
                  <p:embed/>
                </p:oleObj>
              </mc:Choice>
              <mc:Fallback>
                <p:oleObj name="Equation" r:id="rId6" imgW="304776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23977" y="1142270"/>
                        <a:ext cx="7308923" cy="1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728215"/>
              </p:ext>
            </p:extLst>
          </p:nvPr>
        </p:nvGraphicFramePr>
        <p:xfrm>
          <a:off x="1191364" y="2417570"/>
          <a:ext cx="9704997" cy="50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24000" imgH="203040" progId="Equation.3">
                  <p:embed/>
                </p:oleObj>
              </mc:Choice>
              <mc:Fallback>
                <p:oleObj name="Equation" r:id="rId8" imgW="39240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1364" y="2417570"/>
                        <a:ext cx="9704997" cy="502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687448"/>
              </p:ext>
            </p:extLst>
          </p:nvPr>
        </p:nvGraphicFramePr>
        <p:xfrm>
          <a:off x="2594700" y="3236594"/>
          <a:ext cx="4792496" cy="119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080" imgH="495000" progId="Equation.3">
                  <p:embed/>
                </p:oleObj>
              </mc:Choice>
              <mc:Fallback>
                <p:oleObj name="Equation" r:id="rId10" imgW="198108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94700" y="3236594"/>
                        <a:ext cx="4792496" cy="119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3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5"/>
              <p:cNvSpPr txBox="1"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0" y="144463"/>
                <a:ext cx="10515600" cy="65987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001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573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1717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6289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0861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5433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000500" indent="-3429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AutoNum type="arabicPeriod"/>
                </a:pPr>
                <a:r>
                  <a:rPr lang="en-US" dirty="0">
                    <a:latin typeface="+mn-lt"/>
                  </a:rPr>
                  <a:t>Constant money supply:</a:t>
                </a:r>
              </a:p>
              <a:p>
                <a:pPr>
                  <a:spcBef>
                    <a:spcPct val="50000"/>
                  </a:spcBef>
                  <a:buFontTx/>
                  <a:buAutoNum type="arabicPeriod"/>
                </a:pPr>
                <a:endParaRPr lang="en-US" sz="2400" dirty="0"/>
              </a:p>
              <a:p>
                <a:pPr>
                  <a:spcBef>
                    <a:spcPct val="50000"/>
                  </a:spcBef>
                  <a:buFontTx/>
                  <a:buAutoNum type="arabicPeriod"/>
                </a:pPr>
                <a:endParaRPr lang="en-US" sz="2400" dirty="0"/>
              </a:p>
              <a:p>
                <a:pPr>
                  <a:spcBef>
                    <a:spcPct val="50000"/>
                  </a:spcBef>
                  <a:buFontTx/>
                  <a:buAutoNum type="arabicPeriod"/>
                </a:pPr>
                <a:endParaRPr lang="en-US" sz="2400" dirty="0"/>
              </a:p>
              <a:p>
                <a:pPr>
                  <a:spcBef>
                    <a:spcPct val="50000"/>
                  </a:spcBef>
                  <a:buFontTx/>
                  <a:buAutoNum type="arabicPeriod"/>
                </a:pPr>
                <a:endParaRPr lang="en-US" sz="2400" dirty="0"/>
              </a:p>
              <a:p>
                <a:pPr>
                  <a:spcBef>
                    <a:spcPct val="50000"/>
                  </a:spcBef>
                  <a:buFontTx/>
                  <a:buAutoNum type="arabicPeriod"/>
                </a:pPr>
                <a:endParaRPr lang="en-US" sz="2400" dirty="0"/>
              </a:p>
              <a:p>
                <a:pPr>
                  <a:spcBef>
                    <a:spcPct val="50000"/>
                  </a:spcBef>
                  <a:buFontTx/>
                  <a:buAutoNum type="arabicPeriod"/>
                </a:pPr>
                <a:endParaRPr lang="en-US" sz="2400" dirty="0"/>
              </a:p>
              <a:p>
                <a:pPr>
                  <a:spcBef>
                    <a:spcPct val="50000"/>
                  </a:spcBef>
                  <a:buFontTx/>
                  <a:buAutoNum type="arabicPeriod"/>
                </a:pPr>
                <a:r>
                  <a:rPr lang="en-US" dirty="0">
                    <a:latin typeface="+mn-lt"/>
                  </a:rPr>
                  <a:t>Constant percentage growth rate: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dirty="0">
                    <a:latin typeface="+mn-lt"/>
                  </a:rPr>
                  <a:t> Guessing that the price level is also growing at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+mn-lt"/>
                  </a:rPr>
                  <a:t>. Substituting   this guess in equations (5) and (6), we get again the same answer from both: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spcBef>
                    <a:spcPct val="5000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 Box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44463"/>
                <a:ext cx="10515600" cy="6598730"/>
              </a:xfrm>
              <a:prstGeom prst="rect">
                <a:avLst/>
              </a:prstGeom>
              <a:blipFill rotWithShape="0">
                <a:blip r:embed="rId3"/>
                <a:stretch>
                  <a:fillRect l="-1217" t="-1664" r="-9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975300"/>
              </p:ext>
            </p:extLst>
          </p:nvPr>
        </p:nvGraphicFramePr>
        <p:xfrm>
          <a:off x="4981981" y="141288"/>
          <a:ext cx="15843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28600" progId="Equation.3">
                  <p:embed/>
                </p:oleObj>
              </mc:Choice>
              <mc:Fallback>
                <p:oleObj name="Equation" r:id="rId4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981" y="141288"/>
                        <a:ext cx="15843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738491"/>
              </p:ext>
            </p:extLst>
          </p:nvPr>
        </p:nvGraphicFramePr>
        <p:xfrm>
          <a:off x="6241453" y="3774239"/>
          <a:ext cx="16779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228600" progId="Equation.3">
                  <p:embed/>
                </p:oleObj>
              </mc:Choice>
              <mc:Fallback>
                <p:oleObj name="Equation" r:id="rId6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1453" y="3774239"/>
                        <a:ext cx="16779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299669"/>
              </p:ext>
            </p:extLst>
          </p:nvPr>
        </p:nvGraphicFramePr>
        <p:xfrm>
          <a:off x="1449221" y="5824036"/>
          <a:ext cx="23749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920" imgH="228600" progId="Equation.3">
                  <p:embed/>
                </p:oleObj>
              </mc:Choice>
              <mc:Fallback>
                <p:oleObj name="Equation" r:id="rId8" imgW="799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221" y="5824036"/>
                        <a:ext cx="23749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80502"/>
              </p:ext>
            </p:extLst>
          </p:nvPr>
        </p:nvGraphicFramePr>
        <p:xfrm>
          <a:off x="1331913" y="869950"/>
          <a:ext cx="6223837" cy="6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71520" imgH="228600" progId="Equation.3">
                  <p:embed/>
                </p:oleObj>
              </mc:Choice>
              <mc:Fallback>
                <p:oleObj name="Equation" r:id="rId10" imgW="21715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1913" y="869950"/>
                        <a:ext cx="6223837" cy="655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75249"/>
              </p:ext>
            </p:extLst>
          </p:nvPr>
        </p:nvGraphicFramePr>
        <p:xfrm>
          <a:off x="1449220" y="2045368"/>
          <a:ext cx="6414247" cy="137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11200" imgH="495000" progId="Equation.3">
                  <p:embed/>
                </p:oleObj>
              </mc:Choice>
              <mc:Fallback>
                <p:oleObj name="Equation" r:id="rId12" imgW="231120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49220" y="2045368"/>
                        <a:ext cx="6414247" cy="1374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5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411"/>
                <a:ext cx="10515600" cy="6565064"/>
              </a:xfrm>
            </p:spPr>
            <p:txBody>
              <a:bodyPr/>
              <a:lstStyle/>
              <a:p>
                <a:r>
                  <a:rPr lang="en-US" dirty="0"/>
                  <a:t>Solution (6) covers more general money supply processes. </a:t>
                </a:r>
              </a:p>
              <a:p>
                <a:r>
                  <a:rPr lang="en-US" dirty="0"/>
                  <a:t>Consider the effects of an unanticipated announcement on date t=0 that the money supply is going to rise sharply and permanently on a future date T. Specifically: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̌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acc>
                              <m:accPr>
                                <m:chr m:val="̀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Given this money supply path, eq. (6) gives the path of price level 	as: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̌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́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̌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acc>
                              <m:accPr>
                                <m:chr m:val="́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acc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411"/>
                <a:ext cx="10515600" cy="6565064"/>
              </a:xfrm>
              <a:blipFill rotWithShape="0">
                <a:blip r:embed="rId2"/>
                <a:stretch>
                  <a:fillRect l="-1043" t="-1578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3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534" y="469900"/>
            <a:ext cx="6541361" cy="47684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98E6-7A48-48D7-B2D8-D23EFD6C19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1802</Words>
  <Application>Microsoft Office PowerPoint</Application>
  <PresentationFormat>Widescreen</PresentationFormat>
  <Paragraphs>207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Equation</vt:lpstr>
      <vt:lpstr>The Cagan Model of Money and Prices</vt:lpstr>
      <vt:lpstr>Introduction</vt:lpstr>
      <vt:lpstr>Model</vt:lpstr>
      <vt:lpstr>PowerPoint Presentation</vt:lpstr>
      <vt:lpstr>Solving the Model</vt:lpstr>
      <vt:lpstr>PowerPoint Presentation</vt:lpstr>
      <vt:lpstr>PowerPoint Presentation</vt:lpstr>
      <vt:lpstr>PowerPoint Presentation</vt:lpstr>
      <vt:lpstr>PowerPoint Presentation</vt:lpstr>
      <vt:lpstr>The Stochastic Cagan Model</vt:lpstr>
      <vt:lpstr>PowerPoint Presentation</vt:lpstr>
      <vt:lpstr>The Cagan Model in Continuous Time</vt:lpstr>
      <vt:lpstr>Seignorage</vt:lpstr>
      <vt:lpstr>PowerPoint Presentation</vt:lpstr>
      <vt:lpstr>PowerPoint Presentation</vt:lpstr>
      <vt:lpstr>PowerPoint Presentation</vt:lpstr>
      <vt:lpstr>PowerPoint Presentation</vt:lpstr>
      <vt:lpstr>A Simple Model of Exchange Rates</vt:lpstr>
      <vt:lpstr>PowerPoint Presentation</vt:lpstr>
      <vt:lpstr>PowerPoint Presentation</vt:lpstr>
      <vt:lpstr>Example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Cagan Model</dc:title>
  <dc:creator>pc</dc:creator>
  <cp:lastModifiedBy>Federico Lopez</cp:lastModifiedBy>
  <cp:revision>61</cp:revision>
  <dcterms:created xsi:type="dcterms:W3CDTF">2013-11-29T03:25:43Z</dcterms:created>
  <dcterms:modified xsi:type="dcterms:W3CDTF">2021-06-16T23:30:51Z</dcterms:modified>
</cp:coreProperties>
</file>