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34"/>
  </p:notesMasterIdLst>
  <p:handoutMasterIdLst>
    <p:handoutMasterId r:id="rId35"/>
  </p:handoutMasterIdLst>
  <p:sldIdLst>
    <p:sldId id="415" r:id="rId2"/>
    <p:sldId id="418" r:id="rId3"/>
    <p:sldId id="364" r:id="rId4"/>
    <p:sldId id="332" r:id="rId5"/>
    <p:sldId id="314" r:id="rId6"/>
    <p:sldId id="375" r:id="rId7"/>
    <p:sldId id="383" r:id="rId8"/>
    <p:sldId id="377" r:id="rId9"/>
    <p:sldId id="378" r:id="rId10"/>
    <p:sldId id="379" r:id="rId11"/>
    <p:sldId id="365" r:id="rId12"/>
    <p:sldId id="380" r:id="rId13"/>
    <p:sldId id="394" r:id="rId14"/>
    <p:sldId id="367" r:id="rId15"/>
    <p:sldId id="368" r:id="rId16"/>
    <p:sldId id="371" r:id="rId17"/>
    <p:sldId id="395" r:id="rId18"/>
    <p:sldId id="396" r:id="rId19"/>
    <p:sldId id="404" r:id="rId20"/>
    <p:sldId id="416" r:id="rId21"/>
    <p:sldId id="417" r:id="rId22"/>
    <p:sldId id="405" r:id="rId23"/>
    <p:sldId id="407" r:id="rId24"/>
    <p:sldId id="408" r:id="rId25"/>
    <p:sldId id="409" r:id="rId26"/>
    <p:sldId id="414" r:id="rId27"/>
    <p:sldId id="384" r:id="rId28"/>
    <p:sldId id="403" r:id="rId29"/>
    <p:sldId id="400" r:id="rId30"/>
    <p:sldId id="401" r:id="rId31"/>
    <p:sldId id="391" r:id="rId32"/>
    <p:sldId id="392" r:id="rId33"/>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6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600" autoAdjust="0"/>
    <p:restoredTop sz="70766" autoAdjust="0"/>
  </p:normalViewPr>
  <p:slideViewPr>
    <p:cSldViewPr>
      <p:cViewPr varScale="1">
        <p:scale>
          <a:sx n="73" d="100"/>
          <a:sy n="73" d="100"/>
        </p:scale>
        <p:origin x="100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256"/>
    </p:cViewPr>
  </p:sorterViewPr>
  <p:notesViewPr>
    <p:cSldViewPr>
      <p:cViewPr varScale="1">
        <p:scale>
          <a:sx n="76" d="100"/>
          <a:sy n="76" d="100"/>
        </p:scale>
        <p:origin x="-3978" y="-96"/>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4825" tIns="47412" rIns="94825" bIns="47412" numCol="1" anchor="t" anchorCtr="0" compatLnSpc="1">
            <a:prstTxWarp prst="textNoShape">
              <a:avLst/>
            </a:prstTxWarp>
          </a:bodyPr>
          <a:lstStyle>
            <a:lvl1pPr>
              <a:defRPr sz="1200">
                <a:latin typeface="Times New Roman" pitchFamily="18" charset="0"/>
                <a:cs typeface="+mn-cs"/>
              </a:defRPr>
            </a:lvl1pPr>
          </a:lstStyle>
          <a:p>
            <a:pPr>
              <a:defRPr/>
            </a:pPr>
            <a:endParaRPr lang="es-ES"/>
          </a:p>
        </p:txBody>
      </p:sp>
      <p:sp>
        <p:nvSpPr>
          <p:cNvPr id="40963"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4825" tIns="47412" rIns="94825" bIns="47412" numCol="1" anchor="t" anchorCtr="0" compatLnSpc="1">
            <a:prstTxWarp prst="textNoShape">
              <a:avLst/>
            </a:prstTxWarp>
          </a:bodyPr>
          <a:lstStyle>
            <a:lvl1pPr algn="r">
              <a:defRPr sz="1200">
                <a:latin typeface="Times New Roman" pitchFamily="18" charset="0"/>
                <a:cs typeface="+mn-cs"/>
              </a:defRPr>
            </a:lvl1pPr>
          </a:lstStyle>
          <a:p>
            <a:pPr>
              <a:defRPr/>
            </a:pPr>
            <a:endParaRPr lang="es-ES"/>
          </a:p>
        </p:txBody>
      </p:sp>
      <p:sp>
        <p:nvSpPr>
          <p:cNvPr id="40964" name="Rectangle 4"/>
          <p:cNvSpPr>
            <a:spLocks noGrp="1" noChangeArrowheads="1"/>
          </p:cNvSpPr>
          <p:nvPr>
            <p:ph type="ftr" sz="quarter" idx="2"/>
          </p:nvPr>
        </p:nvSpPr>
        <p:spPr bwMode="auto">
          <a:xfrm>
            <a:off x="0" y="9720263"/>
            <a:ext cx="3076575" cy="512762"/>
          </a:xfrm>
          <a:prstGeom prst="rect">
            <a:avLst/>
          </a:prstGeom>
          <a:noFill/>
          <a:ln w="9525">
            <a:noFill/>
            <a:miter lim="800000"/>
            <a:headEnd/>
            <a:tailEnd/>
          </a:ln>
          <a:effectLst/>
        </p:spPr>
        <p:txBody>
          <a:bodyPr vert="horz" wrap="square" lIns="94825" tIns="47412" rIns="94825" bIns="47412" numCol="1" anchor="b" anchorCtr="0" compatLnSpc="1">
            <a:prstTxWarp prst="textNoShape">
              <a:avLst/>
            </a:prstTxWarp>
          </a:bodyPr>
          <a:lstStyle>
            <a:lvl1pPr>
              <a:defRPr sz="1200">
                <a:latin typeface="Times New Roman" pitchFamily="18" charset="0"/>
                <a:cs typeface="+mn-cs"/>
              </a:defRPr>
            </a:lvl1pPr>
          </a:lstStyle>
          <a:p>
            <a:pPr>
              <a:defRPr/>
            </a:pPr>
            <a:endParaRPr lang="es-ES"/>
          </a:p>
        </p:txBody>
      </p:sp>
    </p:spTree>
    <p:extLst>
      <p:ext uri="{BB962C8B-B14F-4D97-AF65-F5344CB8AC3E}">
        <p14:creationId xmlns:p14="http://schemas.microsoft.com/office/powerpoint/2010/main" val="3386331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4825" tIns="47412" rIns="94825" bIns="47412" numCol="1" anchor="t" anchorCtr="0" compatLnSpc="1">
            <a:prstTxWarp prst="textNoShape">
              <a:avLst/>
            </a:prstTxWarp>
          </a:bodyPr>
          <a:lstStyle>
            <a:lvl1pPr>
              <a:defRPr sz="1200">
                <a:latin typeface="Times New Roman" pitchFamily="18" charset="0"/>
                <a:cs typeface="+mn-cs"/>
              </a:defRPr>
            </a:lvl1pPr>
          </a:lstStyle>
          <a:p>
            <a:pPr>
              <a:defRPr/>
            </a:pPr>
            <a:endParaRPr lang="en-US"/>
          </a:p>
        </p:txBody>
      </p:sp>
      <p:sp>
        <p:nvSpPr>
          <p:cNvPr id="3075"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4825" tIns="47412" rIns="94825" bIns="47412" numCol="1" anchor="t" anchorCtr="0" compatLnSpc="1">
            <a:prstTxWarp prst="textNoShape">
              <a:avLst/>
            </a:prstTxWarp>
          </a:bodyPr>
          <a:lstStyle>
            <a:lvl1pPr algn="r">
              <a:defRPr sz="1200">
                <a:latin typeface="Times New Roman" pitchFamily="18" charset="0"/>
                <a:cs typeface="+mn-cs"/>
              </a:defRPr>
            </a:lvl1pPr>
          </a:lstStyle>
          <a:p>
            <a:pPr>
              <a:defRPr/>
            </a:pPr>
            <a:endParaRPr lang="en-US"/>
          </a:p>
        </p:txBody>
      </p:sp>
      <p:sp>
        <p:nvSpPr>
          <p:cNvPr id="45060" name="Rectangle 4"/>
          <p:cNvSpPr>
            <a:spLocks noGrp="1" noRot="1" noChangeAspect="1" noChangeArrowheads="1" noTextEdit="1"/>
          </p:cNvSpPr>
          <p:nvPr>
            <p:ph type="sldImg" idx="2"/>
          </p:nvPr>
        </p:nvSpPr>
        <p:spPr bwMode="auto">
          <a:xfrm>
            <a:off x="992188" y="768350"/>
            <a:ext cx="5114925" cy="38354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46150" y="4860925"/>
            <a:ext cx="5207000" cy="4605338"/>
          </a:xfrm>
          <a:prstGeom prst="rect">
            <a:avLst/>
          </a:prstGeom>
          <a:noFill/>
          <a:ln w="9525">
            <a:noFill/>
            <a:miter lim="800000"/>
            <a:headEnd/>
            <a:tailEnd/>
          </a:ln>
          <a:effectLst/>
        </p:spPr>
        <p:txBody>
          <a:bodyPr vert="horz" wrap="square" lIns="94825" tIns="47412" rIns="94825" bIns="47412"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9721850"/>
            <a:ext cx="3076575" cy="512763"/>
          </a:xfrm>
          <a:prstGeom prst="rect">
            <a:avLst/>
          </a:prstGeom>
          <a:noFill/>
          <a:ln w="9525">
            <a:noFill/>
            <a:miter lim="800000"/>
            <a:headEnd/>
            <a:tailEnd/>
          </a:ln>
          <a:effectLst/>
        </p:spPr>
        <p:txBody>
          <a:bodyPr vert="horz" wrap="square" lIns="94825" tIns="47412" rIns="94825" bIns="47412" numCol="1" anchor="b" anchorCtr="0" compatLnSpc="1">
            <a:prstTxWarp prst="textNoShape">
              <a:avLst/>
            </a:prstTxWarp>
          </a:bodyPr>
          <a:lstStyle>
            <a:lvl1pPr>
              <a:defRPr sz="1200">
                <a:latin typeface="Times New Roman" pitchFamily="18" charset="0"/>
                <a:cs typeface="+mn-cs"/>
              </a:defRPr>
            </a:lvl1pPr>
          </a:lstStyle>
          <a:p>
            <a:pPr>
              <a:defRPr/>
            </a:pPr>
            <a:endParaRPr lang="en-US"/>
          </a:p>
        </p:txBody>
      </p:sp>
      <p:sp>
        <p:nvSpPr>
          <p:cNvPr id="3079" name="Rectangle 7"/>
          <p:cNvSpPr>
            <a:spLocks noGrp="1" noChangeArrowheads="1"/>
          </p:cNvSpPr>
          <p:nvPr>
            <p:ph type="sldNum" sz="quarter" idx="5"/>
          </p:nvPr>
        </p:nvSpPr>
        <p:spPr bwMode="auto">
          <a:xfrm>
            <a:off x="4022725" y="9721850"/>
            <a:ext cx="3076575" cy="512763"/>
          </a:xfrm>
          <a:prstGeom prst="rect">
            <a:avLst/>
          </a:prstGeom>
          <a:noFill/>
          <a:ln w="9525">
            <a:noFill/>
            <a:miter lim="800000"/>
            <a:headEnd/>
            <a:tailEnd/>
          </a:ln>
          <a:effectLst/>
        </p:spPr>
        <p:txBody>
          <a:bodyPr vert="horz" wrap="square" lIns="94825" tIns="47412" rIns="94825" bIns="47412" numCol="1" anchor="b" anchorCtr="0" compatLnSpc="1">
            <a:prstTxWarp prst="textNoShape">
              <a:avLst/>
            </a:prstTxWarp>
          </a:bodyPr>
          <a:lstStyle>
            <a:lvl1pPr algn="r">
              <a:defRPr sz="1200">
                <a:latin typeface="Times New Roman" pitchFamily="18" charset="0"/>
                <a:cs typeface="+mn-cs"/>
              </a:defRPr>
            </a:lvl1pPr>
          </a:lstStyle>
          <a:p>
            <a:pPr>
              <a:defRPr/>
            </a:pPr>
            <a:fld id="{80EB8494-A903-49D1-A6B8-46030AFAEE1D}" type="slidenum">
              <a:rPr lang="en-US"/>
              <a:pPr>
                <a:defRPr/>
              </a:pPr>
              <a:t>‹Nº›</a:t>
            </a:fld>
            <a:endParaRPr lang="en-US"/>
          </a:p>
        </p:txBody>
      </p:sp>
    </p:spTree>
    <p:extLst>
      <p:ext uri="{BB962C8B-B14F-4D97-AF65-F5344CB8AC3E}">
        <p14:creationId xmlns:p14="http://schemas.microsoft.com/office/powerpoint/2010/main" val="10803227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1 Marcador de imagen de diapositiva"/>
          <p:cNvSpPr>
            <a:spLocks noGrp="1" noRot="1" noChangeAspect="1" noTextEdit="1"/>
          </p:cNvSpPr>
          <p:nvPr>
            <p:ph type="sldImg"/>
          </p:nvPr>
        </p:nvSpPr>
        <p:spPr>
          <a:ln/>
        </p:spPr>
      </p:sp>
      <p:sp>
        <p:nvSpPr>
          <p:cNvPr id="4608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n-US" smtClean="0"/>
          </a:p>
        </p:txBody>
      </p:sp>
      <p:sp>
        <p:nvSpPr>
          <p:cNvPr id="4" name="3 Marcador de número de diapositiva"/>
          <p:cNvSpPr>
            <a:spLocks noGrp="1"/>
          </p:cNvSpPr>
          <p:nvPr>
            <p:ph type="sldNum" sz="quarter" idx="5"/>
          </p:nvPr>
        </p:nvSpPr>
        <p:spPr/>
        <p:txBody>
          <a:bodyPr/>
          <a:lstStyle/>
          <a:p>
            <a:pPr>
              <a:defRPr/>
            </a:pPr>
            <a:fld id="{6908E8D2-10B6-46A9-8AEE-7ABA4C3B67CD}"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E5335202-19EF-4D16-B9A7-716DC00CAD33}" type="slidenum">
              <a:rPr lang="es-AR" altLang="es-AR"/>
              <a:pPr/>
              <a:t>18</a:t>
            </a:fld>
            <a:endParaRPr lang="es-AR" altLang="es-A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endParaRPr lang="es-ES" altLang="es-AR"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p>
            <a:fld id="{4A6F5716-3AF5-4FFE-AC05-E09C11149AB1}" type="slidenum">
              <a:rPr lang="es-AR" altLang="es-AR"/>
              <a:pPr/>
              <a:t>19</a:t>
            </a:fld>
            <a:endParaRPr lang="es-AR" altLang="es-A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p:spPr>
        <p:txBody>
          <a:bodyPr/>
          <a:lstStyle/>
          <a:p>
            <a:pPr eaLnBrk="1" hangingPunct="1"/>
            <a:endParaRPr lang="es-ES" altLang="es-AR"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p:cNvSpPr>
            <a:spLocks noGrp="1" noChangeArrowheads="1"/>
          </p:cNvSpPr>
          <p:nvPr>
            <p:ph type="sldNum" sz="quarter" idx="5"/>
          </p:nvPr>
        </p:nvSpPr>
        <p:spPr>
          <a:noFill/>
          <a:ln>
            <a:round/>
          </a:ln>
        </p:spPr>
        <p:txBody>
          <a:bodyPr/>
          <a:lstStyle/>
          <a:p>
            <a:pPr>
              <a:tabLst>
                <a:tab pos="686084" algn="l"/>
                <a:tab pos="1373813" algn="l"/>
                <a:tab pos="2061543" algn="l"/>
                <a:tab pos="2749272" algn="l"/>
              </a:tabLst>
            </a:pPr>
            <a:fld id="{41718DED-39A2-4CC5-8502-E41012DE6DBC}" type="slidenum">
              <a:rPr lang="es-AR" altLang="es-AR">
                <a:solidFill>
                  <a:srgbClr val="000000"/>
                </a:solidFill>
                <a:ea typeface="SimSun" pitchFamily="2" charset="-122"/>
              </a:rPr>
              <a:pPr>
                <a:tabLst>
                  <a:tab pos="686084" algn="l"/>
                  <a:tab pos="1373813" algn="l"/>
                  <a:tab pos="2061543" algn="l"/>
                  <a:tab pos="2749272" algn="l"/>
                </a:tabLst>
              </a:pPr>
              <a:t>22</a:t>
            </a:fld>
            <a:endParaRPr lang="es-AR" altLang="es-AR" dirty="0">
              <a:solidFill>
                <a:srgbClr val="000000"/>
              </a:solidFill>
              <a:ea typeface="SimSun" pitchFamily="2" charset="-122"/>
            </a:endParaRPr>
          </a:p>
        </p:txBody>
      </p:sp>
      <p:sp>
        <p:nvSpPr>
          <p:cNvPr id="8195" name="Rectangle 1"/>
          <p:cNvSpPr>
            <a:spLocks noGrp="1" noRot="1" noChangeAspect="1" noChangeArrowheads="1" noTextEdit="1"/>
          </p:cNvSpPr>
          <p:nvPr>
            <p:ph type="sldImg"/>
          </p:nvPr>
        </p:nvSpPr>
        <p:spPr>
          <a:xfrm>
            <a:off x="990600" y="777875"/>
            <a:ext cx="5116513" cy="3836988"/>
          </a:xfrm>
          <a:solidFill>
            <a:srgbClr val="FFFFFF"/>
          </a:solidFill>
          <a:ln/>
        </p:spPr>
      </p:sp>
      <p:sp>
        <p:nvSpPr>
          <p:cNvPr id="8196" name="Rectangle 2"/>
          <p:cNvSpPr>
            <a:spLocks noGrp="1" noChangeArrowheads="1"/>
          </p:cNvSpPr>
          <p:nvPr>
            <p:ph type="body" idx="1"/>
          </p:nvPr>
        </p:nvSpPr>
        <p:spPr>
          <a:xfrm>
            <a:off x="709599" y="4861155"/>
            <a:ext cx="5680103" cy="4605821"/>
          </a:xfrm>
          <a:noFill/>
          <a:ln/>
        </p:spPr>
        <p:txBody>
          <a:bodyPr wrap="none" anchor="ctr"/>
          <a:lstStyle/>
          <a:p>
            <a:endParaRPr lang="es-AR" altLang="es-AR"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p>
            <a:fld id="{B65F88D2-431F-4567-A0B6-3E1F5BA8D046}" type="slidenum">
              <a:rPr lang="es-AR" altLang="es-AR">
                <a:solidFill>
                  <a:srgbClr val="000000"/>
                </a:solidFill>
              </a:rPr>
              <a:pPr/>
              <a:t>23</a:t>
            </a:fld>
            <a:endParaRPr lang="es-AR" altLang="es-AR">
              <a:solidFill>
                <a:srgbClr val="000000"/>
              </a:solidFill>
            </a:endParaRPr>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p:spPr>
        <p:txBody>
          <a:bodyPr/>
          <a:lstStyle/>
          <a:p>
            <a:pPr eaLnBrk="1" hangingPunct="1"/>
            <a:endParaRPr lang="es-ES" altLang="es-AR"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6"/>
          <p:cNvSpPr>
            <a:spLocks noGrp="1" noChangeArrowheads="1"/>
          </p:cNvSpPr>
          <p:nvPr>
            <p:ph type="sldNum" sz="quarter" idx="5"/>
          </p:nvPr>
        </p:nvSpPr>
        <p:spPr>
          <a:noFill/>
          <a:ln>
            <a:round/>
          </a:ln>
        </p:spPr>
        <p:txBody>
          <a:bodyPr/>
          <a:lstStyle/>
          <a:p>
            <a:pPr>
              <a:tabLst>
                <a:tab pos="686084" algn="l"/>
                <a:tab pos="1373813" algn="l"/>
                <a:tab pos="2061543" algn="l"/>
                <a:tab pos="2749272" algn="l"/>
              </a:tabLst>
            </a:pPr>
            <a:fld id="{AC112C8F-0A7C-4DAA-BDB5-65B611960F90}" type="slidenum">
              <a:rPr lang="es-AR" altLang="es-AR">
                <a:solidFill>
                  <a:srgbClr val="000000"/>
                </a:solidFill>
                <a:ea typeface="SimSun" pitchFamily="2" charset="-122"/>
              </a:rPr>
              <a:pPr>
                <a:tabLst>
                  <a:tab pos="686084" algn="l"/>
                  <a:tab pos="1373813" algn="l"/>
                  <a:tab pos="2061543" algn="l"/>
                  <a:tab pos="2749272" algn="l"/>
                </a:tabLst>
              </a:pPr>
              <a:t>24</a:t>
            </a:fld>
            <a:endParaRPr lang="es-AR" altLang="es-AR" dirty="0">
              <a:solidFill>
                <a:srgbClr val="000000"/>
              </a:solidFill>
              <a:ea typeface="SimSun" pitchFamily="2" charset="-122"/>
            </a:endParaRPr>
          </a:p>
        </p:txBody>
      </p:sp>
      <p:sp>
        <p:nvSpPr>
          <p:cNvPr id="14339" name="Rectangle 1"/>
          <p:cNvSpPr>
            <a:spLocks noGrp="1" noRot="1" noChangeAspect="1" noChangeArrowheads="1" noTextEdit="1"/>
          </p:cNvSpPr>
          <p:nvPr>
            <p:ph type="sldImg"/>
          </p:nvPr>
        </p:nvSpPr>
        <p:spPr>
          <a:xfrm>
            <a:off x="990600" y="777875"/>
            <a:ext cx="5116513" cy="3836988"/>
          </a:xfrm>
          <a:solidFill>
            <a:srgbClr val="FFFFFF"/>
          </a:solidFill>
          <a:ln/>
        </p:spPr>
      </p:sp>
      <p:sp>
        <p:nvSpPr>
          <p:cNvPr id="14340" name="Rectangle 2"/>
          <p:cNvSpPr>
            <a:spLocks noGrp="1" noChangeArrowheads="1"/>
          </p:cNvSpPr>
          <p:nvPr>
            <p:ph type="body" idx="1"/>
          </p:nvPr>
        </p:nvSpPr>
        <p:spPr>
          <a:xfrm>
            <a:off x="709599" y="4861155"/>
            <a:ext cx="5680103" cy="4605821"/>
          </a:xfrm>
          <a:noFill/>
          <a:ln/>
        </p:spPr>
        <p:txBody>
          <a:bodyPr wrap="none" anchor="ctr"/>
          <a:lstStyle/>
          <a:p>
            <a:endParaRPr lang="es-AR" altLang="es-AR"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6"/>
          <p:cNvSpPr>
            <a:spLocks noGrp="1" noChangeArrowheads="1"/>
          </p:cNvSpPr>
          <p:nvPr>
            <p:ph type="sldNum" sz="quarter" idx="5"/>
          </p:nvPr>
        </p:nvSpPr>
        <p:spPr>
          <a:noFill/>
          <a:ln>
            <a:round/>
          </a:ln>
        </p:spPr>
        <p:txBody>
          <a:bodyPr/>
          <a:lstStyle/>
          <a:p>
            <a:pPr>
              <a:tabLst>
                <a:tab pos="686084" algn="l"/>
                <a:tab pos="1373813" algn="l"/>
                <a:tab pos="2061543" algn="l"/>
                <a:tab pos="2749272" algn="l"/>
              </a:tabLst>
            </a:pPr>
            <a:fld id="{95D3EFC8-AA5B-47AB-99BE-E3D9C0CD51C0}" type="slidenum">
              <a:rPr lang="es-AR" altLang="es-AR">
                <a:solidFill>
                  <a:srgbClr val="000000"/>
                </a:solidFill>
                <a:ea typeface="SimSun" pitchFamily="2" charset="-122"/>
              </a:rPr>
              <a:pPr>
                <a:tabLst>
                  <a:tab pos="686084" algn="l"/>
                  <a:tab pos="1373813" algn="l"/>
                  <a:tab pos="2061543" algn="l"/>
                  <a:tab pos="2749272" algn="l"/>
                </a:tabLst>
              </a:pPr>
              <a:t>25</a:t>
            </a:fld>
            <a:endParaRPr lang="es-AR" altLang="es-AR" dirty="0">
              <a:solidFill>
                <a:srgbClr val="000000"/>
              </a:solidFill>
              <a:ea typeface="SimSun" pitchFamily="2" charset="-122"/>
            </a:endParaRPr>
          </a:p>
        </p:txBody>
      </p:sp>
      <p:sp>
        <p:nvSpPr>
          <p:cNvPr id="16387" name="Rectangle 1"/>
          <p:cNvSpPr>
            <a:spLocks noGrp="1" noRot="1" noChangeAspect="1" noChangeArrowheads="1" noTextEdit="1"/>
          </p:cNvSpPr>
          <p:nvPr>
            <p:ph type="sldImg"/>
          </p:nvPr>
        </p:nvSpPr>
        <p:spPr>
          <a:xfrm>
            <a:off x="990600" y="777875"/>
            <a:ext cx="5116513" cy="3836988"/>
          </a:xfrm>
          <a:solidFill>
            <a:srgbClr val="FFFFFF"/>
          </a:solidFill>
          <a:ln/>
        </p:spPr>
      </p:sp>
      <p:sp>
        <p:nvSpPr>
          <p:cNvPr id="16388" name="Rectangle 2"/>
          <p:cNvSpPr>
            <a:spLocks noGrp="1" noChangeArrowheads="1"/>
          </p:cNvSpPr>
          <p:nvPr>
            <p:ph type="body" idx="1"/>
          </p:nvPr>
        </p:nvSpPr>
        <p:spPr>
          <a:xfrm>
            <a:off x="709599" y="4861155"/>
            <a:ext cx="5680103" cy="4605821"/>
          </a:xfrm>
          <a:noFill/>
          <a:ln/>
        </p:spPr>
        <p:txBody>
          <a:bodyPr wrap="none" anchor="ctr"/>
          <a:lstStyle/>
          <a:p>
            <a:endParaRPr lang="es-AR" altLang="es-AR"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110C5E28-FC47-4647-90E5-BC12C61814EB}" type="slidenum">
              <a:rPr lang="es-AR" altLang="es-AR"/>
              <a:pPr/>
              <a:t>27</a:t>
            </a:fld>
            <a:endParaRPr lang="es-AR" altLang="es-A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es-ES" altLang="es-AR"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51104F49-D59B-45A1-9954-268A3753C9D6}" type="slidenum">
              <a:rPr lang="es-AR" altLang="es-AR"/>
              <a:pPr/>
              <a:t>29</a:t>
            </a:fld>
            <a:endParaRPr lang="es-AR" altLang="es-AR"/>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s-ES" altLang="es-AR"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p>
            <a:fld id="{4A6F5716-3AF5-4FFE-AC05-E09C11149AB1}" type="slidenum">
              <a:rPr lang="es-AR" altLang="es-AR"/>
              <a:pPr/>
              <a:t>2</a:t>
            </a:fld>
            <a:endParaRPr lang="es-AR" altLang="es-A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p:spPr>
        <p:txBody>
          <a:bodyPr/>
          <a:lstStyle/>
          <a:p>
            <a:pPr eaLnBrk="1" hangingPunct="1"/>
            <a:endParaRPr lang="es-ES" altLang="es-AR"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p:txBody>
          <a:bodyPr/>
          <a:lstStyle/>
          <a:p>
            <a:pPr>
              <a:defRPr/>
            </a:pPr>
            <a:fld id="{826D425D-3654-4B98-B177-8F7C0DE89555}" type="slidenum">
              <a:rPr lang="es-ES" altLang="en-US" smtClean="0"/>
              <a:pPr>
                <a:defRPr/>
              </a:pPr>
              <a:t>3</a:t>
            </a:fld>
            <a:endParaRPr lang="es-ES" altLang="en-US" smtClean="0"/>
          </a:p>
        </p:txBody>
      </p:sp>
      <p:sp>
        <p:nvSpPr>
          <p:cNvPr id="66563" name="Rectangle 2"/>
          <p:cNvSpPr>
            <a:spLocks noGrp="1" noRot="1" noChangeAspect="1" noChangeArrowheads="1" noTextEdit="1"/>
          </p:cNvSpPr>
          <p:nvPr>
            <p:ph type="sldImg"/>
          </p:nvPr>
        </p:nvSpPr>
        <p:spPr>
          <a:xfrm>
            <a:off x="993775" y="768350"/>
            <a:ext cx="5114925" cy="3836988"/>
          </a:xfrm>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n-US" smtClean="0"/>
          </a:p>
        </p:txBody>
      </p:sp>
    </p:spTree>
    <p:extLst>
      <p:ext uri="{BB962C8B-B14F-4D97-AF65-F5344CB8AC3E}">
        <p14:creationId xmlns:p14="http://schemas.microsoft.com/office/powerpoint/2010/main" val="48702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1 Marcador de imagen de diapositiva"/>
          <p:cNvSpPr>
            <a:spLocks noGrp="1" noRot="1" noChangeAspect="1" noTextEdit="1"/>
          </p:cNvSpPr>
          <p:nvPr>
            <p:ph type="sldImg"/>
          </p:nvPr>
        </p:nvSpPr>
        <p:spPr>
          <a:ln/>
        </p:spPr>
      </p:sp>
      <p:sp>
        <p:nvSpPr>
          <p:cNvPr id="5120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AR" altLang="en-US" smtClean="0"/>
              <a:t>15</a:t>
            </a:r>
            <a:endParaRPr lang="en-US" altLang="en-US" smtClean="0"/>
          </a:p>
        </p:txBody>
      </p:sp>
      <p:sp>
        <p:nvSpPr>
          <p:cNvPr id="4" name="3 Marcador de número de diapositiva"/>
          <p:cNvSpPr>
            <a:spLocks noGrp="1"/>
          </p:cNvSpPr>
          <p:nvPr>
            <p:ph type="sldNum" sz="quarter" idx="5"/>
          </p:nvPr>
        </p:nvSpPr>
        <p:spPr/>
        <p:txBody>
          <a:bodyPr/>
          <a:lstStyle/>
          <a:p>
            <a:pPr>
              <a:defRPr/>
            </a:pPr>
            <a:fld id="{915CFD90-034C-48FD-B54E-B3671FA278F1}"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8BCB1AD-6039-4DDF-9170-80CBD0A284E2}" type="slidenum">
              <a:rPr lang="es-ES" altLang="en-US">
                <a:solidFill>
                  <a:srgbClr val="000000"/>
                </a:solidFill>
                <a:latin typeface="Times New Roman" panose="02020603050405020304" pitchFamily="18" charset="0"/>
              </a:rPr>
              <a:pPr/>
              <a:t>11</a:t>
            </a:fld>
            <a:endParaRPr lang="es-ES" altLang="en-US">
              <a:solidFill>
                <a:srgbClr val="000000"/>
              </a:solidFill>
              <a:latin typeface="Times New Roman" panose="02020603050405020304" pitchFamily="18"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n-US" smtClean="0"/>
          </a:p>
        </p:txBody>
      </p:sp>
    </p:spTree>
    <p:extLst>
      <p:ext uri="{BB962C8B-B14F-4D97-AF65-F5344CB8AC3E}">
        <p14:creationId xmlns:p14="http://schemas.microsoft.com/office/powerpoint/2010/main" val="28114853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pPr defTabSz="970718"/>
            <a:fld id="{840F2131-D1BE-48B9-8F57-BB112B1F68B7}" type="slidenum">
              <a:rPr lang="en-US" altLang="es-AR">
                <a:latin typeface="Arial" charset="0"/>
              </a:rPr>
              <a:pPr defTabSz="970718"/>
              <a:t>13</a:t>
            </a:fld>
            <a:endParaRPr lang="en-US" altLang="es-AR" dirty="0">
              <a:latin typeface="Arial" charset="0"/>
            </a:endParaRPr>
          </a:p>
        </p:txBody>
      </p:sp>
      <p:sp>
        <p:nvSpPr>
          <p:cNvPr id="20483" name="Rectangle 2"/>
          <p:cNvSpPr>
            <a:spLocks noGrp="1" noRot="1" noChangeAspect="1" noChangeArrowheads="1" noTextEdit="1"/>
          </p:cNvSpPr>
          <p:nvPr>
            <p:ph type="sldImg"/>
          </p:nvPr>
        </p:nvSpPr>
        <p:spPr>
          <a:xfrm>
            <a:off x="3541713" y="2671763"/>
            <a:ext cx="0" cy="0"/>
          </a:xfrm>
          <a:ln/>
        </p:spPr>
      </p:sp>
      <p:sp>
        <p:nvSpPr>
          <p:cNvPr id="20484" name="Rectangle 3"/>
          <p:cNvSpPr>
            <a:spLocks noGrp="1" noChangeArrowheads="1"/>
          </p:cNvSpPr>
          <p:nvPr>
            <p:ph type="body" idx="1"/>
          </p:nvPr>
        </p:nvSpPr>
        <p:spPr>
          <a:xfrm>
            <a:off x="954973" y="4690933"/>
            <a:ext cx="1991187" cy="284795"/>
          </a:xfrm>
          <a:noFill/>
          <a:ln/>
        </p:spPr>
        <p:txBody>
          <a:bodyPr/>
          <a:lstStyle/>
          <a:p>
            <a:pPr eaLnBrk="1" hangingPunct="1"/>
            <a:endParaRPr lang="es-ES" altLang="es-AR"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CB5B251-6EC2-4ECA-B185-505CDA896CCC}" type="slidenum">
              <a:rPr lang="es-ES" altLang="en-US">
                <a:latin typeface="Times New Roman" panose="02020603050405020304" pitchFamily="18" charset="0"/>
              </a:rPr>
              <a:pPr/>
              <a:t>14</a:t>
            </a:fld>
            <a:endParaRPr lang="es-ES" altLang="en-US">
              <a:latin typeface="Times New Roman" panose="02020603050405020304" pitchFamily="18"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n-US" smtClean="0"/>
          </a:p>
        </p:txBody>
      </p:sp>
    </p:spTree>
    <p:extLst>
      <p:ext uri="{BB962C8B-B14F-4D97-AF65-F5344CB8AC3E}">
        <p14:creationId xmlns:p14="http://schemas.microsoft.com/office/powerpoint/2010/main" val="889747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p:txBody>
          <a:bodyPr/>
          <a:lstStyle/>
          <a:p>
            <a:pPr>
              <a:defRPr/>
            </a:pPr>
            <a:fld id="{FE05B266-DCA7-43FF-A1E5-82458AF1CAC4}" type="slidenum">
              <a:rPr lang="es-ES" altLang="en-US" smtClean="0">
                <a:solidFill>
                  <a:srgbClr val="000000"/>
                </a:solidFill>
              </a:rPr>
              <a:pPr>
                <a:defRPr/>
              </a:pPr>
              <a:t>16</a:t>
            </a:fld>
            <a:endParaRPr lang="es-ES" altLang="en-US" smtClean="0">
              <a:solidFill>
                <a:srgbClr val="000000"/>
              </a:solidFill>
            </a:endParaRPr>
          </a:p>
        </p:txBody>
      </p:sp>
      <p:sp>
        <p:nvSpPr>
          <p:cNvPr id="6144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xfrm>
            <a:off x="709613" y="4862513"/>
            <a:ext cx="5680075" cy="4603750"/>
          </a:xfrm>
          <a:ln/>
        </p:spPr>
        <p:txBody>
          <a:bodyPr/>
          <a:lstStyle/>
          <a:p>
            <a:pPr eaLnBrk="1" fontAlgn="auto" hangingPunct="1">
              <a:lnSpc>
                <a:spcPct val="80000"/>
              </a:lnSpc>
              <a:spcAft>
                <a:spcPts val="0"/>
              </a:spcAft>
              <a:buFont typeface="Arial" panose="020B0604020202020204" pitchFamily="34" charset="0"/>
              <a:buChar char="•"/>
              <a:defRPr/>
            </a:pPr>
            <a:r>
              <a:rPr lang="es-ES_tradnl" b="1" smtClean="0">
                <a:latin typeface="Arial Narrow" panose="020B0606020202030204" pitchFamily="34" charset="0"/>
              </a:rPr>
              <a:t>Generación de Valor: </a:t>
            </a:r>
            <a:r>
              <a:rPr lang="es-ES_tradnl" smtClean="0">
                <a:latin typeface="Arial Narrow" panose="020B0606020202030204" pitchFamily="34" charset="0"/>
              </a:rPr>
              <a:t>Toda vez que se satisfacen necesidades. Necesidades Sociales Insatisfechas.</a:t>
            </a:r>
          </a:p>
          <a:p>
            <a:pPr marL="355600" indent="-355600" eaLnBrk="1" fontAlgn="auto" hangingPunct="1">
              <a:lnSpc>
                <a:spcPct val="80000"/>
              </a:lnSpc>
              <a:spcAft>
                <a:spcPts val="0"/>
              </a:spcAft>
              <a:buFont typeface="Arial" panose="020B0604020202020204" pitchFamily="34" charset="0"/>
              <a:buChar char="•"/>
              <a:defRPr/>
            </a:pPr>
            <a:endParaRPr lang="es-ES_tradnl" smtClean="0">
              <a:latin typeface="Arial Narrow" panose="020B0606020202030204" pitchFamily="34" charset="0"/>
            </a:endParaRPr>
          </a:p>
          <a:p>
            <a:pPr eaLnBrk="1" fontAlgn="auto" hangingPunct="1">
              <a:lnSpc>
                <a:spcPct val="80000"/>
              </a:lnSpc>
              <a:spcAft>
                <a:spcPts val="0"/>
              </a:spcAft>
              <a:buFont typeface="Arial" panose="020B0604020202020204" pitchFamily="34" charset="0"/>
              <a:buChar char="•"/>
              <a:defRPr/>
            </a:pPr>
            <a:r>
              <a:rPr lang="es-ES_tradnl" b="1" smtClean="0">
                <a:latin typeface="Arial Narrow" panose="020B0606020202030204" pitchFamily="34" charset="0"/>
              </a:rPr>
              <a:t>Mercados: </a:t>
            </a:r>
            <a:r>
              <a:rPr lang="es-ES_tradnl" smtClean="0">
                <a:latin typeface="Arial Narrow" panose="020B0606020202030204" pitchFamily="34" charset="0"/>
              </a:rPr>
              <a:t>satisfacen necesidades sociales y generan valor social como beneficios secundarios y de manera espontánea.</a:t>
            </a:r>
          </a:p>
          <a:p>
            <a:pPr marL="355600" indent="-355600" eaLnBrk="1" fontAlgn="auto" hangingPunct="1">
              <a:lnSpc>
                <a:spcPct val="80000"/>
              </a:lnSpc>
              <a:spcAft>
                <a:spcPts val="0"/>
              </a:spcAft>
              <a:buFont typeface="Arial" panose="020B0604020202020204" pitchFamily="34" charset="0"/>
              <a:buChar char="•"/>
              <a:defRPr/>
            </a:pPr>
            <a:endParaRPr lang="es-ES_tradnl" smtClean="0">
              <a:latin typeface="Arial Narrow" panose="020B0606020202030204" pitchFamily="34" charset="0"/>
            </a:endParaRPr>
          </a:p>
          <a:p>
            <a:pPr eaLnBrk="1" fontAlgn="auto" hangingPunct="1">
              <a:lnSpc>
                <a:spcPct val="80000"/>
              </a:lnSpc>
              <a:spcAft>
                <a:spcPts val="0"/>
              </a:spcAft>
              <a:buFont typeface="Arial" panose="020B0604020202020204" pitchFamily="34" charset="0"/>
              <a:buChar char="•"/>
              <a:defRPr/>
            </a:pPr>
            <a:r>
              <a:rPr lang="es-ES_tradnl" b="1" smtClean="0">
                <a:latin typeface="Arial Narrow" panose="020B0606020202030204" pitchFamily="34" charset="0"/>
              </a:rPr>
              <a:t>Emprendimientos sociales</a:t>
            </a:r>
            <a:r>
              <a:rPr lang="es-ES_tradnl" smtClean="0">
                <a:latin typeface="Arial Narrow" panose="020B0606020202030204" pitchFamily="34" charset="0"/>
              </a:rPr>
              <a:t>: buscan de manera deliberada lograr objetivos sociales que no son producidos de manera espontánea por mercados privados. Ayudan a que otros capturen valor social.</a:t>
            </a:r>
          </a:p>
          <a:p>
            <a:pPr eaLnBrk="1" fontAlgn="auto" hangingPunct="1">
              <a:lnSpc>
                <a:spcPct val="80000"/>
              </a:lnSpc>
              <a:spcAft>
                <a:spcPts val="0"/>
              </a:spcAft>
              <a:buFont typeface="Arial" panose="020B0604020202020204" pitchFamily="34" charset="0"/>
              <a:buChar char="•"/>
              <a:defRPr/>
            </a:pPr>
            <a:endParaRPr lang="es-ES_tradnl" smtClean="0">
              <a:latin typeface="Arial Narrow" panose="020B0606020202030204" pitchFamily="34" charset="0"/>
            </a:endParaRPr>
          </a:p>
          <a:p>
            <a:pPr eaLnBrk="1" hangingPunct="1">
              <a:buFont typeface="Arial" panose="020B0604020202020204" pitchFamily="34" charset="0"/>
              <a:buChar char="•"/>
              <a:defRPr/>
            </a:pPr>
            <a:r>
              <a:rPr lang="es-ES" altLang="en-US" smtClean="0">
                <a:solidFill>
                  <a:schemeClr val="accent6"/>
                </a:solidFill>
                <a:latin typeface="Arial Narrow" panose="020B0606020202030204" pitchFamily="34" charset="0"/>
              </a:rPr>
              <a:t>Intervienen en provisión de bienes públicos o con algún grado de carácter público no provistos de otras maneras sin pago compulsivo</a:t>
            </a:r>
          </a:p>
          <a:p>
            <a:pPr eaLnBrk="1" hangingPunct="1">
              <a:buFont typeface="Arial" panose="020B0604020202020204" pitchFamily="34" charset="0"/>
              <a:buChar char="•"/>
              <a:defRPr/>
            </a:pPr>
            <a:endParaRPr lang="es-ES" altLang="en-US" smtClean="0">
              <a:solidFill>
                <a:schemeClr val="accent6"/>
              </a:solidFill>
              <a:latin typeface="Arial Narrow" panose="020B0606020202030204" pitchFamily="34" charset="0"/>
            </a:endParaRPr>
          </a:p>
          <a:p>
            <a:pPr eaLnBrk="1" hangingPunct="1">
              <a:buFont typeface="Arial" panose="020B0604020202020204" pitchFamily="34" charset="0"/>
              <a:buChar char="•"/>
              <a:defRPr/>
            </a:pPr>
            <a:r>
              <a:rPr lang="es-ES" altLang="en-US" smtClean="0">
                <a:solidFill>
                  <a:schemeClr val="accent6"/>
                </a:solidFill>
                <a:latin typeface="Arial Narrow" panose="020B0606020202030204" pitchFamily="34" charset="0"/>
              </a:rPr>
              <a:t>Brindan soluciones a problemas colectivos donde los mecanismos del mercado no funcionan</a:t>
            </a:r>
          </a:p>
          <a:p>
            <a:pPr eaLnBrk="1" fontAlgn="auto" hangingPunct="1">
              <a:lnSpc>
                <a:spcPct val="80000"/>
              </a:lnSpc>
              <a:spcAft>
                <a:spcPts val="0"/>
              </a:spcAft>
              <a:buFont typeface="Arial" panose="020B0604020202020204" pitchFamily="34" charset="0"/>
              <a:buChar char="•"/>
              <a:defRPr/>
            </a:pPr>
            <a:endParaRPr lang="es-ES_tradnl" dirty="0" smtClean="0">
              <a:latin typeface="Arial Narrow" panose="020B0606020202030204" pitchFamily="34" charset="0"/>
            </a:endParaRPr>
          </a:p>
        </p:txBody>
      </p:sp>
    </p:spTree>
    <p:extLst>
      <p:ext uri="{BB962C8B-B14F-4D97-AF65-F5344CB8AC3E}">
        <p14:creationId xmlns:p14="http://schemas.microsoft.com/office/powerpoint/2010/main" val="2154458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075AEE3F-7E42-43E2-9F7D-EB1FADED8F55}" type="slidenum">
              <a:rPr lang="es-ES" altLang="es-AR"/>
              <a:pPr/>
              <a:t>17</a:t>
            </a:fld>
            <a:endParaRPr lang="es-ES" altLang="es-A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s-AR" altLang="es-AR"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imera Diapositiva">
    <p:spTree>
      <p:nvGrpSpPr>
        <p:cNvPr id="1" name=""/>
        <p:cNvGrpSpPr/>
        <p:nvPr/>
      </p:nvGrpSpPr>
      <p:grpSpPr>
        <a:xfrm>
          <a:off x="0" y="0"/>
          <a:ext cx="0" cy="0"/>
          <a:chOff x="0" y="0"/>
          <a:chExt cx="0" cy="0"/>
        </a:xfrm>
      </p:grpSpPr>
      <p:sp>
        <p:nvSpPr>
          <p:cNvPr id="5" name="2 Marcador de texto"/>
          <p:cNvSpPr>
            <a:spLocks noGrp="1"/>
          </p:cNvSpPr>
          <p:nvPr>
            <p:ph type="body" sz="half" idx="1"/>
          </p:nvPr>
        </p:nvSpPr>
        <p:spPr>
          <a:xfrm>
            <a:off x="457200" y="2257444"/>
            <a:ext cx="8329642" cy="3886200"/>
          </a:xfrm>
        </p:spPr>
        <p:txBody>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S" dirty="0"/>
          </a:p>
        </p:txBody>
      </p:sp>
    </p:spTree>
    <p:extLst>
      <p:ext uri="{BB962C8B-B14F-4D97-AF65-F5344CB8AC3E}">
        <p14:creationId xmlns:p14="http://schemas.microsoft.com/office/powerpoint/2010/main" val="184600397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gunda Diapositiva y Siguientes">
    <p:spTree>
      <p:nvGrpSpPr>
        <p:cNvPr id="1" name=""/>
        <p:cNvGrpSpPr/>
        <p:nvPr/>
      </p:nvGrpSpPr>
      <p:grpSpPr>
        <a:xfrm>
          <a:off x="0" y="0"/>
          <a:ext cx="0" cy="0"/>
          <a:chOff x="0" y="0"/>
          <a:chExt cx="0" cy="0"/>
        </a:xfrm>
      </p:grpSpPr>
      <p:sp>
        <p:nvSpPr>
          <p:cNvPr id="3" name="65 Marcador de título"/>
          <p:cNvSpPr txBox="1">
            <a:spLocks/>
          </p:cNvSpPr>
          <p:nvPr userDrawn="1"/>
        </p:nvSpPr>
        <p:spPr bwMode="auto">
          <a:xfrm>
            <a:off x="357188" y="500063"/>
            <a:ext cx="40005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defRPr/>
            </a:pPr>
            <a:endParaRPr lang="es-ES" altLang="en-US" sz="1200" b="1" smtClean="0">
              <a:solidFill>
                <a:srgbClr val="00529C"/>
              </a:solidFill>
              <a:latin typeface="Courier New" pitchFamily="49" charset="0"/>
              <a:cs typeface="Times New Roman" pitchFamily="18" charset="0"/>
            </a:endParaRPr>
          </a:p>
        </p:txBody>
      </p:sp>
      <p:sp>
        <p:nvSpPr>
          <p:cNvPr id="5" name="2 Marcador de texto"/>
          <p:cNvSpPr>
            <a:spLocks noGrp="1"/>
          </p:cNvSpPr>
          <p:nvPr>
            <p:ph type="body" sz="half" idx="1"/>
          </p:nvPr>
        </p:nvSpPr>
        <p:spPr>
          <a:xfrm>
            <a:off x="457200" y="2257444"/>
            <a:ext cx="8329642" cy="3886200"/>
          </a:xfrm>
        </p:spPr>
        <p:txBody>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S" dirty="0"/>
          </a:p>
        </p:txBody>
      </p:sp>
    </p:spTree>
    <p:extLst>
      <p:ext uri="{BB962C8B-B14F-4D97-AF65-F5344CB8AC3E}">
        <p14:creationId xmlns:p14="http://schemas.microsoft.com/office/powerpoint/2010/main" val="256874203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773308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a:xfrm>
            <a:off x="457200" y="6356350"/>
            <a:ext cx="2133600" cy="365125"/>
          </a:xfrm>
          <a:prstGeom prst="rect">
            <a:avLst/>
          </a:prstGeom>
        </p:spPr>
        <p:txBody>
          <a:bodyPr/>
          <a:lstStyle>
            <a:lvl1pPr fontAlgn="base">
              <a:spcBef>
                <a:spcPct val="0"/>
              </a:spcBef>
              <a:spcAft>
                <a:spcPct val="0"/>
              </a:spcAft>
              <a:defRPr>
                <a:latin typeface="Arial" charset="0"/>
                <a:cs typeface="+mn-cs"/>
              </a:defRPr>
            </a:lvl1pPr>
          </a:lstStyle>
          <a:p>
            <a:pPr>
              <a:defRPr/>
            </a:pPr>
            <a:fld id="{990F9852-00AC-4530-820B-05288ADAEF32}" type="datetimeFigureOut">
              <a:rPr lang="en-US"/>
              <a:pPr>
                <a:defRPr/>
              </a:pPr>
              <a:t>10/8/2020</a:t>
            </a:fld>
            <a:endParaRPr lang="en-US"/>
          </a:p>
        </p:txBody>
      </p:sp>
      <p:sp>
        <p:nvSpPr>
          <p:cNvPr id="5" name="4 Marcador de pie de página"/>
          <p:cNvSpPr>
            <a:spLocks noGrp="1"/>
          </p:cNvSpPr>
          <p:nvPr>
            <p:ph type="ftr" sz="quarter" idx="11"/>
          </p:nvPr>
        </p:nvSpPr>
        <p:spPr>
          <a:xfrm>
            <a:off x="3419475" y="5732463"/>
            <a:ext cx="2895600" cy="365125"/>
          </a:xfrm>
          <a:prstGeom prst="rect">
            <a:avLst/>
          </a:prstGeom>
        </p:spPr>
        <p:txBody>
          <a:bodyPr/>
          <a:lstStyle>
            <a:lvl1pPr fontAlgn="base">
              <a:spcBef>
                <a:spcPct val="0"/>
              </a:spcBef>
              <a:spcAft>
                <a:spcPct val="0"/>
              </a:spcAft>
              <a:defRPr>
                <a:latin typeface="Arial" charset="0"/>
                <a:cs typeface="+mn-cs"/>
              </a:defRPr>
            </a:lvl1pPr>
          </a:lstStyle>
          <a:p>
            <a:pPr>
              <a:defRPr/>
            </a:pPr>
            <a:endParaRPr lang="en-US"/>
          </a:p>
        </p:txBody>
      </p:sp>
      <p:sp>
        <p:nvSpPr>
          <p:cNvPr id="6" name="5 Marcador de número de diapositiva"/>
          <p:cNvSpPr>
            <a:spLocks noGrp="1"/>
          </p:cNvSpPr>
          <p:nvPr>
            <p:ph type="sldNum" sz="quarter" idx="12"/>
          </p:nvPr>
        </p:nvSpPr>
        <p:spPr>
          <a:xfrm>
            <a:off x="6553200" y="6356350"/>
            <a:ext cx="2133600" cy="365125"/>
          </a:xfrm>
          <a:prstGeom prst="rect">
            <a:avLst/>
          </a:prstGeom>
        </p:spPr>
        <p:txBody>
          <a:bodyPr/>
          <a:lstStyle>
            <a:lvl1pPr fontAlgn="base">
              <a:spcBef>
                <a:spcPct val="0"/>
              </a:spcBef>
              <a:spcAft>
                <a:spcPct val="0"/>
              </a:spcAft>
              <a:defRPr>
                <a:latin typeface="Arial" charset="0"/>
                <a:cs typeface="+mn-cs"/>
              </a:defRPr>
            </a:lvl1pPr>
          </a:lstStyle>
          <a:p>
            <a:pPr>
              <a:defRPr/>
            </a:pPr>
            <a:fld id="{1263FEFD-A2A9-4971-867D-E70A5C8A9A6C}" type="slidenum">
              <a:rPr lang="en-US"/>
              <a:pPr>
                <a:defRPr/>
              </a:pPr>
              <a:t>‹Nº›</a:t>
            </a:fld>
            <a:endParaRPr lang="en-US"/>
          </a:p>
        </p:txBody>
      </p:sp>
    </p:spTree>
    <p:extLst>
      <p:ext uri="{BB962C8B-B14F-4D97-AF65-F5344CB8AC3E}">
        <p14:creationId xmlns:p14="http://schemas.microsoft.com/office/powerpoint/2010/main" val="152131606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2_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n-U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val="487280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Segunda Diapositiva y Siguientes">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6982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6"/>
            <a:ext cx="7772400" cy="1470025"/>
          </a:xfrm>
          <a:prstGeom prst="rect">
            <a:avLst/>
          </a:prstGeom>
        </p:spPr>
        <p:txBody>
          <a:bodyPr/>
          <a:lstStyle/>
          <a:p>
            <a:r>
              <a:rPr lang="es-ES" smtClean="0"/>
              <a:t>Haga clic para modificar el estilo de título del patrón</a:t>
            </a:r>
            <a:endParaRPr lang="en-US"/>
          </a:p>
        </p:txBody>
      </p:sp>
      <p:sp>
        <p:nvSpPr>
          <p:cNvPr id="3" name="2 Subtítulo"/>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381000" y="1357313"/>
            <a:ext cx="8458200" cy="460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s-ES" altLang="en-US" smtClean="0"/>
          </a:p>
        </p:txBody>
      </p:sp>
      <p:pic>
        <p:nvPicPr>
          <p:cNvPr id="1027" name="64 Imagen" descr="Univapaisadoazul2.jpg"/>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429500" y="266700"/>
            <a:ext cx="14287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7 Rectángulo"/>
          <p:cNvSpPr>
            <a:spLocks noChangeArrowheads="1"/>
          </p:cNvSpPr>
          <p:nvPr/>
        </p:nvSpPr>
        <p:spPr bwMode="auto">
          <a:xfrm>
            <a:off x="0" y="6453188"/>
            <a:ext cx="9144000" cy="71437"/>
          </a:xfrm>
          <a:prstGeom prst="rect">
            <a:avLst/>
          </a:prstGeom>
          <a:solidFill>
            <a:srgbClr val="404296"/>
          </a:solidFill>
          <a:ln>
            <a:noFill/>
          </a:ln>
          <a:extLst>
            <a:ext uri="{91240B29-F687-4F45-9708-019B960494DF}">
              <a14:hiddenLine xmlns:a14="http://schemas.microsoft.com/office/drawing/2010/main" w="9525" algn="ctr">
                <a:solidFill>
                  <a:srgbClr val="000000"/>
                </a:solidFill>
                <a:round/>
                <a:headEnd/>
                <a:tailEnd/>
              </a14:hiddenLine>
            </a:ext>
          </a:extLst>
        </p:spPr>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endParaRPr lang="es-ES" altLang="en-US" smtClean="0"/>
          </a:p>
        </p:txBody>
      </p:sp>
      <p:sp>
        <p:nvSpPr>
          <p:cNvPr id="1030" name="9 Rectángulo"/>
          <p:cNvSpPr>
            <a:spLocks noChangeArrowheads="1"/>
          </p:cNvSpPr>
          <p:nvPr/>
        </p:nvSpPr>
        <p:spPr bwMode="auto">
          <a:xfrm>
            <a:off x="0" y="928688"/>
            <a:ext cx="9144000" cy="71437"/>
          </a:xfrm>
          <a:prstGeom prst="rect">
            <a:avLst/>
          </a:prstGeom>
          <a:solidFill>
            <a:srgbClr val="404296"/>
          </a:solidFill>
          <a:ln>
            <a:noFill/>
          </a:ln>
          <a:extLst>
            <a:ext uri="{91240B29-F687-4F45-9708-019B960494DF}">
              <a14:hiddenLine xmlns:a14="http://schemas.microsoft.com/office/drawing/2010/main" w="9525" algn="ctr">
                <a:solidFill>
                  <a:srgbClr val="000000"/>
                </a:solidFill>
                <a:round/>
                <a:headEnd/>
                <a:tailEnd/>
              </a14:hiddenLine>
            </a:ext>
          </a:extLst>
        </p:spPr>
        <p:txBody>
          <a:bodyPr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endParaRPr lang="es-ES" altLang="en-US" smtClean="0"/>
          </a:p>
        </p:txBody>
      </p:sp>
    </p:spTree>
  </p:cSld>
  <p:clrMap bg1="lt1" tx1="dk1" bg2="lt2" tx2="dk2" accent1="accent1" accent2="accent2" accent3="accent3" accent4="accent4" accent5="accent5" accent6="accent6" hlink="hlink" folHlink="folHlink"/>
  <p:sldLayoutIdLst>
    <p:sldLayoutId id="2147484065" r:id="rId1"/>
    <p:sldLayoutId id="2147484072" r:id="rId2"/>
    <p:sldLayoutId id="2147484066" r:id="rId3"/>
    <p:sldLayoutId id="2147484074" r:id="rId4"/>
    <p:sldLayoutId id="2147484068" r:id="rId5"/>
    <p:sldLayoutId id="2147484076" r:id="rId6"/>
    <p:sldLayoutId id="2147484080" r:id="rId7"/>
  </p:sldLayoutIdLst>
  <p:timing>
    <p:tnLst>
      <p:par>
        <p:cTn id="1" dur="indefinite" restart="never" nodeType="tmRoot"/>
      </p:par>
    </p:tnLst>
  </p:timing>
  <p:hf hdr="0" ftr="0" dt="0"/>
  <p:txStyles>
    <p:titleStyle>
      <a:lvl1pPr algn="l" rtl="0" eaLnBrk="0" fontAlgn="base" hangingPunct="0">
        <a:spcBef>
          <a:spcPct val="0"/>
        </a:spcBef>
        <a:spcAft>
          <a:spcPct val="0"/>
        </a:spcAft>
        <a:defRPr lang="es-ES" sz="1200" b="1">
          <a:solidFill>
            <a:srgbClr val="00529C"/>
          </a:solidFill>
          <a:latin typeface="Arial" pitchFamily="34" charset="0"/>
          <a:ea typeface="+mj-ea"/>
          <a:cs typeface="Arial" pitchFamily="34" charset="0"/>
        </a:defRPr>
      </a:lvl1pPr>
      <a:lvl2pPr algn="l" rtl="0" eaLnBrk="0" fontAlgn="base" hangingPunct="0">
        <a:spcBef>
          <a:spcPct val="0"/>
        </a:spcBef>
        <a:spcAft>
          <a:spcPct val="0"/>
        </a:spcAft>
        <a:defRPr sz="1200" b="1">
          <a:solidFill>
            <a:srgbClr val="00529C"/>
          </a:solidFill>
          <a:latin typeface="Arial" charset="0"/>
          <a:cs typeface="Arial" charset="0"/>
        </a:defRPr>
      </a:lvl2pPr>
      <a:lvl3pPr algn="l" rtl="0" eaLnBrk="0" fontAlgn="base" hangingPunct="0">
        <a:spcBef>
          <a:spcPct val="0"/>
        </a:spcBef>
        <a:spcAft>
          <a:spcPct val="0"/>
        </a:spcAft>
        <a:defRPr sz="1200" b="1">
          <a:solidFill>
            <a:srgbClr val="00529C"/>
          </a:solidFill>
          <a:latin typeface="Arial" charset="0"/>
          <a:cs typeface="Arial" charset="0"/>
        </a:defRPr>
      </a:lvl3pPr>
      <a:lvl4pPr algn="l" rtl="0" eaLnBrk="0" fontAlgn="base" hangingPunct="0">
        <a:spcBef>
          <a:spcPct val="0"/>
        </a:spcBef>
        <a:spcAft>
          <a:spcPct val="0"/>
        </a:spcAft>
        <a:defRPr sz="1200" b="1">
          <a:solidFill>
            <a:srgbClr val="00529C"/>
          </a:solidFill>
          <a:latin typeface="Arial" charset="0"/>
          <a:cs typeface="Arial" charset="0"/>
        </a:defRPr>
      </a:lvl4pPr>
      <a:lvl5pPr algn="l" rtl="0" eaLnBrk="0" fontAlgn="base" hangingPunct="0">
        <a:spcBef>
          <a:spcPct val="0"/>
        </a:spcBef>
        <a:spcAft>
          <a:spcPct val="0"/>
        </a:spcAft>
        <a:defRPr sz="1200" b="1">
          <a:solidFill>
            <a:srgbClr val="00529C"/>
          </a:solidFill>
          <a:latin typeface="Arial" charset="0"/>
          <a:cs typeface="Arial" charset="0"/>
        </a:defRPr>
      </a:lvl5pPr>
      <a:lvl6pPr marL="457200" algn="ctr" rtl="0" fontAlgn="base">
        <a:spcBef>
          <a:spcPct val="0"/>
        </a:spcBef>
        <a:spcAft>
          <a:spcPct val="0"/>
        </a:spcAft>
        <a:defRPr sz="2600" b="1">
          <a:solidFill>
            <a:schemeClr val="bg1"/>
          </a:solidFill>
          <a:latin typeface="Verdana" pitchFamily="34" charset="0"/>
        </a:defRPr>
      </a:lvl6pPr>
      <a:lvl7pPr marL="914400" algn="ctr" rtl="0" fontAlgn="base">
        <a:spcBef>
          <a:spcPct val="0"/>
        </a:spcBef>
        <a:spcAft>
          <a:spcPct val="0"/>
        </a:spcAft>
        <a:defRPr sz="2600" b="1">
          <a:solidFill>
            <a:schemeClr val="bg1"/>
          </a:solidFill>
          <a:latin typeface="Verdana" pitchFamily="34" charset="0"/>
        </a:defRPr>
      </a:lvl7pPr>
      <a:lvl8pPr marL="1371600" algn="ctr" rtl="0" fontAlgn="base">
        <a:spcBef>
          <a:spcPct val="0"/>
        </a:spcBef>
        <a:spcAft>
          <a:spcPct val="0"/>
        </a:spcAft>
        <a:defRPr sz="2600" b="1">
          <a:solidFill>
            <a:schemeClr val="bg1"/>
          </a:solidFill>
          <a:latin typeface="Verdana" pitchFamily="34" charset="0"/>
        </a:defRPr>
      </a:lvl8pPr>
      <a:lvl9pPr marL="1828800" algn="ctr" rtl="0" fontAlgn="base">
        <a:spcBef>
          <a:spcPct val="0"/>
        </a:spcBef>
        <a:spcAft>
          <a:spcPct val="0"/>
        </a:spcAft>
        <a:defRPr sz="2600" b="1">
          <a:solidFill>
            <a:schemeClr val="bg1"/>
          </a:solidFill>
          <a:latin typeface="Verdana" pitchFamily="34" charset="0"/>
        </a:defRPr>
      </a:lvl9pPr>
    </p:titleStyle>
    <p:bodyStyle>
      <a:lvl1pPr marL="342900" indent="-342900" algn="l" rtl="0" eaLnBrk="0" fontAlgn="base" hangingPunct="0">
        <a:spcBef>
          <a:spcPct val="20000"/>
        </a:spcBef>
        <a:spcAft>
          <a:spcPct val="0"/>
        </a:spcAft>
        <a:defRPr sz="26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Arial" charset="0"/>
        </a:defRPr>
      </a:lvl2pPr>
      <a:lvl3pPr marL="1143000" indent="-228600" algn="l" rtl="0" eaLnBrk="0" fontAlgn="base" hangingPunct="0">
        <a:spcBef>
          <a:spcPct val="20000"/>
        </a:spcBef>
        <a:spcAft>
          <a:spcPct val="0"/>
        </a:spcAft>
        <a:buChar char="•"/>
        <a:defRPr sz="2400">
          <a:solidFill>
            <a:schemeClr val="bg1"/>
          </a:solidFill>
          <a:latin typeface="Arial" charset="0"/>
        </a:defRPr>
      </a:lvl3pPr>
      <a:lvl4pPr marL="1600200" indent="-228600" algn="l" rtl="0" eaLnBrk="0" fontAlgn="base" hangingPunct="0">
        <a:spcBef>
          <a:spcPct val="20000"/>
        </a:spcBef>
        <a:spcAft>
          <a:spcPct val="0"/>
        </a:spcAft>
        <a:buChar char="–"/>
        <a:defRPr sz="2000">
          <a:solidFill>
            <a:schemeClr val="bg1"/>
          </a:solidFill>
          <a:latin typeface="Arial" charset="0"/>
        </a:defRPr>
      </a:lvl4pPr>
      <a:lvl5pPr marL="2057400" indent="-228600" algn="l" rtl="0" eaLnBrk="0" fontAlgn="base" hangingPunct="0">
        <a:spcBef>
          <a:spcPct val="20000"/>
        </a:spcBef>
        <a:spcAft>
          <a:spcPct val="0"/>
        </a:spcAft>
        <a:buChar char="»"/>
        <a:defRPr sz="2000">
          <a:solidFill>
            <a:schemeClr val="bg1"/>
          </a:solidFill>
          <a:latin typeface="Arial" charset="0"/>
        </a:defRPr>
      </a:lvl5pPr>
      <a:lvl6pPr marL="2514600" indent="-228600" algn="l" rtl="0" fontAlgn="base">
        <a:spcBef>
          <a:spcPct val="20000"/>
        </a:spcBef>
        <a:spcAft>
          <a:spcPct val="0"/>
        </a:spcAft>
        <a:buChar char="»"/>
        <a:defRPr sz="2000">
          <a:solidFill>
            <a:schemeClr val="bg1"/>
          </a:solidFill>
          <a:latin typeface="Arial" charset="0"/>
        </a:defRPr>
      </a:lvl6pPr>
      <a:lvl7pPr marL="2971800" indent="-228600" algn="l" rtl="0" fontAlgn="base">
        <a:spcBef>
          <a:spcPct val="20000"/>
        </a:spcBef>
        <a:spcAft>
          <a:spcPct val="0"/>
        </a:spcAft>
        <a:buChar char="»"/>
        <a:defRPr sz="2000">
          <a:solidFill>
            <a:schemeClr val="bg1"/>
          </a:solidFill>
          <a:latin typeface="Arial" charset="0"/>
        </a:defRPr>
      </a:lvl7pPr>
      <a:lvl8pPr marL="3429000" indent="-228600" algn="l" rtl="0" fontAlgn="base">
        <a:spcBef>
          <a:spcPct val="20000"/>
        </a:spcBef>
        <a:spcAft>
          <a:spcPct val="0"/>
        </a:spcAft>
        <a:buChar char="»"/>
        <a:defRPr sz="2000">
          <a:solidFill>
            <a:schemeClr val="bg1"/>
          </a:solidFill>
          <a:latin typeface="Arial" charset="0"/>
        </a:defRPr>
      </a:lvl8pPr>
      <a:lvl9pPr marL="3886200" indent="-228600" algn="l" rtl="0" fontAlgn="base">
        <a:spcBef>
          <a:spcPct val="20000"/>
        </a:spcBef>
        <a:spcAft>
          <a:spcPct val="0"/>
        </a:spcAft>
        <a:buChar char="»"/>
        <a:defRPr sz="2000">
          <a:solidFill>
            <a:schemeClr val="bg1"/>
          </a:solidFill>
          <a:latin typeface="Arial" charset="0"/>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8" Type="http://schemas.openxmlformats.org/officeDocument/2006/relationships/hyperlink" Target="http://en.wikipedia.org/wiki/Social_business" TargetMode="External"/><Relationship Id="rId3" Type="http://schemas.openxmlformats.org/officeDocument/2006/relationships/hyperlink" Target="http://en.wikipedia.org/wiki/Organization" TargetMode="External"/><Relationship Id="rId7" Type="http://schemas.openxmlformats.org/officeDocument/2006/relationships/hyperlink" Target="http://en.wikipedia.org/wiki/Mutual_organization"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hyperlink" Target="http://en.wikipedia.org/wiki/Co-operative" TargetMode="External"/><Relationship Id="rId11" Type="http://schemas.openxmlformats.org/officeDocument/2006/relationships/hyperlink" Target="http://www.socialenterprise.org.uk/" TargetMode="External"/><Relationship Id="rId5" Type="http://schemas.openxmlformats.org/officeDocument/2006/relationships/hyperlink" Target="http://en.wikipedia.org/wiki/Nonprofit_organization" TargetMode="External"/><Relationship Id="rId10" Type="http://schemas.openxmlformats.org/officeDocument/2006/relationships/hyperlink" Target="http://en.wikipedia.org/wiki/Social_enterprise" TargetMode="External"/><Relationship Id="rId4" Type="http://schemas.openxmlformats.org/officeDocument/2006/relationships/hyperlink" Target="http://en.wikipedia.org/wiki/Profit_(accounting)" TargetMode="External"/><Relationship Id="rId9" Type="http://schemas.openxmlformats.org/officeDocument/2006/relationships/hyperlink" Target="http://en.wikipedia.org/wiki/Charity_organization"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hyperlink" Target="https://guayaki.com/regeneration-business-model/" TargetMode="External"/><Relationship Id="rId2" Type="http://schemas.openxmlformats.org/officeDocument/2006/relationships/hyperlink" Target="https://arbusta.net/somos-una-empresa-social-de-la-industria-it/" TargetMode="External"/><Relationship Id="rId1" Type="http://schemas.openxmlformats.org/officeDocument/2006/relationships/slideLayout" Target="../slideLayouts/slideLayout5.xml"/><Relationship Id="rId5" Type="http://schemas.openxmlformats.org/officeDocument/2006/relationships/hyperlink" Target="http://interrupcion.org/interrupcion/?page=en_quienes-somos" TargetMode="External"/><Relationship Id="rId4" Type="http://schemas.openxmlformats.org/officeDocument/2006/relationships/hyperlink" Target="https://guayaki.com/vision/"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s://unstats.un.org/unsd/publication/SeriesF/SeriesF_91s.pdf"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afip.gob.ar/orgSocCiv/"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Marcador de texto"/>
          <p:cNvSpPr>
            <a:spLocks noGrp="1"/>
          </p:cNvSpPr>
          <p:nvPr>
            <p:ph type="body" sz="half" idx="1"/>
          </p:nvPr>
        </p:nvSpPr>
        <p:spPr>
          <a:xfrm>
            <a:off x="0" y="1428736"/>
            <a:ext cx="9144000" cy="2087563"/>
          </a:xfrm>
        </p:spPr>
        <p:txBody>
          <a:bodyPr/>
          <a:lstStyle/>
          <a:p>
            <a:pPr marL="0" indent="0" algn="ctr"/>
            <a:endParaRPr lang="es-ES_tradnl" altLang="en-US" sz="2800" dirty="0" smtClean="0">
              <a:latin typeface="Arial Narrow" pitchFamily="34" charset="0"/>
            </a:endParaRPr>
          </a:p>
          <a:p>
            <a:pPr marL="0" indent="0" algn="ctr"/>
            <a:r>
              <a:rPr lang="es-ES_tradnl" altLang="en-US" sz="2800" b="1" dirty="0" smtClean="0">
                <a:latin typeface="Arial Narrow" pitchFamily="34" charset="0"/>
              </a:rPr>
              <a:t>TERCER SECTOR Y ORGANIZACIONES SIN FINES DE LUCRO</a:t>
            </a:r>
          </a:p>
          <a:p>
            <a:pPr marL="0" indent="0" algn="ctr"/>
            <a:endParaRPr lang="es-ES_tradnl" altLang="en-US" sz="2800" b="1" dirty="0" smtClean="0">
              <a:latin typeface="Arial Narrow" pitchFamily="34" charset="0"/>
            </a:endParaRPr>
          </a:p>
          <a:p>
            <a:pPr marL="0" indent="0" algn="ctr"/>
            <a:r>
              <a:rPr lang="es-ES_tradnl" altLang="en-US" sz="2800" b="1" dirty="0" smtClean="0">
                <a:latin typeface="Arial Narrow" pitchFamily="34" charset="0"/>
              </a:rPr>
              <a:t>EMPRESAS DE IMPACTO</a:t>
            </a:r>
          </a:p>
          <a:p>
            <a:pPr marL="0" indent="0" algn="ctr"/>
            <a:endParaRPr lang="es-ES_tradnl" altLang="en-US" sz="2800" b="1" dirty="0" smtClean="0">
              <a:latin typeface="Arial Narrow" pitchFamily="34" charset="0"/>
            </a:endParaRPr>
          </a:p>
          <a:p>
            <a:pPr marL="0" indent="0" algn="ctr"/>
            <a:r>
              <a:rPr lang="es-ES_tradnl" altLang="en-US" sz="2800" b="1" dirty="0" smtClean="0">
                <a:latin typeface="Arial Narrow" pitchFamily="34" charset="0"/>
              </a:rPr>
              <a:t>EL PROPÓSITO DE LA EMPRESA Y SU MODELO DE GESTIÓN</a:t>
            </a:r>
          </a:p>
          <a:p>
            <a:pPr marL="0" indent="0" algn="ctr"/>
            <a:endParaRPr lang="es-ES_tradnl" altLang="en-US" sz="2800" b="1" dirty="0" smtClean="0">
              <a:latin typeface="Arial Narrow" pitchFamily="34" charset="0"/>
            </a:endParaRPr>
          </a:p>
          <a:p>
            <a:pPr marL="0" indent="0" algn="ctr"/>
            <a:endParaRPr lang="es-ES_tradnl" altLang="en-US" sz="2800" b="1" dirty="0" smtClean="0">
              <a:latin typeface="Arial Narrow" pitchFamily="34" charset="0"/>
            </a:endParaRPr>
          </a:p>
          <a:p>
            <a:pPr marL="0" indent="0" algn="ctr"/>
            <a:r>
              <a:rPr lang="es-ES_tradnl" altLang="en-US" sz="2800" b="1" dirty="0" smtClean="0">
                <a:latin typeface="Arial Narrow" pitchFamily="34" charset="0"/>
              </a:rPr>
              <a:t>Dr. Gabriel Berger</a:t>
            </a:r>
          </a:p>
          <a:p>
            <a:pPr marL="0" indent="0" algn="ctr"/>
            <a:r>
              <a:rPr lang="es-ES_tradnl" altLang="en-US" sz="2000" b="1" dirty="0" smtClean="0">
                <a:latin typeface="Arial Narrow" pitchFamily="34" charset="0"/>
              </a:rPr>
              <a:t>gabrielberger@udesa.edu.ar</a:t>
            </a:r>
          </a:p>
          <a:p>
            <a:pPr marL="0" indent="0"/>
            <a:endParaRPr lang="es-ES" altLang="en-US" sz="2800" dirty="0" smtClean="0">
              <a:latin typeface="Arial Narrow" pitchFamily="34" charset="0"/>
            </a:endParaRPr>
          </a:p>
        </p:txBody>
      </p:sp>
    </p:spTree>
    <p:extLst>
      <p:ext uri="{BB962C8B-B14F-4D97-AF65-F5344CB8AC3E}">
        <p14:creationId xmlns:p14="http://schemas.microsoft.com/office/powerpoint/2010/main" val="33419491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CF786D3E-E84A-405C-9932-FB0035502BF3}"/>
              </a:ext>
            </a:extLst>
          </p:cNvPr>
          <p:cNvSpPr txBox="1">
            <a:spLocks noChangeArrowheads="1"/>
          </p:cNvSpPr>
          <p:nvPr/>
        </p:nvSpPr>
        <p:spPr bwMode="auto">
          <a:xfrm>
            <a:off x="685800" y="782638"/>
            <a:ext cx="7772400" cy="762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fontAlgn="base" hangingPunct="0">
              <a:spcBef>
                <a:spcPct val="0"/>
              </a:spcBef>
              <a:spcAft>
                <a:spcPct val="0"/>
              </a:spcAft>
              <a:defRPr lang="es-ES" sz="1200" b="1">
                <a:solidFill>
                  <a:srgbClr val="00529C"/>
                </a:solidFill>
                <a:latin typeface="Arial" pitchFamily="34" charset="0"/>
                <a:ea typeface="+mj-ea"/>
                <a:cs typeface="Arial" pitchFamily="34" charset="0"/>
              </a:defRPr>
            </a:lvl1pPr>
            <a:lvl2pPr algn="l" rtl="0" eaLnBrk="0" fontAlgn="base" hangingPunct="0">
              <a:spcBef>
                <a:spcPct val="0"/>
              </a:spcBef>
              <a:spcAft>
                <a:spcPct val="0"/>
              </a:spcAft>
              <a:defRPr sz="1200" b="1">
                <a:solidFill>
                  <a:srgbClr val="00529C"/>
                </a:solidFill>
                <a:latin typeface="Arial" charset="0"/>
                <a:cs typeface="Arial" charset="0"/>
              </a:defRPr>
            </a:lvl2pPr>
            <a:lvl3pPr algn="l" rtl="0" eaLnBrk="0" fontAlgn="base" hangingPunct="0">
              <a:spcBef>
                <a:spcPct val="0"/>
              </a:spcBef>
              <a:spcAft>
                <a:spcPct val="0"/>
              </a:spcAft>
              <a:defRPr sz="1200" b="1">
                <a:solidFill>
                  <a:srgbClr val="00529C"/>
                </a:solidFill>
                <a:latin typeface="Arial" charset="0"/>
                <a:cs typeface="Arial" charset="0"/>
              </a:defRPr>
            </a:lvl3pPr>
            <a:lvl4pPr algn="l" rtl="0" eaLnBrk="0" fontAlgn="base" hangingPunct="0">
              <a:spcBef>
                <a:spcPct val="0"/>
              </a:spcBef>
              <a:spcAft>
                <a:spcPct val="0"/>
              </a:spcAft>
              <a:defRPr sz="1200" b="1">
                <a:solidFill>
                  <a:srgbClr val="00529C"/>
                </a:solidFill>
                <a:latin typeface="Arial" charset="0"/>
                <a:cs typeface="Arial" charset="0"/>
              </a:defRPr>
            </a:lvl4pPr>
            <a:lvl5pPr algn="l" rtl="0" eaLnBrk="0" fontAlgn="base" hangingPunct="0">
              <a:spcBef>
                <a:spcPct val="0"/>
              </a:spcBef>
              <a:spcAft>
                <a:spcPct val="0"/>
              </a:spcAft>
              <a:defRPr sz="1200" b="1">
                <a:solidFill>
                  <a:srgbClr val="00529C"/>
                </a:solidFill>
                <a:latin typeface="Arial" charset="0"/>
                <a:cs typeface="Arial" charset="0"/>
              </a:defRPr>
            </a:lvl5pPr>
            <a:lvl6pPr marL="457200" algn="ctr" rtl="0" eaLnBrk="1" fontAlgn="base" hangingPunct="1">
              <a:spcBef>
                <a:spcPct val="0"/>
              </a:spcBef>
              <a:spcAft>
                <a:spcPct val="0"/>
              </a:spcAft>
              <a:defRPr sz="2600" b="1">
                <a:solidFill>
                  <a:schemeClr val="bg1"/>
                </a:solidFill>
                <a:latin typeface="Verdana" pitchFamily="34" charset="0"/>
              </a:defRPr>
            </a:lvl6pPr>
            <a:lvl7pPr marL="914400" algn="ctr" rtl="0" eaLnBrk="1" fontAlgn="base" hangingPunct="1">
              <a:spcBef>
                <a:spcPct val="0"/>
              </a:spcBef>
              <a:spcAft>
                <a:spcPct val="0"/>
              </a:spcAft>
              <a:defRPr sz="2600" b="1">
                <a:solidFill>
                  <a:schemeClr val="bg1"/>
                </a:solidFill>
                <a:latin typeface="Verdana" pitchFamily="34" charset="0"/>
              </a:defRPr>
            </a:lvl7pPr>
            <a:lvl8pPr marL="1371600" algn="ctr" rtl="0" eaLnBrk="1" fontAlgn="base" hangingPunct="1">
              <a:spcBef>
                <a:spcPct val="0"/>
              </a:spcBef>
              <a:spcAft>
                <a:spcPct val="0"/>
              </a:spcAft>
              <a:defRPr sz="2600" b="1">
                <a:solidFill>
                  <a:schemeClr val="bg1"/>
                </a:solidFill>
                <a:latin typeface="Verdana" pitchFamily="34" charset="0"/>
              </a:defRPr>
            </a:lvl8pPr>
            <a:lvl9pPr marL="1828800" algn="ctr" rtl="0" eaLnBrk="1" fontAlgn="base" hangingPunct="1">
              <a:spcBef>
                <a:spcPct val="0"/>
              </a:spcBef>
              <a:spcAft>
                <a:spcPct val="0"/>
              </a:spcAft>
              <a:defRPr sz="2600" b="1">
                <a:solidFill>
                  <a:schemeClr val="bg1"/>
                </a:solidFill>
                <a:latin typeface="Verdana" pitchFamily="34" charset="0"/>
              </a:defRPr>
            </a:lvl9pPr>
          </a:lstStyle>
          <a:p>
            <a:pPr>
              <a:defRPr/>
            </a:pPr>
            <a:r>
              <a:rPr lang="es-AR" altLang="es-AR" kern="0" dirty="0">
                <a:solidFill>
                  <a:schemeClr val="tx1"/>
                </a:solidFill>
                <a:ea typeface="ＭＳ Ｐゴシック" panose="020B0600070205080204" pitchFamily="34" charset="-128"/>
              </a:rPr>
              <a:t/>
            </a:r>
            <a:br>
              <a:rPr lang="es-AR" altLang="es-AR" kern="0" dirty="0">
                <a:solidFill>
                  <a:schemeClr val="tx1"/>
                </a:solidFill>
                <a:ea typeface="ＭＳ Ｐゴシック" panose="020B0600070205080204" pitchFamily="34" charset="-128"/>
              </a:rPr>
            </a:br>
            <a:r>
              <a:rPr lang="es-AR" altLang="es-AR" sz="2800" kern="0" dirty="0">
                <a:solidFill>
                  <a:schemeClr val="tx1"/>
                </a:solidFill>
                <a:latin typeface="Palatino Linotype" panose="02040502050505030304" pitchFamily="18" charset="0"/>
                <a:ea typeface="ＭＳ Ｐゴシック" panose="020B0600070205080204" pitchFamily="34" charset="-128"/>
              </a:rPr>
              <a:t>FUNCIONES</a:t>
            </a:r>
            <a:endParaRPr lang="es-AR" altLang="es-AR" sz="2800" i="1" kern="0" dirty="0">
              <a:solidFill>
                <a:schemeClr val="tx1"/>
              </a:solidFill>
              <a:latin typeface="Palatino Linotype" panose="02040502050505030304" pitchFamily="18" charset="0"/>
              <a:ea typeface="ＭＳ Ｐゴシック" panose="020B0600070205080204" pitchFamily="34" charset="-128"/>
            </a:endParaRPr>
          </a:p>
        </p:txBody>
      </p:sp>
      <p:sp>
        <p:nvSpPr>
          <p:cNvPr id="3" name="Rectangle 3">
            <a:extLst>
              <a:ext uri="{FF2B5EF4-FFF2-40B4-BE49-F238E27FC236}">
                <a16:creationId xmlns:a16="http://schemas.microsoft.com/office/drawing/2014/main" id="{3A28349C-CC93-493B-8EC8-B90C7ACDB07F}"/>
              </a:ext>
            </a:extLst>
          </p:cNvPr>
          <p:cNvSpPr txBox="1">
            <a:spLocks noChangeArrowheads="1"/>
          </p:cNvSpPr>
          <p:nvPr/>
        </p:nvSpPr>
        <p:spPr bwMode="auto">
          <a:xfrm>
            <a:off x="685800" y="1557338"/>
            <a:ext cx="7772400" cy="45354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26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Arial" charset="0"/>
              </a:defRPr>
            </a:lvl2pPr>
            <a:lvl3pPr marL="1143000" indent="-228600" algn="l" rtl="0" eaLnBrk="0" fontAlgn="base" hangingPunct="0">
              <a:spcBef>
                <a:spcPct val="20000"/>
              </a:spcBef>
              <a:spcAft>
                <a:spcPct val="0"/>
              </a:spcAft>
              <a:buChar char="•"/>
              <a:defRPr sz="2400">
                <a:solidFill>
                  <a:schemeClr val="bg1"/>
                </a:solidFill>
                <a:latin typeface="Arial" charset="0"/>
              </a:defRPr>
            </a:lvl3pPr>
            <a:lvl4pPr marL="1600200" indent="-228600" algn="l" rtl="0" eaLnBrk="0" fontAlgn="base" hangingPunct="0">
              <a:spcBef>
                <a:spcPct val="20000"/>
              </a:spcBef>
              <a:spcAft>
                <a:spcPct val="0"/>
              </a:spcAft>
              <a:buChar char="–"/>
              <a:defRPr sz="2000">
                <a:solidFill>
                  <a:schemeClr val="bg1"/>
                </a:solidFill>
                <a:latin typeface="Arial" charset="0"/>
              </a:defRPr>
            </a:lvl4pPr>
            <a:lvl5pPr marL="2057400" indent="-228600" algn="l" rtl="0" eaLnBrk="0" fontAlgn="base" hangingPunct="0">
              <a:spcBef>
                <a:spcPct val="20000"/>
              </a:spcBef>
              <a:spcAft>
                <a:spcPct val="0"/>
              </a:spcAft>
              <a:buChar char="»"/>
              <a:defRPr sz="2000">
                <a:solidFill>
                  <a:schemeClr val="bg1"/>
                </a:solidFill>
                <a:latin typeface="Arial" charset="0"/>
              </a:defRPr>
            </a:lvl5pPr>
            <a:lvl6pPr marL="2514600" indent="-228600" algn="l" rtl="0" eaLnBrk="1" fontAlgn="base" hangingPunct="1">
              <a:spcBef>
                <a:spcPct val="20000"/>
              </a:spcBef>
              <a:spcAft>
                <a:spcPct val="0"/>
              </a:spcAft>
              <a:buChar char="»"/>
              <a:defRPr sz="2000">
                <a:solidFill>
                  <a:schemeClr val="bg1"/>
                </a:solidFill>
                <a:latin typeface="Arial" charset="0"/>
              </a:defRPr>
            </a:lvl6pPr>
            <a:lvl7pPr marL="2971800" indent="-228600" algn="l" rtl="0" eaLnBrk="1" fontAlgn="base" hangingPunct="1">
              <a:spcBef>
                <a:spcPct val="20000"/>
              </a:spcBef>
              <a:spcAft>
                <a:spcPct val="0"/>
              </a:spcAft>
              <a:buChar char="»"/>
              <a:defRPr sz="2000">
                <a:solidFill>
                  <a:schemeClr val="bg1"/>
                </a:solidFill>
                <a:latin typeface="Arial" charset="0"/>
              </a:defRPr>
            </a:lvl7pPr>
            <a:lvl8pPr marL="3429000" indent="-228600" algn="l" rtl="0" eaLnBrk="1" fontAlgn="base" hangingPunct="1">
              <a:spcBef>
                <a:spcPct val="20000"/>
              </a:spcBef>
              <a:spcAft>
                <a:spcPct val="0"/>
              </a:spcAft>
              <a:buChar char="»"/>
              <a:defRPr sz="2000">
                <a:solidFill>
                  <a:schemeClr val="bg1"/>
                </a:solidFill>
                <a:latin typeface="Arial" charset="0"/>
              </a:defRPr>
            </a:lvl8pPr>
            <a:lvl9pPr marL="3886200" indent="-228600" algn="l" rtl="0" eaLnBrk="1" fontAlgn="base" hangingPunct="1">
              <a:spcBef>
                <a:spcPct val="20000"/>
              </a:spcBef>
              <a:spcAft>
                <a:spcPct val="0"/>
              </a:spcAft>
              <a:buChar char="»"/>
              <a:defRPr sz="2000">
                <a:solidFill>
                  <a:schemeClr val="bg1"/>
                </a:solidFill>
                <a:latin typeface="Arial" charset="0"/>
              </a:defRPr>
            </a:lvl9pPr>
          </a:lstStyle>
          <a:p>
            <a:pPr>
              <a:lnSpc>
                <a:spcPct val="80000"/>
              </a:lnSpc>
              <a:defRPr/>
            </a:pPr>
            <a:r>
              <a:rPr lang="es-AR" altLang="es-AR" sz="2200" b="1" i="1" kern="0" dirty="0">
                <a:solidFill>
                  <a:srgbClr val="6B6BCF"/>
                </a:solidFill>
                <a:latin typeface="Palatino Linotype" panose="02040502050505030304" pitchFamily="18" charset="0"/>
                <a:ea typeface="ＭＳ Ｐゴシック" panose="020B0600070205080204" pitchFamily="34" charset="-128"/>
              </a:rPr>
              <a:t>Servicio</a:t>
            </a:r>
            <a:r>
              <a:rPr lang="es-AR" altLang="es-AR" sz="2200" i="1" kern="0" dirty="0">
                <a:latin typeface="Palatino Linotype" panose="02040502050505030304" pitchFamily="18" charset="0"/>
                <a:ea typeface="ＭＳ Ｐゴシック" panose="020B0600070205080204" pitchFamily="34" charset="-128"/>
              </a:rPr>
              <a:t> </a:t>
            </a:r>
            <a:r>
              <a:rPr lang="es-AR" altLang="es-AR" sz="2200" kern="0" dirty="0">
                <a:solidFill>
                  <a:schemeClr val="tx1"/>
                </a:solidFill>
                <a:latin typeface="Palatino Linotype" panose="02040502050505030304" pitchFamily="18" charset="0"/>
                <a:ea typeface="ＭＳ Ｐゴシック" panose="020B0600070205080204" pitchFamily="34" charset="-128"/>
              </a:rPr>
              <a:t>(proximidad-adecuación-acceso, </a:t>
            </a:r>
            <a:r>
              <a:rPr lang="es-MX" altLang="es-AR" sz="2200" kern="0" dirty="0">
                <a:solidFill>
                  <a:schemeClr val="tx1"/>
                </a:solidFill>
                <a:latin typeface="Palatino Linotype" panose="02040502050505030304" pitchFamily="18" charset="0"/>
                <a:ea typeface="ＭＳ Ｐゴシック" panose="020B0600070205080204" pitchFamily="34" charset="-128"/>
              </a:rPr>
              <a:t>capacidad de respuesta, costo)</a:t>
            </a:r>
          </a:p>
          <a:p>
            <a:pPr>
              <a:lnSpc>
                <a:spcPct val="80000"/>
              </a:lnSpc>
              <a:buFontTx/>
              <a:buNone/>
              <a:defRPr/>
            </a:pPr>
            <a:endParaRPr lang="es-AR" altLang="es-AR" sz="2200" kern="0" dirty="0">
              <a:latin typeface="Palatino Linotype" panose="02040502050505030304" pitchFamily="18" charset="0"/>
              <a:ea typeface="ＭＳ Ｐゴシック" panose="020B0600070205080204" pitchFamily="34" charset="-128"/>
            </a:endParaRPr>
          </a:p>
          <a:p>
            <a:pPr>
              <a:lnSpc>
                <a:spcPct val="80000"/>
              </a:lnSpc>
              <a:defRPr/>
            </a:pPr>
            <a:r>
              <a:rPr lang="es-AR" altLang="es-AR" sz="2200" b="1" i="1" kern="0" dirty="0">
                <a:solidFill>
                  <a:srgbClr val="6B6BCF"/>
                </a:solidFill>
                <a:latin typeface="Palatino Linotype" panose="02040502050505030304" pitchFamily="18" charset="0"/>
                <a:ea typeface="ＭＳ Ｐゴシック" panose="020B0600070205080204" pitchFamily="34" charset="-128"/>
              </a:rPr>
              <a:t>Innovación</a:t>
            </a:r>
            <a:r>
              <a:rPr lang="es-AR" altLang="es-AR" sz="2200" i="1" kern="0" dirty="0">
                <a:solidFill>
                  <a:srgbClr val="6B6BCF"/>
                </a:solidFill>
                <a:latin typeface="Palatino Linotype" panose="02040502050505030304" pitchFamily="18" charset="0"/>
                <a:ea typeface="ＭＳ Ｐゴシック" panose="020B0600070205080204" pitchFamily="34" charset="-128"/>
              </a:rPr>
              <a:t> </a:t>
            </a:r>
            <a:r>
              <a:rPr lang="es-AR" altLang="es-AR" sz="2200" kern="0" dirty="0">
                <a:solidFill>
                  <a:schemeClr val="tx1"/>
                </a:solidFill>
                <a:latin typeface="Palatino Linotype" panose="02040502050505030304" pitchFamily="18" charset="0"/>
                <a:ea typeface="ＭＳ Ｐゴシック" panose="020B0600070205080204" pitchFamily="34" charset="-128"/>
              </a:rPr>
              <a:t>(</a:t>
            </a:r>
            <a:r>
              <a:rPr lang="es-MX" altLang="es-AR" sz="2200" kern="0" dirty="0">
                <a:solidFill>
                  <a:schemeClr val="tx1"/>
                </a:solidFill>
                <a:latin typeface="Palatino Linotype" panose="02040502050505030304" pitchFamily="18" charset="0"/>
                <a:ea typeface="ＭＳ Ｐゴシック" panose="020B0600070205080204" pitchFamily="34" charset="-128"/>
              </a:rPr>
              <a:t>flexibilidad, adaptación, especialización)</a:t>
            </a:r>
          </a:p>
          <a:p>
            <a:pPr>
              <a:lnSpc>
                <a:spcPct val="80000"/>
              </a:lnSpc>
              <a:buFontTx/>
              <a:buNone/>
              <a:defRPr/>
            </a:pPr>
            <a:endParaRPr lang="es-AR" altLang="es-AR" sz="2200" i="1" kern="0" dirty="0">
              <a:latin typeface="Palatino Linotype" panose="02040502050505030304" pitchFamily="18" charset="0"/>
              <a:ea typeface="ＭＳ Ｐゴシック" panose="020B0600070205080204" pitchFamily="34" charset="-128"/>
            </a:endParaRPr>
          </a:p>
          <a:p>
            <a:pPr>
              <a:lnSpc>
                <a:spcPct val="80000"/>
              </a:lnSpc>
              <a:defRPr/>
            </a:pPr>
            <a:r>
              <a:rPr lang="es-AR" altLang="es-AR" sz="2200" b="1" i="1" kern="0" dirty="0">
                <a:solidFill>
                  <a:srgbClr val="6B6BCF"/>
                </a:solidFill>
                <a:latin typeface="Palatino Linotype" panose="02040502050505030304" pitchFamily="18" charset="0"/>
                <a:ea typeface="ＭＳ Ｐゴシック" panose="020B0600070205080204" pitchFamily="34" charset="-128"/>
              </a:rPr>
              <a:t>Incidencia</a:t>
            </a:r>
          </a:p>
          <a:p>
            <a:pPr>
              <a:lnSpc>
                <a:spcPct val="80000"/>
              </a:lnSpc>
              <a:buFontTx/>
              <a:buNone/>
              <a:defRPr/>
            </a:pPr>
            <a:endParaRPr lang="es-AR" altLang="es-AR" sz="2200" kern="0" dirty="0">
              <a:latin typeface="Palatino Linotype" panose="02040502050505030304" pitchFamily="18" charset="0"/>
              <a:ea typeface="ＭＳ Ｐゴシック" panose="020B0600070205080204" pitchFamily="34" charset="-128"/>
            </a:endParaRPr>
          </a:p>
          <a:p>
            <a:pPr>
              <a:lnSpc>
                <a:spcPct val="80000"/>
              </a:lnSpc>
              <a:defRPr/>
            </a:pPr>
            <a:r>
              <a:rPr lang="es-AR" altLang="es-AR" sz="2200" b="1" i="1" kern="0" dirty="0">
                <a:solidFill>
                  <a:srgbClr val="6B6BCF"/>
                </a:solidFill>
                <a:latin typeface="Palatino Linotype" panose="02040502050505030304" pitchFamily="18" charset="0"/>
                <a:ea typeface="ＭＳ Ｐゴシック" panose="020B0600070205080204" pitchFamily="34" charset="-128"/>
              </a:rPr>
              <a:t>Expresión de la diversidad</a:t>
            </a:r>
            <a:r>
              <a:rPr lang="es-AR" altLang="es-AR" sz="2200" kern="0" dirty="0">
                <a:solidFill>
                  <a:srgbClr val="6B6BCF"/>
                </a:solidFill>
                <a:latin typeface="Palatino Linotype" panose="02040502050505030304" pitchFamily="18" charset="0"/>
                <a:ea typeface="ＭＳ Ｐゴシック" panose="020B0600070205080204" pitchFamily="34" charset="-128"/>
              </a:rPr>
              <a:t> </a:t>
            </a:r>
          </a:p>
          <a:p>
            <a:pPr>
              <a:lnSpc>
                <a:spcPct val="80000"/>
              </a:lnSpc>
              <a:buFontTx/>
              <a:buNone/>
              <a:defRPr/>
            </a:pPr>
            <a:endParaRPr lang="es-AR" altLang="es-AR" sz="2200" i="1" kern="0" dirty="0">
              <a:solidFill>
                <a:srgbClr val="6B6BCF"/>
              </a:solidFill>
              <a:latin typeface="Palatino Linotype" panose="02040502050505030304" pitchFamily="18" charset="0"/>
              <a:ea typeface="ＭＳ Ｐゴシック" panose="020B0600070205080204" pitchFamily="34" charset="-128"/>
            </a:endParaRPr>
          </a:p>
          <a:p>
            <a:pPr>
              <a:lnSpc>
                <a:spcPct val="80000"/>
              </a:lnSpc>
              <a:defRPr/>
            </a:pPr>
            <a:r>
              <a:rPr lang="es-AR" altLang="es-AR" sz="2200" b="1" i="1" kern="0" dirty="0">
                <a:solidFill>
                  <a:srgbClr val="6B6BCF"/>
                </a:solidFill>
                <a:latin typeface="Palatino Linotype" panose="02040502050505030304" pitchFamily="18" charset="0"/>
                <a:ea typeface="ＭＳ Ｐゴシック" panose="020B0600070205080204" pitchFamily="34" charset="-128"/>
              </a:rPr>
              <a:t>Construcción de comunidad </a:t>
            </a:r>
          </a:p>
          <a:p>
            <a:pPr>
              <a:lnSpc>
                <a:spcPct val="80000"/>
              </a:lnSpc>
              <a:buFontTx/>
              <a:buNone/>
              <a:defRPr/>
            </a:pPr>
            <a:endParaRPr lang="es-AR" altLang="es-AR" sz="2200" b="1" i="1" kern="0" dirty="0">
              <a:solidFill>
                <a:srgbClr val="6B6BCF"/>
              </a:solidFill>
              <a:latin typeface="Palatino Linotype" panose="02040502050505030304" pitchFamily="18" charset="0"/>
              <a:ea typeface="ＭＳ Ｐゴシック" panose="020B0600070205080204" pitchFamily="34" charset="-128"/>
            </a:endParaRPr>
          </a:p>
          <a:p>
            <a:pPr>
              <a:lnSpc>
                <a:spcPct val="80000"/>
              </a:lnSpc>
              <a:defRPr/>
            </a:pPr>
            <a:r>
              <a:rPr lang="es-AR" altLang="es-AR" sz="2200" b="1" i="1" kern="0" dirty="0">
                <a:solidFill>
                  <a:srgbClr val="6B6BCF"/>
                </a:solidFill>
                <a:latin typeface="Palatino Linotype" panose="02040502050505030304" pitchFamily="18" charset="0"/>
                <a:ea typeface="ＭＳ Ｐゴシック" panose="020B0600070205080204" pitchFamily="34" charset="-128"/>
              </a:rPr>
              <a:t>Democratización</a:t>
            </a:r>
            <a:endParaRPr lang="es-ES" altLang="es-AR" sz="2200" b="1" i="1" kern="0" dirty="0">
              <a:solidFill>
                <a:srgbClr val="6B6BCF"/>
              </a:solidFill>
              <a:latin typeface="Palatino Linotype" panose="02040502050505030304" pitchFamily="18" charset="0"/>
              <a:ea typeface="ＭＳ Ｐゴシック" panose="020B0600070205080204" pitchFamily="34" charset="-128"/>
            </a:endParaRPr>
          </a:p>
        </p:txBody>
      </p:sp>
    </p:spTree>
    <p:extLst>
      <p:ext uri="{BB962C8B-B14F-4D97-AF65-F5344CB8AC3E}">
        <p14:creationId xmlns:p14="http://schemas.microsoft.com/office/powerpoint/2010/main" val="9424961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6512" y="908720"/>
            <a:ext cx="8686800" cy="1143000"/>
          </a:xfrm>
        </p:spPr>
        <p:txBody>
          <a:bodyPr/>
          <a:lstStyle/>
          <a:p>
            <a:pPr eaLnBrk="1" hangingPunct="1"/>
            <a:r>
              <a:rPr lang="es-ES_tradnl" altLang="en-US" sz="3600" b="1" dirty="0" smtClean="0">
                <a:solidFill>
                  <a:schemeClr val="accent2"/>
                </a:solidFill>
                <a:latin typeface="Verdana" panose="020B0604030504040204" pitchFamily="34" charset="0"/>
              </a:rPr>
              <a:t>Porqué Aparecen las </a:t>
            </a:r>
            <a:r>
              <a:rPr lang="es-ES_tradnl" altLang="en-US" sz="3600" b="1" dirty="0" smtClean="0">
                <a:solidFill>
                  <a:schemeClr val="accent2"/>
                </a:solidFill>
                <a:latin typeface="Verdana" panose="020B0604030504040204" pitchFamily="34" charset="0"/>
              </a:rPr>
              <a:t>OSFL-OSC?</a:t>
            </a:r>
            <a:endParaRPr lang="es-ES_tradnl" altLang="en-US" sz="3600" b="1" dirty="0" smtClean="0">
              <a:solidFill>
                <a:schemeClr val="accent2"/>
              </a:solidFill>
              <a:latin typeface="Verdana" panose="020B0604030504040204" pitchFamily="34" charset="0"/>
            </a:endParaRPr>
          </a:p>
        </p:txBody>
      </p:sp>
      <p:sp>
        <p:nvSpPr>
          <p:cNvPr id="21507" name="Rectangle 3"/>
          <p:cNvSpPr>
            <a:spLocks noGrp="1" noChangeArrowheads="1"/>
          </p:cNvSpPr>
          <p:nvPr>
            <p:ph type="body" idx="1"/>
          </p:nvPr>
        </p:nvSpPr>
        <p:spPr>
          <a:xfrm>
            <a:off x="182088" y="2051720"/>
            <a:ext cx="8458200" cy="4603750"/>
          </a:xfrm>
        </p:spPr>
        <p:txBody>
          <a:bodyPr/>
          <a:lstStyle/>
          <a:p>
            <a:pPr eaLnBrk="1" hangingPunct="1"/>
            <a:r>
              <a:rPr lang="es-ES" altLang="en-US" sz="3000" b="1" dirty="0" smtClean="0"/>
              <a:t>Intervienen en provisión de bienes públicos o con algún grado de carácter público no provistos de otras maneras sin pago compulsivo</a:t>
            </a:r>
          </a:p>
          <a:p>
            <a:pPr eaLnBrk="1" hangingPunct="1">
              <a:buFontTx/>
              <a:buNone/>
            </a:pPr>
            <a:endParaRPr lang="es-ES" altLang="en-US" sz="3000" b="1" dirty="0" smtClean="0"/>
          </a:p>
          <a:p>
            <a:pPr eaLnBrk="1" hangingPunct="1"/>
            <a:r>
              <a:rPr lang="es-ES" altLang="en-US" sz="3000" b="1" dirty="0" smtClean="0"/>
              <a:t>Brindan soluciones a problemas colectivos donde los mecanismos del mercado no funcionan</a:t>
            </a:r>
            <a:endParaRPr lang="es-ES" altLang="en-US" b="1" dirty="0" smtClean="0"/>
          </a:p>
          <a:p>
            <a:pPr eaLnBrk="1" hangingPunct="1">
              <a:buFontTx/>
              <a:buNone/>
            </a:pPr>
            <a:endParaRPr lang="es-ES_tradnl" altLang="en-US" dirty="0" smtClean="0"/>
          </a:p>
        </p:txBody>
      </p:sp>
    </p:spTree>
    <p:extLst>
      <p:ext uri="{BB962C8B-B14F-4D97-AF65-F5344CB8AC3E}">
        <p14:creationId xmlns:p14="http://schemas.microsoft.com/office/powerpoint/2010/main" val="33694866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ángulo 1"/>
          <p:cNvSpPr>
            <a:spLocks noChangeArrowheads="1"/>
          </p:cNvSpPr>
          <p:nvPr/>
        </p:nvSpPr>
        <p:spPr bwMode="auto">
          <a:xfrm>
            <a:off x="179388" y="1196975"/>
            <a:ext cx="8964612" cy="416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r>
              <a:rPr lang="es-MX" altLang="es-AR" sz="2400">
                <a:latin typeface="Palatino Linotype" panose="02040502050505030304" pitchFamily="18" charset="0"/>
                <a:ea typeface="MS PGothic" panose="020B0600070205080204" pitchFamily="34" charset="-128"/>
              </a:rPr>
              <a:t>Es posible agruparlas/diferenciarlas en los siguientes ámbitos:</a:t>
            </a:r>
            <a:br>
              <a:rPr lang="es-MX" altLang="es-AR" sz="2400">
                <a:latin typeface="Palatino Linotype" panose="02040502050505030304" pitchFamily="18" charset="0"/>
                <a:ea typeface="MS PGothic" panose="020B0600070205080204" pitchFamily="34" charset="-128"/>
              </a:rPr>
            </a:br>
            <a:r>
              <a:rPr lang="es-MX" altLang="es-AR" sz="2400">
                <a:latin typeface="Palatino Linotype" panose="02040502050505030304" pitchFamily="18" charset="0"/>
                <a:ea typeface="MS PGothic" panose="020B0600070205080204" pitchFamily="34" charset="-128"/>
              </a:rPr>
              <a:t> </a:t>
            </a:r>
          </a:p>
          <a:p>
            <a:pPr eaLnBrk="1" hangingPunct="1">
              <a:lnSpc>
                <a:spcPct val="80000"/>
              </a:lnSpc>
            </a:pPr>
            <a:r>
              <a:rPr lang="es-MX" altLang="es-AR" sz="2400" b="1">
                <a:solidFill>
                  <a:srgbClr val="6B6BCF"/>
                </a:solidFill>
                <a:latin typeface="Palatino Linotype" panose="02040502050505030304" pitchFamily="18" charset="0"/>
                <a:ea typeface="MS PGothic" panose="020B0600070205080204" pitchFamily="34" charset="-128"/>
              </a:rPr>
              <a:t>Defensa y difusión de principios o valores o causas </a:t>
            </a:r>
            <a:r>
              <a:rPr lang="es-MX" altLang="es-AR" sz="2400">
                <a:latin typeface="Palatino Linotype" panose="02040502050505030304" pitchFamily="18" charset="0"/>
                <a:ea typeface="MS PGothic" panose="020B0600070205080204" pitchFamily="34" charset="-128"/>
              </a:rPr>
              <a:t>(fortalecimiento de la democracia, vigencia DDHH y sociales, prácticas religiosas, preservación del espacio público, defensa del medio ambiente, construcción de ciudadanía, derechos de los consumidores);</a:t>
            </a:r>
            <a:br>
              <a:rPr lang="es-MX" altLang="es-AR" sz="2400">
                <a:latin typeface="Palatino Linotype" panose="02040502050505030304" pitchFamily="18" charset="0"/>
                <a:ea typeface="MS PGothic" panose="020B0600070205080204" pitchFamily="34" charset="-128"/>
              </a:rPr>
            </a:br>
            <a:r>
              <a:rPr lang="es-MX" altLang="es-AR" sz="2400">
                <a:latin typeface="Palatino Linotype" panose="02040502050505030304" pitchFamily="18" charset="0"/>
                <a:ea typeface="MS PGothic" panose="020B0600070205080204" pitchFamily="34" charset="-128"/>
              </a:rPr>
              <a:t> </a:t>
            </a:r>
          </a:p>
          <a:p>
            <a:pPr eaLnBrk="1" hangingPunct="1">
              <a:lnSpc>
                <a:spcPct val="80000"/>
              </a:lnSpc>
            </a:pPr>
            <a:r>
              <a:rPr lang="es-MX" altLang="es-AR" sz="2400" b="1">
                <a:solidFill>
                  <a:srgbClr val="6B6BCF"/>
                </a:solidFill>
                <a:latin typeface="Palatino Linotype" panose="02040502050505030304" pitchFamily="18" charset="0"/>
                <a:ea typeface="MS PGothic" panose="020B0600070205080204" pitchFamily="34" charset="-128"/>
              </a:rPr>
              <a:t>Producción de servicios </a:t>
            </a:r>
            <a:r>
              <a:rPr lang="es-MX" altLang="es-AR" sz="2400">
                <a:latin typeface="Palatino Linotype" panose="02040502050505030304" pitchFamily="18" charset="0"/>
                <a:ea typeface="MS PGothic" panose="020B0600070205080204" pitchFamily="34" charset="-128"/>
              </a:rPr>
              <a:t>(sociales, recreación, esparcimiento, deportes, cultura, educación, salud);</a:t>
            </a:r>
            <a:br>
              <a:rPr lang="es-MX" altLang="es-AR" sz="2400">
                <a:latin typeface="Palatino Linotype" panose="02040502050505030304" pitchFamily="18" charset="0"/>
                <a:ea typeface="MS PGothic" panose="020B0600070205080204" pitchFamily="34" charset="-128"/>
              </a:rPr>
            </a:br>
            <a:endParaRPr lang="es-MX" altLang="es-AR" sz="2400">
              <a:latin typeface="Palatino Linotype" panose="02040502050505030304" pitchFamily="18" charset="0"/>
              <a:ea typeface="MS PGothic" panose="020B0600070205080204" pitchFamily="34" charset="-128"/>
            </a:endParaRPr>
          </a:p>
          <a:p>
            <a:pPr eaLnBrk="1" hangingPunct="1">
              <a:lnSpc>
                <a:spcPct val="80000"/>
              </a:lnSpc>
            </a:pPr>
            <a:r>
              <a:rPr lang="es-MX" altLang="es-AR" sz="2400" b="1">
                <a:solidFill>
                  <a:srgbClr val="6B6BCF"/>
                </a:solidFill>
                <a:latin typeface="Palatino Linotype" panose="02040502050505030304" pitchFamily="18" charset="0"/>
                <a:ea typeface="MS PGothic" panose="020B0600070205080204" pitchFamily="34" charset="-128"/>
              </a:rPr>
              <a:t>Expresión de intereses sectoriales </a:t>
            </a:r>
            <a:r>
              <a:rPr lang="es-MX" altLang="es-AR" sz="2400">
                <a:latin typeface="Palatino Linotype" panose="02040502050505030304" pitchFamily="18" charset="0"/>
                <a:ea typeface="MS PGothic" panose="020B0600070205080204" pitchFamily="34" charset="-128"/>
              </a:rPr>
              <a:t>(empresariales, sindicales, profesionales). </a:t>
            </a:r>
            <a:endParaRPr lang="en-US" altLang="es-AR" sz="2400">
              <a:latin typeface="Palatino Linotype" panose="02040502050505030304" pitchFamily="18" charset="0"/>
              <a:ea typeface="MS PGothic" panose="020B0600070205080204" pitchFamily="34" charset="-128"/>
            </a:endParaRPr>
          </a:p>
          <a:p>
            <a:pPr eaLnBrk="1" hangingPunct="1">
              <a:lnSpc>
                <a:spcPct val="80000"/>
              </a:lnSpc>
            </a:pPr>
            <a:endParaRPr lang="en-US" altLang="es-AR" sz="2000" b="1">
              <a:solidFill>
                <a:srgbClr val="6B6BCF"/>
              </a:solidFill>
              <a:latin typeface="Palatino Linotype" panose="02040502050505030304" pitchFamily="18" charset="0"/>
              <a:ea typeface="MS PGothic" panose="020B0600070205080204" pitchFamily="34" charset="-128"/>
            </a:endParaRPr>
          </a:p>
        </p:txBody>
      </p:sp>
    </p:spTree>
    <p:extLst>
      <p:ext uri="{BB962C8B-B14F-4D97-AF65-F5344CB8AC3E}">
        <p14:creationId xmlns:p14="http://schemas.microsoft.com/office/powerpoint/2010/main" val="11028153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1066800" y="6400800"/>
            <a:ext cx="3200400" cy="457200"/>
          </a:xfrm>
          <a:prstGeom prst="rect">
            <a:avLst/>
          </a:prstGeom>
          <a:noFill/>
          <a:ln w="9525">
            <a:noFill/>
            <a:miter lim="800000"/>
            <a:headEnd/>
            <a:tailEnd/>
          </a:ln>
        </p:spPr>
        <p:txBody>
          <a:bodyPr wrap="none" lIns="92075" tIns="46038" rIns="92075" bIns="46038" anchor="ctr"/>
          <a:lstStyle/>
          <a:p>
            <a:pPr eaLnBrk="1" hangingPunct="1">
              <a:spcBef>
                <a:spcPct val="20000"/>
              </a:spcBef>
            </a:pPr>
            <a:endParaRPr lang="es-ES" altLang="es-AR" sz="600">
              <a:solidFill>
                <a:schemeClr val="tx1"/>
              </a:solidFill>
              <a:latin typeface="Trebuchet MS" pitchFamily="34" charset="0"/>
            </a:endParaRPr>
          </a:p>
        </p:txBody>
      </p:sp>
      <p:sp>
        <p:nvSpPr>
          <p:cNvPr id="19459" name="Text Box 3"/>
          <p:cNvSpPr txBox="1">
            <a:spLocks noChangeArrowheads="1"/>
          </p:cNvSpPr>
          <p:nvPr/>
        </p:nvSpPr>
        <p:spPr bwMode="auto">
          <a:xfrm>
            <a:off x="8787912" y="2590801"/>
            <a:ext cx="169985" cy="720197"/>
          </a:xfrm>
          <a:prstGeom prst="rect">
            <a:avLst/>
          </a:prstGeom>
          <a:noFill/>
          <a:ln w="9525">
            <a:noFill/>
            <a:miter lim="800000"/>
            <a:headEnd/>
            <a:tailEnd/>
          </a:ln>
        </p:spPr>
        <p:txBody>
          <a:bodyPr>
            <a:spAutoFit/>
          </a:bodyPr>
          <a:lstStyle/>
          <a:p>
            <a:pPr eaLnBrk="1" hangingPunct="1">
              <a:spcBef>
                <a:spcPct val="20000"/>
              </a:spcBef>
            </a:pPr>
            <a:endParaRPr lang="es-ES_tradnl" altLang="es-AR" sz="1200">
              <a:solidFill>
                <a:schemeClr val="bg1"/>
              </a:solidFill>
              <a:latin typeface="Arial" charset="0"/>
            </a:endParaRPr>
          </a:p>
          <a:p>
            <a:pPr eaLnBrk="1" hangingPunct="1">
              <a:spcBef>
                <a:spcPct val="20000"/>
              </a:spcBef>
            </a:pPr>
            <a:endParaRPr lang="es-ES_tradnl" altLang="es-AR" sz="1200">
              <a:solidFill>
                <a:schemeClr val="bg1"/>
              </a:solidFill>
              <a:latin typeface="Arial" charset="0"/>
            </a:endParaRPr>
          </a:p>
          <a:p>
            <a:pPr eaLnBrk="1" hangingPunct="1">
              <a:spcBef>
                <a:spcPct val="20000"/>
              </a:spcBef>
            </a:pPr>
            <a:r>
              <a:rPr lang="es-ES_tradnl" altLang="es-AR" sz="1200">
                <a:solidFill>
                  <a:schemeClr val="bg1"/>
                </a:solidFill>
                <a:latin typeface="Arial" charset="0"/>
              </a:rPr>
              <a:t> </a:t>
            </a:r>
            <a:endParaRPr lang="en-US" altLang="es-AR" sz="1200">
              <a:solidFill>
                <a:schemeClr val="bg1"/>
              </a:solidFill>
              <a:latin typeface="Arial" charset="0"/>
            </a:endParaRPr>
          </a:p>
        </p:txBody>
      </p:sp>
      <p:sp>
        <p:nvSpPr>
          <p:cNvPr id="265220" name="Rectangle 4"/>
          <p:cNvSpPr>
            <a:spLocks noGrp="1" noChangeArrowheads="1"/>
          </p:cNvSpPr>
          <p:nvPr>
            <p:ph type="body" idx="1"/>
          </p:nvPr>
        </p:nvSpPr>
        <p:spPr bwMode="auto">
          <a:xfrm>
            <a:off x="411773" y="1143000"/>
            <a:ext cx="7536473" cy="46482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355600" indent="-355600" eaLnBrk="1" hangingPunct="1"/>
            <a:endParaRPr lang="es-ES_tradnl" altLang="es-AR" sz="2800" smtClean="0">
              <a:latin typeface="Tahoma" pitchFamily="34" charset="0"/>
            </a:endParaRPr>
          </a:p>
          <a:p>
            <a:pPr marL="355600" indent="-355600" eaLnBrk="1" hangingPunct="1"/>
            <a:endParaRPr lang="es-ES_tradnl" altLang="es-AR" sz="2800" b="1" smtClean="0">
              <a:latin typeface="Tahoma" pitchFamily="34" charset="0"/>
            </a:endParaRPr>
          </a:p>
          <a:p>
            <a:pPr marL="355600" indent="-355600" eaLnBrk="1" hangingPunct="1"/>
            <a:r>
              <a:rPr lang="es-ES_tradnl" altLang="es-AR" sz="2800" b="1" smtClean="0">
                <a:latin typeface="Tahoma" pitchFamily="34" charset="0"/>
              </a:rPr>
              <a:t>buscan de manera deliberada lograr objetivos sociales que no son producidos de manera espontánea por mercados privados. Ayudan a capturar valor social.</a:t>
            </a:r>
          </a:p>
          <a:p>
            <a:pPr marL="355600" indent="-355600" eaLnBrk="1" hangingPunct="1"/>
            <a:endParaRPr lang="es-ES_tradnl" altLang="es-AR" sz="2800" b="1" smtClean="0">
              <a:latin typeface="Tahoma" pitchFamily="34" charset="0"/>
            </a:endParaRPr>
          </a:p>
        </p:txBody>
      </p:sp>
      <p:sp>
        <p:nvSpPr>
          <p:cNvPr id="5" name="AutoShape 9"/>
          <p:cNvSpPr>
            <a:spLocks noChangeArrowheads="1"/>
          </p:cNvSpPr>
          <p:nvPr/>
        </p:nvSpPr>
        <p:spPr bwMode="auto">
          <a:xfrm>
            <a:off x="70338" y="990600"/>
            <a:ext cx="5486400" cy="609600"/>
          </a:xfrm>
          <a:prstGeom prst="roundRect">
            <a:avLst>
              <a:gd name="adj" fmla="val 16667"/>
            </a:avLst>
          </a:prstGeom>
          <a:solidFill>
            <a:schemeClr val="accent1"/>
          </a:solidFill>
          <a:ln w="9525">
            <a:noFill/>
            <a:round/>
            <a:headEnd/>
            <a:tailEnd/>
          </a:ln>
          <a:effectLst>
            <a:outerShdw dist="35921" dir="2700000" algn="ctr" rotWithShape="0">
              <a:schemeClr val="bg2"/>
            </a:outerShdw>
          </a:effectLst>
        </p:spPr>
        <p:txBody>
          <a:bodyPr wrap="none" anchor="ctr"/>
          <a:lstStyle/>
          <a:p>
            <a:pPr eaLnBrk="1" hangingPunct="1">
              <a:defRPr/>
            </a:pPr>
            <a:r>
              <a:rPr lang="es-ES_tradnl" sz="2800" dirty="0">
                <a:solidFill>
                  <a:srgbClr val="000099"/>
                </a:solidFill>
                <a:effectLst>
                  <a:outerShdw blurRad="38100" dist="38100" dir="2700000" algn="tl">
                    <a:srgbClr val="000000"/>
                  </a:outerShdw>
                </a:effectLst>
                <a:latin typeface="Tahoma" pitchFamily="34" charset="0"/>
              </a:rPr>
              <a:t>EMPRENDIMIENTO SOCIAL</a:t>
            </a:r>
            <a:endParaRPr lang="en-US" sz="2800" dirty="0">
              <a:solidFill>
                <a:srgbClr val="000099"/>
              </a:solidFill>
              <a:effectLst>
                <a:outerShdw blurRad="38100" dist="38100" dir="2700000" algn="tl">
                  <a:srgbClr val="000000"/>
                </a:outerShdw>
              </a:effectLst>
              <a:latin typeface="Tahoma"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522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body" idx="1"/>
          </p:nvPr>
        </p:nvSpPr>
        <p:spPr>
          <a:xfrm>
            <a:off x="285720" y="1357313"/>
            <a:ext cx="8553480" cy="4603750"/>
          </a:xfrm>
        </p:spPr>
        <p:txBody>
          <a:bodyPr/>
          <a:lstStyle/>
          <a:p>
            <a:pPr algn="ctr" eaLnBrk="1" hangingPunct="1"/>
            <a:r>
              <a:rPr lang="es-ES_tradnl" altLang="en-US" sz="3200" b="1" dirty="0" smtClean="0"/>
              <a:t>ORGANIZACIONES SIN FINES DE LUCRO</a:t>
            </a:r>
          </a:p>
          <a:p>
            <a:pPr algn="ctr" eaLnBrk="1" hangingPunct="1">
              <a:buFontTx/>
              <a:buNone/>
            </a:pPr>
            <a:endParaRPr lang="es-ES_tradnl" altLang="en-US" sz="4400" dirty="0" smtClean="0"/>
          </a:p>
          <a:p>
            <a:pPr algn="ctr" eaLnBrk="1" hangingPunct="1">
              <a:buFontTx/>
              <a:buNone/>
            </a:pPr>
            <a:r>
              <a:rPr lang="es-ES_tradnl" altLang="en-US" sz="4400" dirty="0" smtClean="0"/>
              <a:t>Continuo de filantropía pura a forma totalmente comercial</a:t>
            </a:r>
          </a:p>
          <a:p>
            <a:pPr algn="ctr" eaLnBrk="1" hangingPunct="1">
              <a:buFontTx/>
              <a:buNone/>
            </a:pPr>
            <a:r>
              <a:rPr lang="es-ES_tradnl" altLang="en-US" sz="1800" dirty="0" smtClean="0"/>
              <a:t>(ver </a:t>
            </a:r>
            <a:r>
              <a:rPr lang="es-ES_tradnl" altLang="en-US" sz="1800" dirty="0" err="1" smtClean="0"/>
              <a:t>Dees</a:t>
            </a:r>
            <a:r>
              <a:rPr lang="es-ES_tradnl" altLang="en-US" sz="1800" dirty="0" smtClean="0"/>
              <a:t>, 2001, </a:t>
            </a:r>
            <a:r>
              <a:rPr lang="es-ES_tradnl" altLang="en-US" sz="1800" dirty="0" err="1" smtClean="0"/>
              <a:t>pag</a:t>
            </a:r>
            <a:r>
              <a:rPr lang="es-ES_tradnl" altLang="en-US" sz="1800" dirty="0" smtClean="0"/>
              <a:t>. 15)</a:t>
            </a:r>
            <a:endParaRPr lang="es-ES_tradnl" altLang="en-US" dirty="0" smtClean="0"/>
          </a:p>
          <a:p>
            <a:pPr eaLnBrk="1" hangingPunct="1"/>
            <a:endParaRPr lang="es-ES_tradnl" altLang="en-US" dirty="0" smtClean="0"/>
          </a:p>
          <a:p>
            <a:pPr eaLnBrk="1" hangingPunct="1"/>
            <a:endParaRPr lang="es-ES_tradnl" altLang="en-US" dirty="0" smtClean="0"/>
          </a:p>
          <a:p>
            <a:pPr eaLnBrk="1" hangingPunct="1">
              <a:buFontTx/>
              <a:buNone/>
            </a:pPr>
            <a:endParaRPr lang="es-ES_tradnl" altLang="en-US" dirty="0" smtClean="0"/>
          </a:p>
        </p:txBody>
      </p:sp>
    </p:spTree>
    <p:extLst>
      <p:ext uri="{BB962C8B-B14F-4D97-AF65-F5344CB8AC3E}">
        <p14:creationId xmlns:p14="http://schemas.microsoft.com/office/powerpoint/2010/main" val="28567226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7"/>
          <p:cNvGraphicFramePr>
            <a:graphicFrameLocks noChangeAspect="1"/>
          </p:cNvGraphicFramePr>
          <p:nvPr>
            <p:extLst/>
          </p:nvPr>
        </p:nvGraphicFramePr>
        <p:xfrm>
          <a:off x="755576" y="980728"/>
          <a:ext cx="7488832" cy="5584947"/>
        </p:xfrm>
        <a:graphic>
          <a:graphicData uri="http://schemas.openxmlformats.org/presentationml/2006/ole">
            <mc:AlternateContent xmlns:mc="http://schemas.openxmlformats.org/markup-compatibility/2006">
              <mc:Choice xmlns:v="urn:schemas-microsoft-com:vml" Requires="v">
                <p:oleObj spid="_x0000_s1037" name="Document" r:id="rId3" imgW="5646786" imgH="6299116" progId="Word.Document.8">
                  <p:embed/>
                </p:oleObj>
              </mc:Choice>
              <mc:Fallback>
                <p:oleObj name="Document" r:id="rId3" imgW="5646786" imgH="6299116" progId="Word.Document.8">
                  <p:embed/>
                  <p:pic>
                    <p:nvPicPr>
                      <p:cNvPr id="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980728"/>
                        <a:ext cx="7488832" cy="55849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54451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AutoShape 4"/>
          <p:cNvSpPr>
            <a:spLocks noChangeArrowheads="1"/>
          </p:cNvSpPr>
          <p:nvPr/>
        </p:nvSpPr>
        <p:spPr bwMode="auto">
          <a:xfrm>
            <a:off x="4119563" y="3644900"/>
            <a:ext cx="1004887" cy="914400"/>
          </a:xfrm>
          <a:prstGeom prst="downArrow">
            <a:avLst>
              <a:gd name="adj1" fmla="val 50000"/>
              <a:gd name="adj2" fmla="val 25000"/>
            </a:avLst>
          </a:prstGeom>
          <a:solidFill>
            <a:schemeClr val="accent2"/>
          </a:solidFill>
          <a:ln w="9525">
            <a:solidFill>
              <a:schemeClr val="tx1"/>
            </a:solidFill>
            <a:miter lim="800000"/>
            <a:headEnd/>
            <a:tailEnd/>
          </a:ln>
        </p:spPr>
        <p:txBody>
          <a:bodyPr wrap="none" anchor="ctr"/>
          <a:lstStyle>
            <a:lvl1pPr eaLnBrk="0" hangingPunct="0">
              <a:spcBef>
                <a:spcPct val="20000"/>
              </a:spcBef>
              <a:defRPr sz="2600">
                <a:solidFill>
                  <a:srgbClr val="000066"/>
                </a:solidFill>
                <a:latin typeface="Verdana" pitchFamily="34" charset="0"/>
              </a:defRPr>
            </a:lvl1pPr>
            <a:lvl2pPr marL="742950" indent="-285750" eaLnBrk="0" hangingPunct="0">
              <a:spcBef>
                <a:spcPct val="20000"/>
              </a:spcBef>
              <a:buChar char="–"/>
              <a:defRPr sz="2800">
                <a:solidFill>
                  <a:schemeClr val="bg1"/>
                </a:solidFill>
                <a:latin typeface="Arial" pitchFamily="34" charset="0"/>
              </a:defRPr>
            </a:lvl2pPr>
            <a:lvl3pPr marL="1143000" indent="-228600" eaLnBrk="0" hangingPunct="0">
              <a:spcBef>
                <a:spcPct val="20000"/>
              </a:spcBef>
              <a:buChar char="•"/>
              <a:defRPr sz="2400">
                <a:solidFill>
                  <a:schemeClr val="bg1"/>
                </a:solidFill>
                <a:latin typeface="Arial" pitchFamily="34" charset="0"/>
              </a:defRPr>
            </a:lvl3pPr>
            <a:lvl4pPr marL="1600200" indent="-228600" eaLnBrk="0" hangingPunct="0">
              <a:spcBef>
                <a:spcPct val="20000"/>
              </a:spcBef>
              <a:buChar char="–"/>
              <a:defRPr sz="2000">
                <a:solidFill>
                  <a:schemeClr val="bg1"/>
                </a:solidFill>
                <a:latin typeface="Arial" pitchFamily="34" charset="0"/>
              </a:defRPr>
            </a:lvl4pPr>
            <a:lvl5pPr marL="2057400" indent="-228600" eaLnBrk="0" hangingPunct="0">
              <a:spcBef>
                <a:spcPct val="20000"/>
              </a:spcBef>
              <a:buChar char="»"/>
              <a:defRPr sz="2000">
                <a:solidFill>
                  <a:schemeClr val="bg1"/>
                </a:solidFill>
                <a:latin typeface="Arial" pitchFamily="34" charset="0"/>
              </a:defRPr>
            </a:lvl5pPr>
            <a:lvl6pPr marL="2514600" indent="-228600" eaLnBrk="0" fontAlgn="base" hangingPunct="0">
              <a:spcBef>
                <a:spcPct val="20000"/>
              </a:spcBef>
              <a:spcAft>
                <a:spcPct val="0"/>
              </a:spcAft>
              <a:buChar char="»"/>
              <a:defRPr sz="2000">
                <a:solidFill>
                  <a:schemeClr val="bg1"/>
                </a:solidFill>
                <a:latin typeface="Arial" pitchFamily="34" charset="0"/>
              </a:defRPr>
            </a:lvl6pPr>
            <a:lvl7pPr marL="2971800" indent="-228600" eaLnBrk="0" fontAlgn="base" hangingPunct="0">
              <a:spcBef>
                <a:spcPct val="20000"/>
              </a:spcBef>
              <a:spcAft>
                <a:spcPct val="0"/>
              </a:spcAft>
              <a:buChar char="»"/>
              <a:defRPr sz="2000">
                <a:solidFill>
                  <a:schemeClr val="bg1"/>
                </a:solidFill>
                <a:latin typeface="Arial" pitchFamily="34" charset="0"/>
              </a:defRPr>
            </a:lvl7pPr>
            <a:lvl8pPr marL="3429000" indent="-228600" eaLnBrk="0" fontAlgn="base" hangingPunct="0">
              <a:spcBef>
                <a:spcPct val="20000"/>
              </a:spcBef>
              <a:spcAft>
                <a:spcPct val="0"/>
              </a:spcAft>
              <a:buChar char="»"/>
              <a:defRPr sz="2000">
                <a:solidFill>
                  <a:schemeClr val="bg1"/>
                </a:solidFill>
                <a:latin typeface="Arial" pitchFamily="34" charset="0"/>
              </a:defRPr>
            </a:lvl8pPr>
            <a:lvl9pPr marL="3886200" indent="-228600" eaLnBrk="0" fontAlgn="base" hangingPunct="0">
              <a:spcBef>
                <a:spcPct val="20000"/>
              </a:spcBef>
              <a:spcAft>
                <a:spcPct val="0"/>
              </a:spcAft>
              <a:buChar char="»"/>
              <a:defRPr sz="2000">
                <a:solidFill>
                  <a:schemeClr val="bg1"/>
                </a:solidFill>
                <a:latin typeface="Arial" pitchFamily="34" charset="0"/>
              </a:defRPr>
            </a:lvl9pPr>
          </a:lstStyle>
          <a:p>
            <a:pPr algn="ctr" eaLnBrk="1" hangingPunct="1">
              <a:spcBef>
                <a:spcPct val="0"/>
              </a:spcBef>
            </a:pPr>
            <a:endParaRPr lang="es-ES" altLang="en-US" sz="1800">
              <a:solidFill>
                <a:srgbClr val="006600"/>
              </a:solidFill>
              <a:latin typeface="Calibri" pitchFamily="34" charset="0"/>
            </a:endParaRPr>
          </a:p>
        </p:txBody>
      </p:sp>
      <p:sp>
        <p:nvSpPr>
          <p:cNvPr id="41989" name="Text Box 5"/>
          <p:cNvSpPr txBox="1">
            <a:spLocks noChangeArrowheads="1"/>
          </p:cNvSpPr>
          <p:nvPr/>
        </p:nvSpPr>
        <p:spPr bwMode="auto">
          <a:xfrm>
            <a:off x="352425" y="4581525"/>
            <a:ext cx="8540750" cy="1938992"/>
          </a:xfrm>
          <a:prstGeom prst="rect">
            <a:avLst/>
          </a:prstGeom>
          <a:noFill/>
          <a:ln>
            <a:noFill/>
          </a:ln>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defRPr/>
            </a:pPr>
            <a:r>
              <a:rPr lang="es-MX" altLang="en-US" sz="2400" dirty="0">
                <a:solidFill>
                  <a:schemeClr val="accent6"/>
                </a:solidFill>
                <a:latin typeface="Arial Narrow" panose="020B0606020202030204" pitchFamily="34" charset="0"/>
                <a:cs typeface="+mn-cs"/>
              </a:rPr>
              <a:t>Valor social puede tener una dimensión económica</a:t>
            </a:r>
          </a:p>
          <a:p>
            <a:pPr algn="ctr" eaLnBrk="1" hangingPunct="1">
              <a:spcBef>
                <a:spcPct val="50000"/>
              </a:spcBef>
              <a:defRPr/>
            </a:pPr>
            <a:r>
              <a:rPr lang="es-MX" altLang="en-US" sz="2400" dirty="0">
                <a:solidFill>
                  <a:schemeClr val="accent6"/>
                </a:solidFill>
                <a:latin typeface="Arial Narrow" panose="020B0606020202030204" pitchFamily="34" charset="0"/>
                <a:cs typeface="+mn-cs"/>
              </a:rPr>
              <a:t>D</a:t>
            </a:r>
            <a:r>
              <a:rPr lang="es-MX" altLang="en-US" sz="2400" dirty="0" smtClean="0">
                <a:solidFill>
                  <a:schemeClr val="accent6"/>
                </a:solidFill>
                <a:latin typeface="Arial Narrow" panose="020B0606020202030204" pitchFamily="34" charset="0"/>
                <a:cs typeface="+mn-cs"/>
              </a:rPr>
              <a:t>esempeño económico </a:t>
            </a:r>
            <a:r>
              <a:rPr lang="es-MX" altLang="en-US" sz="2400" dirty="0">
                <a:solidFill>
                  <a:schemeClr val="accent6"/>
                </a:solidFill>
                <a:latin typeface="Arial Narrow" panose="020B0606020202030204" pitchFamily="34" charset="0"/>
                <a:cs typeface="+mn-cs"/>
              </a:rPr>
              <a:t>no </a:t>
            </a:r>
            <a:r>
              <a:rPr lang="es-MX" altLang="en-US" sz="2400" dirty="0" smtClean="0">
                <a:solidFill>
                  <a:schemeClr val="accent6"/>
                </a:solidFill>
                <a:latin typeface="Arial Narrow" panose="020B0606020202030204" pitchFamily="34" charset="0"/>
                <a:cs typeface="+mn-cs"/>
              </a:rPr>
              <a:t>es su foco principal aunque deben ser sustentables económicamente</a:t>
            </a:r>
            <a:endParaRPr lang="es-MX" altLang="en-US" sz="2400" dirty="0">
              <a:solidFill>
                <a:schemeClr val="accent6"/>
              </a:solidFill>
              <a:latin typeface="Arial Narrow" panose="020B0606020202030204" pitchFamily="34" charset="0"/>
              <a:cs typeface="+mn-cs"/>
            </a:endParaRPr>
          </a:p>
          <a:p>
            <a:pPr algn="ctr" eaLnBrk="1" hangingPunct="1">
              <a:spcBef>
                <a:spcPct val="50000"/>
              </a:spcBef>
              <a:defRPr/>
            </a:pPr>
            <a:r>
              <a:rPr lang="es-MX" altLang="en-US" sz="2400" dirty="0" smtClean="0">
                <a:solidFill>
                  <a:schemeClr val="accent6"/>
                </a:solidFill>
                <a:latin typeface="Arial Narrow" panose="020B0606020202030204" pitchFamily="34" charset="0"/>
                <a:cs typeface="+mn-cs"/>
              </a:rPr>
              <a:t>Producen </a:t>
            </a:r>
            <a:r>
              <a:rPr lang="es-MX" altLang="en-US" sz="2400" dirty="0">
                <a:solidFill>
                  <a:schemeClr val="accent6"/>
                </a:solidFill>
                <a:latin typeface="Arial Narrow" panose="020B0606020202030204" pitchFamily="34" charset="0"/>
                <a:cs typeface="+mn-cs"/>
              </a:rPr>
              <a:t>bienes públicos: capital social, integración social</a:t>
            </a:r>
            <a:endParaRPr lang="es-ES" altLang="en-US" sz="2400" dirty="0">
              <a:solidFill>
                <a:schemeClr val="accent6"/>
              </a:solidFill>
              <a:latin typeface="Arial Narrow" panose="020B0606020202030204" pitchFamily="34" charset="0"/>
              <a:cs typeface="+mn-cs"/>
            </a:endParaRPr>
          </a:p>
        </p:txBody>
      </p:sp>
      <p:sp>
        <p:nvSpPr>
          <p:cNvPr id="32772" name="Rounded Rectangle 1"/>
          <p:cNvSpPr>
            <a:spLocks noChangeArrowheads="1"/>
          </p:cNvSpPr>
          <p:nvPr/>
        </p:nvSpPr>
        <p:spPr bwMode="auto">
          <a:xfrm>
            <a:off x="928688" y="1196975"/>
            <a:ext cx="7345362" cy="936625"/>
          </a:xfrm>
          <a:prstGeom prst="roundRect">
            <a:avLst>
              <a:gd name="adj" fmla="val 16667"/>
            </a:avLst>
          </a:prstGeom>
          <a:solidFill>
            <a:srgbClr val="000066"/>
          </a:solidFill>
          <a:ln w="9525" algn="ctr">
            <a:solidFill>
              <a:schemeClr val="bg1"/>
            </a:solidFill>
            <a:round/>
            <a:headEnd/>
            <a:tailEnd/>
          </a:ln>
        </p:spPr>
        <p:txBody>
          <a:bodyPr anchor="ctr"/>
          <a:lstStyle>
            <a:lvl1pPr eaLnBrk="0" hangingPunct="0">
              <a:spcBef>
                <a:spcPct val="20000"/>
              </a:spcBef>
              <a:defRPr sz="2600">
                <a:solidFill>
                  <a:srgbClr val="000066"/>
                </a:solidFill>
                <a:latin typeface="Verdana" pitchFamily="34" charset="0"/>
              </a:defRPr>
            </a:lvl1pPr>
            <a:lvl2pPr marL="742950" indent="-285750" eaLnBrk="0" hangingPunct="0">
              <a:spcBef>
                <a:spcPct val="20000"/>
              </a:spcBef>
              <a:buChar char="–"/>
              <a:defRPr sz="2800">
                <a:solidFill>
                  <a:schemeClr val="bg1"/>
                </a:solidFill>
                <a:latin typeface="Arial" pitchFamily="34" charset="0"/>
              </a:defRPr>
            </a:lvl2pPr>
            <a:lvl3pPr marL="1143000" indent="-228600" eaLnBrk="0" hangingPunct="0">
              <a:spcBef>
                <a:spcPct val="20000"/>
              </a:spcBef>
              <a:buChar char="•"/>
              <a:defRPr sz="2400">
                <a:solidFill>
                  <a:schemeClr val="bg1"/>
                </a:solidFill>
                <a:latin typeface="Arial" pitchFamily="34" charset="0"/>
              </a:defRPr>
            </a:lvl3pPr>
            <a:lvl4pPr marL="1600200" indent="-228600" eaLnBrk="0" hangingPunct="0">
              <a:spcBef>
                <a:spcPct val="20000"/>
              </a:spcBef>
              <a:buChar char="–"/>
              <a:defRPr sz="2000">
                <a:solidFill>
                  <a:schemeClr val="bg1"/>
                </a:solidFill>
                <a:latin typeface="Arial" pitchFamily="34" charset="0"/>
              </a:defRPr>
            </a:lvl4pPr>
            <a:lvl5pPr marL="2057400" indent="-228600" eaLnBrk="0" hangingPunct="0">
              <a:spcBef>
                <a:spcPct val="20000"/>
              </a:spcBef>
              <a:buChar char="»"/>
              <a:defRPr sz="2000">
                <a:solidFill>
                  <a:schemeClr val="bg1"/>
                </a:solidFill>
                <a:latin typeface="Arial" pitchFamily="34" charset="0"/>
              </a:defRPr>
            </a:lvl5pPr>
            <a:lvl6pPr marL="2514600" indent="-228600" eaLnBrk="0" fontAlgn="base" hangingPunct="0">
              <a:spcBef>
                <a:spcPct val="20000"/>
              </a:spcBef>
              <a:spcAft>
                <a:spcPct val="0"/>
              </a:spcAft>
              <a:buChar char="»"/>
              <a:defRPr sz="2000">
                <a:solidFill>
                  <a:schemeClr val="bg1"/>
                </a:solidFill>
                <a:latin typeface="Arial" pitchFamily="34" charset="0"/>
              </a:defRPr>
            </a:lvl6pPr>
            <a:lvl7pPr marL="2971800" indent="-228600" eaLnBrk="0" fontAlgn="base" hangingPunct="0">
              <a:spcBef>
                <a:spcPct val="20000"/>
              </a:spcBef>
              <a:spcAft>
                <a:spcPct val="0"/>
              </a:spcAft>
              <a:buChar char="»"/>
              <a:defRPr sz="2000">
                <a:solidFill>
                  <a:schemeClr val="bg1"/>
                </a:solidFill>
                <a:latin typeface="Arial" pitchFamily="34" charset="0"/>
              </a:defRPr>
            </a:lvl7pPr>
            <a:lvl8pPr marL="3429000" indent="-228600" eaLnBrk="0" fontAlgn="base" hangingPunct="0">
              <a:spcBef>
                <a:spcPct val="20000"/>
              </a:spcBef>
              <a:spcAft>
                <a:spcPct val="0"/>
              </a:spcAft>
              <a:buChar char="»"/>
              <a:defRPr sz="2000">
                <a:solidFill>
                  <a:schemeClr val="bg1"/>
                </a:solidFill>
                <a:latin typeface="Arial" pitchFamily="34" charset="0"/>
              </a:defRPr>
            </a:lvl8pPr>
            <a:lvl9pPr marL="3886200" indent="-228600" eaLnBrk="0" fontAlgn="base" hangingPunct="0">
              <a:spcBef>
                <a:spcPct val="20000"/>
              </a:spcBef>
              <a:spcAft>
                <a:spcPct val="0"/>
              </a:spcAft>
              <a:buChar char="»"/>
              <a:defRPr sz="2000">
                <a:solidFill>
                  <a:schemeClr val="bg1"/>
                </a:solidFill>
                <a:latin typeface="Arial" pitchFamily="34" charset="0"/>
              </a:defRPr>
            </a:lvl9pPr>
          </a:lstStyle>
          <a:p>
            <a:pPr algn="ctr" eaLnBrk="1" hangingPunct="1">
              <a:spcBef>
                <a:spcPct val="0"/>
              </a:spcBef>
            </a:pPr>
            <a:r>
              <a:rPr lang="es-AR" altLang="en-US" b="1">
                <a:solidFill>
                  <a:schemeClr val="bg1"/>
                </a:solidFill>
                <a:latin typeface="Arial Narrow" pitchFamily="34" charset="0"/>
              </a:rPr>
              <a:t>Organizaciones Sociales</a:t>
            </a:r>
          </a:p>
        </p:txBody>
      </p:sp>
      <p:sp>
        <p:nvSpPr>
          <p:cNvPr id="4" name="Oval 3"/>
          <p:cNvSpPr/>
          <p:nvPr/>
        </p:nvSpPr>
        <p:spPr bwMode="auto">
          <a:xfrm>
            <a:off x="1633538" y="2420938"/>
            <a:ext cx="5976937" cy="1008062"/>
          </a:xfrm>
          <a:prstGeom prst="ellipse">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nchor="ctr"/>
          <a:lstStyle/>
          <a:p>
            <a:pPr algn="ctr">
              <a:defRPr/>
            </a:pPr>
            <a:r>
              <a:rPr lang="es-AR" sz="2400" b="1" dirty="0">
                <a:solidFill>
                  <a:schemeClr val="accent6"/>
                </a:solidFill>
                <a:latin typeface="Arial Narrow" panose="020B0606020202030204" pitchFamily="34" charset="0"/>
              </a:rPr>
              <a:t>Generan</a:t>
            </a:r>
            <a:r>
              <a:rPr lang="en-US" sz="2400" b="1" dirty="0">
                <a:solidFill>
                  <a:schemeClr val="accent6"/>
                </a:solidFill>
                <a:latin typeface="Arial Narrow" panose="020B0606020202030204" pitchFamily="34" charset="0"/>
              </a:rPr>
              <a:t> Valor Social</a:t>
            </a:r>
          </a:p>
        </p:txBody>
      </p:sp>
    </p:spTree>
    <p:extLst>
      <p:ext uri="{BB962C8B-B14F-4D97-AF65-F5344CB8AC3E}">
        <p14:creationId xmlns:p14="http://schemas.microsoft.com/office/powerpoint/2010/main" val="2764963856"/>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Text Placeholder 1"/>
          <p:cNvSpPr txBox="1">
            <a:spLocks/>
          </p:cNvSpPr>
          <p:nvPr/>
        </p:nvSpPr>
        <p:spPr bwMode="auto">
          <a:xfrm>
            <a:off x="395654" y="1700213"/>
            <a:ext cx="8424497" cy="4608512"/>
          </a:xfrm>
          <a:prstGeom prst="rect">
            <a:avLst/>
          </a:prstGeom>
          <a:noFill/>
          <a:ln w="9525">
            <a:noFill/>
            <a:miter lim="800000"/>
            <a:headEnd/>
            <a:tailEnd/>
          </a:ln>
        </p:spPr>
        <p:txBody>
          <a:bodyPr/>
          <a:lstStyle/>
          <a:p>
            <a:pPr algn="ctr" eaLnBrk="1" hangingPunct="1">
              <a:spcBef>
                <a:spcPct val="20000"/>
              </a:spcBef>
            </a:pPr>
            <a:r>
              <a:rPr lang="es-ES_tradnl" altLang="es-AR" sz="2800" i="1"/>
              <a:t>Iniciativas basadas en actividades productivas o comerciales que operan en el mercado generando  ingresos por la venta de productos o servicios y que permiten de manera directa el logro de una misión social</a:t>
            </a:r>
          </a:p>
          <a:p>
            <a:pPr algn="ctr" eaLnBrk="1" hangingPunct="1">
              <a:spcBef>
                <a:spcPct val="20000"/>
              </a:spcBef>
            </a:pPr>
            <a:endParaRPr lang="es-ES_tradnl" altLang="es-AR" sz="2800" i="1"/>
          </a:p>
          <a:p>
            <a:pPr algn="ctr" eaLnBrk="1" hangingPunct="1">
              <a:spcBef>
                <a:spcPct val="20000"/>
              </a:spcBef>
            </a:pPr>
            <a:r>
              <a:rPr lang="es-ES_tradnl" altLang="es-AR" sz="2800" i="1"/>
              <a:t>“A social business as a selfless business whose purpose is to bring an end to a social problem” (</a:t>
            </a:r>
            <a:r>
              <a:rPr lang="es-ES_tradnl" altLang="es-AR" sz="1000" i="1"/>
              <a:t>Yunus, 2010, xvii</a:t>
            </a:r>
            <a:r>
              <a:rPr lang="es-ES_tradnl" altLang="es-AR" sz="2800" i="1"/>
              <a:t>) “….Its goal is to solve a social problem by using business methods…. (</a:t>
            </a:r>
            <a:r>
              <a:rPr lang="es-ES_tradnl" altLang="es-AR" sz="1000" i="1"/>
              <a:t>Yunus, 2010, 1</a:t>
            </a:r>
            <a:r>
              <a:rPr lang="es-ES_tradnl" altLang="es-AR" sz="2800" i="1"/>
              <a:t>)</a:t>
            </a:r>
          </a:p>
          <a:p>
            <a:pPr algn="ctr" eaLnBrk="1" hangingPunct="1">
              <a:spcBef>
                <a:spcPct val="20000"/>
              </a:spcBef>
            </a:pPr>
            <a:endParaRPr lang="en-US" altLang="es-AR" sz="2800" i="1"/>
          </a:p>
        </p:txBody>
      </p:sp>
      <p:sp>
        <p:nvSpPr>
          <p:cNvPr id="21507" name="Rectangle 2"/>
          <p:cNvSpPr>
            <a:spLocks noGrp="1" noChangeArrowheads="1"/>
          </p:cNvSpPr>
          <p:nvPr>
            <p:ph type="title"/>
          </p:nvPr>
        </p:nvSpPr>
        <p:spPr bwMode="auto">
          <a:xfrm>
            <a:off x="0" y="1052513"/>
            <a:ext cx="9144000" cy="639762"/>
          </a:xfrm>
          <a:noFill/>
          <a:ln>
            <a:miter lim="800000"/>
            <a:headEnd/>
            <a:tailEnd/>
          </a:ln>
        </p:spPr>
        <p:txBody>
          <a:bodyPr vert="horz" wrap="square" lIns="91440" tIns="45720" rIns="91440" bIns="45720" numCol="1" anchor="t" anchorCtr="0" compatLnSpc="1">
            <a:prstTxWarp prst="textNoShape">
              <a:avLst/>
            </a:prstTxWarp>
          </a:bodyPr>
          <a:lstStyle/>
          <a:p>
            <a:r>
              <a:rPr lang="es-AR" altLang="es-AR" sz="2400" smtClean="0">
                <a:latin typeface="Arial" charset="0"/>
              </a:rPr>
              <a:t>El Concepto de Negocio Social</a:t>
            </a:r>
          </a:p>
        </p:txBody>
      </p:sp>
      <p:sp>
        <p:nvSpPr>
          <p:cNvPr id="5" name="AutoShape 9"/>
          <p:cNvSpPr>
            <a:spLocks noChangeArrowheads="1"/>
          </p:cNvSpPr>
          <p:nvPr/>
        </p:nvSpPr>
        <p:spPr bwMode="auto">
          <a:xfrm>
            <a:off x="70338" y="990600"/>
            <a:ext cx="5486400" cy="609600"/>
          </a:xfrm>
          <a:prstGeom prst="roundRect">
            <a:avLst>
              <a:gd name="adj" fmla="val 16667"/>
            </a:avLst>
          </a:prstGeom>
          <a:solidFill>
            <a:schemeClr val="accent1"/>
          </a:solidFill>
          <a:ln w="9525">
            <a:noFill/>
            <a:round/>
            <a:headEnd/>
            <a:tailEnd/>
          </a:ln>
          <a:effectLst>
            <a:outerShdw dist="35921" dir="2700000" algn="ctr" rotWithShape="0">
              <a:schemeClr val="bg2"/>
            </a:outerShdw>
          </a:effectLst>
        </p:spPr>
        <p:txBody>
          <a:bodyPr wrap="none" anchor="ctr"/>
          <a:lstStyle/>
          <a:p>
            <a:pPr eaLnBrk="1" hangingPunct="1">
              <a:defRPr/>
            </a:pPr>
            <a:r>
              <a:rPr lang="es-ES_tradnl" sz="2800" dirty="0">
                <a:solidFill>
                  <a:srgbClr val="000099"/>
                </a:solidFill>
                <a:effectLst>
                  <a:outerShdw blurRad="38100" dist="38100" dir="2700000" algn="tl">
                    <a:srgbClr val="000000"/>
                  </a:outerShdw>
                </a:effectLst>
                <a:latin typeface="Tahoma" pitchFamily="34" charset="0"/>
              </a:rPr>
              <a:t>Negocio Social</a:t>
            </a:r>
            <a:endParaRPr lang="en-US" sz="2800" dirty="0">
              <a:solidFill>
                <a:srgbClr val="000099"/>
              </a:solidFill>
              <a:effectLst>
                <a:outerShdw blurRad="38100" dist="38100" dir="2700000" algn="tl">
                  <a:srgbClr val="000000"/>
                </a:outerShdw>
              </a:effectLst>
              <a:latin typeface="Tahoma" pitchFamily="34" charset="0"/>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7" name="AutoShape 5"/>
          <p:cNvSpPr>
            <a:spLocks noChangeArrowheads="1"/>
          </p:cNvSpPr>
          <p:nvPr/>
        </p:nvSpPr>
        <p:spPr bwMode="auto">
          <a:xfrm>
            <a:off x="0" y="228600"/>
            <a:ext cx="6471138" cy="609600"/>
          </a:xfrm>
          <a:prstGeom prst="roundRect">
            <a:avLst>
              <a:gd name="adj" fmla="val 16667"/>
            </a:avLst>
          </a:prstGeom>
          <a:solidFill>
            <a:schemeClr val="accent1"/>
          </a:solidFill>
          <a:ln w="9525">
            <a:noFill/>
            <a:round/>
            <a:headEnd/>
            <a:tailEnd/>
          </a:ln>
          <a:effectLst>
            <a:outerShdw dist="35921" dir="2700000" algn="ctr" rotWithShape="0">
              <a:schemeClr val="bg2"/>
            </a:outerShdw>
          </a:effectLst>
        </p:spPr>
        <p:txBody>
          <a:bodyPr wrap="none" anchor="ctr"/>
          <a:lstStyle/>
          <a:p>
            <a:pPr eaLnBrk="1" hangingPunct="1">
              <a:defRPr/>
            </a:pPr>
            <a:r>
              <a:rPr lang="es-ES_tradnl" sz="2800" dirty="0">
                <a:solidFill>
                  <a:srgbClr val="000099"/>
                </a:solidFill>
                <a:effectLst>
                  <a:outerShdw blurRad="38100" dist="38100" dir="2700000" algn="tl">
                    <a:srgbClr val="000000"/>
                  </a:outerShdw>
                </a:effectLst>
                <a:latin typeface="Tahoma" pitchFamily="34" charset="0"/>
              </a:rPr>
              <a:t>Social Enterprise</a:t>
            </a:r>
            <a:endParaRPr lang="en-US" sz="2800" dirty="0">
              <a:solidFill>
                <a:srgbClr val="000099"/>
              </a:solidFill>
              <a:effectLst>
                <a:outerShdw blurRad="38100" dist="38100" dir="2700000" algn="tl">
                  <a:srgbClr val="000000"/>
                </a:outerShdw>
              </a:effectLst>
              <a:latin typeface="Tahoma" pitchFamily="34" charset="0"/>
            </a:endParaRPr>
          </a:p>
        </p:txBody>
      </p:sp>
      <p:sp>
        <p:nvSpPr>
          <p:cNvPr id="6" name="Rectangle 5"/>
          <p:cNvSpPr>
            <a:spLocks noChangeArrowheads="1"/>
          </p:cNvSpPr>
          <p:nvPr/>
        </p:nvSpPr>
        <p:spPr bwMode="auto">
          <a:xfrm>
            <a:off x="0" y="990601"/>
            <a:ext cx="9144000" cy="2197525"/>
          </a:xfrm>
          <a:prstGeom prst="rect">
            <a:avLst/>
          </a:prstGeom>
          <a:noFill/>
          <a:ln w="9525">
            <a:noFill/>
            <a:miter lim="800000"/>
            <a:headEnd/>
            <a:tailEnd/>
          </a:ln>
        </p:spPr>
        <p:txBody>
          <a:bodyPr>
            <a:spAutoFit/>
          </a:bodyPr>
          <a:lstStyle/>
          <a:p>
            <a:pPr eaLnBrk="1" hangingPunct="1">
              <a:spcBef>
                <a:spcPct val="20000"/>
              </a:spcBef>
            </a:pPr>
            <a:r>
              <a:rPr lang="en-US" altLang="es-AR" sz="2000" b="1"/>
              <a:t>A social enterprise is an </a:t>
            </a:r>
            <a:r>
              <a:rPr lang="en-US" altLang="es-AR" sz="2000" b="1">
                <a:hlinkClick r:id="rId3" tooltip="Organization"/>
              </a:rPr>
              <a:t>organization</a:t>
            </a:r>
            <a:r>
              <a:rPr lang="en-US" altLang="es-AR" sz="2000" b="1"/>
              <a:t> that applies commercial strategies to maximize improvements in human and environmental well-being, rather than maximising profits for external shareholders. Social enterprises can be structured as a </a:t>
            </a:r>
            <a:r>
              <a:rPr lang="en-US" altLang="es-AR" sz="2000" b="1">
                <a:hlinkClick r:id="rId4" tooltip="Profit (accounting)"/>
              </a:rPr>
              <a:t>for-profit</a:t>
            </a:r>
            <a:r>
              <a:rPr lang="en-US" altLang="es-AR" sz="2000" b="1"/>
              <a:t> or </a:t>
            </a:r>
            <a:r>
              <a:rPr lang="en-US" altLang="es-AR" sz="2000" b="1">
                <a:hlinkClick r:id="rId5" tooltip="Nonprofit organization"/>
              </a:rPr>
              <a:t>non-profit</a:t>
            </a:r>
            <a:r>
              <a:rPr lang="en-US" altLang="es-AR" sz="2000" b="1"/>
              <a:t>, and may take the form of a </a:t>
            </a:r>
            <a:r>
              <a:rPr lang="en-US" altLang="es-AR" sz="2000" b="1">
                <a:hlinkClick r:id="rId6" tooltip="Co-operative"/>
              </a:rPr>
              <a:t>co-operative</a:t>
            </a:r>
            <a:r>
              <a:rPr lang="en-US" altLang="es-AR" sz="2000" b="1"/>
              <a:t>, </a:t>
            </a:r>
            <a:r>
              <a:rPr lang="en-US" altLang="es-AR" sz="2000" b="1">
                <a:hlinkClick r:id="rId7" tooltip="Mutual organization"/>
              </a:rPr>
              <a:t>mutual organization</a:t>
            </a:r>
            <a:r>
              <a:rPr lang="en-US" altLang="es-AR" sz="2000" b="1"/>
              <a:t>, a </a:t>
            </a:r>
            <a:r>
              <a:rPr lang="en-US" altLang="es-AR" sz="2000" b="1">
                <a:hlinkClick r:id="rId8" tooltip="Social business"/>
              </a:rPr>
              <a:t>social business</a:t>
            </a:r>
            <a:r>
              <a:rPr lang="en-US" altLang="es-AR" sz="2000" b="1"/>
              <a:t>, or a </a:t>
            </a:r>
            <a:r>
              <a:rPr lang="en-US" altLang="es-AR" sz="2000" b="1">
                <a:hlinkClick r:id="rId9" tooltip="Charity organization"/>
              </a:rPr>
              <a:t>charity organization</a:t>
            </a:r>
            <a:r>
              <a:rPr lang="en-US" altLang="es-AR" sz="2000" b="1"/>
              <a:t> </a:t>
            </a:r>
          </a:p>
          <a:p>
            <a:pPr algn="r" eaLnBrk="1" hangingPunct="1">
              <a:spcBef>
                <a:spcPct val="20000"/>
              </a:spcBef>
            </a:pPr>
            <a:r>
              <a:rPr lang="en-US" altLang="es-AR" sz="1400"/>
              <a:t>(</a:t>
            </a:r>
            <a:r>
              <a:rPr lang="en-US" altLang="es-AR" sz="1400">
                <a:hlinkClick r:id="rId10"/>
              </a:rPr>
              <a:t>en.wikipedia.org/wiki/Social_enterprise</a:t>
            </a:r>
            <a:r>
              <a:rPr lang="en-US" altLang="es-AR" sz="1400"/>
              <a:t>, 1-8-2012)</a:t>
            </a:r>
            <a:endParaRPr lang="en-US" altLang="es-AR"/>
          </a:p>
        </p:txBody>
      </p:sp>
      <p:sp>
        <p:nvSpPr>
          <p:cNvPr id="7" name="Rectangle 6"/>
          <p:cNvSpPr>
            <a:spLocks noChangeArrowheads="1"/>
          </p:cNvSpPr>
          <p:nvPr/>
        </p:nvSpPr>
        <p:spPr bwMode="auto">
          <a:xfrm>
            <a:off x="0" y="3810000"/>
            <a:ext cx="8651631" cy="2185988"/>
          </a:xfrm>
          <a:prstGeom prst="rect">
            <a:avLst/>
          </a:prstGeom>
          <a:noFill/>
          <a:ln w="9525">
            <a:noFill/>
            <a:miter lim="800000"/>
            <a:headEnd/>
            <a:tailEnd/>
          </a:ln>
        </p:spPr>
        <p:txBody>
          <a:bodyPr>
            <a:spAutoFit/>
          </a:bodyPr>
          <a:lstStyle/>
          <a:p>
            <a:pPr eaLnBrk="1" hangingPunct="1">
              <a:spcBef>
                <a:spcPct val="20000"/>
              </a:spcBef>
            </a:pPr>
            <a:r>
              <a:rPr lang="en-US" altLang="es-AR" sz="2000" b="1"/>
              <a:t>A business driven by social and/or environmental purpose. They are trading organisations (their main income streams are revenues for goods and services provided, not grants or donations). Successful social enterprises generate surpluses or profits which are reinvested towards achieving their social mission. Their assets are often locked for community purpose. </a:t>
            </a:r>
          </a:p>
          <a:p>
            <a:pPr algn="r" eaLnBrk="1" hangingPunct="1"/>
            <a:r>
              <a:rPr lang="en-US" altLang="es-AR" sz="1600"/>
              <a:t>(</a:t>
            </a:r>
            <a:r>
              <a:rPr lang="en-US" altLang="es-AR" sz="1200">
                <a:hlinkClick r:id="rId11"/>
              </a:rPr>
              <a:t>http://www.socialenterprise.org.uk/</a:t>
            </a:r>
            <a:r>
              <a:rPr lang="en-US" altLang="es-AR" sz="1200"/>
              <a:t> 1-8-12)</a:t>
            </a:r>
            <a:endParaRPr lang="en-US" altLang="es-AR"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i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AutoShape 2"/>
          <p:cNvSpPr>
            <a:spLocks noChangeArrowheads="1"/>
          </p:cNvSpPr>
          <p:nvPr/>
        </p:nvSpPr>
        <p:spPr bwMode="auto">
          <a:xfrm>
            <a:off x="351693" y="1981200"/>
            <a:ext cx="8440615" cy="3124200"/>
          </a:xfrm>
          <a:prstGeom prst="roundRect">
            <a:avLst>
              <a:gd name="adj" fmla="val 16667"/>
            </a:avLst>
          </a:prstGeom>
          <a:solidFill>
            <a:schemeClr val="accent1"/>
          </a:solidFill>
          <a:ln w="9525">
            <a:noFill/>
            <a:round/>
            <a:headEnd/>
            <a:tailEnd/>
          </a:ln>
          <a:effectLst>
            <a:prstShdw prst="shdw17" dist="17961" dir="2700000">
              <a:schemeClr val="tx1"/>
            </a:prstShdw>
          </a:effectLst>
        </p:spPr>
        <p:txBody>
          <a:bodyPr wrap="none" lIns="0" anchor="ctr"/>
          <a:lstStyle/>
          <a:p>
            <a:pPr algn="ctr"/>
            <a:r>
              <a:rPr lang="es-MX" altLang="es-AR" sz="2800" b="1">
                <a:solidFill>
                  <a:srgbClr val="0066CC"/>
                </a:solidFill>
                <a:latin typeface="Tahoma" pitchFamily="34" charset="0"/>
              </a:rPr>
              <a:t>MODELOS DE NEGOCIOS </a:t>
            </a:r>
          </a:p>
          <a:p>
            <a:pPr algn="ctr"/>
            <a:r>
              <a:rPr lang="es-MX" altLang="es-AR" sz="2800" b="1">
                <a:solidFill>
                  <a:srgbClr val="0066CC"/>
                </a:solidFill>
                <a:latin typeface="Tahoma" pitchFamily="34" charset="0"/>
              </a:rPr>
              <a:t>EN EMPRESAS DE IMPACTO</a:t>
            </a:r>
          </a:p>
          <a:p>
            <a:pPr algn="ctr"/>
            <a:endParaRPr lang="es-MX" altLang="es-AR" sz="2800" b="1">
              <a:solidFill>
                <a:srgbClr val="0066CC"/>
              </a:solidFill>
              <a:latin typeface="Tahoma"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AutoShape 2"/>
          <p:cNvSpPr>
            <a:spLocks noChangeArrowheads="1"/>
          </p:cNvSpPr>
          <p:nvPr/>
        </p:nvSpPr>
        <p:spPr bwMode="auto">
          <a:xfrm>
            <a:off x="351693" y="1981200"/>
            <a:ext cx="8440615" cy="3124200"/>
          </a:xfrm>
          <a:prstGeom prst="roundRect">
            <a:avLst>
              <a:gd name="adj" fmla="val 16667"/>
            </a:avLst>
          </a:prstGeom>
          <a:solidFill>
            <a:schemeClr val="accent1"/>
          </a:solidFill>
          <a:ln w="9525">
            <a:noFill/>
            <a:round/>
            <a:headEnd/>
            <a:tailEnd/>
          </a:ln>
          <a:effectLst>
            <a:prstShdw prst="shdw17" dist="17961" dir="2700000">
              <a:schemeClr val="tx1"/>
            </a:prstShdw>
          </a:effectLst>
        </p:spPr>
        <p:txBody>
          <a:bodyPr wrap="none" lIns="0" anchor="ctr"/>
          <a:lstStyle/>
          <a:p>
            <a:pPr marL="0" indent="0" algn="ctr"/>
            <a:r>
              <a:rPr lang="es-ES_tradnl" altLang="en-US" sz="2800" b="1" i="1" dirty="0" smtClean="0">
                <a:latin typeface="Arial Narrow" pitchFamily="34" charset="0"/>
              </a:rPr>
              <a:t>TERCER SECTOR Y  </a:t>
            </a:r>
          </a:p>
          <a:p>
            <a:pPr marL="0" indent="0" algn="ctr"/>
            <a:r>
              <a:rPr lang="es-ES_tradnl" altLang="en-US" sz="2800" b="1" i="1" dirty="0" smtClean="0">
                <a:latin typeface="Arial Narrow" pitchFamily="34" charset="0"/>
              </a:rPr>
              <a:t>ORGANIZACIONES CON FINES SOCIALES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ubtítulo"/>
          <p:cNvSpPr>
            <a:spLocks noGrp="1"/>
          </p:cNvSpPr>
          <p:nvPr>
            <p:ph type="subTitle" idx="1"/>
          </p:nvPr>
        </p:nvSpPr>
        <p:spPr>
          <a:xfrm>
            <a:off x="105508" y="1643050"/>
            <a:ext cx="9038492" cy="5410200"/>
          </a:xfrm>
        </p:spPr>
        <p:txBody>
          <a:bodyPr/>
          <a:lstStyle/>
          <a:p>
            <a:pPr marL="457200" indent="-457200" algn="l">
              <a:buFont typeface="Arial" panose="020B0604020202020204" pitchFamily="34" charset="0"/>
              <a:buChar char="•"/>
              <a:defRPr/>
            </a:pPr>
            <a:r>
              <a:rPr lang="es-AR" sz="2400" dirty="0" smtClean="0"/>
              <a:t>Empresas que diseñan sus modelos de negocios basados en aliviar o compensar un problema ambiental o social (</a:t>
            </a:r>
            <a:r>
              <a:rPr lang="es-AR" sz="2400" dirty="0" err="1" smtClean="0"/>
              <a:t>Haigh</a:t>
            </a:r>
            <a:r>
              <a:rPr lang="es-AR" sz="2400" dirty="0"/>
              <a:t> </a:t>
            </a:r>
            <a:r>
              <a:rPr lang="es-AR" sz="2400" dirty="0" smtClean="0"/>
              <a:t>et al. 2015).</a:t>
            </a:r>
          </a:p>
          <a:p>
            <a:pPr marL="457200" indent="-457200" algn="l">
              <a:buFont typeface="Arial" panose="020B0604020202020204" pitchFamily="34" charset="0"/>
              <a:buChar char="•"/>
              <a:defRPr/>
            </a:pPr>
            <a:endParaRPr lang="es-AR" sz="2400" dirty="0"/>
          </a:p>
          <a:p>
            <a:pPr marL="457200" indent="-457200" algn="l">
              <a:buFont typeface="Arial" panose="020B0604020202020204" pitchFamily="34" charset="0"/>
              <a:buChar char="•"/>
              <a:defRPr/>
            </a:pPr>
            <a:r>
              <a:rPr lang="es-AR" sz="2400" dirty="0" smtClean="0"/>
              <a:t>Impacto social y sustentabilidad financiera son centrales. Modelos centrados en el mercado.</a:t>
            </a:r>
          </a:p>
          <a:p>
            <a:pPr marL="457200" indent="-457200" algn="l">
              <a:buFont typeface="Arial" panose="020B0604020202020204" pitchFamily="34" charset="0"/>
              <a:buChar char="•"/>
              <a:defRPr/>
            </a:pPr>
            <a:endParaRPr lang="es-AR" sz="2400" dirty="0" smtClean="0"/>
          </a:p>
          <a:p>
            <a:pPr marL="457200" indent="-457200" algn="l">
              <a:buFont typeface="Arial" panose="020B0604020202020204" pitchFamily="34" charset="0"/>
              <a:buChar char="•"/>
              <a:defRPr/>
            </a:pPr>
            <a:r>
              <a:rPr lang="es-AR" sz="2400" dirty="0" err="1" smtClean="0"/>
              <a:t>Mix</a:t>
            </a:r>
            <a:r>
              <a:rPr lang="es-AR" sz="2400" dirty="0" smtClean="0"/>
              <a:t> de prácticas de entidades con fines de lucro y  sin fines de lucro.</a:t>
            </a:r>
          </a:p>
          <a:p>
            <a:pPr marL="342900" indent="-342900" algn="l">
              <a:buFont typeface="Arial" panose="020B0604020202020204" pitchFamily="34" charset="0"/>
              <a:buChar char="•"/>
              <a:defRPr/>
            </a:pPr>
            <a:endParaRPr lang="es-AR" sz="2400" dirty="0" smtClean="0"/>
          </a:p>
          <a:p>
            <a:pPr marL="457200" indent="-457200" algn="l">
              <a:buFont typeface="Arial" panose="020B0604020202020204" pitchFamily="34" charset="0"/>
              <a:buChar char="•"/>
              <a:defRPr/>
            </a:pPr>
            <a:r>
              <a:rPr lang="es-AR" sz="2400" dirty="0"/>
              <a:t>Ejemplos de organizaciones de valor compartido.</a:t>
            </a:r>
            <a:endParaRPr lang="es-AR" sz="2800" dirty="0"/>
          </a:p>
          <a:p>
            <a:pPr algn="l">
              <a:defRPr/>
            </a:pPr>
            <a:endParaRPr lang="es-AR" sz="2400" dirty="0"/>
          </a:p>
        </p:txBody>
      </p:sp>
      <p:sp>
        <p:nvSpPr>
          <p:cNvPr id="5" name="Título 1"/>
          <p:cNvSpPr txBox="1">
            <a:spLocks/>
          </p:cNvSpPr>
          <p:nvPr/>
        </p:nvSpPr>
        <p:spPr bwMode="auto">
          <a:xfrm>
            <a:off x="0" y="1000108"/>
            <a:ext cx="9144000" cy="6397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rtl="0" eaLnBrk="0" fontAlgn="base" hangingPunct="0">
              <a:spcBef>
                <a:spcPct val="0"/>
              </a:spcBef>
              <a:spcAft>
                <a:spcPct val="0"/>
              </a:spcAft>
              <a:defRPr sz="2600" b="1">
                <a:solidFill>
                  <a:schemeClr val="bg1"/>
                </a:solidFill>
                <a:latin typeface="+mj-lt"/>
                <a:ea typeface="+mj-ea"/>
                <a:cs typeface="+mj-cs"/>
              </a:defRPr>
            </a:lvl1pPr>
            <a:lvl2pPr algn="ctr" rtl="0" eaLnBrk="0" fontAlgn="base" hangingPunct="0">
              <a:spcBef>
                <a:spcPct val="0"/>
              </a:spcBef>
              <a:spcAft>
                <a:spcPct val="0"/>
              </a:spcAft>
              <a:defRPr sz="2600" b="1">
                <a:solidFill>
                  <a:schemeClr val="bg1"/>
                </a:solidFill>
                <a:latin typeface="Verdana" pitchFamily="34" charset="0"/>
                <a:cs typeface="Arial" charset="0"/>
              </a:defRPr>
            </a:lvl2pPr>
            <a:lvl3pPr algn="ctr" rtl="0" eaLnBrk="0" fontAlgn="base" hangingPunct="0">
              <a:spcBef>
                <a:spcPct val="0"/>
              </a:spcBef>
              <a:spcAft>
                <a:spcPct val="0"/>
              </a:spcAft>
              <a:defRPr sz="2600" b="1">
                <a:solidFill>
                  <a:schemeClr val="bg1"/>
                </a:solidFill>
                <a:latin typeface="Verdana" pitchFamily="34" charset="0"/>
                <a:cs typeface="Arial" charset="0"/>
              </a:defRPr>
            </a:lvl3pPr>
            <a:lvl4pPr algn="ctr" rtl="0" eaLnBrk="0" fontAlgn="base" hangingPunct="0">
              <a:spcBef>
                <a:spcPct val="0"/>
              </a:spcBef>
              <a:spcAft>
                <a:spcPct val="0"/>
              </a:spcAft>
              <a:defRPr sz="2600" b="1">
                <a:solidFill>
                  <a:schemeClr val="bg1"/>
                </a:solidFill>
                <a:latin typeface="Verdana" pitchFamily="34" charset="0"/>
                <a:cs typeface="Arial" charset="0"/>
              </a:defRPr>
            </a:lvl4pPr>
            <a:lvl5pPr algn="ctr" rtl="0" eaLnBrk="0" fontAlgn="base" hangingPunct="0">
              <a:spcBef>
                <a:spcPct val="0"/>
              </a:spcBef>
              <a:spcAft>
                <a:spcPct val="0"/>
              </a:spcAft>
              <a:defRPr sz="2600" b="1">
                <a:solidFill>
                  <a:schemeClr val="bg1"/>
                </a:solidFill>
                <a:latin typeface="Verdana" pitchFamily="34" charset="0"/>
                <a:cs typeface="Arial" charset="0"/>
              </a:defRPr>
            </a:lvl5pPr>
            <a:lvl6pPr marL="457200" algn="ctr" rtl="0" fontAlgn="base">
              <a:spcBef>
                <a:spcPct val="0"/>
              </a:spcBef>
              <a:spcAft>
                <a:spcPct val="0"/>
              </a:spcAft>
              <a:defRPr sz="2600" b="1">
                <a:solidFill>
                  <a:schemeClr val="bg1"/>
                </a:solidFill>
                <a:latin typeface="Verdana" pitchFamily="34" charset="0"/>
                <a:cs typeface="Arial" charset="0"/>
              </a:defRPr>
            </a:lvl6pPr>
            <a:lvl7pPr marL="914400" algn="ctr" rtl="0" fontAlgn="base">
              <a:spcBef>
                <a:spcPct val="0"/>
              </a:spcBef>
              <a:spcAft>
                <a:spcPct val="0"/>
              </a:spcAft>
              <a:defRPr sz="2600" b="1">
                <a:solidFill>
                  <a:schemeClr val="bg1"/>
                </a:solidFill>
                <a:latin typeface="Verdana" pitchFamily="34" charset="0"/>
                <a:cs typeface="Arial" charset="0"/>
              </a:defRPr>
            </a:lvl7pPr>
            <a:lvl8pPr marL="1371600" algn="ctr" rtl="0" fontAlgn="base">
              <a:spcBef>
                <a:spcPct val="0"/>
              </a:spcBef>
              <a:spcAft>
                <a:spcPct val="0"/>
              </a:spcAft>
              <a:defRPr sz="2600" b="1">
                <a:solidFill>
                  <a:schemeClr val="bg1"/>
                </a:solidFill>
                <a:latin typeface="Verdana" pitchFamily="34" charset="0"/>
                <a:cs typeface="Arial" charset="0"/>
              </a:defRPr>
            </a:lvl8pPr>
            <a:lvl9pPr marL="1828800" algn="ctr" rtl="0" fontAlgn="base">
              <a:spcBef>
                <a:spcPct val="0"/>
              </a:spcBef>
              <a:spcAft>
                <a:spcPct val="0"/>
              </a:spcAft>
              <a:defRPr sz="2600" b="1">
                <a:solidFill>
                  <a:schemeClr val="bg1"/>
                </a:solidFill>
                <a:latin typeface="Verdana" pitchFamily="34" charset="0"/>
                <a:cs typeface="Arial" charset="0"/>
              </a:defRPr>
            </a:lvl9pPr>
          </a:lstStyle>
          <a:p>
            <a:pPr algn="l">
              <a:defRPr/>
            </a:pPr>
            <a:r>
              <a:rPr lang="es-AR" altLang="es-AR" sz="3200" kern="0" dirty="0" smtClean="0">
                <a:solidFill>
                  <a:srgbClr val="FF0000"/>
                </a:solidFill>
              </a:rPr>
              <a:t>EMPRESAS DE IMPACTO</a:t>
            </a:r>
            <a:endParaRPr lang="en-US" altLang="es-AR" sz="3200" kern="0" dirty="0" smtClean="0">
              <a:solidFill>
                <a:srgbClr val="FF000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Marcador de contenido 2"/>
          <p:cNvSpPr>
            <a:spLocks noGrp="1"/>
          </p:cNvSpPr>
          <p:nvPr>
            <p:ph idx="1"/>
          </p:nvPr>
        </p:nvSpPr>
        <p:spPr bwMode="auto">
          <a:xfrm>
            <a:off x="0" y="1001714"/>
            <a:ext cx="9144000" cy="5475287"/>
          </a:xfrm>
          <a:noFill/>
          <a:ln>
            <a:miter lim="800000"/>
            <a:headEnd/>
            <a:tailEnd/>
          </a:ln>
        </p:spPr>
        <p:txBody>
          <a:bodyPr vert="horz" wrap="square" lIns="91440" tIns="45720" rIns="91440" bIns="45720" numCol="1" anchor="t" anchorCtr="0" compatLnSpc="1">
            <a:prstTxWarp prst="textNoShape">
              <a:avLst/>
            </a:prstTxWarp>
          </a:bodyPr>
          <a:lstStyle/>
          <a:p>
            <a:endParaRPr lang="en-US" altLang="es-AR" sz="2800" dirty="0" smtClean="0"/>
          </a:p>
          <a:p>
            <a:r>
              <a:rPr lang="en-US" altLang="es-AR" sz="2800" dirty="0" err="1" smtClean="0"/>
              <a:t>Emprendedores</a:t>
            </a:r>
            <a:r>
              <a:rPr lang="en-US" altLang="es-AR" sz="2800" dirty="0" smtClean="0"/>
              <a:t> que </a:t>
            </a:r>
            <a:r>
              <a:rPr lang="en-US" altLang="es-AR" sz="2800" dirty="0" err="1" smtClean="0"/>
              <a:t>entienden</a:t>
            </a:r>
            <a:r>
              <a:rPr lang="en-US" altLang="es-AR" sz="2800" dirty="0" smtClean="0"/>
              <a:t> la </a:t>
            </a:r>
            <a:r>
              <a:rPr lang="en-US" altLang="es-AR" sz="2800" dirty="0" err="1" smtClean="0"/>
              <a:t>fuerza</a:t>
            </a:r>
            <a:r>
              <a:rPr lang="en-US" altLang="es-AR" sz="2800" dirty="0" smtClean="0"/>
              <a:t> del </a:t>
            </a:r>
            <a:r>
              <a:rPr lang="en-US" altLang="es-AR" sz="2800" dirty="0" err="1" smtClean="0"/>
              <a:t>mercado</a:t>
            </a:r>
            <a:endParaRPr lang="en-US" altLang="es-AR" sz="2800" dirty="0" smtClean="0"/>
          </a:p>
          <a:p>
            <a:endParaRPr lang="en-US" altLang="es-AR" sz="2800" dirty="0" smtClean="0"/>
          </a:p>
          <a:p>
            <a:r>
              <a:rPr lang="en-US" altLang="es-AR" sz="2800" dirty="0" err="1" smtClean="0"/>
              <a:t>Círculo</a:t>
            </a:r>
            <a:r>
              <a:rPr lang="en-US" altLang="es-AR" sz="2800" dirty="0" smtClean="0"/>
              <a:t> virtuoso entre valor social y valor </a:t>
            </a:r>
            <a:r>
              <a:rPr lang="en-US" altLang="es-AR" sz="2800" dirty="0" err="1" smtClean="0"/>
              <a:t>económico</a:t>
            </a:r>
            <a:r>
              <a:rPr lang="en-US" altLang="es-AR" sz="2800" dirty="0" smtClean="0"/>
              <a:t> para </a:t>
            </a:r>
            <a:r>
              <a:rPr lang="en-US" altLang="es-AR" sz="2800" dirty="0" err="1" smtClean="0"/>
              <a:t>crear</a:t>
            </a:r>
            <a:r>
              <a:rPr lang="en-US" altLang="es-AR" sz="2800" dirty="0" smtClean="0"/>
              <a:t> </a:t>
            </a:r>
            <a:r>
              <a:rPr lang="en-US" altLang="es-AR" sz="2800" dirty="0" err="1" smtClean="0"/>
              <a:t>soluciones</a:t>
            </a:r>
            <a:r>
              <a:rPr lang="en-US" altLang="es-AR" sz="2800" dirty="0" smtClean="0"/>
              <a:t> </a:t>
            </a:r>
            <a:r>
              <a:rPr lang="en-US" altLang="es-AR" sz="2800" dirty="0" err="1" smtClean="0"/>
              <a:t>escalables</a:t>
            </a:r>
            <a:endParaRPr lang="en-US" altLang="es-AR" sz="2800" dirty="0" smtClean="0"/>
          </a:p>
          <a:p>
            <a:endParaRPr lang="en-US" altLang="es-AR" dirty="0" smtClean="0"/>
          </a:p>
          <a:p>
            <a:r>
              <a:rPr lang="es-AR" altLang="en-US" sz="2800" dirty="0" smtClean="0"/>
              <a:t>Existencia de mercados no atendidos por firmas tradicionales</a:t>
            </a:r>
          </a:p>
          <a:p>
            <a:endParaRPr lang="en-US" altLang="es-AR" dirty="0" smtClean="0"/>
          </a:p>
          <a:p>
            <a:pPr lvl="1"/>
            <a:endParaRPr lang="en-US" altLang="es-AR"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bwMode="auto">
          <a:xfrm>
            <a:off x="70339" y="1641476"/>
            <a:ext cx="8521212" cy="5064125"/>
          </a:xfrm>
          <a:noFill/>
          <a:ln>
            <a:miter lim="800000"/>
            <a:headEnd/>
            <a:tailEnd/>
          </a:ln>
        </p:spPr>
        <p:txBody>
          <a:bodyPr vert="horz" wrap="square" lIns="86895" tIns="21792" rIns="86895" bIns="43448" numCol="1" anchor="t" anchorCtr="0" compatLnSpc="1">
            <a:prstTxWarp prst="textNoShape">
              <a:avLst/>
            </a:prstTxWarp>
          </a:bodyPr>
          <a:lstStyle/>
          <a:p>
            <a:pPr eaLnBrk="1">
              <a:tabLst>
                <a:tab pos="687388" algn="l"/>
                <a:tab pos="1374775" algn="l"/>
                <a:tab pos="2063750" algn="l"/>
                <a:tab pos="2751138" algn="l"/>
                <a:tab pos="3438525" algn="l"/>
                <a:tab pos="4127500" algn="l"/>
                <a:tab pos="4814888" algn="l"/>
                <a:tab pos="5502275" algn="l"/>
                <a:tab pos="6191250" algn="l"/>
                <a:tab pos="6878638" algn="l"/>
                <a:tab pos="7566025" algn="l"/>
                <a:tab pos="8255000" algn="l"/>
                <a:tab pos="8942388" algn="l"/>
              </a:tabLst>
            </a:pPr>
            <a:r>
              <a:rPr lang="es-AR" altLang="es-AR" sz="2000" b="1" smtClean="0"/>
              <a:t>Agua: </a:t>
            </a:r>
            <a:r>
              <a:rPr lang="es-AR" altLang="es-AR" sz="1200" smtClean="0"/>
              <a:t>Water monitoring-on-site, Real-time water monitoring for pathogens, Cooling solutions, On-site wastewater recycling-industrial and commercial applications, Advanced water metering, Storm-water and flood control, rainwater harvesting,On-site water disinfection </a:t>
            </a:r>
          </a:p>
          <a:p>
            <a:pPr eaLnBrk="1">
              <a:tabLst>
                <a:tab pos="687388" algn="l"/>
                <a:tab pos="1374775" algn="l"/>
                <a:tab pos="2063750" algn="l"/>
                <a:tab pos="2751138" algn="l"/>
                <a:tab pos="3438525" algn="l"/>
                <a:tab pos="4127500" algn="l"/>
                <a:tab pos="4814888" algn="l"/>
                <a:tab pos="5502275" algn="l"/>
                <a:tab pos="6191250" algn="l"/>
                <a:tab pos="6878638" algn="l"/>
                <a:tab pos="7566025" algn="l"/>
                <a:tab pos="8255000" algn="l"/>
                <a:tab pos="8942388" algn="l"/>
              </a:tabLst>
            </a:pPr>
            <a:r>
              <a:rPr lang="es-AR" altLang="es-AR" sz="2000" b="1" smtClean="0"/>
              <a:t>Aire: </a:t>
            </a:r>
            <a:r>
              <a:rPr lang="es-AR" altLang="es-AR" sz="1200" smtClean="0"/>
              <a:t>Emissions</a:t>
            </a:r>
            <a:r>
              <a:rPr lang="es-AR" altLang="es-AR" sz="2000" smtClean="0"/>
              <a:t> </a:t>
            </a:r>
            <a:r>
              <a:rPr lang="es-AR" altLang="es-AR" sz="1200" smtClean="0"/>
              <a:t>controls, Carbon</a:t>
            </a:r>
            <a:r>
              <a:rPr lang="es-AR" altLang="es-AR" sz="2000" smtClean="0"/>
              <a:t> </a:t>
            </a:r>
            <a:r>
              <a:rPr lang="es-AR" altLang="es-AR" sz="1200" smtClean="0"/>
              <a:t>and</a:t>
            </a:r>
            <a:r>
              <a:rPr lang="es-AR" altLang="es-AR" sz="2000" smtClean="0"/>
              <a:t> </a:t>
            </a:r>
            <a:r>
              <a:rPr lang="es-AR" altLang="es-AR" sz="1200" smtClean="0"/>
              <a:t>GHG</a:t>
            </a:r>
            <a:r>
              <a:rPr lang="es-AR" altLang="es-AR" sz="2000" smtClean="0"/>
              <a:t> </a:t>
            </a:r>
            <a:r>
              <a:rPr lang="es-AR" altLang="es-AR" sz="1200" smtClean="0"/>
              <a:t>monitoring</a:t>
            </a:r>
            <a:r>
              <a:rPr lang="es-AR" altLang="es-AR" sz="2000" smtClean="0"/>
              <a:t> </a:t>
            </a:r>
            <a:r>
              <a:rPr lang="es-AR" altLang="es-AR" sz="1200" smtClean="0"/>
              <a:t>and</a:t>
            </a:r>
            <a:r>
              <a:rPr lang="es-AR" altLang="es-AR" sz="2000" smtClean="0"/>
              <a:t> </a:t>
            </a:r>
            <a:r>
              <a:rPr lang="es-AR" altLang="es-AR" sz="1200" smtClean="0"/>
              <a:t>control, Carbon sequestration, </a:t>
            </a:r>
            <a:r>
              <a:rPr lang="es-AR" altLang="es-AR" sz="1200" u="sng" smtClean="0"/>
              <a:t>Carbon Capture</a:t>
            </a:r>
            <a:r>
              <a:rPr lang="es-AR" altLang="es-AR" sz="1200" smtClean="0"/>
              <a:t> and storage, Technology enablers for Carbon markets, Methane capture and storage  </a:t>
            </a:r>
          </a:p>
          <a:p>
            <a:pPr eaLnBrk="1">
              <a:tabLst>
                <a:tab pos="687388" algn="l"/>
                <a:tab pos="1374775" algn="l"/>
                <a:tab pos="2063750" algn="l"/>
                <a:tab pos="2751138" algn="l"/>
                <a:tab pos="3438525" algn="l"/>
                <a:tab pos="4127500" algn="l"/>
                <a:tab pos="4814888" algn="l"/>
                <a:tab pos="5502275" algn="l"/>
                <a:tab pos="6191250" algn="l"/>
                <a:tab pos="6878638" algn="l"/>
                <a:tab pos="7566025" algn="l"/>
                <a:tab pos="8255000" algn="l"/>
                <a:tab pos="8942388" algn="l"/>
              </a:tabLst>
            </a:pPr>
            <a:r>
              <a:rPr lang="es-AR" altLang="es-AR" sz="2000" b="1" smtClean="0"/>
              <a:t>Residuos: </a:t>
            </a:r>
            <a:r>
              <a:rPr lang="es-AR" altLang="es-AR" sz="1200" smtClean="0"/>
              <a:t>Agricultural waste treatment, Recycling Microbial water treatment, Bio based packaging solutions, Waste cleanup and remediation </a:t>
            </a:r>
          </a:p>
          <a:p>
            <a:pPr eaLnBrk="1">
              <a:tabLst>
                <a:tab pos="687388" algn="l"/>
                <a:tab pos="1374775" algn="l"/>
                <a:tab pos="2063750" algn="l"/>
                <a:tab pos="2751138" algn="l"/>
                <a:tab pos="3438525" algn="l"/>
                <a:tab pos="4127500" algn="l"/>
                <a:tab pos="4814888" algn="l"/>
                <a:tab pos="5502275" algn="l"/>
                <a:tab pos="6191250" algn="l"/>
                <a:tab pos="6878638" algn="l"/>
                <a:tab pos="7566025" algn="l"/>
                <a:tab pos="8255000" algn="l"/>
                <a:tab pos="8942388" algn="l"/>
              </a:tabLst>
            </a:pPr>
            <a:r>
              <a:rPr lang="es-AR" altLang="es-AR" sz="2000" b="1" smtClean="0"/>
              <a:t>Eficiencia</a:t>
            </a:r>
            <a:r>
              <a:rPr lang="es-AR" altLang="es-AR" sz="1200" smtClean="0"/>
              <a:t> </a:t>
            </a:r>
            <a:r>
              <a:rPr lang="es-AR" altLang="es-AR" sz="2000" b="1" smtClean="0"/>
              <a:t>energética</a:t>
            </a:r>
            <a:r>
              <a:rPr lang="es-AR" altLang="es-AR" sz="1200" smtClean="0"/>
              <a:t>: Pumps for water / material, industrial process improvements, Natural gas monitoring and control (industrial or residential), LED lighting,Advanced lighting controls, Water heating, HVAC solutions, Heat pumps, Efficient heat transfer</a:t>
            </a:r>
            <a:r>
              <a:rPr lang="es-AR" altLang="es-AR" sz="2000" smtClean="0"/>
              <a:t> </a:t>
            </a:r>
          </a:p>
          <a:p>
            <a:pPr eaLnBrk="1">
              <a:tabLst>
                <a:tab pos="687388" algn="l"/>
                <a:tab pos="1374775" algn="l"/>
                <a:tab pos="2063750" algn="l"/>
                <a:tab pos="2751138" algn="l"/>
                <a:tab pos="3438525" algn="l"/>
                <a:tab pos="4127500" algn="l"/>
                <a:tab pos="4814888" algn="l"/>
                <a:tab pos="5502275" algn="l"/>
                <a:tab pos="6191250" algn="l"/>
                <a:tab pos="6878638" algn="l"/>
                <a:tab pos="7566025" algn="l"/>
                <a:tab pos="8255000" algn="l"/>
                <a:tab pos="8942388" algn="l"/>
              </a:tabLst>
            </a:pPr>
            <a:r>
              <a:rPr lang="es-AR" altLang="es-AR" sz="2000" b="1" smtClean="0"/>
              <a:t>Energía</a:t>
            </a:r>
            <a:r>
              <a:rPr lang="es-AR" altLang="es-AR" sz="2000" smtClean="0"/>
              <a:t> </a:t>
            </a:r>
            <a:r>
              <a:rPr lang="es-AR" altLang="es-AR" sz="2000" b="1" smtClean="0"/>
              <a:t>Renovable;</a:t>
            </a:r>
            <a:r>
              <a:rPr lang="es-AR" altLang="es-AR" sz="2000" smtClean="0"/>
              <a:t> </a:t>
            </a:r>
            <a:r>
              <a:rPr lang="es-AR" altLang="es-AR" sz="1200" smtClean="0"/>
              <a:t>Solar, Ethanol, Tidal energy, Wave energy capture, Landfill / agro gas to energy systems, Hydropower, wind, Turbine blade design</a:t>
            </a:r>
          </a:p>
          <a:p>
            <a:pPr eaLnBrk="1">
              <a:tabLst>
                <a:tab pos="687388" algn="l"/>
                <a:tab pos="1374775" algn="l"/>
                <a:tab pos="2063750" algn="l"/>
                <a:tab pos="2751138" algn="l"/>
                <a:tab pos="3438525" algn="l"/>
                <a:tab pos="4127500" algn="l"/>
                <a:tab pos="4814888" algn="l"/>
                <a:tab pos="5502275" algn="l"/>
                <a:tab pos="6191250" algn="l"/>
                <a:tab pos="6878638" algn="l"/>
                <a:tab pos="7566025" algn="l"/>
                <a:tab pos="8255000" algn="l"/>
                <a:tab pos="8942388" algn="l"/>
              </a:tabLst>
            </a:pPr>
            <a:r>
              <a:rPr lang="es-AR" altLang="es-AR" sz="2000" b="1" smtClean="0"/>
              <a:t>Green</a:t>
            </a:r>
            <a:r>
              <a:rPr lang="es-AR" altLang="es-AR" sz="2000" i="1" smtClean="0"/>
              <a:t> </a:t>
            </a:r>
            <a:r>
              <a:rPr lang="es-AR" altLang="es-AR" sz="2000" b="1" smtClean="0"/>
              <a:t>Building;</a:t>
            </a:r>
            <a:r>
              <a:rPr lang="es-AR" altLang="es-AR" sz="2000" i="1" smtClean="0"/>
              <a:t> </a:t>
            </a:r>
            <a:r>
              <a:rPr lang="es-AR" altLang="es-AR" sz="1200" smtClean="0"/>
              <a:t>Aislantes, alt a cemento, ahorro de agua en wc, duchas, insumos reciclados, térmicos, calefaccionamiento alt</a:t>
            </a:r>
          </a:p>
          <a:p>
            <a:pPr eaLnBrk="1">
              <a:tabLst>
                <a:tab pos="687388" algn="l"/>
                <a:tab pos="1374775" algn="l"/>
                <a:tab pos="2063750" algn="l"/>
                <a:tab pos="2751138" algn="l"/>
                <a:tab pos="3438525" algn="l"/>
                <a:tab pos="4127500" algn="l"/>
                <a:tab pos="4814888" algn="l"/>
                <a:tab pos="5502275" algn="l"/>
                <a:tab pos="6191250" algn="l"/>
                <a:tab pos="6878638" algn="l"/>
                <a:tab pos="7566025" algn="l"/>
                <a:tab pos="8255000" algn="l"/>
                <a:tab pos="8942388" algn="l"/>
              </a:tabLst>
            </a:pPr>
            <a:r>
              <a:rPr lang="es-AR" altLang="es-AR" sz="2000" b="1" smtClean="0"/>
              <a:t>Inteligencia para mediciones y uso de energías ren.</a:t>
            </a:r>
          </a:p>
          <a:p>
            <a:pPr eaLnBrk="1">
              <a:tabLst>
                <a:tab pos="687388" algn="l"/>
                <a:tab pos="1374775" algn="l"/>
                <a:tab pos="2063750" algn="l"/>
                <a:tab pos="2751138" algn="l"/>
                <a:tab pos="3438525" algn="l"/>
                <a:tab pos="4127500" algn="l"/>
                <a:tab pos="4814888" algn="l"/>
                <a:tab pos="5502275" algn="l"/>
                <a:tab pos="6191250" algn="l"/>
                <a:tab pos="6878638" algn="l"/>
                <a:tab pos="7566025" algn="l"/>
                <a:tab pos="8255000" algn="l"/>
                <a:tab pos="8942388" algn="l"/>
              </a:tabLst>
            </a:pPr>
            <a:r>
              <a:rPr lang="es-AR" altLang="es-AR" sz="2000" b="1" smtClean="0"/>
              <a:t>Transporte</a:t>
            </a:r>
            <a:r>
              <a:rPr lang="es-AR" altLang="es-AR" sz="2000" smtClean="0"/>
              <a:t>: </a:t>
            </a:r>
            <a:r>
              <a:rPr lang="es-AR" altLang="es-AR" sz="1200" smtClean="0"/>
              <a:t>logística, carpooling, híbridos, almacenaje y batts, flex fuel y fuel blends, GPS apps y conductas</a:t>
            </a:r>
          </a:p>
        </p:txBody>
      </p:sp>
      <p:sp>
        <p:nvSpPr>
          <p:cNvPr id="7171" name="Text Box 3"/>
          <p:cNvSpPr txBox="1">
            <a:spLocks noChangeArrowheads="1"/>
          </p:cNvSpPr>
          <p:nvPr/>
        </p:nvSpPr>
        <p:spPr bwMode="auto">
          <a:xfrm>
            <a:off x="1688123" y="6199188"/>
            <a:ext cx="7455877" cy="506412"/>
          </a:xfrm>
          <a:prstGeom prst="rect">
            <a:avLst/>
          </a:prstGeom>
          <a:noFill/>
          <a:ln w="9525">
            <a:noFill/>
            <a:round/>
            <a:headEnd/>
            <a:tailEnd/>
          </a:ln>
        </p:spPr>
        <p:txBody>
          <a:bodyPr lIns="85527" tIns="56174" rIns="85527" bIns="42764"/>
          <a:lstStyle/>
          <a:p>
            <a:pPr eaLnBrk="1" hangingPunct="1">
              <a:spcBef>
                <a:spcPct val="2000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s-AR" altLang="es-AR" sz="1500">
                <a:solidFill>
                  <a:srgbClr val="000000"/>
                </a:solidFill>
                <a:latin typeface="Arial" charset="0"/>
                <a:ea typeface="SimSun" pitchFamily="2" charset="-122"/>
              </a:rPr>
              <a:t>http://www.cleantechopen.com/app.cgi/content/competition/business/category_description</a:t>
            </a:r>
          </a:p>
        </p:txBody>
      </p:sp>
      <p:sp>
        <p:nvSpPr>
          <p:cNvPr id="7172" name="Título 1"/>
          <p:cNvSpPr>
            <a:spLocks noGrp="1"/>
          </p:cNvSpPr>
          <p:nvPr>
            <p:ph type="title"/>
          </p:nvPr>
        </p:nvSpPr>
        <p:spPr bwMode="auto">
          <a:xfrm>
            <a:off x="0" y="928670"/>
            <a:ext cx="8229600" cy="1143000"/>
          </a:xfrm>
          <a:noFill/>
          <a:ln>
            <a:miter lim="800000"/>
            <a:headEnd/>
            <a:tailEnd/>
          </a:ln>
        </p:spPr>
        <p:txBody>
          <a:bodyPr vert="horz" wrap="square" lIns="91440" tIns="45720" rIns="91440" bIns="45720" numCol="1" anchor="t" anchorCtr="0" compatLnSpc="1">
            <a:prstTxWarp prst="textNoShape">
              <a:avLst/>
            </a:prstTxWarp>
          </a:bodyPr>
          <a:lstStyle/>
          <a:p>
            <a:r>
              <a:rPr lang="es-AR" altLang="en-US" sz="2400" dirty="0" smtClean="0">
                <a:solidFill>
                  <a:srgbClr val="00B050"/>
                </a:solidFill>
              </a:rPr>
              <a:t>NEGOCIOS VERDES</a:t>
            </a:r>
            <a:endParaRPr lang="en-US" altLang="en-US" sz="2400" dirty="0" smtClean="0">
              <a:solidFill>
                <a:srgbClr val="00B050"/>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96" name="Rectangle 28"/>
          <p:cNvSpPr>
            <a:spLocks noChangeArrowheads="1"/>
          </p:cNvSpPr>
          <p:nvPr/>
        </p:nvSpPr>
        <p:spPr bwMode="auto">
          <a:xfrm>
            <a:off x="70338" y="1219201"/>
            <a:ext cx="8370277" cy="519113"/>
          </a:xfrm>
          <a:prstGeom prst="rect">
            <a:avLst/>
          </a:prstGeom>
          <a:noFill/>
          <a:ln w="9525">
            <a:noFill/>
            <a:miter lim="800000"/>
            <a:headEnd/>
            <a:tailEnd/>
          </a:ln>
          <a:effectLst/>
        </p:spPr>
        <p:txBody>
          <a:bodyPr>
            <a:spAutoFit/>
          </a:bodyPr>
          <a:lstStyle/>
          <a:p>
            <a:pPr eaLnBrk="1" hangingPunct="1">
              <a:defRPr/>
            </a:pPr>
            <a:r>
              <a:rPr lang="es-ES_tradnl" sz="2800" b="1" dirty="0" err="1">
                <a:solidFill>
                  <a:srgbClr val="CC3300"/>
                </a:solidFill>
                <a:effectLst>
                  <a:outerShdw blurRad="38100" dist="38100" dir="2700000" algn="tl">
                    <a:srgbClr val="C0C0C0"/>
                  </a:outerShdw>
                </a:effectLst>
                <a:latin typeface="Tahoma" pitchFamily="34" charset="0"/>
              </a:rPr>
              <a:t>TOMS</a:t>
            </a:r>
            <a:r>
              <a:rPr lang="es-ES_tradnl" sz="2800" b="1" dirty="0">
                <a:solidFill>
                  <a:srgbClr val="CC3300"/>
                </a:solidFill>
                <a:effectLst>
                  <a:outerShdw blurRad="38100" dist="38100" dir="2700000" algn="tl">
                    <a:srgbClr val="C0C0C0"/>
                  </a:outerShdw>
                </a:effectLst>
                <a:latin typeface="Tahoma" pitchFamily="34" charset="0"/>
              </a:rPr>
              <a:t> </a:t>
            </a:r>
            <a:r>
              <a:rPr lang="es-ES_tradnl" sz="2800" b="1" dirty="0" err="1">
                <a:solidFill>
                  <a:srgbClr val="CC3300"/>
                </a:solidFill>
                <a:effectLst>
                  <a:outerShdw blurRad="38100" dist="38100" dir="2700000" algn="tl">
                    <a:srgbClr val="C0C0C0"/>
                  </a:outerShdw>
                </a:effectLst>
                <a:latin typeface="Tahoma" pitchFamily="34" charset="0"/>
              </a:rPr>
              <a:t>SHOES</a:t>
            </a:r>
            <a:endParaRPr lang="es-AR" sz="2800" b="1" dirty="0">
              <a:solidFill>
                <a:srgbClr val="CC3300"/>
              </a:solidFill>
              <a:effectLst>
                <a:outerShdw blurRad="38100" dist="38100" dir="2700000" algn="tl">
                  <a:srgbClr val="C0C0C0"/>
                </a:outerShdw>
              </a:effectLst>
              <a:latin typeface="Tahoma" pitchFamily="34" charset="0"/>
            </a:endParaRPr>
          </a:p>
        </p:txBody>
      </p:sp>
      <p:sp>
        <p:nvSpPr>
          <p:cNvPr id="18" name="Rectangle 6"/>
          <p:cNvSpPr txBox="1">
            <a:spLocks noChangeArrowheads="1"/>
          </p:cNvSpPr>
          <p:nvPr/>
        </p:nvSpPr>
        <p:spPr bwMode="auto">
          <a:xfrm>
            <a:off x="211015" y="1752600"/>
            <a:ext cx="8458200" cy="4103688"/>
          </a:xfrm>
          <a:prstGeom prst="rect">
            <a:avLst/>
          </a:prstGeom>
          <a:noFill/>
          <a:ln>
            <a:miter lim="800000"/>
            <a:headEnd/>
            <a:tailEnd/>
          </a:ln>
        </p:spPr>
        <p:txBody>
          <a:bodyPr/>
          <a:lstStyle/>
          <a:p>
            <a:pPr marL="342900" indent="-342900" eaLnBrk="1" hangingPunct="1">
              <a:spcBef>
                <a:spcPct val="20000"/>
              </a:spcBef>
              <a:buFontTx/>
              <a:buChar char="•"/>
              <a:defRPr/>
            </a:pPr>
            <a:r>
              <a:rPr lang="es-ES" sz="1800" b="1" kern="0" dirty="0">
                <a:latin typeface="Verdana"/>
                <a:cs typeface="Arial"/>
              </a:rPr>
              <a:t>Fundada en 2006 por </a:t>
            </a:r>
            <a:r>
              <a:rPr lang="es-ES" sz="1800" b="1" kern="0" dirty="0" err="1">
                <a:latin typeface="Verdana"/>
                <a:cs typeface="Arial"/>
              </a:rPr>
              <a:t>Blake</a:t>
            </a:r>
            <a:r>
              <a:rPr lang="es-ES" sz="1800" b="1" kern="0" dirty="0">
                <a:latin typeface="Verdana"/>
                <a:cs typeface="Arial"/>
              </a:rPr>
              <a:t> </a:t>
            </a:r>
            <a:r>
              <a:rPr lang="es-ES" sz="1800" b="1" kern="0" dirty="0" err="1">
                <a:latin typeface="Verdana"/>
                <a:cs typeface="Arial"/>
              </a:rPr>
              <a:t>Mycoskie</a:t>
            </a:r>
            <a:r>
              <a:rPr lang="es-ES" sz="1800" b="1" kern="0" dirty="0">
                <a:latin typeface="Verdana"/>
                <a:cs typeface="Arial"/>
              </a:rPr>
              <a:t> y Alejo </a:t>
            </a:r>
            <a:r>
              <a:rPr lang="es-ES" sz="1800" b="1" kern="0" dirty="0" err="1">
                <a:latin typeface="Verdana"/>
                <a:cs typeface="Arial"/>
              </a:rPr>
              <a:t>Nitt</a:t>
            </a:r>
            <a:r>
              <a:rPr lang="es-ES" sz="1800" b="1" kern="0" dirty="0">
                <a:latin typeface="Verdana"/>
                <a:cs typeface="Arial"/>
              </a:rPr>
              <a:t>.</a:t>
            </a:r>
          </a:p>
          <a:p>
            <a:pPr marL="342900" indent="-342900" eaLnBrk="1" hangingPunct="1">
              <a:spcBef>
                <a:spcPct val="20000"/>
              </a:spcBef>
              <a:buFontTx/>
              <a:buChar char="•"/>
              <a:defRPr/>
            </a:pPr>
            <a:endParaRPr lang="es-ES" sz="1800" b="1" kern="0" dirty="0">
              <a:latin typeface="Verdana"/>
              <a:cs typeface="Arial"/>
            </a:endParaRPr>
          </a:p>
          <a:p>
            <a:pPr marL="342900" indent="-342900" eaLnBrk="1" hangingPunct="1">
              <a:spcBef>
                <a:spcPct val="20000"/>
              </a:spcBef>
              <a:buFontTx/>
              <a:buChar char="•"/>
              <a:defRPr/>
            </a:pPr>
            <a:r>
              <a:rPr lang="es-ES" sz="1800" b="1" kern="0" dirty="0">
                <a:latin typeface="Verdana"/>
                <a:cs typeface="Arial"/>
              </a:rPr>
              <a:t>Alpargatas fabricadas en Argentina, China y Etiopia.</a:t>
            </a:r>
          </a:p>
          <a:p>
            <a:pPr marL="342900" indent="-342900" eaLnBrk="1" hangingPunct="1">
              <a:spcBef>
                <a:spcPct val="20000"/>
              </a:spcBef>
              <a:buFontTx/>
              <a:buChar char="•"/>
              <a:defRPr/>
            </a:pPr>
            <a:endParaRPr lang="es-ES" sz="1800" b="1" kern="0" dirty="0">
              <a:latin typeface="Verdana"/>
              <a:cs typeface="Arial"/>
            </a:endParaRPr>
          </a:p>
          <a:p>
            <a:pPr marL="342900" indent="-342900" eaLnBrk="1" hangingPunct="1">
              <a:spcBef>
                <a:spcPct val="20000"/>
              </a:spcBef>
              <a:buFontTx/>
              <a:buChar char="•"/>
              <a:defRPr/>
            </a:pPr>
            <a:r>
              <a:rPr lang="es-ES" sz="1800" b="1" kern="0" dirty="0" err="1">
                <a:latin typeface="Verdana"/>
                <a:cs typeface="Arial"/>
              </a:rPr>
              <a:t>One</a:t>
            </a:r>
            <a:r>
              <a:rPr lang="es-ES" sz="1800" b="1" kern="0" dirty="0">
                <a:latin typeface="Verdana"/>
                <a:cs typeface="Arial"/>
              </a:rPr>
              <a:t> for </a:t>
            </a:r>
            <a:r>
              <a:rPr lang="es-ES" sz="1800" b="1" kern="0" dirty="0" err="1">
                <a:latin typeface="Verdana"/>
                <a:cs typeface="Arial"/>
              </a:rPr>
              <a:t>One</a:t>
            </a:r>
            <a:r>
              <a:rPr lang="es-ES" sz="1800" b="1" kern="0" dirty="0">
                <a:latin typeface="Verdana"/>
                <a:cs typeface="Arial"/>
              </a:rPr>
              <a:t> </a:t>
            </a:r>
            <a:r>
              <a:rPr lang="es-ES" sz="1800" b="1" kern="0" dirty="0" err="1">
                <a:latin typeface="Verdana"/>
                <a:cs typeface="Arial"/>
              </a:rPr>
              <a:t>Movement</a:t>
            </a:r>
            <a:r>
              <a:rPr lang="es-ES" sz="1800" b="1" kern="0" dirty="0">
                <a:latin typeface="Verdana"/>
                <a:cs typeface="Arial"/>
              </a:rPr>
              <a:t>.</a:t>
            </a:r>
          </a:p>
          <a:p>
            <a:pPr marL="342900" indent="-342900" eaLnBrk="1" hangingPunct="1">
              <a:spcBef>
                <a:spcPct val="20000"/>
              </a:spcBef>
              <a:buFontTx/>
              <a:buChar char="•"/>
              <a:defRPr/>
            </a:pPr>
            <a:endParaRPr lang="es-ES" sz="1800" b="1" kern="0" dirty="0">
              <a:latin typeface="Verdana"/>
              <a:cs typeface="Arial"/>
            </a:endParaRPr>
          </a:p>
          <a:p>
            <a:pPr marL="342900" indent="-342900" eaLnBrk="1" hangingPunct="1">
              <a:spcBef>
                <a:spcPct val="20000"/>
              </a:spcBef>
              <a:buFontTx/>
              <a:buChar char="•"/>
              <a:defRPr/>
            </a:pPr>
            <a:r>
              <a:rPr lang="es-ES" sz="1800" b="1" kern="0" dirty="0">
                <a:latin typeface="Verdana"/>
                <a:cs typeface="Arial"/>
              </a:rPr>
              <a:t>M</a:t>
            </a:r>
            <a:r>
              <a:rPr lang="es-ES" sz="1800" b="1" kern="0" dirty="0" err="1">
                <a:latin typeface="Verdana"/>
                <a:cs typeface="Arial"/>
              </a:rPr>
              <a:t>illones</a:t>
            </a:r>
            <a:r>
              <a:rPr lang="es-ES" sz="1800" b="1" kern="0" dirty="0">
                <a:latin typeface="Verdana"/>
                <a:cs typeface="Arial"/>
              </a:rPr>
              <a:t> de zapatillas entregadas.</a:t>
            </a:r>
          </a:p>
          <a:p>
            <a:pPr marL="342900" indent="-342900" eaLnBrk="1" hangingPunct="1">
              <a:spcBef>
                <a:spcPct val="20000"/>
              </a:spcBef>
              <a:buFontTx/>
              <a:buChar char="•"/>
              <a:defRPr/>
            </a:pPr>
            <a:endParaRPr lang="es-ES" sz="1800" b="1" kern="0" dirty="0">
              <a:latin typeface="Verdana"/>
              <a:cs typeface="Arial"/>
            </a:endParaRPr>
          </a:p>
          <a:p>
            <a:pPr marL="342900" indent="-342900" eaLnBrk="1" hangingPunct="1">
              <a:spcBef>
                <a:spcPct val="20000"/>
              </a:spcBef>
              <a:buFontTx/>
              <a:buChar char="•"/>
              <a:defRPr/>
            </a:pPr>
            <a:r>
              <a:rPr lang="es-ES" sz="1800" b="1" kern="0" dirty="0">
                <a:latin typeface="Verdana"/>
                <a:cs typeface="Arial"/>
              </a:rPr>
              <a:t>https://www.toms.com/improving-lives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body" idx="1"/>
          </p:nvPr>
        </p:nvSpPr>
        <p:spPr bwMode="auto">
          <a:xfrm>
            <a:off x="457201" y="1604964"/>
            <a:ext cx="8228135" cy="4935537"/>
          </a:xfrm>
          <a:noFill/>
          <a:ln>
            <a:miter lim="800000"/>
            <a:headEnd/>
            <a:tailEnd/>
          </a:ln>
        </p:spPr>
        <p:txBody>
          <a:bodyPr vert="horz" wrap="square" lIns="86895" tIns="43448" rIns="86895" bIns="43448" numCol="1" anchor="t" anchorCtr="0" compatLnSpc="1">
            <a:prstTxWarp prst="textNoShape">
              <a:avLst/>
            </a:prstTxWarp>
          </a:bodyPr>
          <a:lstStyle/>
          <a:p>
            <a:pPr marL="409575" indent="-306388" eaLnBrk="1">
              <a:buSzPct val="45000"/>
              <a:buFont typeface="Wingdings" pitchFamily="2" charset="2"/>
              <a:buChar char=""/>
              <a:tabLst>
                <a:tab pos="687388" algn="l"/>
                <a:tab pos="1374775" algn="l"/>
                <a:tab pos="2063750" algn="l"/>
                <a:tab pos="2751138" algn="l"/>
                <a:tab pos="3438525" algn="l"/>
                <a:tab pos="4127500" algn="l"/>
                <a:tab pos="4814888" algn="l"/>
                <a:tab pos="5502275" algn="l"/>
                <a:tab pos="6191250" algn="l"/>
                <a:tab pos="6878638" algn="l"/>
                <a:tab pos="7566025" algn="l"/>
                <a:tab pos="8255000" algn="l"/>
              </a:tabLst>
            </a:pPr>
            <a:r>
              <a:rPr lang="es-AR" altLang="es-AR" smtClean="0"/>
              <a:t>Fundado en 1980 por John Mackeyin, Austin,Texas</a:t>
            </a:r>
          </a:p>
          <a:p>
            <a:pPr marL="409575" indent="-306388" eaLnBrk="1">
              <a:buSzPct val="45000"/>
              <a:buFont typeface="Wingdings" pitchFamily="2" charset="2"/>
              <a:buChar char=""/>
              <a:tabLst>
                <a:tab pos="687388" algn="l"/>
                <a:tab pos="1374775" algn="l"/>
                <a:tab pos="2063750" algn="l"/>
                <a:tab pos="2751138" algn="l"/>
                <a:tab pos="3438525" algn="l"/>
                <a:tab pos="4127500" algn="l"/>
                <a:tab pos="4814888" algn="l"/>
                <a:tab pos="5502275" algn="l"/>
                <a:tab pos="6191250" algn="l"/>
                <a:tab pos="6878638" algn="l"/>
                <a:tab pos="7566025" algn="l"/>
                <a:tab pos="8255000" algn="l"/>
              </a:tabLst>
            </a:pPr>
            <a:r>
              <a:rPr lang="es-AR" altLang="es-AR" smtClean="0"/>
              <a:t>US, Canada, UK, 310 sucursales 62,000 empleados</a:t>
            </a:r>
          </a:p>
          <a:p>
            <a:pPr marL="409575" indent="-306388" eaLnBrk="1">
              <a:buSzPct val="45000"/>
              <a:buFont typeface="Wingdings" pitchFamily="2" charset="2"/>
              <a:buChar char=""/>
              <a:tabLst>
                <a:tab pos="687388" algn="l"/>
                <a:tab pos="1374775" algn="l"/>
                <a:tab pos="2063750" algn="l"/>
                <a:tab pos="2751138" algn="l"/>
                <a:tab pos="3438525" algn="l"/>
                <a:tab pos="4127500" algn="l"/>
                <a:tab pos="4814888" algn="l"/>
                <a:tab pos="5502275" algn="l"/>
                <a:tab pos="6191250" algn="l"/>
                <a:tab pos="6878638" algn="l"/>
                <a:tab pos="7566025" algn="l"/>
                <a:tab pos="8255000" algn="l"/>
              </a:tabLst>
            </a:pPr>
            <a:r>
              <a:rPr lang="es-AR" altLang="es-AR" smtClean="0"/>
              <a:t>Comercio justo, orgánico y compre local </a:t>
            </a:r>
          </a:p>
          <a:p>
            <a:pPr marL="409575" indent="-306388" eaLnBrk="1">
              <a:buSzPct val="45000"/>
              <a:buFont typeface="Wingdings" pitchFamily="2" charset="2"/>
              <a:buChar char=""/>
              <a:tabLst>
                <a:tab pos="687388" algn="l"/>
                <a:tab pos="1374775" algn="l"/>
                <a:tab pos="2063750" algn="l"/>
                <a:tab pos="2751138" algn="l"/>
                <a:tab pos="3438525" algn="l"/>
                <a:tab pos="4127500" algn="l"/>
                <a:tab pos="4814888" algn="l"/>
                <a:tab pos="5502275" algn="l"/>
                <a:tab pos="6191250" algn="l"/>
                <a:tab pos="6878638" algn="l"/>
                <a:tab pos="7566025" algn="l"/>
                <a:tab pos="8255000" algn="l"/>
              </a:tabLst>
            </a:pPr>
            <a:r>
              <a:rPr lang="es-AR" altLang="es-AR" smtClean="0"/>
              <a:t>Diferenciadores: estética, experiencia y calidad de la info del producto</a:t>
            </a:r>
          </a:p>
          <a:p>
            <a:pPr marL="409575" indent="-306388" eaLnBrk="1">
              <a:buSzPct val="45000"/>
              <a:buFont typeface="Wingdings" pitchFamily="2" charset="2"/>
              <a:buChar char=""/>
              <a:tabLst>
                <a:tab pos="687388" algn="l"/>
                <a:tab pos="1374775" algn="l"/>
                <a:tab pos="2063750" algn="l"/>
                <a:tab pos="2751138" algn="l"/>
                <a:tab pos="3438525" algn="l"/>
                <a:tab pos="4127500" algn="l"/>
                <a:tab pos="4814888" algn="l"/>
                <a:tab pos="5502275" algn="l"/>
                <a:tab pos="6191250" algn="l"/>
                <a:tab pos="6878638" algn="l"/>
                <a:tab pos="7566025" algn="l"/>
                <a:tab pos="8255000" algn="l"/>
              </a:tabLst>
            </a:pPr>
            <a:r>
              <a:rPr lang="es-AR" altLang="es-AR" smtClean="0"/>
              <a:t>Valor de bolsa 2016  US$9.006. Comprada por Amazon</a:t>
            </a:r>
          </a:p>
          <a:p>
            <a:pPr marL="409575" indent="-306388" eaLnBrk="1">
              <a:buSzPct val="45000"/>
              <a:buFont typeface="Wingdings" pitchFamily="2" charset="2"/>
              <a:buChar char=""/>
              <a:tabLst>
                <a:tab pos="687388" algn="l"/>
                <a:tab pos="1374775" algn="l"/>
                <a:tab pos="2063750" algn="l"/>
                <a:tab pos="2751138" algn="l"/>
                <a:tab pos="3438525" algn="l"/>
                <a:tab pos="4127500" algn="l"/>
                <a:tab pos="4814888" algn="l"/>
                <a:tab pos="5502275" algn="l"/>
                <a:tab pos="6191250" algn="l"/>
                <a:tab pos="6878638" algn="l"/>
                <a:tab pos="7566025" algn="l"/>
                <a:tab pos="8255000" algn="l"/>
              </a:tabLst>
            </a:pPr>
            <a:r>
              <a:rPr lang="es-AR" altLang="es-AR" smtClean="0"/>
              <a:t>Dona 5% de ganancias a fundaciones ambientalistas y sociales</a:t>
            </a:r>
          </a:p>
        </p:txBody>
      </p:sp>
      <p:pic>
        <p:nvPicPr>
          <p:cNvPr id="13316" name="Picture 3"/>
          <p:cNvPicPr>
            <a:picLocks noChangeAspect="1" noChangeArrowheads="1"/>
          </p:cNvPicPr>
          <p:nvPr/>
        </p:nvPicPr>
        <p:blipFill>
          <a:blip r:embed="rId3"/>
          <a:srcRect/>
          <a:stretch>
            <a:fillRect/>
          </a:stretch>
        </p:blipFill>
        <p:spPr bwMode="auto">
          <a:xfrm>
            <a:off x="6752492" y="784226"/>
            <a:ext cx="2351943" cy="968375"/>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p:nvPr>
        </p:nvSpPr>
        <p:spPr bwMode="auto">
          <a:xfrm>
            <a:off x="0" y="1000108"/>
            <a:ext cx="8228135" cy="1146175"/>
          </a:xfrm>
          <a:noFill/>
          <a:ln>
            <a:miter lim="800000"/>
            <a:headEnd/>
            <a:tailEnd/>
          </a:ln>
        </p:spPr>
        <p:txBody>
          <a:bodyPr vert="horz" wrap="square" lIns="86895" tIns="30174" rIns="86895" bIns="43448" numCol="1" anchor="t" anchorCtr="0" compatLnSpc="1">
            <a:prstTxWarp prst="textNoShape">
              <a:avLst/>
            </a:prstTxWarp>
          </a:bodyPr>
          <a:lstStyle/>
          <a:p>
            <a:pPr eaLnBrk="1">
              <a:tabLst>
                <a:tab pos="687388" algn="l"/>
                <a:tab pos="1374775" algn="l"/>
                <a:tab pos="2063750" algn="l"/>
                <a:tab pos="2751138" algn="l"/>
                <a:tab pos="3438525" algn="l"/>
                <a:tab pos="4127500" algn="l"/>
                <a:tab pos="4814888" algn="l"/>
                <a:tab pos="5502275" algn="l"/>
                <a:tab pos="6191250" algn="l"/>
                <a:tab pos="6878638" algn="l"/>
                <a:tab pos="7566025" algn="l"/>
                <a:tab pos="8255000" algn="l"/>
              </a:tabLst>
            </a:pPr>
            <a:r>
              <a:rPr lang="es-AR" altLang="es-AR" sz="3400" dirty="0" smtClean="0">
                <a:solidFill>
                  <a:srgbClr val="FF0000"/>
                </a:solidFill>
              </a:rPr>
              <a:t>Patagonia </a:t>
            </a:r>
            <a:r>
              <a:rPr lang="es-AR" altLang="es-AR" sz="3400" dirty="0" err="1" smtClean="0">
                <a:solidFill>
                  <a:srgbClr val="FF0000"/>
                </a:solidFill>
              </a:rPr>
              <a:t>Inc</a:t>
            </a:r>
            <a:endParaRPr lang="es-AR" altLang="es-AR" sz="3400" dirty="0" smtClean="0">
              <a:solidFill>
                <a:srgbClr val="FF0000"/>
              </a:solidFill>
            </a:endParaRPr>
          </a:p>
        </p:txBody>
      </p:sp>
      <p:sp>
        <p:nvSpPr>
          <p:cNvPr id="15363" name="Rectangle 2"/>
          <p:cNvSpPr>
            <a:spLocks noGrp="1" noChangeArrowheads="1"/>
          </p:cNvSpPr>
          <p:nvPr>
            <p:ph type="body" idx="1"/>
          </p:nvPr>
        </p:nvSpPr>
        <p:spPr bwMode="auto">
          <a:xfrm>
            <a:off x="714348" y="1785926"/>
            <a:ext cx="5616820" cy="4525963"/>
          </a:xfrm>
          <a:noFill/>
          <a:ln>
            <a:miter lim="800000"/>
            <a:headEnd/>
            <a:tailEnd/>
          </a:ln>
        </p:spPr>
        <p:txBody>
          <a:bodyPr vert="horz" wrap="square" lIns="86895" tIns="23468" rIns="86895" bIns="43448" numCol="1" anchor="t" anchorCtr="0" compatLnSpc="1">
            <a:prstTxWarp prst="textNoShape">
              <a:avLst/>
            </a:prstTxWarp>
          </a:bodyPr>
          <a:lstStyle/>
          <a:p>
            <a:pPr marL="409575" indent="-306388" eaLnBrk="1">
              <a:buSzPct val="45000"/>
              <a:buFont typeface="Wingdings" pitchFamily="2" charset="2"/>
              <a:buChar char=""/>
              <a:tabLst>
                <a:tab pos="687388" algn="l"/>
                <a:tab pos="1374775" algn="l"/>
                <a:tab pos="2063750" algn="l"/>
                <a:tab pos="2751138" algn="l"/>
                <a:tab pos="3438525" algn="l"/>
                <a:tab pos="4127500" algn="l"/>
                <a:tab pos="4814888" algn="l"/>
                <a:tab pos="5502275" algn="l"/>
              </a:tabLst>
            </a:pPr>
            <a:r>
              <a:rPr lang="es-AR" altLang="es-AR" sz="2700" dirty="0" err="1" smtClean="0"/>
              <a:t>Yvon</a:t>
            </a:r>
            <a:r>
              <a:rPr lang="es-AR" altLang="es-AR" sz="2700" dirty="0" smtClean="0"/>
              <a:t> </a:t>
            </a:r>
            <a:r>
              <a:rPr lang="es-AR" altLang="es-AR" sz="2700" dirty="0" err="1" smtClean="0"/>
              <a:t>Chouinard</a:t>
            </a:r>
            <a:r>
              <a:rPr lang="es-AR" altLang="es-AR" sz="2700" dirty="0" smtClean="0"/>
              <a:t>, el anti empresario</a:t>
            </a:r>
          </a:p>
          <a:p>
            <a:pPr marL="409575" indent="-306388" eaLnBrk="1">
              <a:buSzPct val="45000"/>
              <a:buFont typeface="Wingdings" pitchFamily="2" charset="2"/>
              <a:buChar char=""/>
              <a:tabLst>
                <a:tab pos="687388" algn="l"/>
                <a:tab pos="1374775" algn="l"/>
                <a:tab pos="2063750" algn="l"/>
                <a:tab pos="2751138" algn="l"/>
                <a:tab pos="3438525" algn="l"/>
                <a:tab pos="4127500" algn="l"/>
                <a:tab pos="4814888" algn="l"/>
                <a:tab pos="5502275" algn="l"/>
              </a:tabLst>
            </a:pPr>
            <a:r>
              <a:rPr lang="es-AR" altLang="es-AR" sz="2700" dirty="0" smtClean="0"/>
              <a:t>1964 El </a:t>
            </a:r>
            <a:r>
              <a:rPr lang="es-AR" altLang="es-AR" sz="2700" dirty="0" err="1" smtClean="0"/>
              <a:t>Capitan</a:t>
            </a:r>
            <a:r>
              <a:rPr lang="es-AR" altLang="es-AR" sz="2700" dirty="0" smtClean="0"/>
              <a:t> Yosemite, 1970 </a:t>
            </a:r>
            <a:r>
              <a:rPr lang="es-AR" altLang="es-AR" sz="2700" dirty="0" err="1" smtClean="0"/>
              <a:t>Chouinard</a:t>
            </a:r>
            <a:r>
              <a:rPr lang="es-AR" altLang="es-AR" sz="2700" dirty="0" smtClean="0"/>
              <a:t> </a:t>
            </a:r>
            <a:r>
              <a:rPr lang="es-AR" altLang="es-AR" sz="2700" dirty="0" err="1" smtClean="0"/>
              <a:t>Equipment</a:t>
            </a:r>
            <a:endParaRPr lang="es-AR" altLang="es-AR" sz="2700" dirty="0" smtClean="0"/>
          </a:p>
          <a:p>
            <a:pPr marL="409575" indent="-306388" eaLnBrk="1">
              <a:buSzPct val="45000"/>
              <a:buFont typeface="Wingdings" pitchFamily="2" charset="2"/>
              <a:buChar char=""/>
              <a:tabLst>
                <a:tab pos="687388" algn="l"/>
                <a:tab pos="1374775" algn="l"/>
                <a:tab pos="2063750" algn="l"/>
                <a:tab pos="2751138" algn="l"/>
                <a:tab pos="3438525" algn="l"/>
                <a:tab pos="4127500" algn="l"/>
                <a:tab pos="4814888" algn="l"/>
                <a:tab pos="5502275" algn="l"/>
              </a:tabLst>
            </a:pPr>
            <a:r>
              <a:rPr lang="es-AR" altLang="es-AR" sz="2700" dirty="0" smtClean="0"/>
              <a:t>1994 algodón orgánico</a:t>
            </a:r>
          </a:p>
          <a:p>
            <a:pPr marL="409575" indent="-306388" eaLnBrk="1">
              <a:buSzPct val="45000"/>
              <a:buFont typeface="Wingdings" pitchFamily="2" charset="2"/>
              <a:buChar char=""/>
              <a:tabLst>
                <a:tab pos="687388" algn="l"/>
                <a:tab pos="1374775" algn="l"/>
                <a:tab pos="2063750" algn="l"/>
                <a:tab pos="2751138" algn="l"/>
                <a:tab pos="3438525" algn="l"/>
                <a:tab pos="4127500" algn="l"/>
                <a:tab pos="4814888" algn="l"/>
                <a:tab pos="5502275" algn="l"/>
              </a:tabLst>
            </a:pPr>
            <a:r>
              <a:rPr lang="es-AR" altLang="es-AR" sz="2700" dirty="0" smtClean="0"/>
              <a:t> Movimiento 1%: 400 empresas</a:t>
            </a:r>
          </a:p>
          <a:p>
            <a:pPr marL="409575" indent="-306388" eaLnBrk="1">
              <a:buSzPct val="45000"/>
              <a:buFont typeface="Wingdings" pitchFamily="2" charset="2"/>
              <a:buChar char=""/>
              <a:tabLst>
                <a:tab pos="687388" algn="l"/>
                <a:tab pos="1374775" algn="l"/>
                <a:tab pos="2063750" algn="l"/>
                <a:tab pos="2751138" algn="l"/>
                <a:tab pos="3438525" algn="l"/>
                <a:tab pos="4127500" algn="l"/>
                <a:tab pos="4814888" algn="l"/>
                <a:tab pos="5502275" algn="l"/>
              </a:tabLst>
            </a:pPr>
            <a:r>
              <a:rPr lang="es-AR" altLang="es-AR" sz="2700" dirty="0" err="1" smtClean="0"/>
              <a:t>Fortune</a:t>
            </a:r>
            <a:r>
              <a:rPr lang="es-AR" altLang="es-AR" sz="2700" dirty="0" smtClean="0"/>
              <a:t> “</a:t>
            </a:r>
            <a:r>
              <a:rPr lang="es-AR" altLang="es-AR" sz="2700" dirty="0" err="1" smtClean="0"/>
              <a:t>The</a:t>
            </a:r>
            <a:r>
              <a:rPr lang="es-AR" altLang="es-AR" sz="2700" dirty="0" smtClean="0"/>
              <a:t> </a:t>
            </a:r>
            <a:r>
              <a:rPr lang="es-AR" altLang="es-AR" sz="2700" dirty="0" err="1" smtClean="0"/>
              <a:t>Coolest</a:t>
            </a:r>
            <a:r>
              <a:rPr lang="es-AR" altLang="es-AR" sz="2700" dirty="0" smtClean="0"/>
              <a:t> </a:t>
            </a:r>
            <a:r>
              <a:rPr lang="es-AR" altLang="es-AR" sz="2700" dirty="0" err="1" smtClean="0"/>
              <a:t>Company</a:t>
            </a:r>
            <a:r>
              <a:rPr lang="es-AR" altLang="es-AR" sz="2700" dirty="0" smtClean="0"/>
              <a:t> </a:t>
            </a:r>
            <a:r>
              <a:rPr lang="es-AR" altLang="es-AR" sz="2700" dirty="0" err="1" smtClean="0"/>
              <a:t>on</a:t>
            </a:r>
            <a:r>
              <a:rPr lang="es-AR" altLang="es-AR" sz="2700" dirty="0" smtClean="0"/>
              <a:t> </a:t>
            </a:r>
            <a:r>
              <a:rPr lang="es-AR" altLang="es-AR" sz="2700" dirty="0" err="1" smtClean="0"/>
              <a:t>the</a:t>
            </a:r>
            <a:r>
              <a:rPr lang="es-AR" altLang="es-AR" sz="2700" dirty="0" smtClean="0"/>
              <a:t> </a:t>
            </a:r>
            <a:r>
              <a:rPr lang="es-AR" altLang="es-AR" sz="2700" dirty="0" err="1" smtClean="0"/>
              <a:t>planet</a:t>
            </a:r>
            <a:r>
              <a:rPr lang="es-AR" altLang="es-AR" sz="2700" dirty="0" smtClean="0"/>
              <a:t>”</a:t>
            </a:r>
          </a:p>
        </p:txBody>
      </p:sp>
      <p:pic>
        <p:nvPicPr>
          <p:cNvPr id="15364" name="Picture 3"/>
          <p:cNvPicPr>
            <a:picLocks noChangeAspect="1" noChangeArrowheads="1"/>
          </p:cNvPicPr>
          <p:nvPr/>
        </p:nvPicPr>
        <p:blipFill>
          <a:blip r:embed="rId3"/>
          <a:srcRect/>
          <a:stretch>
            <a:fillRect/>
          </a:stretch>
        </p:blipFill>
        <p:spPr bwMode="auto">
          <a:xfrm>
            <a:off x="6717323" y="1219200"/>
            <a:ext cx="2022231" cy="2763838"/>
          </a:xfrm>
          <a:prstGeom prst="rect">
            <a:avLst/>
          </a:prstGeom>
          <a:noFill/>
          <a:ln w="9525">
            <a:noFill/>
            <a:round/>
            <a:headEnd/>
            <a:tailEnd/>
          </a:ln>
        </p:spPr>
      </p:pic>
      <p:pic>
        <p:nvPicPr>
          <p:cNvPr id="15365" name="Picture 4"/>
          <p:cNvPicPr>
            <a:picLocks noChangeAspect="1" noChangeArrowheads="1"/>
          </p:cNvPicPr>
          <p:nvPr/>
        </p:nvPicPr>
        <p:blipFill>
          <a:blip r:embed="rId4"/>
          <a:srcRect/>
          <a:stretch>
            <a:fillRect/>
          </a:stretch>
        </p:blipFill>
        <p:spPr bwMode="auto">
          <a:xfrm>
            <a:off x="196362" y="5703889"/>
            <a:ext cx="848458" cy="960437"/>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ítulo 1"/>
          <p:cNvSpPr>
            <a:spLocks noGrp="1"/>
          </p:cNvSpPr>
          <p:nvPr>
            <p:ph type="title"/>
          </p:nvPr>
        </p:nvSpPr>
        <p:spPr bwMode="auto">
          <a:xfrm>
            <a:off x="0" y="928670"/>
            <a:ext cx="9144000" cy="639763"/>
          </a:xfrm>
          <a:noFill/>
          <a:ln>
            <a:miter lim="800000"/>
            <a:headEnd/>
            <a:tailEnd/>
          </a:ln>
        </p:spPr>
        <p:txBody>
          <a:bodyPr vert="horz" wrap="square" lIns="91440" tIns="45720" rIns="91440" bIns="45720" numCol="1" anchor="t" anchorCtr="0" compatLnSpc="1">
            <a:prstTxWarp prst="textNoShape">
              <a:avLst/>
            </a:prstTxWarp>
          </a:bodyPr>
          <a:lstStyle/>
          <a:p>
            <a:pPr algn="l"/>
            <a:r>
              <a:rPr lang="es-AR" altLang="en-US" sz="2400" dirty="0" smtClean="0">
                <a:solidFill>
                  <a:schemeClr val="tx2"/>
                </a:solidFill>
              </a:rPr>
              <a:t>EJEMPLOS LOCALES</a:t>
            </a:r>
            <a:endParaRPr lang="en-US" altLang="en-US" sz="2400" dirty="0" smtClean="0">
              <a:solidFill>
                <a:schemeClr val="tx2"/>
              </a:solidFill>
            </a:endParaRPr>
          </a:p>
        </p:txBody>
      </p:sp>
      <p:sp>
        <p:nvSpPr>
          <p:cNvPr id="3" name="Marcador de contenido 2"/>
          <p:cNvSpPr>
            <a:spLocks noGrp="1"/>
          </p:cNvSpPr>
          <p:nvPr>
            <p:ph idx="1"/>
          </p:nvPr>
        </p:nvSpPr>
        <p:spPr>
          <a:xfrm>
            <a:off x="0" y="1500175"/>
            <a:ext cx="9144000" cy="5357826"/>
          </a:xfrm>
        </p:spPr>
        <p:txBody>
          <a:bodyPr/>
          <a:lstStyle/>
          <a:p>
            <a:pPr>
              <a:defRPr/>
            </a:pPr>
            <a:r>
              <a:rPr lang="es-AR" sz="2400" b="1" dirty="0" err="1" smtClean="0"/>
              <a:t>Arbusta</a:t>
            </a:r>
            <a:r>
              <a:rPr lang="es-AR" sz="2400" dirty="0" smtClean="0"/>
              <a:t>: </a:t>
            </a:r>
            <a:r>
              <a:rPr lang="es-MX" sz="1800" dirty="0"/>
              <a:t>Somos una empresa que brinda servicios de aseguramiento de calidad de software, datos e interacciones a grandes, medianas empresas y gobiernos en sus procesos de transformación digital. Generamos primer empleo y un punto de inflexión en el futuro profesional de jóvenes de alto potencial que el mercado laboral actual no mira</a:t>
            </a:r>
            <a:r>
              <a:rPr lang="es-MX" sz="1800" dirty="0" smtClean="0"/>
              <a:t>. </a:t>
            </a:r>
            <a:endParaRPr lang="es-MX" sz="1400" dirty="0" smtClean="0"/>
          </a:p>
          <a:p>
            <a:pPr>
              <a:defRPr/>
            </a:pPr>
            <a:r>
              <a:rPr lang="en-US" sz="1400" dirty="0" smtClean="0">
                <a:hlinkClick r:id="rId2"/>
              </a:rPr>
              <a:t>https://arbusta.net/somos-una-empresa-social-de-la-industria-it/</a:t>
            </a:r>
            <a:endParaRPr lang="en-US" sz="1400" dirty="0" smtClean="0"/>
          </a:p>
          <a:p>
            <a:pPr>
              <a:defRPr/>
            </a:pPr>
            <a:endParaRPr lang="es-AR" sz="1400" dirty="0"/>
          </a:p>
          <a:p>
            <a:pPr marL="354013" indent="-354013">
              <a:spcBef>
                <a:spcPts val="0"/>
              </a:spcBef>
              <a:defRPr/>
            </a:pPr>
            <a:r>
              <a:rPr lang="es-AR" sz="2400" b="1" dirty="0" err="1" smtClean="0"/>
              <a:t>Guayaki</a:t>
            </a:r>
            <a:r>
              <a:rPr lang="es-AR" sz="2400" dirty="0" smtClean="0"/>
              <a:t>:</a:t>
            </a:r>
            <a:r>
              <a:rPr lang="es-AR" sz="1400" dirty="0" smtClean="0"/>
              <a:t> </a:t>
            </a:r>
            <a:r>
              <a:rPr lang="en-US" sz="1800" dirty="0"/>
              <a:t>Our vision holds that yerba mate culture will power our </a:t>
            </a:r>
            <a:r>
              <a:rPr lang="en-US" sz="1800" dirty="0">
                <a:hlinkClick r:id="rId3"/>
              </a:rPr>
              <a:t>Market Driven Regeneration™</a:t>
            </a:r>
            <a:r>
              <a:rPr lang="en-US" sz="1800" dirty="0"/>
              <a:t> business model to regenerate ecosystems and create vibrant communities</a:t>
            </a:r>
            <a:r>
              <a:rPr lang="en-US" sz="2400" dirty="0" smtClean="0"/>
              <a:t>.</a:t>
            </a:r>
          </a:p>
          <a:p>
            <a:pPr>
              <a:defRPr/>
            </a:pPr>
            <a:r>
              <a:rPr lang="en-US" sz="1800" dirty="0" smtClean="0">
                <a:hlinkClick r:id="rId4"/>
              </a:rPr>
              <a:t>https://guayaki.com/vision/</a:t>
            </a:r>
            <a:r>
              <a:rPr lang="en-US" sz="1800" dirty="0" smtClean="0"/>
              <a:t>  </a:t>
            </a:r>
            <a:r>
              <a:rPr lang="en-US" sz="1800" dirty="0" err="1" smtClean="0"/>
              <a:t>Misión</a:t>
            </a:r>
            <a:r>
              <a:rPr lang="en-US" sz="1800" dirty="0" smtClean="0"/>
              <a:t> </a:t>
            </a:r>
            <a:r>
              <a:rPr lang="en-US" sz="1800" dirty="0" err="1" smtClean="0"/>
              <a:t>inicial</a:t>
            </a:r>
            <a:r>
              <a:rPr lang="en-US" sz="1800" dirty="0" smtClean="0"/>
              <a:t>: </a:t>
            </a:r>
            <a:r>
              <a:rPr lang="en-US" dirty="0" smtClean="0"/>
              <a:t> </a:t>
            </a:r>
            <a:r>
              <a:rPr lang="en-US" dirty="0"/>
              <a:t> </a:t>
            </a:r>
            <a:r>
              <a:rPr lang="en-US" sz="2000" dirty="0" smtClean="0"/>
              <a:t>"</a:t>
            </a:r>
            <a:r>
              <a:rPr lang="en-US" sz="2000" dirty="0"/>
              <a:t>steward and restore 200,000 acres of rainforest and create over 1,000 living-wage jobs by 2020" </a:t>
            </a:r>
            <a:endParaRPr lang="en-US" sz="2000" dirty="0" smtClean="0"/>
          </a:p>
          <a:p>
            <a:pPr>
              <a:defRPr/>
            </a:pPr>
            <a:r>
              <a:rPr lang="es-AR" sz="2400" b="1" dirty="0" smtClean="0"/>
              <a:t>Interrupción</a:t>
            </a:r>
            <a:r>
              <a:rPr lang="es-AR" sz="2400" dirty="0" smtClean="0"/>
              <a:t>: </a:t>
            </a:r>
            <a:r>
              <a:rPr lang="en-US" sz="2000" dirty="0"/>
              <a:t>To develop an organic farming paradigm for the planet, with fair </a:t>
            </a:r>
            <a:r>
              <a:rPr lang="en-US" sz="2000" dirty="0" smtClean="0"/>
              <a:t>work </a:t>
            </a:r>
            <a:r>
              <a:rPr lang="en-US" sz="2000" dirty="0"/>
              <a:t>and healthy food for everyone</a:t>
            </a:r>
            <a:r>
              <a:rPr lang="en-US" sz="2000" dirty="0" smtClean="0"/>
              <a:t>.</a:t>
            </a:r>
          </a:p>
          <a:p>
            <a:pPr>
              <a:defRPr/>
            </a:pPr>
            <a:r>
              <a:rPr lang="en-US" sz="1100" dirty="0" smtClean="0">
                <a:hlinkClick r:id="rId5"/>
              </a:rPr>
              <a:t>http://interrupcion.org/interrupcion/?page=en_quienes-somos</a:t>
            </a:r>
            <a:endParaRPr lang="en-US" sz="11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AutoShape 2"/>
          <p:cNvSpPr>
            <a:spLocks noChangeArrowheads="1"/>
          </p:cNvSpPr>
          <p:nvPr/>
        </p:nvSpPr>
        <p:spPr bwMode="auto">
          <a:xfrm>
            <a:off x="0" y="2000240"/>
            <a:ext cx="9072594" cy="3105160"/>
          </a:xfrm>
          <a:prstGeom prst="roundRect">
            <a:avLst>
              <a:gd name="adj" fmla="val 16667"/>
            </a:avLst>
          </a:prstGeom>
          <a:solidFill>
            <a:schemeClr val="accent1"/>
          </a:solidFill>
          <a:ln w="9525">
            <a:noFill/>
            <a:round/>
            <a:headEnd/>
            <a:tailEnd/>
          </a:ln>
          <a:effectLst>
            <a:prstShdw prst="shdw17" dist="17961" dir="2700000">
              <a:schemeClr val="tx1"/>
            </a:prstShdw>
          </a:effectLst>
        </p:spPr>
        <p:txBody>
          <a:bodyPr wrap="none" lIns="0" tIns="45695" rIns="91390" bIns="45695" anchor="ctr"/>
          <a:lstStyle/>
          <a:p>
            <a:pPr marL="0" indent="0" algn="ctr"/>
            <a:endParaRPr lang="es-ES_tradnl" altLang="en-US" sz="2800" b="1" dirty="0" smtClean="0">
              <a:latin typeface="Arial Narrow" pitchFamily="34" charset="0"/>
            </a:endParaRPr>
          </a:p>
          <a:p>
            <a:pPr marL="0" indent="0" algn="ctr"/>
            <a:r>
              <a:rPr lang="es-ES_tradnl" altLang="en-US" sz="2800" b="1" dirty="0" smtClean="0">
                <a:latin typeface="Arial Narrow" pitchFamily="34" charset="0"/>
              </a:rPr>
              <a:t>EL PROPÓSITO DE LA EMPRESA Y SU MODELO DE GESTIÓN</a:t>
            </a:r>
          </a:p>
          <a:p>
            <a:pPr algn="ctr" eaLnBrk="1" hangingPunct="1">
              <a:spcBef>
                <a:spcPct val="20000"/>
              </a:spcBef>
            </a:pPr>
            <a:endParaRPr lang="es-MX" altLang="es-AR" sz="2800" b="1"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ítulo 1"/>
          <p:cNvSpPr>
            <a:spLocks noGrp="1"/>
          </p:cNvSpPr>
          <p:nvPr>
            <p:ph type="title"/>
          </p:nvPr>
        </p:nvSpPr>
        <p:spPr bwMode="auto">
          <a:xfrm>
            <a:off x="0" y="1000108"/>
            <a:ext cx="7244862" cy="639762"/>
          </a:xfrm>
          <a:noFill/>
          <a:ln>
            <a:miter lim="800000"/>
            <a:headEnd/>
            <a:tailEnd/>
          </a:ln>
        </p:spPr>
        <p:txBody>
          <a:bodyPr vert="horz" wrap="square" lIns="91440" tIns="45720" rIns="91440" bIns="45720" numCol="1" anchor="t" anchorCtr="0" compatLnSpc="1">
            <a:prstTxWarp prst="textNoShape">
              <a:avLst/>
            </a:prstTxWarp>
          </a:bodyPr>
          <a:lstStyle/>
          <a:p>
            <a:pPr algn="l"/>
            <a:r>
              <a:rPr lang="es-AR" altLang="en-US" sz="2000" dirty="0" smtClean="0">
                <a:solidFill>
                  <a:schemeClr val="tx1"/>
                </a:solidFill>
              </a:rPr>
              <a:t>RESPONSABILIDAD SOCIAL (ISO 26000)</a:t>
            </a:r>
            <a:endParaRPr lang="en-US" altLang="en-US" sz="2000" dirty="0" smtClean="0">
              <a:solidFill>
                <a:schemeClr val="tx1"/>
              </a:solidFill>
            </a:endParaRPr>
          </a:p>
        </p:txBody>
      </p:sp>
      <p:sp>
        <p:nvSpPr>
          <p:cNvPr id="9219" name="Marcador de contenido 2"/>
          <p:cNvSpPr>
            <a:spLocks noGrp="1"/>
          </p:cNvSpPr>
          <p:nvPr>
            <p:ph idx="1"/>
          </p:nvPr>
        </p:nvSpPr>
        <p:spPr bwMode="auto">
          <a:xfrm>
            <a:off x="214282" y="1643050"/>
            <a:ext cx="8721969" cy="4729162"/>
          </a:xfrm>
          <a:noFill/>
          <a:ln>
            <a:miter lim="800000"/>
            <a:headEnd/>
            <a:tailEnd/>
          </a:ln>
        </p:spPr>
        <p:txBody>
          <a:bodyPr vert="horz" wrap="square" lIns="91440" tIns="45720" rIns="91440" bIns="45720" numCol="1" anchor="t" anchorCtr="0" compatLnSpc="1">
            <a:prstTxWarp prst="textNoShape">
              <a:avLst/>
            </a:prstTxWarp>
          </a:bodyPr>
          <a:lstStyle/>
          <a:p>
            <a:r>
              <a:rPr lang="es-MX" altLang="en-US" i="1" dirty="0" smtClean="0"/>
              <a:t>“la Responsabilidad de una organización respecto de los impactos de sus decisiones y actividades en la sociedad y el medio ambiente, por medio de un comportamiento transparente y ético que: contribuya al desarrollo sostenible, la salud y el bienestar general de la Sociedad;  tome en consideración las expectativas de sus partes interesadas, </a:t>
            </a:r>
            <a:r>
              <a:rPr lang="es-MX" altLang="en-US" i="1" dirty="0" err="1" smtClean="0"/>
              <a:t>stakeholders</a:t>
            </a:r>
            <a:r>
              <a:rPr lang="es-MX" altLang="en-US" i="1" dirty="0" smtClean="0"/>
              <a:t>; esté en cumplimiento con la legislación aplicable y sea consistente con normas internacionales de comportamiento; y esté integrada a través de toda la organización y practicada en sus relaciones.”</a:t>
            </a:r>
            <a:endParaRPr lang="en-US" altLang="en-US"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7" name="AutoShape 5"/>
          <p:cNvSpPr>
            <a:spLocks noChangeArrowheads="1"/>
          </p:cNvSpPr>
          <p:nvPr/>
        </p:nvSpPr>
        <p:spPr bwMode="auto">
          <a:xfrm>
            <a:off x="0" y="228600"/>
            <a:ext cx="6471138" cy="609600"/>
          </a:xfrm>
          <a:prstGeom prst="roundRect">
            <a:avLst>
              <a:gd name="adj" fmla="val 16667"/>
            </a:avLst>
          </a:prstGeom>
          <a:solidFill>
            <a:schemeClr val="accent1"/>
          </a:solidFill>
          <a:ln w="9525">
            <a:noFill/>
            <a:round/>
            <a:headEnd/>
            <a:tailEnd/>
          </a:ln>
          <a:effectLst>
            <a:outerShdw dist="35921" dir="2700000" algn="ctr" rotWithShape="0">
              <a:schemeClr val="bg2"/>
            </a:outerShdw>
          </a:effectLst>
        </p:spPr>
        <p:txBody>
          <a:bodyPr wrap="none" anchor="ctr"/>
          <a:lstStyle/>
          <a:p>
            <a:pPr eaLnBrk="1" hangingPunct="1">
              <a:defRPr/>
            </a:pPr>
            <a:r>
              <a:rPr lang="es-ES_tradnl" sz="2800" dirty="0">
                <a:solidFill>
                  <a:srgbClr val="000099"/>
                </a:solidFill>
                <a:effectLst>
                  <a:outerShdw blurRad="38100" dist="38100" dir="2700000" algn="tl">
                    <a:srgbClr val="000000"/>
                  </a:outerShdw>
                </a:effectLst>
                <a:latin typeface="Tahoma" pitchFamily="34" charset="0"/>
              </a:rPr>
              <a:t>Desarrollo Sustentable y Sustentabilidad</a:t>
            </a:r>
            <a:endParaRPr lang="en-US" sz="2800" dirty="0">
              <a:solidFill>
                <a:srgbClr val="000099"/>
              </a:solidFill>
              <a:effectLst>
                <a:outerShdw blurRad="38100" dist="38100" dir="2700000" algn="tl">
                  <a:srgbClr val="000000"/>
                </a:outerShdw>
              </a:effectLst>
              <a:latin typeface="Tahoma" pitchFamily="34" charset="0"/>
            </a:endParaRPr>
          </a:p>
        </p:txBody>
      </p:sp>
      <p:graphicFrame>
        <p:nvGraphicFramePr>
          <p:cNvPr id="5" name="Table 4"/>
          <p:cNvGraphicFramePr>
            <a:graphicFrameLocks noGrp="1"/>
          </p:cNvGraphicFramePr>
          <p:nvPr/>
        </p:nvGraphicFramePr>
        <p:xfrm>
          <a:off x="562708" y="1066801"/>
          <a:ext cx="7057292" cy="9097965"/>
        </p:xfrm>
        <a:graphic>
          <a:graphicData uri="http://schemas.openxmlformats.org/drawingml/2006/table">
            <a:tbl>
              <a:tblPr/>
              <a:tblGrid>
                <a:gridCol w="6611815">
                  <a:extLst>
                    <a:ext uri="{9D8B030D-6E8A-4147-A177-3AD203B41FA5}">
                      <a16:colId xmlns:a16="http://schemas.microsoft.com/office/drawing/2014/main" val="20000"/>
                    </a:ext>
                  </a:extLst>
                </a:gridCol>
                <a:gridCol w="445477">
                  <a:extLst>
                    <a:ext uri="{9D8B030D-6E8A-4147-A177-3AD203B41FA5}">
                      <a16:colId xmlns:a16="http://schemas.microsoft.com/office/drawing/2014/main" val="20001"/>
                    </a:ext>
                  </a:extLst>
                </a:gridCol>
              </a:tblGrid>
              <a:tr h="4511032">
                <a:tc>
                  <a:txBody>
                    <a:bodyPr/>
                    <a:lstStyle/>
                    <a:p>
                      <a:pPr fontAlgn="t"/>
                      <a:r>
                        <a:rPr lang="es-ES" sz="2000" b="1" i="1" u="sng" dirty="0" smtClean="0">
                          <a:solidFill>
                            <a:schemeClr val="tx2"/>
                          </a:solidFill>
                        </a:rPr>
                        <a:t>Desarrollo</a:t>
                      </a:r>
                      <a:r>
                        <a:rPr lang="es-ES" sz="2000" b="1" i="1" u="sng" baseline="0" dirty="0" smtClean="0">
                          <a:solidFill>
                            <a:schemeClr val="tx2"/>
                          </a:solidFill>
                        </a:rPr>
                        <a:t> Sustentable</a:t>
                      </a:r>
                      <a:r>
                        <a:rPr lang="es-ES" sz="1800" b="1" i="1" u="sng" baseline="0" dirty="0" smtClean="0">
                          <a:solidFill>
                            <a:schemeClr val="tx2"/>
                          </a:solidFill>
                        </a:rPr>
                        <a:t>:</a:t>
                      </a:r>
                      <a:endParaRPr lang="es-ES" sz="1800" b="1" i="1" u="sng" dirty="0" smtClean="0">
                        <a:solidFill>
                          <a:schemeClr val="tx2"/>
                        </a:solidFill>
                      </a:endParaRPr>
                    </a:p>
                    <a:p>
                      <a:pPr fontAlgn="t"/>
                      <a:endParaRPr lang="es-ES" sz="1800" i="1" dirty="0" smtClean="0"/>
                    </a:p>
                    <a:p>
                      <a:pPr fontAlgn="t"/>
                      <a:r>
                        <a:rPr lang="es-ES" sz="2000" i="1" dirty="0" smtClean="0"/>
                        <a:t>Satisfacer </a:t>
                      </a:r>
                      <a:r>
                        <a:rPr lang="es-ES" sz="2000" i="1" dirty="0"/>
                        <a:t>las necesidades de las generaciones presentes sin comprometer las posibilidades de las del futuro para atender sus </a:t>
                      </a:r>
                      <a:r>
                        <a:rPr lang="es-ES" sz="2000" i="1" dirty="0" smtClean="0"/>
                        <a:t>propias </a:t>
                      </a:r>
                      <a:r>
                        <a:rPr lang="es-ES" sz="2000" i="1" dirty="0"/>
                        <a:t>necesidades</a:t>
                      </a:r>
                      <a:r>
                        <a:rPr lang="es-ES" sz="2000" dirty="0" smtClean="0"/>
                        <a:t>.</a:t>
                      </a:r>
                    </a:p>
                    <a:p>
                      <a:pPr fontAlgn="t"/>
                      <a:endParaRPr lang="es-ES" sz="1800" dirty="0" smtClean="0"/>
                    </a:p>
                    <a:p>
                      <a:pPr fontAlgn="t"/>
                      <a:endParaRPr lang="es-ES" sz="1800" dirty="0" smtClean="0"/>
                    </a:p>
                    <a:p>
                      <a:pPr fontAlgn="t"/>
                      <a:endParaRPr lang="es-ES" sz="1800" b="1" i="1" u="sng" dirty="0" smtClean="0">
                        <a:solidFill>
                          <a:srgbClr val="FF0000"/>
                        </a:solidFill>
                      </a:endParaRPr>
                    </a:p>
                    <a:p>
                      <a:pPr fontAlgn="t"/>
                      <a:endParaRPr lang="es-ES" sz="1800" b="1" i="1" u="sng" dirty="0" smtClean="0">
                        <a:solidFill>
                          <a:srgbClr val="FF0000"/>
                        </a:solidFill>
                      </a:endParaRPr>
                    </a:p>
                    <a:p>
                      <a:pPr fontAlgn="t"/>
                      <a:r>
                        <a:rPr lang="es-ES" sz="2000" b="1" i="1" u="sng" dirty="0" smtClean="0">
                          <a:solidFill>
                            <a:schemeClr val="tx2"/>
                          </a:solidFill>
                        </a:rPr>
                        <a:t>Gestión</a:t>
                      </a:r>
                      <a:r>
                        <a:rPr lang="es-ES" sz="2000" b="1" i="1" u="sng" baseline="0" dirty="0" smtClean="0">
                          <a:solidFill>
                            <a:schemeClr val="tx2"/>
                          </a:solidFill>
                        </a:rPr>
                        <a:t> Corporativa de la Sustentabilidad:</a:t>
                      </a:r>
                    </a:p>
                    <a:p>
                      <a:pPr fontAlgn="t"/>
                      <a:endParaRPr lang="es-ES" sz="2000" b="1" i="1" u="sng" baseline="0" dirty="0" smtClean="0">
                        <a:solidFill>
                          <a:srgbClr val="FF0000"/>
                        </a:solidFill>
                      </a:endParaRPr>
                    </a:p>
                    <a:p>
                      <a:pPr fontAlgn="t"/>
                      <a:r>
                        <a:rPr lang="es-ES" sz="2000" b="0" i="1" u="none" baseline="0" dirty="0" smtClean="0">
                          <a:solidFill>
                            <a:schemeClr val="tx1"/>
                          </a:solidFill>
                        </a:rPr>
                        <a:t>Modelo de gestión que hace foco en mejorar los impactos económicos, sociales y ambientales, de las estrategias, productos, servicios, procesos y actividades de la empresa.</a:t>
                      </a:r>
                      <a:endParaRPr lang="es-ES" sz="2000" b="0" i="1" u="none" dirty="0">
                        <a:solidFill>
                          <a:schemeClr val="tx1"/>
                        </a:solidFill>
                      </a:endParaRPr>
                    </a:p>
                  </a:txBody>
                  <a:tcPr marL="84406" marR="84406" marT="45717" marB="45717">
                    <a:lnL>
                      <a:noFill/>
                    </a:lnL>
                    <a:lnR>
                      <a:noFill/>
                    </a:lnR>
                    <a:lnT>
                      <a:noFill/>
                    </a:lnT>
                    <a:lnB>
                      <a:noFill/>
                    </a:lnB>
                  </a:tcPr>
                </a:tc>
                <a:tc>
                  <a:txBody>
                    <a:bodyPr/>
                    <a:lstStyle/>
                    <a:p>
                      <a:pPr fontAlgn="t"/>
                      <a:endParaRPr lang="en-US" sz="1800" i="1" dirty="0" smtClean="0"/>
                    </a:p>
                    <a:p>
                      <a:pPr fontAlgn="t"/>
                      <a:endParaRPr lang="en-US" sz="1800" i="1" dirty="0" smtClean="0"/>
                    </a:p>
                    <a:p>
                      <a:pPr fontAlgn="t"/>
                      <a:endParaRPr lang="en-US" sz="1800" dirty="0" smtClean="0"/>
                    </a:p>
                    <a:p>
                      <a:pPr fontAlgn="t"/>
                      <a:endParaRPr lang="en-US" sz="1800" dirty="0"/>
                    </a:p>
                  </a:txBody>
                  <a:tcPr marL="84406" marR="84406" marT="45717" marB="45717">
                    <a:lnL>
                      <a:noFill/>
                    </a:lnL>
                    <a:lnR>
                      <a:noFill/>
                    </a:lnR>
                    <a:lnT>
                      <a:noFill/>
                    </a:lnT>
                    <a:lnB>
                      <a:noFill/>
                    </a:lnB>
                  </a:tcPr>
                </a:tc>
                <a:extLst>
                  <a:ext uri="{0D108BD9-81ED-4DB2-BD59-A6C34878D82A}">
                    <a16:rowId xmlns:a16="http://schemas.microsoft.com/office/drawing/2014/main" val="10000"/>
                  </a:ext>
                </a:extLst>
              </a:tr>
              <a:tr h="4282131">
                <a:tc>
                  <a:txBody>
                    <a:bodyPr/>
                    <a:lstStyle/>
                    <a:p>
                      <a:pPr fontAlgn="t"/>
                      <a:endParaRPr lang="es-ES" sz="1800" dirty="0"/>
                    </a:p>
                  </a:txBody>
                  <a:tcPr marL="84406" marR="84406" marT="45717" marB="45717">
                    <a:lnL>
                      <a:noFill/>
                    </a:lnL>
                    <a:lnR>
                      <a:noFill/>
                    </a:lnR>
                    <a:lnT>
                      <a:noFill/>
                    </a:lnT>
                    <a:lnB>
                      <a:noFill/>
                    </a:lnB>
                  </a:tcPr>
                </a:tc>
                <a:tc>
                  <a:txBody>
                    <a:bodyPr/>
                    <a:lstStyle/>
                    <a:p>
                      <a:pPr fontAlgn="t"/>
                      <a:endParaRPr lang="en-US" sz="1800" dirty="0"/>
                    </a:p>
                  </a:txBody>
                  <a:tcPr marL="84406" marR="84406" marT="45717" marB="45717">
                    <a:lnL>
                      <a:noFill/>
                    </a:lnL>
                    <a:lnR>
                      <a:noFill/>
                    </a:lnR>
                    <a:lnT>
                      <a:noFill/>
                    </a:lnT>
                    <a:lnB>
                      <a:noFill/>
                    </a:lnB>
                  </a:tcPr>
                </a:tc>
                <a:extLst>
                  <a:ext uri="{0D108BD9-81ED-4DB2-BD59-A6C34878D82A}">
                    <a16:rowId xmlns:a16="http://schemas.microsoft.com/office/drawing/2014/main" val="10001"/>
                  </a:ext>
                </a:extLst>
              </a:tr>
            </a:tbl>
          </a:graphicData>
        </a:graphic>
      </p:graphicFrame>
      <p:sp>
        <p:nvSpPr>
          <p:cNvPr id="14344" name="Rectangle 6"/>
          <p:cNvSpPr>
            <a:spLocks noChangeArrowheads="1"/>
          </p:cNvSpPr>
          <p:nvPr/>
        </p:nvSpPr>
        <p:spPr bwMode="auto">
          <a:xfrm>
            <a:off x="3727938" y="2667001"/>
            <a:ext cx="4501662" cy="646113"/>
          </a:xfrm>
          <a:prstGeom prst="rect">
            <a:avLst/>
          </a:prstGeom>
          <a:noFill/>
          <a:ln w="9525">
            <a:noFill/>
            <a:miter lim="800000"/>
            <a:headEnd/>
            <a:tailEnd/>
          </a:ln>
        </p:spPr>
        <p:txBody>
          <a:bodyPr>
            <a:spAutoFit/>
          </a:bodyPr>
          <a:lstStyle/>
          <a:p>
            <a:pPr eaLnBrk="1" hangingPunct="1">
              <a:spcBef>
                <a:spcPct val="20000"/>
              </a:spcBef>
            </a:pPr>
            <a:r>
              <a:rPr lang="es-ES" altLang="es-AR" sz="1200"/>
              <a:t>Informe de la Comisión Mundial sobre el Medio Ambiente y el Desarrollo (Comisión Brundtland): Nuestro Futuro Común </a:t>
            </a:r>
            <a:r>
              <a:rPr lang="en-US" altLang="es-AR" sz="1200"/>
              <a:t>(1987)</a:t>
            </a:r>
            <a:endParaRPr lang="es-ES" altLang="es-AR" sz="12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Oval 2"/>
          <p:cNvSpPr>
            <a:spLocks noChangeArrowheads="1"/>
          </p:cNvSpPr>
          <p:nvPr/>
        </p:nvSpPr>
        <p:spPr bwMode="auto">
          <a:xfrm>
            <a:off x="827088" y="1773238"/>
            <a:ext cx="7467600" cy="4067175"/>
          </a:xfrm>
          <a:prstGeom prst="ellipse">
            <a:avLst/>
          </a:prstGeom>
          <a:solidFill>
            <a:srgbClr val="666699"/>
          </a:solidFill>
          <a:ln w="38100">
            <a:solidFill>
              <a:schemeClr val="bg1"/>
            </a:solidFill>
            <a:round/>
            <a:headEnd/>
            <a:tailEnd/>
          </a:ln>
        </p:spPr>
        <p:txBody>
          <a:bodyPr wrap="none" anchor="ctr"/>
          <a:lstStyle>
            <a:lvl1pPr eaLnBrk="0" hangingPunct="0">
              <a:spcBef>
                <a:spcPct val="20000"/>
              </a:spcBef>
              <a:defRPr sz="2600">
                <a:solidFill>
                  <a:srgbClr val="000066"/>
                </a:solidFill>
                <a:latin typeface="Verdana" pitchFamily="34" charset="0"/>
              </a:defRPr>
            </a:lvl1pPr>
            <a:lvl2pPr marL="742950" indent="-285750" eaLnBrk="0" hangingPunct="0">
              <a:spcBef>
                <a:spcPct val="20000"/>
              </a:spcBef>
              <a:buChar char="–"/>
              <a:defRPr sz="2800">
                <a:solidFill>
                  <a:schemeClr val="bg1"/>
                </a:solidFill>
                <a:latin typeface="Arial" pitchFamily="34" charset="0"/>
              </a:defRPr>
            </a:lvl2pPr>
            <a:lvl3pPr marL="1143000" indent="-228600" eaLnBrk="0" hangingPunct="0">
              <a:spcBef>
                <a:spcPct val="20000"/>
              </a:spcBef>
              <a:buChar char="•"/>
              <a:defRPr sz="2400">
                <a:solidFill>
                  <a:schemeClr val="bg1"/>
                </a:solidFill>
                <a:latin typeface="Arial" pitchFamily="34" charset="0"/>
              </a:defRPr>
            </a:lvl3pPr>
            <a:lvl4pPr marL="1600200" indent="-228600" eaLnBrk="0" hangingPunct="0">
              <a:spcBef>
                <a:spcPct val="20000"/>
              </a:spcBef>
              <a:buChar char="–"/>
              <a:defRPr sz="2000">
                <a:solidFill>
                  <a:schemeClr val="bg1"/>
                </a:solidFill>
                <a:latin typeface="Arial" pitchFamily="34" charset="0"/>
              </a:defRPr>
            </a:lvl4pPr>
            <a:lvl5pPr marL="2057400" indent="-228600" eaLnBrk="0" hangingPunct="0">
              <a:spcBef>
                <a:spcPct val="20000"/>
              </a:spcBef>
              <a:buChar char="»"/>
              <a:defRPr sz="2000">
                <a:solidFill>
                  <a:schemeClr val="bg1"/>
                </a:solidFill>
                <a:latin typeface="Arial" pitchFamily="34" charset="0"/>
              </a:defRPr>
            </a:lvl5pPr>
            <a:lvl6pPr marL="2514600" indent="-228600" eaLnBrk="0" fontAlgn="base" hangingPunct="0">
              <a:spcBef>
                <a:spcPct val="20000"/>
              </a:spcBef>
              <a:spcAft>
                <a:spcPct val="0"/>
              </a:spcAft>
              <a:buChar char="»"/>
              <a:defRPr sz="2000">
                <a:solidFill>
                  <a:schemeClr val="bg1"/>
                </a:solidFill>
                <a:latin typeface="Arial" pitchFamily="34" charset="0"/>
              </a:defRPr>
            </a:lvl6pPr>
            <a:lvl7pPr marL="2971800" indent="-228600" eaLnBrk="0" fontAlgn="base" hangingPunct="0">
              <a:spcBef>
                <a:spcPct val="20000"/>
              </a:spcBef>
              <a:spcAft>
                <a:spcPct val="0"/>
              </a:spcAft>
              <a:buChar char="»"/>
              <a:defRPr sz="2000">
                <a:solidFill>
                  <a:schemeClr val="bg1"/>
                </a:solidFill>
                <a:latin typeface="Arial" pitchFamily="34" charset="0"/>
              </a:defRPr>
            </a:lvl7pPr>
            <a:lvl8pPr marL="3429000" indent="-228600" eaLnBrk="0" fontAlgn="base" hangingPunct="0">
              <a:spcBef>
                <a:spcPct val="20000"/>
              </a:spcBef>
              <a:spcAft>
                <a:spcPct val="0"/>
              </a:spcAft>
              <a:buChar char="»"/>
              <a:defRPr sz="2000">
                <a:solidFill>
                  <a:schemeClr val="bg1"/>
                </a:solidFill>
                <a:latin typeface="Arial" pitchFamily="34" charset="0"/>
              </a:defRPr>
            </a:lvl8pPr>
            <a:lvl9pPr marL="3886200" indent="-228600" eaLnBrk="0" fontAlgn="base" hangingPunct="0">
              <a:spcBef>
                <a:spcPct val="20000"/>
              </a:spcBef>
              <a:spcAft>
                <a:spcPct val="0"/>
              </a:spcAft>
              <a:buChar char="»"/>
              <a:defRPr sz="2000">
                <a:solidFill>
                  <a:schemeClr val="bg1"/>
                </a:solidFill>
                <a:latin typeface="Arial" pitchFamily="34" charset="0"/>
              </a:defRPr>
            </a:lvl9pPr>
          </a:lstStyle>
          <a:p>
            <a:pPr eaLnBrk="1" hangingPunct="1">
              <a:spcBef>
                <a:spcPct val="0"/>
              </a:spcBef>
            </a:pPr>
            <a:endParaRPr lang="es-ES" altLang="en-US" sz="1800">
              <a:solidFill>
                <a:schemeClr val="tx1"/>
              </a:solidFill>
              <a:latin typeface="Arial" pitchFamily="34" charset="0"/>
            </a:endParaRPr>
          </a:p>
        </p:txBody>
      </p:sp>
      <p:grpSp>
        <p:nvGrpSpPr>
          <p:cNvPr id="2" name="Group 3"/>
          <p:cNvGrpSpPr>
            <a:grpSpLocks/>
          </p:cNvGrpSpPr>
          <p:nvPr/>
        </p:nvGrpSpPr>
        <p:grpSpPr bwMode="auto">
          <a:xfrm>
            <a:off x="1908175" y="2349500"/>
            <a:ext cx="5181600" cy="2779713"/>
            <a:chOff x="1104" y="1273"/>
            <a:chExt cx="3264" cy="1751"/>
          </a:xfrm>
        </p:grpSpPr>
        <p:sp>
          <p:nvSpPr>
            <p:cNvPr id="29710" name="Oval 4"/>
            <p:cNvSpPr>
              <a:spLocks noChangeArrowheads="1"/>
            </p:cNvSpPr>
            <p:nvPr/>
          </p:nvSpPr>
          <p:spPr bwMode="auto">
            <a:xfrm>
              <a:off x="1104" y="1273"/>
              <a:ext cx="3264" cy="1751"/>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es-ES" altLang="en-US"/>
            </a:p>
          </p:txBody>
        </p:sp>
        <p:sp>
          <p:nvSpPr>
            <p:cNvPr id="37903" name="Line 5"/>
            <p:cNvSpPr>
              <a:spLocks noChangeShapeType="1"/>
            </p:cNvSpPr>
            <p:nvPr/>
          </p:nvSpPr>
          <p:spPr bwMode="auto">
            <a:xfrm>
              <a:off x="2064" y="1344"/>
              <a:ext cx="96" cy="768"/>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s-AR"/>
            </a:p>
          </p:txBody>
        </p:sp>
        <p:sp>
          <p:nvSpPr>
            <p:cNvPr id="37904" name="Line 6"/>
            <p:cNvSpPr>
              <a:spLocks noChangeShapeType="1"/>
            </p:cNvSpPr>
            <p:nvPr/>
          </p:nvSpPr>
          <p:spPr bwMode="auto">
            <a:xfrm flipV="1">
              <a:off x="1200" y="1536"/>
              <a:ext cx="2688" cy="864"/>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s-AR"/>
            </a:p>
          </p:txBody>
        </p:sp>
        <p:sp>
          <p:nvSpPr>
            <p:cNvPr id="37905" name="Line 7"/>
            <p:cNvSpPr>
              <a:spLocks noChangeShapeType="1"/>
            </p:cNvSpPr>
            <p:nvPr/>
          </p:nvSpPr>
          <p:spPr bwMode="auto">
            <a:xfrm flipH="1">
              <a:off x="2496" y="1776"/>
              <a:ext cx="624" cy="1248"/>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s-AR"/>
            </a:p>
          </p:txBody>
        </p:sp>
        <p:sp>
          <p:nvSpPr>
            <p:cNvPr id="37906" name="Line 8"/>
            <p:cNvSpPr>
              <a:spLocks noChangeShapeType="1"/>
            </p:cNvSpPr>
            <p:nvPr/>
          </p:nvSpPr>
          <p:spPr bwMode="auto">
            <a:xfrm flipV="1">
              <a:off x="2832" y="2208"/>
              <a:ext cx="1536" cy="144"/>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s-AR"/>
            </a:p>
          </p:txBody>
        </p:sp>
        <p:sp>
          <p:nvSpPr>
            <p:cNvPr id="37907" name="Line 9"/>
            <p:cNvSpPr>
              <a:spLocks noChangeShapeType="1"/>
            </p:cNvSpPr>
            <p:nvPr/>
          </p:nvSpPr>
          <p:spPr bwMode="auto">
            <a:xfrm flipV="1">
              <a:off x="1344" y="1632"/>
              <a:ext cx="2208" cy="96"/>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s-AR"/>
            </a:p>
          </p:txBody>
        </p:sp>
      </p:grpSp>
      <p:grpSp>
        <p:nvGrpSpPr>
          <p:cNvPr id="3" name="Group 10"/>
          <p:cNvGrpSpPr>
            <a:grpSpLocks/>
          </p:cNvGrpSpPr>
          <p:nvPr/>
        </p:nvGrpSpPr>
        <p:grpSpPr bwMode="auto">
          <a:xfrm>
            <a:off x="2555875" y="4005263"/>
            <a:ext cx="1584325" cy="534987"/>
            <a:chOff x="1632" y="2304"/>
            <a:chExt cx="873" cy="391"/>
          </a:xfrm>
        </p:grpSpPr>
        <p:sp>
          <p:nvSpPr>
            <p:cNvPr id="37900" name="Oval 11"/>
            <p:cNvSpPr>
              <a:spLocks noChangeArrowheads="1"/>
            </p:cNvSpPr>
            <p:nvPr/>
          </p:nvSpPr>
          <p:spPr bwMode="auto">
            <a:xfrm>
              <a:off x="1632" y="2304"/>
              <a:ext cx="864" cy="384"/>
            </a:xfrm>
            <a:prstGeom prst="ellipse">
              <a:avLst/>
            </a:prstGeom>
            <a:solidFill>
              <a:schemeClr val="bg1"/>
            </a:solidFill>
            <a:ln w="9525">
              <a:solidFill>
                <a:schemeClr val="tx1"/>
              </a:solidFill>
              <a:round/>
              <a:headEnd/>
              <a:tailEnd/>
            </a:ln>
          </p:spPr>
          <p:txBody>
            <a:bodyPr wrap="none" anchor="ctr"/>
            <a:lstStyle>
              <a:lvl1pPr eaLnBrk="0" hangingPunct="0">
                <a:spcBef>
                  <a:spcPct val="20000"/>
                </a:spcBef>
                <a:defRPr sz="2600">
                  <a:solidFill>
                    <a:srgbClr val="000066"/>
                  </a:solidFill>
                  <a:latin typeface="Verdana" pitchFamily="34" charset="0"/>
                </a:defRPr>
              </a:lvl1pPr>
              <a:lvl2pPr marL="742950" indent="-285750" eaLnBrk="0" hangingPunct="0">
                <a:spcBef>
                  <a:spcPct val="20000"/>
                </a:spcBef>
                <a:buChar char="–"/>
                <a:defRPr sz="2800">
                  <a:solidFill>
                    <a:schemeClr val="bg1"/>
                  </a:solidFill>
                  <a:latin typeface="Arial" pitchFamily="34" charset="0"/>
                </a:defRPr>
              </a:lvl2pPr>
              <a:lvl3pPr marL="1143000" indent="-228600" eaLnBrk="0" hangingPunct="0">
                <a:spcBef>
                  <a:spcPct val="20000"/>
                </a:spcBef>
                <a:buChar char="•"/>
                <a:defRPr sz="2400">
                  <a:solidFill>
                    <a:schemeClr val="bg1"/>
                  </a:solidFill>
                  <a:latin typeface="Arial" pitchFamily="34" charset="0"/>
                </a:defRPr>
              </a:lvl3pPr>
              <a:lvl4pPr marL="1600200" indent="-228600" eaLnBrk="0" hangingPunct="0">
                <a:spcBef>
                  <a:spcPct val="20000"/>
                </a:spcBef>
                <a:buChar char="–"/>
                <a:defRPr sz="2000">
                  <a:solidFill>
                    <a:schemeClr val="bg1"/>
                  </a:solidFill>
                  <a:latin typeface="Arial" pitchFamily="34" charset="0"/>
                </a:defRPr>
              </a:lvl4pPr>
              <a:lvl5pPr marL="2057400" indent="-228600" eaLnBrk="0" hangingPunct="0">
                <a:spcBef>
                  <a:spcPct val="20000"/>
                </a:spcBef>
                <a:buChar char="»"/>
                <a:defRPr sz="2000">
                  <a:solidFill>
                    <a:schemeClr val="bg1"/>
                  </a:solidFill>
                  <a:latin typeface="Arial" pitchFamily="34" charset="0"/>
                </a:defRPr>
              </a:lvl5pPr>
              <a:lvl6pPr marL="2514600" indent="-228600" eaLnBrk="0" fontAlgn="base" hangingPunct="0">
                <a:spcBef>
                  <a:spcPct val="20000"/>
                </a:spcBef>
                <a:spcAft>
                  <a:spcPct val="0"/>
                </a:spcAft>
                <a:buChar char="»"/>
                <a:defRPr sz="2000">
                  <a:solidFill>
                    <a:schemeClr val="bg1"/>
                  </a:solidFill>
                  <a:latin typeface="Arial" pitchFamily="34" charset="0"/>
                </a:defRPr>
              </a:lvl6pPr>
              <a:lvl7pPr marL="2971800" indent="-228600" eaLnBrk="0" fontAlgn="base" hangingPunct="0">
                <a:spcBef>
                  <a:spcPct val="20000"/>
                </a:spcBef>
                <a:spcAft>
                  <a:spcPct val="0"/>
                </a:spcAft>
                <a:buChar char="»"/>
                <a:defRPr sz="2000">
                  <a:solidFill>
                    <a:schemeClr val="bg1"/>
                  </a:solidFill>
                  <a:latin typeface="Arial" pitchFamily="34" charset="0"/>
                </a:defRPr>
              </a:lvl7pPr>
              <a:lvl8pPr marL="3429000" indent="-228600" eaLnBrk="0" fontAlgn="base" hangingPunct="0">
                <a:spcBef>
                  <a:spcPct val="20000"/>
                </a:spcBef>
                <a:spcAft>
                  <a:spcPct val="0"/>
                </a:spcAft>
                <a:buChar char="»"/>
                <a:defRPr sz="2000">
                  <a:solidFill>
                    <a:schemeClr val="bg1"/>
                  </a:solidFill>
                  <a:latin typeface="Arial" pitchFamily="34" charset="0"/>
                </a:defRPr>
              </a:lvl8pPr>
              <a:lvl9pPr marL="3886200" indent="-228600" eaLnBrk="0" fontAlgn="base" hangingPunct="0">
                <a:spcBef>
                  <a:spcPct val="20000"/>
                </a:spcBef>
                <a:spcAft>
                  <a:spcPct val="0"/>
                </a:spcAft>
                <a:buChar char="»"/>
                <a:defRPr sz="2000">
                  <a:solidFill>
                    <a:schemeClr val="bg1"/>
                  </a:solidFill>
                  <a:latin typeface="Arial" pitchFamily="34" charset="0"/>
                </a:defRPr>
              </a:lvl9pPr>
            </a:lstStyle>
            <a:p>
              <a:pPr eaLnBrk="1" hangingPunct="1">
                <a:spcBef>
                  <a:spcPct val="0"/>
                </a:spcBef>
              </a:pPr>
              <a:endParaRPr lang="es-ES" altLang="en-US" sz="1800">
                <a:solidFill>
                  <a:schemeClr val="tx1"/>
                </a:solidFill>
                <a:latin typeface="Arial" pitchFamily="34" charset="0"/>
              </a:endParaRPr>
            </a:p>
          </p:txBody>
        </p:sp>
        <p:sp>
          <p:nvSpPr>
            <p:cNvPr id="37901" name="Text Box 12"/>
            <p:cNvSpPr txBox="1">
              <a:spLocks noChangeArrowheads="1"/>
            </p:cNvSpPr>
            <p:nvPr/>
          </p:nvSpPr>
          <p:spPr bwMode="auto">
            <a:xfrm>
              <a:off x="1641" y="2357"/>
              <a:ext cx="864"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eaLnBrk="0" hangingPunct="0">
                <a:spcBef>
                  <a:spcPct val="20000"/>
                </a:spcBef>
                <a:defRPr sz="2600">
                  <a:solidFill>
                    <a:srgbClr val="000066"/>
                  </a:solidFill>
                  <a:latin typeface="Verdana" pitchFamily="34" charset="0"/>
                </a:defRPr>
              </a:lvl1pPr>
              <a:lvl2pPr marL="742950" indent="-285750" defTabSz="762000" eaLnBrk="0" hangingPunct="0">
                <a:spcBef>
                  <a:spcPct val="20000"/>
                </a:spcBef>
                <a:buChar char="–"/>
                <a:defRPr sz="2800">
                  <a:solidFill>
                    <a:schemeClr val="bg1"/>
                  </a:solidFill>
                  <a:latin typeface="Arial" pitchFamily="34" charset="0"/>
                </a:defRPr>
              </a:lvl2pPr>
              <a:lvl3pPr marL="1143000" indent="-228600" defTabSz="762000" eaLnBrk="0" hangingPunct="0">
                <a:spcBef>
                  <a:spcPct val="20000"/>
                </a:spcBef>
                <a:buChar char="•"/>
                <a:defRPr sz="2400">
                  <a:solidFill>
                    <a:schemeClr val="bg1"/>
                  </a:solidFill>
                  <a:latin typeface="Arial" pitchFamily="34" charset="0"/>
                </a:defRPr>
              </a:lvl3pPr>
              <a:lvl4pPr marL="1600200" indent="-228600" defTabSz="762000" eaLnBrk="0" hangingPunct="0">
                <a:spcBef>
                  <a:spcPct val="20000"/>
                </a:spcBef>
                <a:buChar char="–"/>
                <a:defRPr sz="2000">
                  <a:solidFill>
                    <a:schemeClr val="bg1"/>
                  </a:solidFill>
                  <a:latin typeface="Arial" pitchFamily="34" charset="0"/>
                </a:defRPr>
              </a:lvl4pPr>
              <a:lvl5pPr marL="2057400" indent="-228600" defTabSz="762000" eaLnBrk="0" hangingPunct="0">
                <a:spcBef>
                  <a:spcPct val="20000"/>
                </a:spcBef>
                <a:buChar char="»"/>
                <a:defRPr sz="2000">
                  <a:solidFill>
                    <a:schemeClr val="bg1"/>
                  </a:solidFill>
                  <a:latin typeface="Arial" pitchFamily="34" charset="0"/>
                </a:defRPr>
              </a:lvl5pPr>
              <a:lvl6pPr marL="2514600" indent="-228600" defTabSz="762000" eaLnBrk="0" fontAlgn="base" hangingPunct="0">
                <a:spcBef>
                  <a:spcPct val="20000"/>
                </a:spcBef>
                <a:spcAft>
                  <a:spcPct val="0"/>
                </a:spcAft>
                <a:buChar char="»"/>
                <a:defRPr sz="2000">
                  <a:solidFill>
                    <a:schemeClr val="bg1"/>
                  </a:solidFill>
                  <a:latin typeface="Arial" pitchFamily="34" charset="0"/>
                </a:defRPr>
              </a:lvl6pPr>
              <a:lvl7pPr marL="2971800" indent="-228600" defTabSz="762000" eaLnBrk="0" fontAlgn="base" hangingPunct="0">
                <a:spcBef>
                  <a:spcPct val="20000"/>
                </a:spcBef>
                <a:spcAft>
                  <a:spcPct val="0"/>
                </a:spcAft>
                <a:buChar char="»"/>
                <a:defRPr sz="2000">
                  <a:solidFill>
                    <a:schemeClr val="bg1"/>
                  </a:solidFill>
                  <a:latin typeface="Arial" pitchFamily="34" charset="0"/>
                </a:defRPr>
              </a:lvl7pPr>
              <a:lvl8pPr marL="3429000" indent="-228600" defTabSz="762000" eaLnBrk="0" fontAlgn="base" hangingPunct="0">
                <a:spcBef>
                  <a:spcPct val="20000"/>
                </a:spcBef>
                <a:spcAft>
                  <a:spcPct val="0"/>
                </a:spcAft>
                <a:buChar char="»"/>
                <a:defRPr sz="2000">
                  <a:solidFill>
                    <a:schemeClr val="bg1"/>
                  </a:solidFill>
                  <a:latin typeface="Arial" pitchFamily="34" charset="0"/>
                </a:defRPr>
              </a:lvl8pPr>
              <a:lvl9pPr marL="3886200" indent="-228600" defTabSz="762000" eaLnBrk="0" fontAlgn="base" hangingPunct="0">
                <a:spcBef>
                  <a:spcPct val="20000"/>
                </a:spcBef>
                <a:spcAft>
                  <a:spcPct val="0"/>
                </a:spcAft>
                <a:buChar char="»"/>
                <a:defRPr sz="2000">
                  <a:solidFill>
                    <a:schemeClr val="bg1"/>
                  </a:solidFill>
                  <a:latin typeface="Arial" pitchFamily="34" charset="0"/>
                </a:defRPr>
              </a:lvl9pPr>
            </a:lstStyle>
            <a:p>
              <a:pPr algn="ctr">
                <a:spcBef>
                  <a:spcPct val="0"/>
                </a:spcBef>
                <a:buFont typeface="Monotype Sorts"/>
                <a:buNone/>
              </a:pPr>
              <a:r>
                <a:rPr lang="es-ES_tradnl" altLang="en-US" sz="1200" b="1" dirty="0">
                  <a:solidFill>
                    <a:schemeClr val="accent2"/>
                  </a:solidFill>
                  <a:latin typeface="Arial" pitchFamily="34" charset="0"/>
                </a:rPr>
                <a:t>Organizaciones     </a:t>
              </a:r>
              <a:r>
                <a:rPr lang="es-ES_tradnl" altLang="en-US" sz="1200" b="1" dirty="0" smtClean="0">
                  <a:solidFill>
                    <a:schemeClr val="accent2"/>
                  </a:solidFill>
                  <a:latin typeface="Arial" pitchFamily="34" charset="0"/>
                </a:rPr>
                <a:t>con Fines Sociales</a:t>
              </a:r>
              <a:endParaRPr lang="es-ES_tradnl" altLang="en-US" sz="1200" b="1" dirty="0">
                <a:solidFill>
                  <a:schemeClr val="accent2"/>
                </a:solidFill>
                <a:latin typeface="Arial" pitchFamily="34" charset="0"/>
              </a:endParaRPr>
            </a:p>
          </p:txBody>
        </p:sp>
      </p:grpSp>
      <p:sp>
        <p:nvSpPr>
          <p:cNvPr id="56333" name="Text Box 13"/>
          <p:cNvSpPr txBox="1">
            <a:spLocks noChangeArrowheads="1"/>
          </p:cNvSpPr>
          <p:nvPr/>
        </p:nvSpPr>
        <p:spPr bwMode="auto">
          <a:xfrm>
            <a:off x="3348038" y="1916113"/>
            <a:ext cx="21542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eaLnBrk="0" hangingPunct="0">
              <a:spcBef>
                <a:spcPct val="20000"/>
              </a:spcBef>
              <a:defRPr sz="2600">
                <a:solidFill>
                  <a:srgbClr val="000066"/>
                </a:solidFill>
                <a:latin typeface="Verdana" pitchFamily="34" charset="0"/>
              </a:defRPr>
            </a:lvl1pPr>
            <a:lvl2pPr marL="742950" indent="-285750" defTabSz="762000" eaLnBrk="0" hangingPunct="0">
              <a:spcBef>
                <a:spcPct val="20000"/>
              </a:spcBef>
              <a:buChar char="–"/>
              <a:defRPr sz="2800">
                <a:solidFill>
                  <a:schemeClr val="bg1"/>
                </a:solidFill>
                <a:latin typeface="Arial" pitchFamily="34" charset="0"/>
              </a:defRPr>
            </a:lvl2pPr>
            <a:lvl3pPr marL="1143000" indent="-228600" defTabSz="762000" eaLnBrk="0" hangingPunct="0">
              <a:spcBef>
                <a:spcPct val="20000"/>
              </a:spcBef>
              <a:buChar char="•"/>
              <a:defRPr sz="2400">
                <a:solidFill>
                  <a:schemeClr val="bg1"/>
                </a:solidFill>
                <a:latin typeface="Arial" pitchFamily="34" charset="0"/>
              </a:defRPr>
            </a:lvl3pPr>
            <a:lvl4pPr marL="1600200" indent="-228600" defTabSz="762000" eaLnBrk="0" hangingPunct="0">
              <a:spcBef>
                <a:spcPct val="20000"/>
              </a:spcBef>
              <a:buChar char="–"/>
              <a:defRPr sz="2000">
                <a:solidFill>
                  <a:schemeClr val="bg1"/>
                </a:solidFill>
                <a:latin typeface="Arial" pitchFamily="34" charset="0"/>
              </a:defRPr>
            </a:lvl4pPr>
            <a:lvl5pPr marL="2057400" indent="-228600" defTabSz="762000" eaLnBrk="0" hangingPunct="0">
              <a:spcBef>
                <a:spcPct val="20000"/>
              </a:spcBef>
              <a:buChar char="»"/>
              <a:defRPr sz="2000">
                <a:solidFill>
                  <a:schemeClr val="bg1"/>
                </a:solidFill>
                <a:latin typeface="Arial" pitchFamily="34" charset="0"/>
              </a:defRPr>
            </a:lvl5pPr>
            <a:lvl6pPr marL="2514600" indent="-228600" defTabSz="762000" eaLnBrk="0" fontAlgn="base" hangingPunct="0">
              <a:spcBef>
                <a:spcPct val="20000"/>
              </a:spcBef>
              <a:spcAft>
                <a:spcPct val="0"/>
              </a:spcAft>
              <a:buChar char="»"/>
              <a:defRPr sz="2000">
                <a:solidFill>
                  <a:schemeClr val="bg1"/>
                </a:solidFill>
                <a:latin typeface="Arial" pitchFamily="34" charset="0"/>
              </a:defRPr>
            </a:lvl6pPr>
            <a:lvl7pPr marL="2971800" indent="-228600" defTabSz="762000" eaLnBrk="0" fontAlgn="base" hangingPunct="0">
              <a:spcBef>
                <a:spcPct val="20000"/>
              </a:spcBef>
              <a:spcAft>
                <a:spcPct val="0"/>
              </a:spcAft>
              <a:buChar char="»"/>
              <a:defRPr sz="2000">
                <a:solidFill>
                  <a:schemeClr val="bg1"/>
                </a:solidFill>
                <a:latin typeface="Arial" pitchFamily="34" charset="0"/>
              </a:defRPr>
            </a:lvl7pPr>
            <a:lvl8pPr marL="3429000" indent="-228600" defTabSz="762000" eaLnBrk="0" fontAlgn="base" hangingPunct="0">
              <a:spcBef>
                <a:spcPct val="20000"/>
              </a:spcBef>
              <a:spcAft>
                <a:spcPct val="0"/>
              </a:spcAft>
              <a:buChar char="»"/>
              <a:defRPr sz="2000">
                <a:solidFill>
                  <a:schemeClr val="bg1"/>
                </a:solidFill>
                <a:latin typeface="Arial" pitchFamily="34" charset="0"/>
              </a:defRPr>
            </a:lvl8pPr>
            <a:lvl9pPr marL="3886200" indent="-228600" defTabSz="762000" eaLnBrk="0" fontAlgn="base" hangingPunct="0">
              <a:spcBef>
                <a:spcPct val="20000"/>
              </a:spcBef>
              <a:spcAft>
                <a:spcPct val="0"/>
              </a:spcAft>
              <a:buChar char="»"/>
              <a:defRPr sz="2000">
                <a:solidFill>
                  <a:schemeClr val="bg1"/>
                </a:solidFill>
                <a:latin typeface="Arial" pitchFamily="34" charset="0"/>
              </a:defRPr>
            </a:lvl9pPr>
          </a:lstStyle>
          <a:p>
            <a:pPr algn="ctr">
              <a:spcBef>
                <a:spcPct val="0"/>
              </a:spcBef>
              <a:buFont typeface="Monotype Sorts"/>
              <a:buNone/>
            </a:pPr>
            <a:r>
              <a:rPr lang="es-ES_tradnl" altLang="en-US" sz="1600" b="1" i="1">
                <a:solidFill>
                  <a:schemeClr val="bg1"/>
                </a:solidFill>
                <a:latin typeface="Arial" pitchFamily="34" charset="0"/>
              </a:rPr>
              <a:t>Contexto Social</a:t>
            </a:r>
          </a:p>
        </p:txBody>
      </p:sp>
      <p:sp>
        <p:nvSpPr>
          <p:cNvPr id="56334" name="Text Box 14"/>
          <p:cNvSpPr txBox="1">
            <a:spLocks noChangeArrowheads="1"/>
          </p:cNvSpPr>
          <p:nvPr/>
        </p:nvSpPr>
        <p:spPr bwMode="auto">
          <a:xfrm>
            <a:off x="4041775" y="2422525"/>
            <a:ext cx="1444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eaLnBrk="0" hangingPunct="0">
              <a:spcBef>
                <a:spcPct val="20000"/>
              </a:spcBef>
              <a:defRPr sz="2600">
                <a:solidFill>
                  <a:srgbClr val="000066"/>
                </a:solidFill>
                <a:latin typeface="Verdana" pitchFamily="34" charset="0"/>
              </a:defRPr>
            </a:lvl1pPr>
            <a:lvl2pPr marL="742950" indent="-285750" defTabSz="762000" eaLnBrk="0" hangingPunct="0">
              <a:spcBef>
                <a:spcPct val="20000"/>
              </a:spcBef>
              <a:buChar char="–"/>
              <a:defRPr sz="2800">
                <a:solidFill>
                  <a:schemeClr val="bg1"/>
                </a:solidFill>
                <a:latin typeface="Arial" pitchFamily="34" charset="0"/>
              </a:defRPr>
            </a:lvl2pPr>
            <a:lvl3pPr marL="1143000" indent="-228600" defTabSz="762000" eaLnBrk="0" hangingPunct="0">
              <a:spcBef>
                <a:spcPct val="20000"/>
              </a:spcBef>
              <a:buChar char="•"/>
              <a:defRPr sz="2400">
                <a:solidFill>
                  <a:schemeClr val="bg1"/>
                </a:solidFill>
                <a:latin typeface="Arial" pitchFamily="34" charset="0"/>
              </a:defRPr>
            </a:lvl3pPr>
            <a:lvl4pPr marL="1600200" indent="-228600" defTabSz="762000" eaLnBrk="0" hangingPunct="0">
              <a:spcBef>
                <a:spcPct val="20000"/>
              </a:spcBef>
              <a:buChar char="–"/>
              <a:defRPr sz="2000">
                <a:solidFill>
                  <a:schemeClr val="bg1"/>
                </a:solidFill>
                <a:latin typeface="Arial" pitchFamily="34" charset="0"/>
              </a:defRPr>
            </a:lvl4pPr>
            <a:lvl5pPr marL="2057400" indent="-228600" defTabSz="762000" eaLnBrk="0" hangingPunct="0">
              <a:spcBef>
                <a:spcPct val="20000"/>
              </a:spcBef>
              <a:buChar char="»"/>
              <a:defRPr sz="2000">
                <a:solidFill>
                  <a:schemeClr val="bg1"/>
                </a:solidFill>
                <a:latin typeface="Arial" pitchFamily="34" charset="0"/>
              </a:defRPr>
            </a:lvl5pPr>
            <a:lvl6pPr marL="2514600" indent="-228600" defTabSz="762000" eaLnBrk="0" fontAlgn="base" hangingPunct="0">
              <a:spcBef>
                <a:spcPct val="20000"/>
              </a:spcBef>
              <a:spcAft>
                <a:spcPct val="0"/>
              </a:spcAft>
              <a:buChar char="»"/>
              <a:defRPr sz="2000">
                <a:solidFill>
                  <a:schemeClr val="bg1"/>
                </a:solidFill>
                <a:latin typeface="Arial" pitchFamily="34" charset="0"/>
              </a:defRPr>
            </a:lvl6pPr>
            <a:lvl7pPr marL="2971800" indent="-228600" defTabSz="762000" eaLnBrk="0" fontAlgn="base" hangingPunct="0">
              <a:spcBef>
                <a:spcPct val="20000"/>
              </a:spcBef>
              <a:spcAft>
                <a:spcPct val="0"/>
              </a:spcAft>
              <a:buChar char="»"/>
              <a:defRPr sz="2000">
                <a:solidFill>
                  <a:schemeClr val="bg1"/>
                </a:solidFill>
                <a:latin typeface="Arial" pitchFamily="34" charset="0"/>
              </a:defRPr>
            </a:lvl7pPr>
            <a:lvl8pPr marL="3429000" indent="-228600" defTabSz="762000" eaLnBrk="0" fontAlgn="base" hangingPunct="0">
              <a:spcBef>
                <a:spcPct val="20000"/>
              </a:spcBef>
              <a:spcAft>
                <a:spcPct val="0"/>
              </a:spcAft>
              <a:buChar char="»"/>
              <a:defRPr sz="2000">
                <a:solidFill>
                  <a:schemeClr val="bg1"/>
                </a:solidFill>
                <a:latin typeface="Arial" pitchFamily="34" charset="0"/>
              </a:defRPr>
            </a:lvl8pPr>
            <a:lvl9pPr marL="3886200" indent="-228600" defTabSz="762000" eaLnBrk="0" fontAlgn="base" hangingPunct="0">
              <a:spcBef>
                <a:spcPct val="20000"/>
              </a:spcBef>
              <a:spcAft>
                <a:spcPct val="0"/>
              </a:spcAft>
              <a:buChar char="»"/>
              <a:defRPr sz="2000">
                <a:solidFill>
                  <a:schemeClr val="bg1"/>
                </a:solidFill>
                <a:latin typeface="Arial" pitchFamily="34" charset="0"/>
              </a:defRPr>
            </a:lvl9pPr>
          </a:lstStyle>
          <a:p>
            <a:pPr algn="just">
              <a:spcBef>
                <a:spcPct val="0"/>
              </a:spcBef>
              <a:buFont typeface="Monotype Sorts"/>
              <a:buNone/>
            </a:pPr>
            <a:r>
              <a:rPr lang="es-ES_tradnl" altLang="en-US" sz="1400" b="1">
                <a:solidFill>
                  <a:schemeClr val="tx1"/>
                </a:solidFill>
                <a:latin typeface="Arial" pitchFamily="34" charset="0"/>
              </a:rPr>
              <a:t>Entidades estatales</a:t>
            </a:r>
          </a:p>
        </p:txBody>
      </p:sp>
      <p:sp>
        <p:nvSpPr>
          <p:cNvPr id="56335" name="Text Box 15"/>
          <p:cNvSpPr txBox="1">
            <a:spLocks noChangeArrowheads="1"/>
          </p:cNvSpPr>
          <p:nvPr/>
        </p:nvSpPr>
        <p:spPr bwMode="auto">
          <a:xfrm>
            <a:off x="3657600" y="3171825"/>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eaLnBrk="0" hangingPunct="0">
              <a:spcBef>
                <a:spcPct val="20000"/>
              </a:spcBef>
              <a:defRPr sz="2600">
                <a:solidFill>
                  <a:srgbClr val="000066"/>
                </a:solidFill>
                <a:latin typeface="Verdana" pitchFamily="34" charset="0"/>
              </a:defRPr>
            </a:lvl1pPr>
            <a:lvl2pPr marL="742950" indent="-285750" defTabSz="762000" eaLnBrk="0" hangingPunct="0">
              <a:spcBef>
                <a:spcPct val="20000"/>
              </a:spcBef>
              <a:buChar char="–"/>
              <a:defRPr sz="2800">
                <a:solidFill>
                  <a:schemeClr val="bg1"/>
                </a:solidFill>
                <a:latin typeface="Arial" pitchFamily="34" charset="0"/>
              </a:defRPr>
            </a:lvl2pPr>
            <a:lvl3pPr marL="1143000" indent="-228600" defTabSz="762000" eaLnBrk="0" hangingPunct="0">
              <a:spcBef>
                <a:spcPct val="20000"/>
              </a:spcBef>
              <a:buChar char="•"/>
              <a:defRPr sz="2400">
                <a:solidFill>
                  <a:schemeClr val="bg1"/>
                </a:solidFill>
                <a:latin typeface="Arial" pitchFamily="34" charset="0"/>
              </a:defRPr>
            </a:lvl3pPr>
            <a:lvl4pPr marL="1600200" indent="-228600" defTabSz="762000" eaLnBrk="0" hangingPunct="0">
              <a:spcBef>
                <a:spcPct val="20000"/>
              </a:spcBef>
              <a:buChar char="–"/>
              <a:defRPr sz="2000">
                <a:solidFill>
                  <a:schemeClr val="bg1"/>
                </a:solidFill>
                <a:latin typeface="Arial" pitchFamily="34" charset="0"/>
              </a:defRPr>
            </a:lvl4pPr>
            <a:lvl5pPr marL="2057400" indent="-228600" defTabSz="762000" eaLnBrk="0" hangingPunct="0">
              <a:spcBef>
                <a:spcPct val="20000"/>
              </a:spcBef>
              <a:buChar char="»"/>
              <a:defRPr sz="2000">
                <a:solidFill>
                  <a:schemeClr val="bg1"/>
                </a:solidFill>
                <a:latin typeface="Arial" pitchFamily="34" charset="0"/>
              </a:defRPr>
            </a:lvl5pPr>
            <a:lvl6pPr marL="2514600" indent="-228600" defTabSz="762000" eaLnBrk="0" fontAlgn="base" hangingPunct="0">
              <a:spcBef>
                <a:spcPct val="20000"/>
              </a:spcBef>
              <a:spcAft>
                <a:spcPct val="0"/>
              </a:spcAft>
              <a:buChar char="»"/>
              <a:defRPr sz="2000">
                <a:solidFill>
                  <a:schemeClr val="bg1"/>
                </a:solidFill>
                <a:latin typeface="Arial" pitchFamily="34" charset="0"/>
              </a:defRPr>
            </a:lvl6pPr>
            <a:lvl7pPr marL="2971800" indent="-228600" defTabSz="762000" eaLnBrk="0" fontAlgn="base" hangingPunct="0">
              <a:spcBef>
                <a:spcPct val="20000"/>
              </a:spcBef>
              <a:spcAft>
                <a:spcPct val="0"/>
              </a:spcAft>
              <a:buChar char="»"/>
              <a:defRPr sz="2000">
                <a:solidFill>
                  <a:schemeClr val="bg1"/>
                </a:solidFill>
                <a:latin typeface="Arial" pitchFamily="34" charset="0"/>
              </a:defRPr>
            </a:lvl7pPr>
            <a:lvl8pPr marL="3429000" indent="-228600" defTabSz="762000" eaLnBrk="0" fontAlgn="base" hangingPunct="0">
              <a:spcBef>
                <a:spcPct val="20000"/>
              </a:spcBef>
              <a:spcAft>
                <a:spcPct val="0"/>
              </a:spcAft>
              <a:buChar char="»"/>
              <a:defRPr sz="2000">
                <a:solidFill>
                  <a:schemeClr val="bg1"/>
                </a:solidFill>
                <a:latin typeface="Arial" pitchFamily="34" charset="0"/>
              </a:defRPr>
            </a:lvl8pPr>
            <a:lvl9pPr marL="3886200" indent="-228600" defTabSz="762000" eaLnBrk="0" fontAlgn="base" hangingPunct="0">
              <a:spcBef>
                <a:spcPct val="20000"/>
              </a:spcBef>
              <a:spcAft>
                <a:spcPct val="0"/>
              </a:spcAft>
              <a:buChar char="»"/>
              <a:defRPr sz="2000">
                <a:solidFill>
                  <a:schemeClr val="bg1"/>
                </a:solidFill>
                <a:latin typeface="Arial" pitchFamily="34" charset="0"/>
              </a:defRPr>
            </a:lvl9pPr>
          </a:lstStyle>
          <a:p>
            <a:pPr algn="just">
              <a:spcBef>
                <a:spcPct val="0"/>
              </a:spcBef>
              <a:buFont typeface="Monotype Sorts"/>
              <a:buNone/>
            </a:pPr>
            <a:r>
              <a:rPr lang="es-ES_tradnl" altLang="en-US" sz="1400" b="1">
                <a:solidFill>
                  <a:schemeClr val="tx1"/>
                </a:solidFill>
                <a:latin typeface="Arial" pitchFamily="34" charset="0"/>
              </a:rPr>
              <a:t>Pymes</a:t>
            </a:r>
          </a:p>
        </p:txBody>
      </p:sp>
      <p:sp>
        <p:nvSpPr>
          <p:cNvPr id="56336" name="Text Box 16"/>
          <p:cNvSpPr txBox="1">
            <a:spLocks noChangeArrowheads="1"/>
          </p:cNvSpPr>
          <p:nvPr/>
        </p:nvSpPr>
        <p:spPr bwMode="auto">
          <a:xfrm>
            <a:off x="5410200" y="3400425"/>
            <a:ext cx="1219200"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eaLnBrk="0" hangingPunct="0">
              <a:spcBef>
                <a:spcPct val="20000"/>
              </a:spcBef>
              <a:defRPr sz="2600">
                <a:solidFill>
                  <a:srgbClr val="000066"/>
                </a:solidFill>
                <a:latin typeface="Verdana" pitchFamily="34" charset="0"/>
              </a:defRPr>
            </a:lvl1pPr>
            <a:lvl2pPr marL="742950" indent="-285750" defTabSz="762000" eaLnBrk="0" hangingPunct="0">
              <a:spcBef>
                <a:spcPct val="20000"/>
              </a:spcBef>
              <a:buChar char="–"/>
              <a:defRPr sz="2800">
                <a:solidFill>
                  <a:schemeClr val="bg1"/>
                </a:solidFill>
                <a:latin typeface="Arial" pitchFamily="34" charset="0"/>
              </a:defRPr>
            </a:lvl2pPr>
            <a:lvl3pPr marL="1143000" indent="-228600" defTabSz="762000" eaLnBrk="0" hangingPunct="0">
              <a:spcBef>
                <a:spcPct val="20000"/>
              </a:spcBef>
              <a:buChar char="•"/>
              <a:defRPr sz="2400">
                <a:solidFill>
                  <a:schemeClr val="bg1"/>
                </a:solidFill>
                <a:latin typeface="Arial" pitchFamily="34" charset="0"/>
              </a:defRPr>
            </a:lvl3pPr>
            <a:lvl4pPr marL="1600200" indent="-228600" defTabSz="762000" eaLnBrk="0" hangingPunct="0">
              <a:spcBef>
                <a:spcPct val="20000"/>
              </a:spcBef>
              <a:buChar char="–"/>
              <a:defRPr sz="2000">
                <a:solidFill>
                  <a:schemeClr val="bg1"/>
                </a:solidFill>
                <a:latin typeface="Arial" pitchFamily="34" charset="0"/>
              </a:defRPr>
            </a:lvl4pPr>
            <a:lvl5pPr marL="2057400" indent="-228600" defTabSz="762000" eaLnBrk="0" hangingPunct="0">
              <a:spcBef>
                <a:spcPct val="20000"/>
              </a:spcBef>
              <a:buChar char="»"/>
              <a:defRPr sz="2000">
                <a:solidFill>
                  <a:schemeClr val="bg1"/>
                </a:solidFill>
                <a:latin typeface="Arial" pitchFamily="34" charset="0"/>
              </a:defRPr>
            </a:lvl5pPr>
            <a:lvl6pPr marL="2514600" indent="-228600" defTabSz="762000" eaLnBrk="0" fontAlgn="base" hangingPunct="0">
              <a:spcBef>
                <a:spcPct val="20000"/>
              </a:spcBef>
              <a:spcAft>
                <a:spcPct val="0"/>
              </a:spcAft>
              <a:buChar char="»"/>
              <a:defRPr sz="2000">
                <a:solidFill>
                  <a:schemeClr val="bg1"/>
                </a:solidFill>
                <a:latin typeface="Arial" pitchFamily="34" charset="0"/>
              </a:defRPr>
            </a:lvl6pPr>
            <a:lvl7pPr marL="2971800" indent="-228600" defTabSz="762000" eaLnBrk="0" fontAlgn="base" hangingPunct="0">
              <a:spcBef>
                <a:spcPct val="20000"/>
              </a:spcBef>
              <a:spcAft>
                <a:spcPct val="0"/>
              </a:spcAft>
              <a:buChar char="»"/>
              <a:defRPr sz="2000">
                <a:solidFill>
                  <a:schemeClr val="bg1"/>
                </a:solidFill>
                <a:latin typeface="Arial" pitchFamily="34" charset="0"/>
              </a:defRPr>
            </a:lvl7pPr>
            <a:lvl8pPr marL="3429000" indent="-228600" defTabSz="762000" eaLnBrk="0" fontAlgn="base" hangingPunct="0">
              <a:spcBef>
                <a:spcPct val="20000"/>
              </a:spcBef>
              <a:spcAft>
                <a:spcPct val="0"/>
              </a:spcAft>
              <a:buChar char="»"/>
              <a:defRPr sz="2000">
                <a:solidFill>
                  <a:schemeClr val="bg1"/>
                </a:solidFill>
                <a:latin typeface="Arial" pitchFamily="34" charset="0"/>
              </a:defRPr>
            </a:lvl8pPr>
            <a:lvl9pPr marL="3886200" indent="-228600" defTabSz="762000" eaLnBrk="0" fontAlgn="base" hangingPunct="0">
              <a:spcBef>
                <a:spcPct val="20000"/>
              </a:spcBef>
              <a:spcAft>
                <a:spcPct val="0"/>
              </a:spcAft>
              <a:buChar char="»"/>
              <a:defRPr sz="2000">
                <a:solidFill>
                  <a:schemeClr val="bg1"/>
                </a:solidFill>
                <a:latin typeface="Arial" pitchFamily="34" charset="0"/>
              </a:defRPr>
            </a:lvl9pPr>
          </a:lstStyle>
          <a:p>
            <a:pPr algn="r">
              <a:spcBef>
                <a:spcPct val="0"/>
              </a:spcBef>
              <a:buFont typeface="Monotype Sorts"/>
              <a:buNone/>
            </a:pPr>
            <a:r>
              <a:rPr lang="es-ES_tradnl" altLang="en-US" sz="1400" b="1" dirty="0" smtClean="0">
                <a:solidFill>
                  <a:schemeClr val="tx1"/>
                </a:solidFill>
                <a:latin typeface="Arial" pitchFamily="34" charset="0"/>
              </a:rPr>
              <a:t>Gobiernos </a:t>
            </a:r>
            <a:endParaRPr lang="es-ES_tradnl" altLang="en-US" sz="1400" b="1" dirty="0">
              <a:solidFill>
                <a:schemeClr val="tx1"/>
              </a:solidFill>
              <a:latin typeface="Arial" pitchFamily="34" charset="0"/>
            </a:endParaRPr>
          </a:p>
        </p:txBody>
      </p:sp>
      <p:sp>
        <p:nvSpPr>
          <p:cNvPr id="56337" name="Text Box 17"/>
          <p:cNvSpPr txBox="1">
            <a:spLocks noChangeArrowheads="1"/>
          </p:cNvSpPr>
          <p:nvPr/>
        </p:nvSpPr>
        <p:spPr bwMode="auto">
          <a:xfrm>
            <a:off x="4496962" y="4191013"/>
            <a:ext cx="1945902"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defTabSz="762000" eaLnBrk="0" hangingPunct="0">
              <a:spcBef>
                <a:spcPct val="20000"/>
              </a:spcBef>
              <a:defRPr sz="2600">
                <a:solidFill>
                  <a:srgbClr val="000066"/>
                </a:solidFill>
                <a:latin typeface="Verdana" pitchFamily="34" charset="0"/>
              </a:defRPr>
            </a:lvl1pPr>
            <a:lvl2pPr marL="742950" indent="-285750" defTabSz="762000" eaLnBrk="0" hangingPunct="0">
              <a:spcBef>
                <a:spcPct val="20000"/>
              </a:spcBef>
              <a:buChar char="–"/>
              <a:defRPr sz="2800">
                <a:solidFill>
                  <a:schemeClr val="bg1"/>
                </a:solidFill>
                <a:latin typeface="Arial" pitchFamily="34" charset="0"/>
              </a:defRPr>
            </a:lvl2pPr>
            <a:lvl3pPr marL="1143000" indent="-228600" defTabSz="762000" eaLnBrk="0" hangingPunct="0">
              <a:spcBef>
                <a:spcPct val="20000"/>
              </a:spcBef>
              <a:buChar char="•"/>
              <a:defRPr sz="2400">
                <a:solidFill>
                  <a:schemeClr val="bg1"/>
                </a:solidFill>
                <a:latin typeface="Arial" pitchFamily="34" charset="0"/>
              </a:defRPr>
            </a:lvl3pPr>
            <a:lvl4pPr marL="1600200" indent="-228600" defTabSz="762000" eaLnBrk="0" hangingPunct="0">
              <a:spcBef>
                <a:spcPct val="20000"/>
              </a:spcBef>
              <a:buChar char="–"/>
              <a:defRPr sz="2000">
                <a:solidFill>
                  <a:schemeClr val="bg1"/>
                </a:solidFill>
                <a:latin typeface="Arial" pitchFamily="34" charset="0"/>
              </a:defRPr>
            </a:lvl4pPr>
            <a:lvl5pPr marL="2057400" indent="-228600" defTabSz="762000" eaLnBrk="0" hangingPunct="0">
              <a:spcBef>
                <a:spcPct val="20000"/>
              </a:spcBef>
              <a:buChar char="»"/>
              <a:defRPr sz="2000">
                <a:solidFill>
                  <a:schemeClr val="bg1"/>
                </a:solidFill>
                <a:latin typeface="Arial" pitchFamily="34" charset="0"/>
              </a:defRPr>
            </a:lvl5pPr>
            <a:lvl6pPr marL="2514600" indent="-228600" defTabSz="762000" eaLnBrk="0" fontAlgn="base" hangingPunct="0">
              <a:spcBef>
                <a:spcPct val="20000"/>
              </a:spcBef>
              <a:spcAft>
                <a:spcPct val="0"/>
              </a:spcAft>
              <a:buChar char="»"/>
              <a:defRPr sz="2000">
                <a:solidFill>
                  <a:schemeClr val="bg1"/>
                </a:solidFill>
                <a:latin typeface="Arial" pitchFamily="34" charset="0"/>
              </a:defRPr>
            </a:lvl6pPr>
            <a:lvl7pPr marL="2971800" indent="-228600" defTabSz="762000" eaLnBrk="0" fontAlgn="base" hangingPunct="0">
              <a:spcBef>
                <a:spcPct val="20000"/>
              </a:spcBef>
              <a:spcAft>
                <a:spcPct val="0"/>
              </a:spcAft>
              <a:buChar char="»"/>
              <a:defRPr sz="2000">
                <a:solidFill>
                  <a:schemeClr val="bg1"/>
                </a:solidFill>
                <a:latin typeface="Arial" pitchFamily="34" charset="0"/>
              </a:defRPr>
            </a:lvl7pPr>
            <a:lvl8pPr marL="3429000" indent="-228600" defTabSz="762000" eaLnBrk="0" fontAlgn="base" hangingPunct="0">
              <a:spcBef>
                <a:spcPct val="20000"/>
              </a:spcBef>
              <a:spcAft>
                <a:spcPct val="0"/>
              </a:spcAft>
              <a:buChar char="»"/>
              <a:defRPr sz="2000">
                <a:solidFill>
                  <a:schemeClr val="bg1"/>
                </a:solidFill>
                <a:latin typeface="Arial" pitchFamily="34" charset="0"/>
              </a:defRPr>
            </a:lvl8pPr>
            <a:lvl9pPr marL="3886200" indent="-228600" defTabSz="762000" eaLnBrk="0" fontAlgn="base" hangingPunct="0">
              <a:spcBef>
                <a:spcPct val="20000"/>
              </a:spcBef>
              <a:spcAft>
                <a:spcPct val="0"/>
              </a:spcAft>
              <a:buChar char="»"/>
              <a:defRPr sz="2000">
                <a:solidFill>
                  <a:schemeClr val="bg1"/>
                </a:solidFill>
                <a:latin typeface="Arial" pitchFamily="34" charset="0"/>
              </a:defRPr>
            </a:lvl9pPr>
          </a:lstStyle>
          <a:p>
            <a:pPr algn="r">
              <a:spcBef>
                <a:spcPct val="0"/>
              </a:spcBef>
              <a:buFont typeface="Monotype Sorts"/>
              <a:buNone/>
            </a:pPr>
            <a:r>
              <a:rPr lang="es-ES_tradnl" altLang="en-US" sz="1400" b="1" dirty="0" smtClean="0">
                <a:solidFill>
                  <a:schemeClr val="tx1"/>
                </a:solidFill>
                <a:latin typeface="Arial" pitchFamily="34" charset="0"/>
              </a:rPr>
              <a:t>Otras Formas Organizacionales</a:t>
            </a:r>
            <a:endParaRPr lang="es-ES_tradnl" altLang="en-US" sz="1400" b="1" dirty="0">
              <a:solidFill>
                <a:schemeClr val="tx1"/>
              </a:solidFill>
              <a:latin typeface="Arial" pitchFamily="34" charset="0"/>
            </a:endParaRPr>
          </a:p>
        </p:txBody>
      </p:sp>
      <p:sp>
        <p:nvSpPr>
          <p:cNvPr id="56338" name="Text Box 18"/>
          <p:cNvSpPr txBox="1">
            <a:spLocks noChangeArrowheads="1"/>
          </p:cNvSpPr>
          <p:nvPr/>
        </p:nvSpPr>
        <p:spPr bwMode="auto">
          <a:xfrm>
            <a:off x="2057400" y="3213100"/>
            <a:ext cx="12192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eaLnBrk="0" hangingPunct="0">
              <a:spcBef>
                <a:spcPct val="20000"/>
              </a:spcBef>
              <a:defRPr sz="2600">
                <a:solidFill>
                  <a:srgbClr val="000066"/>
                </a:solidFill>
                <a:latin typeface="Verdana" pitchFamily="34" charset="0"/>
              </a:defRPr>
            </a:lvl1pPr>
            <a:lvl2pPr marL="742950" indent="-285750" defTabSz="762000" eaLnBrk="0" hangingPunct="0">
              <a:spcBef>
                <a:spcPct val="20000"/>
              </a:spcBef>
              <a:buChar char="–"/>
              <a:defRPr sz="2800">
                <a:solidFill>
                  <a:schemeClr val="bg1"/>
                </a:solidFill>
                <a:latin typeface="Arial" pitchFamily="34" charset="0"/>
              </a:defRPr>
            </a:lvl2pPr>
            <a:lvl3pPr marL="1143000" indent="-228600" defTabSz="762000" eaLnBrk="0" hangingPunct="0">
              <a:spcBef>
                <a:spcPct val="20000"/>
              </a:spcBef>
              <a:buChar char="•"/>
              <a:defRPr sz="2400">
                <a:solidFill>
                  <a:schemeClr val="bg1"/>
                </a:solidFill>
                <a:latin typeface="Arial" pitchFamily="34" charset="0"/>
              </a:defRPr>
            </a:lvl3pPr>
            <a:lvl4pPr marL="1600200" indent="-228600" defTabSz="762000" eaLnBrk="0" hangingPunct="0">
              <a:spcBef>
                <a:spcPct val="20000"/>
              </a:spcBef>
              <a:buChar char="–"/>
              <a:defRPr sz="2000">
                <a:solidFill>
                  <a:schemeClr val="bg1"/>
                </a:solidFill>
                <a:latin typeface="Arial" pitchFamily="34" charset="0"/>
              </a:defRPr>
            </a:lvl4pPr>
            <a:lvl5pPr marL="2057400" indent="-228600" defTabSz="762000" eaLnBrk="0" hangingPunct="0">
              <a:spcBef>
                <a:spcPct val="20000"/>
              </a:spcBef>
              <a:buChar char="»"/>
              <a:defRPr sz="2000">
                <a:solidFill>
                  <a:schemeClr val="bg1"/>
                </a:solidFill>
                <a:latin typeface="Arial" pitchFamily="34" charset="0"/>
              </a:defRPr>
            </a:lvl5pPr>
            <a:lvl6pPr marL="2514600" indent="-228600" defTabSz="762000" eaLnBrk="0" fontAlgn="base" hangingPunct="0">
              <a:spcBef>
                <a:spcPct val="20000"/>
              </a:spcBef>
              <a:spcAft>
                <a:spcPct val="0"/>
              </a:spcAft>
              <a:buChar char="»"/>
              <a:defRPr sz="2000">
                <a:solidFill>
                  <a:schemeClr val="bg1"/>
                </a:solidFill>
                <a:latin typeface="Arial" pitchFamily="34" charset="0"/>
              </a:defRPr>
            </a:lvl6pPr>
            <a:lvl7pPr marL="2971800" indent="-228600" defTabSz="762000" eaLnBrk="0" fontAlgn="base" hangingPunct="0">
              <a:spcBef>
                <a:spcPct val="20000"/>
              </a:spcBef>
              <a:spcAft>
                <a:spcPct val="0"/>
              </a:spcAft>
              <a:buChar char="»"/>
              <a:defRPr sz="2000">
                <a:solidFill>
                  <a:schemeClr val="bg1"/>
                </a:solidFill>
                <a:latin typeface="Arial" pitchFamily="34" charset="0"/>
              </a:defRPr>
            </a:lvl7pPr>
            <a:lvl8pPr marL="3429000" indent="-228600" defTabSz="762000" eaLnBrk="0" fontAlgn="base" hangingPunct="0">
              <a:spcBef>
                <a:spcPct val="20000"/>
              </a:spcBef>
              <a:spcAft>
                <a:spcPct val="0"/>
              </a:spcAft>
              <a:buChar char="»"/>
              <a:defRPr sz="2000">
                <a:solidFill>
                  <a:schemeClr val="bg1"/>
                </a:solidFill>
                <a:latin typeface="Arial" pitchFamily="34" charset="0"/>
              </a:defRPr>
            </a:lvl8pPr>
            <a:lvl9pPr marL="3886200" indent="-228600" defTabSz="762000" eaLnBrk="0" fontAlgn="base" hangingPunct="0">
              <a:spcBef>
                <a:spcPct val="20000"/>
              </a:spcBef>
              <a:spcAft>
                <a:spcPct val="0"/>
              </a:spcAft>
              <a:buChar char="»"/>
              <a:defRPr sz="2000">
                <a:solidFill>
                  <a:schemeClr val="bg1"/>
                </a:solidFill>
                <a:latin typeface="Arial" pitchFamily="34" charset="0"/>
              </a:defRPr>
            </a:lvl9pPr>
          </a:lstStyle>
          <a:p>
            <a:pPr algn="just">
              <a:spcBef>
                <a:spcPct val="0"/>
              </a:spcBef>
              <a:buFont typeface="Monotype Sorts"/>
              <a:buNone/>
            </a:pPr>
            <a:r>
              <a:rPr lang="es-ES_tradnl" altLang="en-US" sz="1400" b="1">
                <a:solidFill>
                  <a:schemeClr val="tx1"/>
                </a:solidFill>
                <a:latin typeface="Arial" pitchFamily="34" charset="0"/>
              </a:rPr>
              <a:t>Grandes Empresas</a:t>
            </a:r>
          </a:p>
        </p:txBody>
      </p:sp>
      <p:sp>
        <p:nvSpPr>
          <p:cNvPr id="56339" name="Text Box 19"/>
          <p:cNvSpPr txBox="1">
            <a:spLocks noChangeArrowheads="1"/>
          </p:cNvSpPr>
          <p:nvPr/>
        </p:nvSpPr>
        <p:spPr bwMode="auto">
          <a:xfrm>
            <a:off x="2627313" y="2565400"/>
            <a:ext cx="1081087"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eaLnBrk="0" hangingPunct="0">
              <a:spcBef>
                <a:spcPct val="20000"/>
              </a:spcBef>
              <a:defRPr sz="2600">
                <a:solidFill>
                  <a:srgbClr val="000066"/>
                </a:solidFill>
                <a:latin typeface="Verdana" pitchFamily="34" charset="0"/>
              </a:defRPr>
            </a:lvl1pPr>
            <a:lvl2pPr marL="742950" indent="-285750" defTabSz="762000" eaLnBrk="0" hangingPunct="0">
              <a:spcBef>
                <a:spcPct val="20000"/>
              </a:spcBef>
              <a:buChar char="–"/>
              <a:defRPr sz="2800">
                <a:solidFill>
                  <a:schemeClr val="bg1"/>
                </a:solidFill>
                <a:latin typeface="Arial" pitchFamily="34" charset="0"/>
              </a:defRPr>
            </a:lvl2pPr>
            <a:lvl3pPr marL="1143000" indent="-228600" defTabSz="762000" eaLnBrk="0" hangingPunct="0">
              <a:spcBef>
                <a:spcPct val="20000"/>
              </a:spcBef>
              <a:buChar char="•"/>
              <a:defRPr sz="2400">
                <a:solidFill>
                  <a:schemeClr val="bg1"/>
                </a:solidFill>
                <a:latin typeface="Arial" pitchFamily="34" charset="0"/>
              </a:defRPr>
            </a:lvl3pPr>
            <a:lvl4pPr marL="1600200" indent="-228600" defTabSz="762000" eaLnBrk="0" hangingPunct="0">
              <a:spcBef>
                <a:spcPct val="20000"/>
              </a:spcBef>
              <a:buChar char="–"/>
              <a:defRPr sz="2000">
                <a:solidFill>
                  <a:schemeClr val="bg1"/>
                </a:solidFill>
                <a:latin typeface="Arial" pitchFamily="34" charset="0"/>
              </a:defRPr>
            </a:lvl4pPr>
            <a:lvl5pPr marL="2057400" indent="-228600" defTabSz="762000" eaLnBrk="0" hangingPunct="0">
              <a:spcBef>
                <a:spcPct val="20000"/>
              </a:spcBef>
              <a:buChar char="»"/>
              <a:defRPr sz="2000">
                <a:solidFill>
                  <a:schemeClr val="bg1"/>
                </a:solidFill>
                <a:latin typeface="Arial" pitchFamily="34" charset="0"/>
              </a:defRPr>
            </a:lvl5pPr>
            <a:lvl6pPr marL="2514600" indent="-228600" defTabSz="762000" eaLnBrk="0" fontAlgn="base" hangingPunct="0">
              <a:spcBef>
                <a:spcPct val="20000"/>
              </a:spcBef>
              <a:spcAft>
                <a:spcPct val="0"/>
              </a:spcAft>
              <a:buChar char="»"/>
              <a:defRPr sz="2000">
                <a:solidFill>
                  <a:schemeClr val="bg1"/>
                </a:solidFill>
                <a:latin typeface="Arial" pitchFamily="34" charset="0"/>
              </a:defRPr>
            </a:lvl6pPr>
            <a:lvl7pPr marL="2971800" indent="-228600" defTabSz="762000" eaLnBrk="0" fontAlgn="base" hangingPunct="0">
              <a:spcBef>
                <a:spcPct val="20000"/>
              </a:spcBef>
              <a:spcAft>
                <a:spcPct val="0"/>
              </a:spcAft>
              <a:buChar char="»"/>
              <a:defRPr sz="2000">
                <a:solidFill>
                  <a:schemeClr val="bg1"/>
                </a:solidFill>
                <a:latin typeface="Arial" pitchFamily="34" charset="0"/>
              </a:defRPr>
            </a:lvl7pPr>
            <a:lvl8pPr marL="3429000" indent="-228600" defTabSz="762000" eaLnBrk="0" fontAlgn="base" hangingPunct="0">
              <a:spcBef>
                <a:spcPct val="20000"/>
              </a:spcBef>
              <a:spcAft>
                <a:spcPct val="0"/>
              </a:spcAft>
              <a:buChar char="»"/>
              <a:defRPr sz="2000">
                <a:solidFill>
                  <a:schemeClr val="bg1"/>
                </a:solidFill>
                <a:latin typeface="Arial" pitchFamily="34" charset="0"/>
              </a:defRPr>
            </a:lvl8pPr>
            <a:lvl9pPr marL="3886200" indent="-228600" defTabSz="762000" eaLnBrk="0" fontAlgn="base" hangingPunct="0">
              <a:spcBef>
                <a:spcPct val="20000"/>
              </a:spcBef>
              <a:spcAft>
                <a:spcPct val="0"/>
              </a:spcAft>
              <a:buChar char="»"/>
              <a:defRPr sz="2000">
                <a:solidFill>
                  <a:schemeClr val="bg1"/>
                </a:solidFill>
                <a:latin typeface="Arial" pitchFamily="34" charset="0"/>
              </a:defRPr>
            </a:lvl9pPr>
          </a:lstStyle>
          <a:p>
            <a:pPr algn="just">
              <a:spcBef>
                <a:spcPct val="0"/>
              </a:spcBef>
              <a:buFont typeface="Monotype Sorts"/>
              <a:buNone/>
            </a:pPr>
            <a:r>
              <a:rPr lang="es-ES_tradnl" altLang="en-US" sz="1400" b="1">
                <a:solidFill>
                  <a:schemeClr val="tx1"/>
                </a:solidFill>
                <a:latin typeface="Arial" pitchFamily="34" charset="0"/>
              </a:rPr>
              <a:t>Partidos Políticos</a:t>
            </a:r>
          </a:p>
        </p:txBody>
      </p:sp>
      <p:sp>
        <p:nvSpPr>
          <p:cNvPr id="20" name="Rectangle 2"/>
          <p:cNvSpPr txBox="1">
            <a:spLocks noChangeArrowheads="1"/>
          </p:cNvSpPr>
          <p:nvPr/>
        </p:nvSpPr>
        <p:spPr bwMode="auto">
          <a:xfrm>
            <a:off x="0" y="1131888"/>
            <a:ext cx="9180513" cy="425450"/>
          </a:xfrm>
          <a:prstGeom prst="rect">
            <a:avLst/>
          </a:prstGeom>
          <a:solidFill>
            <a:srgbClr val="26158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defRPr sz="2600">
                <a:solidFill>
                  <a:srgbClr val="000066"/>
                </a:solidFill>
                <a:latin typeface="Verdana" pitchFamily="34" charset="0"/>
              </a:defRPr>
            </a:lvl1pPr>
            <a:lvl2pPr marL="742950" indent="-285750" eaLnBrk="0" hangingPunct="0">
              <a:spcBef>
                <a:spcPct val="20000"/>
              </a:spcBef>
              <a:buChar char="–"/>
              <a:defRPr sz="2800">
                <a:solidFill>
                  <a:schemeClr val="bg1"/>
                </a:solidFill>
                <a:latin typeface="Arial" pitchFamily="34" charset="0"/>
              </a:defRPr>
            </a:lvl2pPr>
            <a:lvl3pPr marL="1143000" indent="-228600" eaLnBrk="0" hangingPunct="0">
              <a:spcBef>
                <a:spcPct val="20000"/>
              </a:spcBef>
              <a:buChar char="•"/>
              <a:defRPr sz="2400">
                <a:solidFill>
                  <a:schemeClr val="bg1"/>
                </a:solidFill>
                <a:latin typeface="Arial" pitchFamily="34" charset="0"/>
              </a:defRPr>
            </a:lvl3pPr>
            <a:lvl4pPr marL="1600200" indent="-228600" eaLnBrk="0" hangingPunct="0">
              <a:spcBef>
                <a:spcPct val="20000"/>
              </a:spcBef>
              <a:buChar char="–"/>
              <a:defRPr sz="2000">
                <a:solidFill>
                  <a:schemeClr val="bg1"/>
                </a:solidFill>
                <a:latin typeface="Arial" pitchFamily="34" charset="0"/>
              </a:defRPr>
            </a:lvl4pPr>
            <a:lvl5pPr marL="2057400" indent="-228600" eaLnBrk="0" hangingPunct="0">
              <a:spcBef>
                <a:spcPct val="20000"/>
              </a:spcBef>
              <a:buChar char="»"/>
              <a:defRPr sz="2000">
                <a:solidFill>
                  <a:schemeClr val="bg1"/>
                </a:solidFill>
                <a:latin typeface="Arial" pitchFamily="34" charset="0"/>
              </a:defRPr>
            </a:lvl5pPr>
            <a:lvl6pPr marL="2514600" indent="-228600" eaLnBrk="0" fontAlgn="base" hangingPunct="0">
              <a:spcBef>
                <a:spcPct val="20000"/>
              </a:spcBef>
              <a:spcAft>
                <a:spcPct val="0"/>
              </a:spcAft>
              <a:buChar char="»"/>
              <a:defRPr sz="2000">
                <a:solidFill>
                  <a:schemeClr val="bg1"/>
                </a:solidFill>
                <a:latin typeface="Arial" pitchFamily="34" charset="0"/>
              </a:defRPr>
            </a:lvl6pPr>
            <a:lvl7pPr marL="2971800" indent="-228600" eaLnBrk="0" fontAlgn="base" hangingPunct="0">
              <a:spcBef>
                <a:spcPct val="20000"/>
              </a:spcBef>
              <a:spcAft>
                <a:spcPct val="0"/>
              </a:spcAft>
              <a:buChar char="»"/>
              <a:defRPr sz="2000">
                <a:solidFill>
                  <a:schemeClr val="bg1"/>
                </a:solidFill>
                <a:latin typeface="Arial" pitchFamily="34" charset="0"/>
              </a:defRPr>
            </a:lvl7pPr>
            <a:lvl8pPr marL="3429000" indent="-228600" eaLnBrk="0" fontAlgn="base" hangingPunct="0">
              <a:spcBef>
                <a:spcPct val="20000"/>
              </a:spcBef>
              <a:spcAft>
                <a:spcPct val="0"/>
              </a:spcAft>
              <a:buChar char="»"/>
              <a:defRPr sz="2000">
                <a:solidFill>
                  <a:schemeClr val="bg1"/>
                </a:solidFill>
                <a:latin typeface="Arial" pitchFamily="34" charset="0"/>
              </a:defRPr>
            </a:lvl8pPr>
            <a:lvl9pPr marL="3886200" indent="-228600" eaLnBrk="0" fontAlgn="base" hangingPunct="0">
              <a:spcBef>
                <a:spcPct val="20000"/>
              </a:spcBef>
              <a:spcAft>
                <a:spcPct val="0"/>
              </a:spcAft>
              <a:buChar char="»"/>
              <a:defRPr sz="2000">
                <a:solidFill>
                  <a:schemeClr val="bg1"/>
                </a:solidFill>
                <a:latin typeface="Arial" pitchFamily="34" charset="0"/>
              </a:defRPr>
            </a:lvl9pPr>
          </a:lstStyle>
          <a:p>
            <a:pPr algn="ctr" eaLnBrk="1" hangingPunct="1">
              <a:lnSpc>
                <a:spcPct val="80000"/>
              </a:lnSpc>
              <a:spcBef>
                <a:spcPct val="0"/>
              </a:spcBef>
              <a:buFont typeface="Wingdings" pitchFamily="2" charset="2"/>
              <a:buNone/>
            </a:pPr>
            <a:r>
              <a:rPr lang="es-AR" altLang="en-US" sz="2000" b="1" dirty="0" smtClean="0">
                <a:solidFill>
                  <a:srgbClr val="FFFFFF"/>
                </a:solidFill>
                <a:latin typeface="Arial Narrow" pitchFamily="34" charset="0"/>
              </a:rPr>
              <a:t>FORMAS ORGANIZACIONALES</a:t>
            </a:r>
            <a:endParaRPr lang="es-AR" altLang="en-US" sz="2000" b="1" dirty="0">
              <a:solidFill>
                <a:srgbClr val="FFFFFF"/>
              </a:solidFill>
              <a:latin typeface="Arial Narrow" pitchFamily="34" charset="0"/>
            </a:endParaRPr>
          </a:p>
        </p:txBody>
      </p:sp>
    </p:spTree>
    <p:extLst>
      <p:ext uri="{BB962C8B-B14F-4D97-AF65-F5344CB8AC3E}">
        <p14:creationId xmlns:p14="http://schemas.microsoft.com/office/powerpoint/2010/main" val="8360538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6322"/>
                                        </p:tgtEl>
                                        <p:attrNameLst>
                                          <p:attrName>style.visibility</p:attrName>
                                        </p:attrNameLst>
                                      </p:cBhvr>
                                      <p:to>
                                        <p:strVal val="visible"/>
                                      </p:to>
                                    </p:set>
                                    <p:anim calcmode="lin" valueType="num">
                                      <p:cBhvr additive="base">
                                        <p:cTn id="19" dur="500" fill="hold"/>
                                        <p:tgtEl>
                                          <p:spTgt spid="56322"/>
                                        </p:tgtEl>
                                        <p:attrNameLst>
                                          <p:attrName>ppt_x</p:attrName>
                                        </p:attrNameLst>
                                      </p:cBhvr>
                                      <p:tavLst>
                                        <p:tav tm="0">
                                          <p:val>
                                            <p:strVal val="0-#ppt_w/2"/>
                                          </p:val>
                                        </p:tav>
                                        <p:tav tm="100000">
                                          <p:val>
                                            <p:strVal val="#ppt_x"/>
                                          </p:val>
                                        </p:tav>
                                      </p:tavLst>
                                    </p:anim>
                                    <p:anim calcmode="lin" valueType="num">
                                      <p:cBhvr additive="base">
                                        <p:cTn id="20" dur="500" fill="hold"/>
                                        <p:tgtEl>
                                          <p:spTgt spid="5632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3" fill="hold" grpId="0" nodeType="clickEffect">
                                  <p:stCondLst>
                                    <p:cond delay="0"/>
                                  </p:stCondLst>
                                  <p:childTnLst>
                                    <p:set>
                                      <p:cBhvr>
                                        <p:cTn id="24" dur="1" fill="hold">
                                          <p:stCondLst>
                                            <p:cond delay="0"/>
                                          </p:stCondLst>
                                        </p:cTn>
                                        <p:tgtEl>
                                          <p:spTgt spid="56333"/>
                                        </p:tgtEl>
                                        <p:attrNameLst>
                                          <p:attrName>style.visibility</p:attrName>
                                        </p:attrNameLst>
                                      </p:cBhvr>
                                      <p:to>
                                        <p:strVal val="visible"/>
                                      </p:to>
                                    </p:set>
                                    <p:animEffect transition="in" filter="strips(upRight)">
                                      <p:cBhvr>
                                        <p:cTn id="25" dur="500"/>
                                        <p:tgtEl>
                                          <p:spTgt spid="5633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8" presetClass="entr" presetSubtype="3" fill="hold" grpId="0" nodeType="clickEffect">
                                  <p:stCondLst>
                                    <p:cond delay="0"/>
                                  </p:stCondLst>
                                  <p:childTnLst>
                                    <p:set>
                                      <p:cBhvr>
                                        <p:cTn id="29" dur="1" fill="hold">
                                          <p:stCondLst>
                                            <p:cond delay="0"/>
                                          </p:stCondLst>
                                        </p:cTn>
                                        <p:tgtEl>
                                          <p:spTgt spid="56339"/>
                                        </p:tgtEl>
                                        <p:attrNameLst>
                                          <p:attrName>style.visibility</p:attrName>
                                        </p:attrNameLst>
                                      </p:cBhvr>
                                      <p:to>
                                        <p:strVal val="visible"/>
                                      </p:to>
                                    </p:set>
                                    <p:animEffect transition="in" filter="strips(upRight)">
                                      <p:cBhvr>
                                        <p:cTn id="30" dur="500"/>
                                        <p:tgtEl>
                                          <p:spTgt spid="5633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8" presetClass="entr" presetSubtype="3" fill="hold" grpId="0" nodeType="clickEffect">
                                  <p:stCondLst>
                                    <p:cond delay="0"/>
                                  </p:stCondLst>
                                  <p:childTnLst>
                                    <p:set>
                                      <p:cBhvr>
                                        <p:cTn id="34" dur="1" fill="hold">
                                          <p:stCondLst>
                                            <p:cond delay="0"/>
                                          </p:stCondLst>
                                        </p:cTn>
                                        <p:tgtEl>
                                          <p:spTgt spid="56335"/>
                                        </p:tgtEl>
                                        <p:attrNameLst>
                                          <p:attrName>style.visibility</p:attrName>
                                        </p:attrNameLst>
                                      </p:cBhvr>
                                      <p:to>
                                        <p:strVal val="visible"/>
                                      </p:to>
                                    </p:set>
                                    <p:animEffect transition="in" filter="strips(upRight)">
                                      <p:cBhvr>
                                        <p:cTn id="35" dur="500"/>
                                        <p:tgtEl>
                                          <p:spTgt spid="56335"/>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8" presetClass="entr" presetSubtype="3" fill="hold" grpId="0" nodeType="clickEffect">
                                  <p:stCondLst>
                                    <p:cond delay="0"/>
                                  </p:stCondLst>
                                  <p:childTnLst>
                                    <p:set>
                                      <p:cBhvr>
                                        <p:cTn id="39" dur="1" fill="hold">
                                          <p:stCondLst>
                                            <p:cond delay="0"/>
                                          </p:stCondLst>
                                        </p:cTn>
                                        <p:tgtEl>
                                          <p:spTgt spid="56334"/>
                                        </p:tgtEl>
                                        <p:attrNameLst>
                                          <p:attrName>style.visibility</p:attrName>
                                        </p:attrNameLst>
                                      </p:cBhvr>
                                      <p:to>
                                        <p:strVal val="visible"/>
                                      </p:to>
                                    </p:set>
                                    <p:animEffect transition="in" filter="strips(upRight)">
                                      <p:cBhvr>
                                        <p:cTn id="40" dur="500"/>
                                        <p:tgtEl>
                                          <p:spTgt spid="5633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8" presetClass="entr" presetSubtype="3" fill="hold" grpId="0" nodeType="clickEffect">
                                  <p:stCondLst>
                                    <p:cond delay="0"/>
                                  </p:stCondLst>
                                  <p:childTnLst>
                                    <p:set>
                                      <p:cBhvr>
                                        <p:cTn id="44" dur="1" fill="hold">
                                          <p:stCondLst>
                                            <p:cond delay="0"/>
                                          </p:stCondLst>
                                        </p:cTn>
                                        <p:tgtEl>
                                          <p:spTgt spid="56338"/>
                                        </p:tgtEl>
                                        <p:attrNameLst>
                                          <p:attrName>style.visibility</p:attrName>
                                        </p:attrNameLst>
                                      </p:cBhvr>
                                      <p:to>
                                        <p:strVal val="visible"/>
                                      </p:to>
                                    </p:set>
                                    <p:animEffect transition="in" filter="strips(upRight)">
                                      <p:cBhvr>
                                        <p:cTn id="45" dur="500"/>
                                        <p:tgtEl>
                                          <p:spTgt spid="56338"/>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8" presetClass="entr" presetSubtype="3" fill="hold" grpId="0" nodeType="clickEffect">
                                  <p:stCondLst>
                                    <p:cond delay="0"/>
                                  </p:stCondLst>
                                  <p:childTnLst>
                                    <p:set>
                                      <p:cBhvr>
                                        <p:cTn id="49" dur="1" fill="hold">
                                          <p:stCondLst>
                                            <p:cond delay="0"/>
                                          </p:stCondLst>
                                        </p:cTn>
                                        <p:tgtEl>
                                          <p:spTgt spid="56336"/>
                                        </p:tgtEl>
                                        <p:attrNameLst>
                                          <p:attrName>style.visibility</p:attrName>
                                        </p:attrNameLst>
                                      </p:cBhvr>
                                      <p:to>
                                        <p:strVal val="visible"/>
                                      </p:to>
                                    </p:set>
                                    <p:animEffect transition="in" filter="strips(upRight)">
                                      <p:cBhvr>
                                        <p:cTn id="50" dur="500"/>
                                        <p:tgtEl>
                                          <p:spTgt spid="56336"/>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8" presetClass="entr" presetSubtype="3" fill="hold" grpId="0" nodeType="clickEffect">
                                  <p:stCondLst>
                                    <p:cond delay="0"/>
                                  </p:stCondLst>
                                  <p:childTnLst>
                                    <p:set>
                                      <p:cBhvr>
                                        <p:cTn id="54" dur="1" fill="hold">
                                          <p:stCondLst>
                                            <p:cond delay="0"/>
                                          </p:stCondLst>
                                        </p:cTn>
                                        <p:tgtEl>
                                          <p:spTgt spid="56337"/>
                                        </p:tgtEl>
                                        <p:attrNameLst>
                                          <p:attrName>style.visibility</p:attrName>
                                        </p:attrNameLst>
                                      </p:cBhvr>
                                      <p:to>
                                        <p:strVal val="visible"/>
                                      </p:to>
                                    </p:set>
                                    <p:animEffect transition="in" filter="strips(upRight)">
                                      <p:cBhvr>
                                        <p:cTn id="55" dur="500"/>
                                        <p:tgtEl>
                                          <p:spTgt spid="563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animBg="1"/>
      <p:bldP spid="56333" grpId="0" autoUpdateAnimBg="0"/>
      <p:bldP spid="56334" grpId="0" autoUpdateAnimBg="0"/>
      <p:bldP spid="56335" grpId="0" autoUpdateAnimBg="0"/>
      <p:bldP spid="56336" grpId="0" autoUpdateAnimBg="0"/>
      <p:bldP spid="56337" grpId="0" autoUpdateAnimBg="0"/>
      <p:bldP spid="56338" grpId="0" autoUpdateAnimBg="0"/>
      <p:bldP spid="56339"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22738" y="2209800"/>
            <a:ext cx="8499231" cy="2751522"/>
          </a:xfrm>
          <a:prstGeom prst="rect">
            <a:avLst/>
          </a:prstGeom>
        </p:spPr>
        <p:txBody>
          <a:bodyPr>
            <a:spAutoFit/>
          </a:bodyPr>
          <a:lstStyle/>
          <a:p>
            <a:pPr eaLnBrk="1" hangingPunct="1">
              <a:spcBef>
                <a:spcPct val="20000"/>
              </a:spcBef>
              <a:defRPr/>
            </a:pPr>
            <a:r>
              <a:rPr lang="en-US" b="1" dirty="0"/>
              <a:t>Corporate Sustainability is a business approach that creates long-term shareholder value by embracing opportunities and managing risks deriving from economic, environmental and social developments.</a:t>
            </a:r>
            <a:endParaRPr lang="en-US" dirty="0"/>
          </a:p>
          <a:p>
            <a:pPr eaLnBrk="1" hangingPunct="1">
              <a:spcBef>
                <a:spcPct val="20000"/>
              </a:spcBef>
              <a:defRPr/>
            </a:pPr>
            <a:r>
              <a:rPr lang="en-US" dirty="0"/>
              <a:t/>
            </a:r>
            <a:br>
              <a:rPr lang="en-US" dirty="0"/>
            </a:br>
            <a:r>
              <a:rPr lang="en-US" dirty="0"/>
              <a:t>Our focus on corporate sustainability is based on two guiding principles:</a:t>
            </a:r>
          </a:p>
          <a:p>
            <a:pPr marL="342900" indent="-342900" eaLnBrk="1" hangingPunct="1">
              <a:spcBef>
                <a:spcPct val="20000"/>
              </a:spcBef>
              <a:buFont typeface="Arial" panose="020B0604020202020204" pitchFamily="34" charset="0"/>
              <a:buChar char="•"/>
              <a:defRPr/>
            </a:pPr>
            <a:r>
              <a:rPr lang="en-US" dirty="0"/>
              <a:t>Sustainable business practices are critical to the creation of long-term shareholder value in an increasingly resource-constrained world</a:t>
            </a:r>
          </a:p>
          <a:p>
            <a:pPr marL="342900" indent="-342900" eaLnBrk="1" hangingPunct="1">
              <a:spcBef>
                <a:spcPct val="20000"/>
              </a:spcBef>
              <a:buFont typeface="Arial" panose="020B0604020202020204" pitchFamily="34" charset="0"/>
              <a:buChar char="•"/>
              <a:defRPr/>
            </a:pPr>
            <a:r>
              <a:rPr lang="en-US" dirty="0"/>
              <a:t>Sustainability factors represent opportunities and risks that competitive companies must address </a:t>
            </a:r>
          </a:p>
        </p:txBody>
      </p:sp>
      <p:sp>
        <p:nvSpPr>
          <p:cNvPr id="3" name="AutoShape 5"/>
          <p:cNvSpPr>
            <a:spLocks noChangeArrowheads="1"/>
          </p:cNvSpPr>
          <p:nvPr/>
        </p:nvSpPr>
        <p:spPr bwMode="auto">
          <a:xfrm>
            <a:off x="70339" y="1066800"/>
            <a:ext cx="8299938" cy="609600"/>
          </a:xfrm>
          <a:prstGeom prst="roundRect">
            <a:avLst>
              <a:gd name="adj" fmla="val 16667"/>
            </a:avLst>
          </a:prstGeom>
          <a:solidFill>
            <a:schemeClr val="accent1"/>
          </a:solidFill>
          <a:ln w="9525">
            <a:noFill/>
            <a:round/>
            <a:headEnd/>
            <a:tailEnd/>
          </a:ln>
          <a:effectLst>
            <a:outerShdw dist="35921" dir="2700000" algn="ctr" rotWithShape="0">
              <a:schemeClr val="bg2"/>
            </a:outerShdw>
          </a:effectLst>
        </p:spPr>
        <p:txBody>
          <a:bodyPr wrap="none" lIns="91390" tIns="45695" rIns="91390" bIns="45695" anchor="ctr"/>
          <a:lstStyle/>
          <a:p>
            <a:pPr eaLnBrk="1" hangingPunct="1">
              <a:spcBef>
                <a:spcPct val="20000"/>
              </a:spcBef>
              <a:defRPr/>
            </a:pPr>
            <a:r>
              <a:rPr lang="es-ES_tradnl" sz="2800" dirty="0">
                <a:solidFill>
                  <a:srgbClr val="000099"/>
                </a:solidFill>
                <a:effectLst>
                  <a:outerShdw blurRad="38100" dist="38100" dir="2700000" algn="tl">
                    <a:srgbClr val="000000"/>
                  </a:outerShdw>
                </a:effectLst>
                <a:latin typeface="Tahoma" pitchFamily="34" charset="0"/>
              </a:rPr>
              <a:t>Sustentabilidad Corporativa</a:t>
            </a:r>
            <a:endParaRPr lang="es-ES_tradnl" sz="1100" dirty="0">
              <a:solidFill>
                <a:srgbClr val="000099"/>
              </a:solidFill>
              <a:latin typeface="Tahoma" pitchFamily="34" charset="0"/>
            </a:endParaRPr>
          </a:p>
          <a:p>
            <a:pPr eaLnBrk="1" hangingPunct="1">
              <a:spcBef>
                <a:spcPct val="20000"/>
              </a:spcBef>
              <a:defRPr/>
            </a:pPr>
            <a:r>
              <a:rPr lang="en-US" sz="1100" dirty="0">
                <a:solidFill>
                  <a:srgbClr val="000099"/>
                </a:solidFill>
                <a:latin typeface="Tahoma" pitchFamily="34" charset="0"/>
              </a:rPr>
              <a:t>http://www.sustainability-indices.com/sustainability-assessment/corporate-sustainability.jsp</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Imagen 1"/>
          <p:cNvPicPr>
            <a:picLocks noChangeAspect="1"/>
          </p:cNvPicPr>
          <p:nvPr/>
        </p:nvPicPr>
        <p:blipFill>
          <a:blip r:embed="rId2"/>
          <a:srcRect/>
          <a:stretch>
            <a:fillRect/>
          </a:stretch>
        </p:blipFill>
        <p:spPr bwMode="auto">
          <a:xfrm>
            <a:off x="0" y="914400"/>
            <a:ext cx="9144000" cy="1035685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Imagen 1"/>
          <p:cNvPicPr>
            <a:picLocks noChangeAspect="1"/>
          </p:cNvPicPr>
          <p:nvPr/>
        </p:nvPicPr>
        <p:blipFill>
          <a:blip r:embed="rId2"/>
          <a:srcRect/>
          <a:stretch>
            <a:fillRect/>
          </a:stretch>
        </p:blipFill>
        <p:spPr bwMode="auto">
          <a:xfrm>
            <a:off x="0" y="838200"/>
            <a:ext cx="9144000" cy="13679488"/>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8" name="Rectangle 8"/>
          <p:cNvSpPr>
            <a:spLocks noChangeArrowheads="1"/>
          </p:cNvSpPr>
          <p:nvPr/>
        </p:nvSpPr>
        <p:spPr bwMode="auto">
          <a:xfrm>
            <a:off x="6588125" y="3160713"/>
            <a:ext cx="2592388"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eaLnBrk="0" hangingPunct="0">
              <a:spcBef>
                <a:spcPct val="20000"/>
              </a:spcBef>
              <a:defRPr sz="2600">
                <a:solidFill>
                  <a:srgbClr val="000066"/>
                </a:solidFill>
                <a:latin typeface="Verdana" pitchFamily="34" charset="0"/>
              </a:defRPr>
            </a:lvl1pPr>
            <a:lvl2pPr marL="742950" indent="-285750" defTabSz="762000" eaLnBrk="0" hangingPunct="0">
              <a:spcBef>
                <a:spcPct val="20000"/>
              </a:spcBef>
              <a:buChar char="–"/>
              <a:defRPr sz="2800">
                <a:solidFill>
                  <a:schemeClr val="bg1"/>
                </a:solidFill>
                <a:latin typeface="Arial" pitchFamily="34" charset="0"/>
              </a:defRPr>
            </a:lvl2pPr>
            <a:lvl3pPr marL="1143000" indent="-228600" defTabSz="762000" eaLnBrk="0" hangingPunct="0">
              <a:spcBef>
                <a:spcPct val="20000"/>
              </a:spcBef>
              <a:buChar char="•"/>
              <a:defRPr sz="2400">
                <a:solidFill>
                  <a:schemeClr val="bg1"/>
                </a:solidFill>
                <a:latin typeface="Arial" pitchFamily="34" charset="0"/>
              </a:defRPr>
            </a:lvl3pPr>
            <a:lvl4pPr marL="1600200" indent="-228600" defTabSz="762000" eaLnBrk="0" hangingPunct="0">
              <a:spcBef>
                <a:spcPct val="20000"/>
              </a:spcBef>
              <a:buChar char="–"/>
              <a:defRPr sz="2000">
                <a:solidFill>
                  <a:schemeClr val="bg1"/>
                </a:solidFill>
                <a:latin typeface="Arial" pitchFamily="34" charset="0"/>
              </a:defRPr>
            </a:lvl4pPr>
            <a:lvl5pPr marL="2057400" indent="-228600" defTabSz="762000" eaLnBrk="0" hangingPunct="0">
              <a:spcBef>
                <a:spcPct val="20000"/>
              </a:spcBef>
              <a:buChar char="»"/>
              <a:defRPr sz="2000">
                <a:solidFill>
                  <a:schemeClr val="bg1"/>
                </a:solidFill>
                <a:latin typeface="Arial" pitchFamily="34" charset="0"/>
              </a:defRPr>
            </a:lvl5pPr>
            <a:lvl6pPr marL="2514600" indent="-228600" defTabSz="762000" eaLnBrk="0" fontAlgn="base" hangingPunct="0">
              <a:spcBef>
                <a:spcPct val="20000"/>
              </a:spcBef>
              <a:spcAft>
                <a:spcPct val="0"/>
              </a:spcAft>
              <a:buChar char="»"/>
              <a:defRPr sz="2000">
                <a:solidFill>
                  <a:schemeClr val="bg1"/>
                </a:solidFill>
                <a:latin typeface="Arial" pitchFamily="34" charset="0"/>
              </a:defRPr>
            </a:lvl6pPr>
            <a:lvl7pPr marL="2971800" indent="-228600" defTabSz="762000" eaLnBrk="0" fontAlgn="base" hangingPunct="0">
              <a:spcBef>
                <a:spcPct val="20000"/>
              </a:spcBef>
              <a:spcAft>
                <a:spcPct val="0"/>
              </a:spcAft>
              <a:buChar char="»"/>
              <a:defRPr sz="2000">
                <a:solidFill>
                  <a:schemeClr val="bg1"/>
                </a:solidFill>
                <a:latin typeface="Arial" pitchFamily="34" charset="0"/>
              </a:defRPr>
            </a:lvl7pPr>
            <a:lvl8pPr marL="3429000" indent="-228600" defTabSz="762000" eaLnBrk="0" fontAlgn="base" hangingPunct="0">
              <a:spcBef>
                <a:spcPct val="20000"/>
              </a:spcBef>
              <a:spcAft>
                <a:spcPct val="0"/>
              </a:spcAft>
              <a:buChar char="»"/>
              <a:defRPr sz="2000">
                <a:solidFill>
                  <a:schemeClr val="bg1"/>
                </a:solidFill>
                <a:latin typeface="Arial" pitchFamily="34" charset="0"/>
              </a:defRPr>
            </a:lvl8pPr>
            <a:lvl9pPr marL="3886200" indent="-228600" defTabSz="762000" eaLnBrk="0" fontAlgn="base" hangingPunct="0">
              <a:spcBef>
                <a:spcPct val="20000"/>
              </a:spcBef>
              <a:spcAft>
                <a:spcPct val="0"/>
              </a:spcAft>
              <a:buChar char="»"/>
              <a:defRPr sz="2000">
                <a:solidFill>
                  <a:schemeClr val="bg1"/>
                </a:solidFill>
                <a:latin typeface="Arial" pitchFamily="34" charset="0"/>
              </a:defRPr>
            </a:lvl9pPr>
          </a:lstStyle>
          <a:p>
            <a:pPr eaLnBrk="1" hangingPunct="1">
              <a:spcBef>
                <a:spcPct val="0"/>
              </a:spcBef>
            </a:pPr>
            <a:r>
              <a:rPr lang="es-ES_tradnl" altLang="en-US" sz="1800" dirty="0" smtClean="0">
                <a:solidFill>
                  <a:schemeClr val="tx1"/>
                </a:solidFill>
                <a:latin typeface="Arial" pitchFamily="34" charset="0"/>
              </a:rPr>
              <a:t>Algunos hablan de un </a:t>
            </a:r>
            <a:r>
              <a:rPr lang="es-ES_tradnl" altLang="en-US" sz="1800" dirty="0">
                <a:solidFill>
                  <a:schemeClr val="tx1"/>
                </a:solidFill>
                <a:latin typeface="Arial" pitchFamily="34" charset="0"/>
              </a:rPr>
              <a:t>cuarto sector: las empresas sociales, las empresas B, </a:t>
            </a:r>
            <a:r>
              <a:rPr lang="es-ES_tradnl" altLang="en-US" sz="1800" dirty="0" smtClean="0">
                <a:solidFill>
                  <a:schemeClr val="tx1"/>
                </a:solidFill>
                <a:latin typeface="Arial" pitchFamily="34" charset="0"/>
              </a:rPr>
              <a:t>la </a:t>
            </a:r>
            <a:r>
              <a:rPr lang="es-ES_tradnl" altLang="en-US" sz="1800" dirty="0">
                <a:solidFill>
                  <a:schemeClr val="tx1"/>
                </a:solidFill>
                <a:latin typeface="Arial" pitchFamily="34" charset="0"/>
              </a:rPr>
              <a:t>economía social, economía civil, economía del bien común….ETC</a:t>
            </a:r>
          </a:p>
        </p:txBody>
      </p:sp>
      <p:sp>
        <p:nvSpPr>
          <p:cNvPr id="25604" name="Oval 4"/>
          <p:cNvSpPr>
            <a:spLocks noChangeArrowheads="1"/>
          </p:cNvSpPr>
          <p:nvPr/>
        </p:nvSpPr>
        <p:spPr bwMode="auto">
          <a:xfrm>
            <a:off x="2043113" y="1477963"/>
            <a:ext cx="2667000" cy="2286000"/>
          </a:xfrm>
          <a:prstGeom prst="ellipse">
            <a:avLst/>
          </a:prstGeom>
          <a:solidFill>
            <a:schemeClr val="accent5">
              <a:lumMod val="60000"/>
              <a:lumOff val="40000"/>
            </a:schemeClr>
          </a:solidFill>
          <a:ln w="28575">
            <a:solidFill>
              <a:schemeClr val="accent2"/>
            </a:solidFill>
            <a:round/>
            <a:headEnd type="none" w="sm" len="sm"/>
            <a:tailEnd type="none" w="sm" len="sm"/>
          </a:ln>
          <a:effectLst/>
        </p:spPr>
        <p:txBody>
          <a:bodyPr wrap="none" anchor="ctr"/>
          <a:lstStyle/>
          <a:p>
            <a:pPr defTabSz="762000">
              <a:defRPr/>
            </a:pPr>
            <a:r>
              <a:rPr lang="es-ES_tradnl" sz="2000" dirty="0" smtClean="0">
                <a:latin typeface="+mj-lt"/>
              </a:rPr>
              <a:t>Tercer Sector /</a:t>
            </a:r>
          </a:p>
          <a:p>
            <a:pPr defTabSz="762000">
              <a:defRPr/>
            </a:pPr>
            <a:r>
              <a:rPr lang="es-ES_tradnl" sz="2000" dirty="0" smtClean="0">
                <a:latin typeface="+mj-lt"/>
              </a:rPr>
              <a:t>Sociedad Civil</a:t>
            </a:r>
            <a:endParaRPr lang="es-ES_tradnl" sz="2000" dirty="0">
              <a:latin typeface="+mj-lt"/>
            </a:endParaRPr>
          </a:p>
        </p:txBody>
      </p:sp>
      <p:sp>
        <p:nvSpPr>
          <p:cNvPr id="25606" name="Oval 6"/>
          <p:cNvSpPr>
            <a:spLocks noChangeArrowheads="1"/>
          </p:cNvSpPr>
          <p:nvPr/>
        </p:nvSpPr>
        <p:spPr bwMode="auto">
          <a:xfrm>
            <a:off x="2957513" y="3001963"/>
            <a:ext cx="2743200" cy="2514600"/>
          </a:xfrm>
          <a:prstGeom prst="ellipse">
            <a:avLst/>
          </a:prstGeom>
          <a:solidFill>
            <a:schemeClr val="tx2">
              <a:lumMod val="60000"/>
              <a:lumOff val="40000"/>
              <a:alpha val="50000"/>
            </a:schemeClr>
          </a:solidFill>
          <a:ln w="28575">
            <a:solidFill>
              <a:schemeClr val="accent2"/>
            </a:solidFill>
            <a:round/>
            <a:headEnd type="none" w="sm" len="sm"/>
            <a:tailEnd type="none" w="sm" len="sm"/>
          </a:ln>
          <a:effectLst/>
        </p:spPr>
        <p:txBody>
          <a:bodyPr wrap="none" anchor="ctr"/>
          <a:lstStyle/>
          <a:p>
            <a:pPr defTabSz="762000">
              <a:defRPr/>
            </a:pPr>
            <a:r>
              <a:rPr lang="es-ES_tradnl" sz="4000" dirty="0"/>
              <a:t>	</a:t>
            </a:r>
            <a:r>
              <a:rPr lang="es-ES_tradnl" sz="2000" dirty="0">
                <a:latin typeface="+mj-lt"/>
              </a:rPr>
              <a:t>Mercado</a:t>
            </a:r>
          </a:p>
        </p:txBody>
      </p:sp>
      <p:sp>
        <p:nvSpPr>
          <p:cNvPr id="25605" name="Oval 5"/>
          <p:cNvSpPr>
            <a:spLocks noChangeArrowheads="1"/>
          </p:cNvSpPr>
          <p:nvPr/>
        </p:nvSpPr>
        <p:spPr bwMode="auto">
          <a:xfrm>
            <a:off x="900113" y="2925763"/>
            <a:ext cx="2743200" cy="2590800"/>
          </a:xfrm>
          <a:prstGeom prst="ellipse">
            <a:avLst/>
          </a:prstGeom>
          <a:solidFill>
            <a:schemeClr val="accent1">
              <a:lumMod val="40000"/>
              <a:lumOff val="60000"/>
              <a:alpha val="50000"/>
            </a:schemeClr>
          </a:solidFill>
          <a:ln w="28575">
            <a:solidFill>
              <a:schemeClr val="accent2"/>
            </a:solidFill>
            <a:round/>
            <a:headEnd type="none" w="sm" len="sm"/>
            <a:tailEnd type="none" w="sm" len="sm"/>
          </a:ln>
          <a:effectLst/>
        </p:spPr>
        <p:txBody>
          <a:bodyPr wrap="none" anchor="ctr"/>
          <a:lstStyle/>
          <a:p>
            <a:pPr defTabSz="762000">
              <a:defRPr/>
            </a:pPr>
            <a:r>
              <a:rPr lang="es-ES_tradnl" sz="2000" dirty="0">
                <a:latin typeface="+mn-lt"/>
              </a:rPr>
              <a:t>Estado</a:t>
            </a:r>
          </a:p>
        </p:txBody>
      </p:sp>
      <p:sp>
        <p:nvSpPr>
          <p:cNvPr id="7179" name="Oval 11"/>
          <p:cNvSpPr>
            <a:spLocks noChangeArrowheads="1"/>
          </p:cNvSpPr>
          <p:nvPr/>
        </p:nvSpPr>
        <p:spPr bwMode="auto">
          <a:xfrm>
            <a:off x="3763169" y="3284984"/>
            <a:ext cx="215900" cy="215900"/>
          </a:xfrm>
          <a:prstGeom prst="ellipse">
            <a:avLst/>
          </a:prstGeom>
          <a:solidFill>
            <a:srgbClr val="FF3300"/>
          </a:solidFill>
          <a:ln w="9525">
            <a:solidFill>
              <a:schemeClr val="tx1"/>
            </a:solidFill>
            <a:round/>
            <a:headEnd/>
            <a:tailEnd/>
          </a:ln>
        </p:spPr>
        <p:txBody>
          <a:bodyPr wrap="none" anchor="ctr"/>
          <a:lstStyle>
            <a:lvl1pPr eaLnBrk="0" hangingPunct="0">
              <a:spcBef>
                <a:spcPct val="20000"/>
              </a:spcBef>
              <a:defRPr sz="2600">
                <a:solidFill>
                  <a:srgbClr val="000066"/>
                </a:solidFill>
                <a:latin typeface="Verdana" pitchFamily="34" charset="0"/>
              </a:defRPr>
            </a:lvl1pPr>
            <a:lvl2pPr marL="742950" indent="-285750" eaLnBrk="0" hangingPunct="0">
              <a:spcBef>
                <a:spcPct val="20000"/>
              </a:spcBef>
              <a:buChar char="–"/>
              <a:defRPr sz="2800">
                <a:solidFill>
                  <a:schemeClr val="bg1"/>
                </a:solidFill>
                <a:latin typeface="Arial" pitchFamily="34" charset="0"/>
              </a:defRPr>
            </a:lvl2pPr>
            <a:lvl3pPr marL="1143000" indent="-228600" eaLnBrk="0" hangingPunct="0">
              <a:spcBef>
                <a:spcPct val="20000"/>
              </a:spcBef>
              <a:buChar char="•"/>
              <a:defRPr sz="2400">
                <a:solidFill>
                  <a:schemeClr val="bg1"/>
                </a:solidFill>
                <a:latin typeface="Arial" pitchFamily="34" charset="0"/>
              </a:defRPr>
            </a:lvl3pPr>
            <a:lvl4pPr marL="1600200" indent="-228600" eaLnBrk="0" hangingPunct="0">
              <a:spcBef>
                <a:spcPct val="20000"/>
              </a:spcBef>
              <a:buChar char="–"/>
              <a:defRPr sz="2000">
                <a:solidFill>
                  <a:schemeClr val="bg1"/>
                </a:solidFill>
                <a:latin typeface="Arial" pitchFamily="34" charset="0"/>
              </a:defRPr>
            </a:lvl4pPr>
            <a:lvl5pPr marL="2057400" indent="-228600" eaLnBrk="0" hangingPunct="0">
              <a:spcBef>
                <a:spcPct val="20000"/>
              </a:spcBef>
              <a:buChar char="»"/>
              <a:defRPr sz="2000">
                <a:solidFill>
                  <a:schemeClr val="bg1"/>
                </a:solidFill>
                <a:latin typeface="Arial" pitchFamily="34" charset="0"/>
              </a:defRPr>
            </a:lvl5pPr>
            <a:lvl6pPr marL="2514600" indent="-228600" eaLnBrk="0" fontAlgn="base" hangingPunct="0">
              <a:spcBef>
                <a:spcPct val="20000"/>
              </a:spcBef>
              <a:spcAft>
                <a:spcPct val="0"/>
              </a:spcAft>
              <a:buChar char="»"/>
              <a:defRPr sz="2000">
                <a:solidFill>
                  <a:schemeClr val="bg1"/>
                </a:solidFill>
                <a:latin typeface="Arial" pitchFamily="34" charset="0"/>
              </a:defRPr>
            </a:lvl6pPr>
            <a:lvl7pPr marL="2971800" indent="-228600" eaLnBrk="0" fontAlgn="base" hangingPunct="0">
              <a:spcBef>
                <a:spcPct val="20000"/>
              </a:spcBef>
              <a:spcAft>
                <a:spcPct val="0"/>
              </a:spcAft>
              <a:buChar char="»"/>
              <a:defRPr sz="2000">
                <a:solidFill>
                  <a:schemeClr val="bg1"/>
                </a:solidFill>
                <a:latin typeface="Arial" pitchFamily="34" charset="0"/>
              </a:defRPr>
            </a:lvl7pPr>
            <a:lvl8pPr marL="3429000" indent="-228600" eaLnBrk="0" fontAlgn="base" hangingPunct="0">
              <a:spcBef>
                <a:spcPct val="20000"/>
              </a:spcBef>
              <a:spcAft>
                <a:spcPct val="0"/>
              </a:spcAft>
              <a:buChar char="»"/>
              <a:defRPr sz="2000">
                <a:solidFill>
                  <a:schemeClr val="bg1"/>
                </a:solidFill>
                <a:latin typeface="Arial" pitchFamily="34" charset="0"/>
              </a:defRPr>
            </a:lvl8pPr>
            <a:lvl9pPr marL="3886200" indent="-228600" eaLnBrk="0" fontAlgn="base" hangingPunct="0">
              <a:spcBef>
                <a:spcPct val="20000"/>
              </a:spcBef>
              <a:spcAft>
                <a:spcPct val="0"/>
              </a:spcAft>
              <a:buChar char="»"/>
              <a:defRPr sz="2000">
                <a:solidFill>
                  <a:schemeClr val="bg1"/>
                </a:solidFill>
                <a:latin typeface="Arial" pitchFamily="34" charset="0"/>
              </a:defRPr>
            </a:lvl9pPr>
          </a:lstStyle>
          <a:p>
            <a:pPr eaLnBrk="1" hangingPunct="1">
              <a:spcBef>
                <a:spcPct val="0"/>
              </a:spcBef>
            </a:pPr>
            <a:endParaRPr lang="es-AR" altLang="en-US" sz="1800">
              <a:solidFill>
                <a:schemeClr val="tx1"/>
              </a:solidFill>
              <a:latin typeface="Arial" pitchFamily="34" charset="0"/>
            </a:endParaRPr>
          </a:p>
        </p:txBody>
      </p:sp>
      <p:cxnSp>
        <p:nvCxnSpPr>
          <p:cNvPr id="7182" name="AutoShape 14"/>
          <p:cNvCxnSpPr>
            <a:cxnSpLocks noChangeShapeType="1"/>
            <a:stCxn id="7179" idx="6"/>
            <a:endCxn id="25608" idx="1"/>
          </p:cNvCxnSpPr>
          <p:nvPr/>
        </p:nvCxnSpPr>
        <p:spPr bwMode="auto">
          <a:xfrm>
            <a:off x="3979069" y="3392934"/>
            <a:ext cx="2609056" cy="921941"/>
          </a:xfrm>
          <a:prstGeom prst="straightConnector1">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25605"/>
                                        </p:tgtEl>
                                        <p:attrNameLst>
                                          <p:attrName>style.visibility</p:attrName>
                                        </p:attrNameLst>
                                      </p:cBhvr>
                                      <p:to>
                                        <p:strVal val="visible"/>
                                      </p:to>
                                    </p:set>
                                    <p:animEffect transition="in" filter="wedge">
                                      <p:cBhvr>
                                        <p:cTn id="7" dur="2000"/>
                                        <p:tgtEl>
                                          <p:spTgt spid="256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25606"/>
                                        </p:tgtEl>
                                        <p:attrNameLst>
                                          <p:attrName>style.visibility</p:attrName>
                                        </p:attrNameLst>
                                      </p:cBhvr>
                                      <p:to>
                                        <p:strVal val="visible"/>
                                      </p:to>
                                    </p:set>
                                    <p:animEffect transition="in" filter="diamond(in)">
                                      <p:cBhvr>
                                        <p:cTn id="12" dur="2000"/>
                                        <p:tgtEl>
                                          <p:spTgt spid="2560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25604"/>
                                        </p:tgtEl>
                                        <p:attrNameLst>
                                          <p:attrName>style.visibility</p:attrName>
                                        </p:attrNameLst>
                                      </p:cBhvr>
                                      <p:to>
                                        <p:strVal val="visible"/>
                                      </p:to>
                                    </p:set>
                                    <p:animEffect transition="in" filter="circle(in)">
                                      <p:cBhvr>
                                        <p:cTn id="17" dur="2000"/>
                                        <p:tgtEl>
                                          <p:spTgt spid="2560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6" presetClass="entr" presetSubtype="0" fill="hold" grpId="0" nodeType="clickEffect">
                                  <p:stCondLst>
                                    <p:cond delay="0"/>
                                  </p:stCondLst>
                                  <p:childTnLst>
                                    <p:set>
                                      <p:cBhvr>
                                        <p:cTn id="21" dur="1" fill="hold">
                                          <p:stCondLst>
                                            <p:cond delay="0"/>
                                          </p:stCondLst>
                                        </p:cTn>
                                        <p:tgtEl>
                                          <p:spTgt spid="7179"/>
                                        </p:tgtEl>
                                        <p:attrNameLst>
                                          <p:attrName>style.visibility</p:attrName>
                                        </p:attrNameLst>
                                      </p:cBhvr>
                                      <p:to>
                                        <p:strVal val="visible"/>
                                      </p:to>
                                    </p:set>
                                    <p:animEffect transition="in" filter="wipe(down)">
                                      <p:cBhvr>
                                        <p:cTn id="22" dur="580">
                                          <p:stCondLst>
                                            <p:cond delay="0"/>
                                          </p:stCondLst>
                                        </p:cTn>
                                        <p:tgtEl>
                                          <p:spTgt spid="7179"/>
                                        </p:tgtEl>
                                      </p:cBhvr>
                                    </p:animEffect>
                                    <p:anim calcmode="lin" valueType="num">
                                      <p:cBhvr>
                                        <p:cTn id="23" dur="1822" tmFilter="0,0; 0.14,0.36; 0.43,0.73; 0.71,0.91; 1.0,1.0">
                                          <p:stCondLst>
                                            <p:cond delay="0"/>
                                          </p:stCondLst>
                                        </p:cTn>
                                        <p:tgtEl>
                                          <p:spTgt spid="7179"/>
                                        </p:tgtEl>
                                        <p:attrNameLst>
                                          <p:attrName>ppt_x</p:attrName>
                                        </p:attrNameLst>
                                      </p:cBhvr>
                                      <p:tavLst>
                                        <p:tav tm="0">
                                          <p:val>
                                            <p:strVal val="#ppt_x-0.25"/>
                                          </p:val>
                                        </p:tav>
                                        <p:tav tm="100000">
                                          <p:val>
                                            <p:strVal val="#ppt_x"/>
                                          </p:val>
                                        </p:tav>
                                      </p:tavLst>
                                    </p:anim>
                                    <p:anim calcmode="lin" valueType="num">
                                      <p:cBhvr>
                                        <p:cTn id="24" dur="664" tmFilter="0.0,0.0; 0.25,0.07; 0.50,0.2; 0.75,0.467; 1.0,1.0">
                                          <p:stCondLst>
                                            <p:cond delay="0"/>
                                          </p:stCondLst>
                                        </p:cTn>
                                        <p:tgtEl>
                                          <p:spTgt spid="7179"/>
                                        </p:tgtEl>
                                        <p:attrNameLst>
                                          <p:attrName>ppt_y</p:attrName>
                                        </p:attrNameLst>
                                      </p:cBhvr>
                                      <p:tavLst>
                                        <p:tav tm="0" fmla="#ppt_y-sin(pi*$)/3">
                                          <p:val>
                                            <p:fltVal val="0.5"/>
                                          </p:val>
                                        </p:tav>
                                        <p:tav tm="100000">
                                          <p:val>
                                            <p:fltVal val="1"/>
                                          </p:val>
                                        </p:tav>
                                      </p:tavLst>
                                    </p:anim>
                                    <p:anim calcmode="lin" valueType="num">
                                      <p:cBhvr>
                                        <p:cTn id="25" dur="664" tmFilter="0, 0; 0.125,0.2665; 0.25,0.4; 0.375,0.465; 0.5,0.5;  0.625,0.535; 0.75,0.6; 0.875,0.7335; 1,1">
                                          <p:stCondLst>
                                            <p:cond delay="664"/>
                                          </p:stCondLst>
                                        </p:cTn>
                                        <p:tgtEl>
                                          <p:spTgt spid="7179"/>
                                        </p:tgtEl>
                                        <p:attrNameLst>
                                          <p:attrName>ppt_y</p:attrName>
                                        </p:attrNameLst>
                                      </p:cBhvr>
                                      <p:tavLst>
                                        <p:tav tm="0" fmla="#ppt_y-sin(pi*$)/9">
                                          <p:val>
                                            <p:fltVal val="0"/>
                                          </p:val>
                                        </p:tav>
                                        <p:tav tm="100000">
                                          <p:val>
                                            <p:fltVal val="1"/>
                                          </p:val>
                                        </p:tav>
                                      </p:tavLst>
                                    </p:anim>
                                    <p:anim calcmode="lin" valueType="num">
                                      <p:cBhvr>
                                        <p:cTn id="26" dur="332" tmFilter="0, 0; 0.125,0.2665; 0.25,0.4; 0.375,0.465; 0.5,0.5;  0.625,0.535; 0.75,0.6; 0.875,0.7335; 1,1">
                                          <p:stCondLst>
                                            <p:cond delay="1324"/>
                                          </p:stCondLst>
                                        </p:cTn>
                                        <p:tgtEl>
                                          <p:spTgt spid="7179"/>
                                        </p:tgtEl>
                                        <p:attrNameLst>
                                          <p:attrName>ppt_y</p:attrName>
                                        </p:attrNameLst>
                                      </p:cBhvr>
                                      <p:tavLst>
                                        <p:tav tm="0" fmla="#ppt_y-sin(pi*$)/27">
                                          <p:val>
                                            <p:fltVal val="0"/>
                                          </p:val>
                                        </p:tav>
                                        <p:tav tm="100000">
                                          <p:val>
                                            <p:fltVal val="1"/>
                                          </p:val>
                                        </p:tav>
                                      </p:tavLst>
                                    </p:anim>
                                    <p:anim calcmode="lin" valueType="num">
                                      <p:cBhvr>
                                        <p:cTn id="27" dur="164" tmFilter="0, 0; 0.125,0.2665; 0.25,0.4; 0.375,0.465; 0.5,0.5;  0.625,0.535; 0.75,0.6; 0.875,0.7335; 1,1">
                                          <p:stCondLst>
                                            <p:cond delay="1656"/>
                                          </p:stCondLst>
                                        </p:cTn>
                                        <p:tgtEl>
                                          <p:spTgt spid="7179"/>
                                        </p:tgtEl>
                                        <p:attrNameLst>
                                          <p:attrName>ppt_y</p:attrName>
                                        </p:attrNameLst>
                                      </p:cBhvr>
                                      <p:tavLst>
                                        <p:tav tm="0" fmla="#ppt_y-sin(pi*$)/81">
                                          <p:val>
                                            <p:fltVal val="0"/>
                                          </p:val>
                                        </p:tav>
                                        <p:tav tm="100000">
                                          <p:val>
                                            <p:fltVal val="1"/>
                                          </p:val>
                                        </p:tav>
                                      </p:tavLst>
                                    </p:anim>
                                    <p:animScale>
                                      <p:cBhvr>
                                        <p:cTn id="28" dur="26">
                                          <p:stCondLst>
                                            <p:cond delay="650"/>
                                          </p:stCondLst>
                                        </p:cTn>
                                        <p:tgtEl>
                                          <p:spTgt spid="7179"/>
                                        </p:tgtEl>
                                      </p:cBhvr>
                                      <p:to x="100000" y="60000"/>
                                    </p:animScale>
                                    <p:animScale>
                                      <p:cBhvr>
                                        <p:cTn id="29" dur="166" decel="50000">
                                          <p:stCondLst>
                                            <p:cond delay="676"/>
                                          </p:stCondLst>
                                        </p:cTn>
                                        <p:tgtEl>
                                          <p:spTgt spid="7179"/>
                                        </p:tgtEl>
                                      </p:cBhvr>
                                      <p:to x="100000" y="100000"/>
                                    </p:animScale>
                                    <p:animScale>
                                      <p:cBhvr>
                                        <p:cTn id="30" dur="26">
                                          <p:stCondLst>
                                            <p:cond delay="1312"/>
                                          </p:stCondLst>
                                        </p:cTn>
                                        <p:tgtEl>
                                          <p:spTgt spid="7179"/>
                                        </p:tgtEl>
                                      </p:cBhvr>
                                      <p:to x="100000" y="80000"/>
                                    </p:animScale>
                                    <p:animScale>
                                      <p:cBhvr>
                                        <p:cTn id="31" dur="166" decel="50000">
                                          <p:stCondLst>
                                            <p:cond delay="1338"/>
                                          </p:stCondLst>
                                        </p:cTn>
                                        <p:tgtEl>
                                          <p:spTgt spid="7179"/>
                                        </p:tgtEl>
                                      </p:cBhvr>
                                      <p:to x="100000" y="100000"/>
                                    </p:animScale>
                                    <p:animScale>
                                      <p:cBhvr>
                                        <p:cTn id="32" dur="26">
                                          <p:stCondLst>
                                            <p:cond delay="1642"/>
                                          </p:stCondLst>
                                        </p:cTn>
                                        <p:tgtEl>
                                          <p:spTgt spid="7179"/>
                                        </p:tgtEl>
                                      </p:cBhvr>
                                      <p:to x="100000" y="90000"/>
                                    </p:animScale>
                                    <p:animScale>
                                      <p:cBhvr>
                                        <p:cTn id="33" dur="166" decel="50000">
                                          <p:stCondLst>
                                            <p:cond delay="1668"/>
                                          </p:stCondLst>
                                        </p:cTn>
                                        <p:tgtEl>
                                          <p:spTgt spid="7179"/>
                                        </p:tgtEl>
                                      </p:cBhvr>
                                      <p:to x="100000" y="100000"/>
                                    </p:animScale>
                                    <p:animScale>
                                      <p:cBhvr>
                                        <p:cTn id="34" dur="26">
                                          <p:stCondLst>
                                            <p:cond delay="1808"/>
                                          </p:stCondLst>
                                        </p:cTn>
                                        <p:tgtEl>
                                          <p:spTgt spid="7179"/>
                                        </p:tgtEl>
                                      </p:cBhvr>
                                      <p:to x="100000" y="95000"/>
                                    </p:animScale>
                                    <p:animScale>
                                      <p:cBhvr>
                                        <p:cTn id="35" dur="166" decel="50000">
                                          <p:stCondLst>
                                            <p:cond delay="1834"/>
                                          </p:stCondLst>
                                        </p:cTn>
                                        <p:tgtEl>
                                          <p:spTgt spid="7179"/>
                                        </p:tgtEl>
                                      </p:cBhvr>
                                      <p:to x="100000" y="100000"/>
                                    </p:animScale>
                                  </p:childTnLst>
                                </p:cTn>
                              </p:par>
                            </p:childTnLst>
                          </p:cTn>
                        </p:par>
                      </p:childTnLst>
                    </p:cTn>
                  </p:par>
                  <p:par>
                    <p:cTn id="36" fill="hold" nodeType="clickPar">
                      <p:stCondLst>
                        <p:cond delay="indefinite"/>
                      </p:stCondLst>
                      <p:childTnLst>
                        <p:par>
                          <p:cTn id="37" fill="hold" nodeType="withGroup">
                            <p:stCondLst>
                              <p:cond delay="0"/>
                            </p:stCondLst>
                            <p:childTnLst>
                              <p:par>
                                <p:cTn id="38" presetID="30" presetClass="entr" presetSubtype="0" fill="hold" nodeType="clickEffect">
                                  <p:stCondLst>
                                    <p:cond delay="0"/>
                                  </p:stCondLst>
                                  <p:childTnLst>
                                    <p:set>
                                      <p:cBhvr>
                                        <p:cTn id="39" dur="1" fill="hold">
                                          <p:stCondLst>
                                            <p:cond delay="0"/>
                                          </p:stCondLst>
                                        </p:cTn>
                                        <p:tgtEl>
                                          <p:spTgt spid="7182"/>
                                        </p:tgtEl>
                                        <p:attrNameLst>
                                          <p:attrName>style.visibility</p:attrName>
                                        </p:attrNameLst>
                                      </p:cBhvr>
                                      <p:to>
                                        <p:strVal val="visible"/>
                                      </p:to>
                                    </p:set>
                                    <p:animEffect transition="in" filter="fade">
                                      <p:cBhvr>
                                        <p:cTn id="40" dur="800" decel="100000"/>
                                        <p:tgtEl>
                                          <p:spTgt spid="7182"/>
                                        </p:tgtEl>
                                      </p:cBhvr>
                                    </p:animEffect>
                                    <p:anim calcmode="lin" valueType="num">
                                      <p:cBhvr>
                                        <p:cTn id="41" dur="800" decel="100000" fill="hold"/>
                                        <p:tgtEl>
                                          <p:spTgt spid="7182"/>
                                        </p:tgtEl>
                                        <p:attrNameLst>
                                          <p:attrName>style.rotation</p:attrName>
                                        </p:attrNameLst>
                                      </p:cBhvr>
                                      <p:tavLst>
                                        <p:tav tm="0">
                                          <p:val>
                                            <p:fltVal val="-90"/>
                                          </p:val>
                                        </p:tav>
                                        <p:tav tm="100000">
                                          <p:val>
                                            <p:fltVal val="0"/>
                                          </p:val>
                                        </p:tav>
                                      </p:tavLst>
                                    </p:anim>
                                    <p:anim calcmode="lin" valueType="num">
                                      <p:cBhvr>
                                        <p:cTn id="42" dur="800" decel="100000" fill="hold"/>
                                        <p:tgtEl>
                                          <p:spTgt spid="7182"/>
                                        </p:tgtEl>
                                        <p:attrNameLst>
                                          <p:attrName>ppt_x</p:attrName>
                                        </p:attrNameLst>
                                      </p:cBhvr>
                                      <p:tavLst>
                                        <p:tav tm="0">
                                          <p:val>
                                            <p:strVal val="#ppt_x+0.4"/>
                                          </p:val>
                                        </p:tav>
                                        <p:tav tm="100000">
                                          <p:val>
                                            <p:strVal val="#ppt_x-0.05"/>
                                          </p:val>
                                        </p:tav>
                                      </p:tavLst>
                                    </p:anim>
                                    <p:anim calcmode="lin" valueType="num">
                                      <p:cBhvr>
                                        <p:cTn id="43" dur="800" decel="100000" fill="hold"/>
                                        <p:tgtEl>
                                          <p:spTgt spid="7182"/>
                                        </p:tgtEl>
                                        <p:attrNameLst>
                                          <p:attrName>ppt_y</p:attrName>
                                        </p:attrNameLst>
                                      </p:cBhvr>
                                      <p:tavLst>
                                        <p:tav tm="0">
                                          <p:val>
                                            <p:strVal val="#ppt_y-0.4"/>
                                          </p:val>
                                        </p:tav>
                                        <p:tav tm="100000">
                                          <p:val>
                                            <p:strVal val="#ppt_y+0.1"/>
                                          </p:val>
                                        </p:tav>
                                      </p:tavLst>
                                    </p:anim>
                                    <p:anim calcmode="lin" valueType="num">
                                      <p:cBhvr>
                                        <p:cTn id="44" dur="200" accel="100000" fill="hold">
                                          <p:stCondLst>
                                            <p:cond delay="800"/>
                                          </p:stCondLst>
                                        </p:cTn>
                                        <p:tgtEl>
                                          <p:spTgt spid="7182"/>
                                        </p:tgtEl>
                                        <p:attrNameLst>
                                          <p:attrName>ppt_x</p:attrName>
                                        </p:attrNameLst>
                                      </p:cBhvr>
                                      <p:tavLst>
                                        <p:tav tm="0">
                                          <p:val>
                                            <p:strVal val="#ppt_x-0.05"/>
                                          </p:val>
                                        </p:tav>
                                        <p:tav tm="100000">
                                          <p:val>
                                            <p:strVal val="#ppt_x"/>
                                          </p:val>
                                        </p:tav>
                                      </p:tavLst>
                                    </p:anim>
                                    <p:anim calcmode="lin" valueType="num">
                                      <p:cBhvr>
                                        <p:cTn id="45" dur="200" accel="100000" fill="hold">
                                          <p:stCondLst>
                                            <p:cond delay="800"/>
                                          </p:stCondLst>
                                        </p:cTn>
                                        <p:tgtEl>
                                          <p:spTgt spid="7182"/>
                                        </p:tgtEl>
                                        <p:attrNameLst>
                                          <p:attrName>ppt_y</p:attrName>
                                        </p:attrNameLst>
                                      </p:cBhvr>
                                      <p:tavLst>
                                        <p:tav tm="0">
                                          <p:val>
                                            <p:strVal val="#ppt_y+0.1"/>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256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8" grpId="0" autoUpdateAnimBg="0"/>
      <p:bldP spid="25604" grpId="0" animBg="1"/>
      <p:bldP spid="25606" grpId="0" animBg="1"/>
      <p:bldP spid="25605" grpId="0" animBg="1"/>
      <p:bldP spid="717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contenido"/>
          <p:cNvSpPr>
            <a:spLocks noGrp="1"/>
          </p:cNvSpPr>
          <p:nvPr>
            <p:ph idx="1"/>
          </p:nvPr>
        </p:nvSpPr>
        <p:spPr>
          <a:xfrm>
            <a:off x="539750" y="1844675"/>
            <a:ext cx="8208963" cy="4105275"/>
          </a:xfrm>
        </p:spPr>
        <p:txBody>
          <a:bodyPr/>
          <a:lstStyle/>
          <a:p>
            <a:pPr marL="0" indent="0" eaLnBrk="1" hangingPunct="1">
              <a:lnSpc>
                <a:spcPct val="90000"/>
              </a:lnSpc>
              <a:spcAft>
                <a:spcPct val="25000"/>
              </a:spcAft>
              <a:defRPr/>
            </a:pPr>
            <a:r>
              <a:rPr lang="es-AR" sz="2000" b="1" dirty="0" smtClean="0">
                <a:solidFill>
                  <a:srgbClr val="FF0000"/>
                </a:solidFill>
                <a:latin typeface="Arial Narrow" panose="020B0606020202030204" pitchFamily="34" charset="0"/>
              </a:rPr>
              <a:t>¿Qué es una organización con fines sociales?</a:t>
            </a:r>
          </a:p>
          <a:p>
            <a:pPr marL="0" indent="0" eaLnBrk="1" hangingPunct="1">
              <a:lnSpc>
                <a:spcPct val="90000"/>
              </a:lnSpc>
              <a:spcAft>
                <a:spcPct val="25000"/>
              </a:spcAft>
              <a:defRPr/>
            </a:pPr>
            <a:r>
              <a:rPr lang="es-AR" sz="2000" b="1" dirty="0" smtClean="0">
                <a:solidFill>
                  <a:schemeClr val="accent6"/>
                </a:solidFill>
                <a:latin typeface="Arial Narrow" panose="020B0606020202030204" pitchFamily="34" charset="0"/>
              </a:rPr>
              <a:t>Esfuerzo de distinción y </a:t>
            </a:r>
            <a:r>
              <a:rPr lang="es-AR" sz="2000" b="1" dirty="0">
                <a:solidFill>
                  <a:schemeClr val="accent6"/>
                </a:solidFill>
                <a:latin typeface="Arial Narrow" panose="020B0606020202030204" pitchFamily="34" charset="0"/>
              </a:rPr>
              <a:t> </a:t>
            </a:r>
            <a:r>
              <a:rPr lang="es-AR" sz="2000" b="1" dirty="0" smtClean="0">
                <a:solidFill>
                  <a:schemeClr val="accent6"/>
                </a:solidFill>
                <a:latin typeface="Arial Narrow" panose="020B0606020202030204" pitchFamily="34" charset="0"/>
              </a:rPr>
              <a:t>predominio de las definiciones negativas:</a:t>
            </a:r>
          </a:p>
          <a:p>
            <a:pPr lvl="1" eaLnBrk="1" hangingPunct="1">
              <a:lnSpc>
                <a:spcPct val="90000"/>
              </a:lnSpc>
              <a:spcAft>
                <a:spcPct val="25000"/>
              </a:spcAft>
              <a:defRPr/>
            </a:pPr>
            <a:r>
              <a:rPr lang="es-ES" sz="2000" dirty="0" smtClean="0">
                <a:solidFill>
                  <a:schemeClr val="accent6"/>
                </a:solidFill>
                <a:latin typeface="Arial Narrow" panose="020B0606020202030204" pitchFamily="34" charset="0"/>
              </a:rPr>
              <a:t>Organizaciones </a:t>
            </a:r>
            <a:r>
              <a:rPr lang="es-ES" sz="2000" i="1" dirty="0" smtClean="0">
                <a:solidFill>
                  <a:schemeClr val="accent6"/>
                </a:solidFill>
                <a:latin typeface="Arial Narrow" panose="020B0606020202030204" pitchFamily="34" charset="0"/>
              </a:rPr>
              <a:t>no</a:t>
            </a:r>
            <a:r>
              <a:rPr lang="es-ES" sz="2000" dirty="0" smtClean="0">
                <a:solidFill>
                  <a:schemeClr val="accent6"/>
                </a:solidFill>
                <a:latin typeface="Arial Narrow" panose="020B0606020202030204" pitchFamily="34" charset="0"/>
              </a:rPr>
              <a:t> gubernamentales.</a:t>
            </a:r>
          </a:p>
          <a:p>
            <a:pPr lvl="1" eaLnBrk="1" hangingPunct="1">
              <a:lnSpc>
                <a:spcPct val="90000"/>
              </a:lnSpc>
              <a:spcAft>
                <a:spcPct val="25000"/>
              </a:spcAft>
              <a:defRPr/>
            </a:pPr>
            <a:r>
              <a:rPr lang="es-ES" sz="2000" dirty="0" smtClean="0">
                <a:solidFill>
                  <a:schemeClr val="accent6"/>
                </a:solidFill>
                <a:latin typeface="Arial Narrow" panose="020B0606020202030204" pitchFamily="34" charset="0"/>
              </a:rPr>
              <a:t>Organizaciones </a:t>
            </a:r>
            <a:r>
              <a:rPr lang="es-ES" sz="2000" i="1" dirty="0" smtClean="0">
                <a:solidFill>
                  <a:schemeClr val="accent6"/>
                </a:solidFill>
                <a:latin typeface="Arial Narrow" panose="020B0606020202030204" pitchFamily="34" charset="0"/>
              </a:rPr>
              <a:t>sin</a:t>
            </a:r>
            <a:r>
              <a:rPr lang="es-ES" sz="2000" dirty="0" smtClean="0">
                <a:solidFill>
                  <a:schemeClr val="accent6"/>
                </a:solidFill>
                <a:latin typeface="Arial Narrow" panose="020B0606020202030204" pitchFamily="34" charset="0"/>
              </a:rPr>
              <a:t> fines de lucro.</a:t>
            </a:r>
          </a:p>
          <a:p>
            <a:pPr eaLnBrk="1" hangingPunct="1">
              <a:lnSpc>
                <a:spcPct val="90000"/>
              </a:lnSpc>
              <a:spcAft>
                <a:spcPct val="25000"/>
              </a:spcAft>
              <a:defRPr/>
            </a:pPr>
            <a:r>
              <a:rPr lang="es-ES" sz="2000" b="1" dirty="0" smtClean="0">
                <a:solidFill>
                  <a:schemeClr val="accent6"/>
                </a:solidFill>
                <a:latin typeface="Arial Narrow" panose="020B0606020202030204" pitchFamily="34" charset="0"/>
              </a:rPr>
              <a:t>No son distinciones categóricas:</a:t>
            </a:r>
          </a:p>
          <a:p>
            <a:pPr lvl="1" eaLnBrk="1" hangingPunct="1">
              <a:lnSpc>
                <a:spcPct val="90000"/>
              </a:lnSpc>
              <a:spcAft>
                <a:spcPct val="25000"/>
              </a:spcAft>
              <a:defRPr/>
            </a:pPr>
            <a:r>
              <a:rPr lang="es-ES" sz="2000" dirty="0" smtClean="0">
                <a:solidFill>
                  <a:schemeClr val="accent6"/>
                </a:solidFill>
                <a:latin typeface="Arial Narrow" panose="020B0606020202030204" pitchFamily="34" charset="0"/>
              </a:rPr>
              <a:t>Las empresas tampoco son gubernamentales y el Estado tampoco persigue fines de lucro.</a:t>
            </a:r>
          </a:p>
          <a:p>
            <a:pPr eaLnBrk="1" hangingPunct="1">
              <a:lnSpc>
                <a:spcPct val="90000"/>
              </a:lnSpc>
              <a:spcAft>
                <a:spcPct val="25000"/>
              </a:spcAft>
              <a:defRPr/>
            </a:pPr>
            <a:r>
              <a:rPr lang="es-ES" sz="2000" b="1" dirty="0" smtClean="0">
                <a:solidFill>
                  <a:schemeClr val="accent6"/>
                </a:solidFill>
                <a:latin typeface="Arial Narrow" panose="020B0606020202030204" pitchFamily="34" charset="0"/>
              </a:rPr>
              <a:t>La pertinencia de las definiciones negativas:</a:t>
            </a:r>
          </a:p>
          <a:p>
            <a:pPr lvl="1" eaLnBrk="1" hangingPunct="1">
              <a:lnSpc>
                <a:spcPct val="90000"/>
              </a:lnSpc>
              <a:spcAft>
                <a:spcPct val="25000"/>
              </a:spcAft>
              <a:defRPr/>
            </a:pPr>
            <a:r>
              <a:rPr lang="es-ES" sz="2000" dirty="0" smtClean="0">
                <a:solidFill>
                  <a:schemeClr val="accent6"/>
                </a:solidFill>
                <a:latin typeface="Arial Narrow" panose="020B0606020202030204" pitchFamily="34" charset="0"/>
              </a:rPr>
              <a:t>Hay un espacio público más allá del Estado.</a:t>
            </a:r>
          </a:p>
          <a:p>
            <a:pPr lvl="1" eaLnBrk="1" hangingPunct="1">
              <a:lnSpc>
                <a:spcPct val="90000"/>
              </a:lnSpc>
              <a:spcAft>
                <a:spcPct val="25000"/>
              </a:spcAft>
              <a:defRPr/>
            </a:pPr>
            <a:r>
              <a:rPr lang="es-ES" sz="2000" dirty="0" smtClean="0">
                <a:solidFill>
                  <a:schemeClr val="accent6"/>
                </a:solidFill>
                <a:latin typeface="Arial Narrow" panose="020B0606020202030204" pitchFamily="34" charset="0"/>
              </a:rPr>
              <a:t>Fuera del Estado, hay otras formas de asociación, además de las empresas y las familias.</a:t>
            </a:r>
          </a:p>
        </p:txBody>
      </p:sp>
      <p:sp>
        <p:nvSpPr>
          <p:cNvPr id="19459" name="Rectangle 2"/>
          <p:cNvSpPr txBox="1">
            <a:spLocks noChangeArrowheads="1"/>
          </p:cNvSpPr>
          <p:nvPr/>
        </p:nvSpPr>
        <p:spPr bwMode="auto">
          <a:xfrm>
            <a:off x="0" y="1131888"/>
            <a:ext cx="9180513" cy="425450"/>
          </a:xfrm>
          <a:prstGeom prst="rect">
            <a:avLst/>
          </a:prstGeom>
          <a:solidFill>
            <a:srgbClr val="26158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defRPr sz="2600">
                <a:solidFill>
                  <a:srgbClr val="000066"/>
                </a:solidFill>
                <a:latin typeface="Verdana" pitchFamily="34" charset="0"/>
              </a:defRPr>
            </a:lvl1pPr>
            <a:lvl2pPr marL="742950" indent="-285750" eaLnBrk="0" hangingPunct="0">
              <a:spcBef>
                <a:spcPct val="20000"/>
              </a:spcBef>
              <a:buChar char="–"/>
              <a:defRPr sz="2800">
                <a:solidFill>
                  <a:schemeClr val="bg1"/>
                </a:solidFill>
                <a:latin typeface="Arial" pitchFamily="34" charset="0"/>
              </a:defRPr>
            </a:lvl2pPr>
            <a:lvl3pPr marL="1143000" indent="-228600" eaLnBrk="0" hangingPunct="0">
              <a:spcBef>
                <a:spcPct val="20000"/>
              </a:spcBef>
              <a:buChar char="•"/>
              <a:defRPr sz="2400">
                <a:solidFill>
                  <a:schemeClr val="bg1"/>
                </a:solidFill>
                <a:latin typeface="Arial" pitchFamily="34" charset="0"/>
              </a:defRPr>
            </a:lvl3pPr>
            <a:lvl4pPr marL="1600200" indent="-228600" eaLnBrk="0" hangingPunct="0">
              <a:spcBef>
                <a:spcPct val="20000"/>
              </a:spcBef>
              <a:buChar char="–"/>
              <a:defRPr sz="2000">
                <a:solidFill>
                  <a:schemeClr val="bg1"/>
                </a:solidFill>
                <a:latin typeface="Arial" pitchFamily="34" charset="0"/>
              </a:defRPr>
            </a:lvl4pPr>
            <a:lvl5pPr marL="2057400" indent="-228600" eaLnBrk="0" hangingPunct="0">
              <a:spcBef>
                <a:spcPct val="20000"/>
              </a:spcBef>
              <a:buChar char="»"/>
              <a:defRPr sz="2000">
                <a:solidFill>
                  <a:schemeClr val="bg1"/>
                </a:solidFill>
                <a:latin typeface="Arial" pitchFamily="34" charset="0"/>
              </a:defRPr>
            </a:lvl5pPr>
            <a:lvl6pPr marL="2514600" indent="-228600" eaLnBrk="0" fontAlgn="base" hangingPunct="0">
              <a:spcBef>
                <a:spcPct val="20000"/>
              </a:spcBef>
              <a:spcAft>
                <a:spcPct val="0"/>
              </a:spcAft>
              <a:buChar char="»"/>
              <a:defRPr sz="2000">
                <a:solidFill>
                  <a:schemeClr val="bg1"/>
                </a:solidFill>
                <a:latin typeface="Arial" pitchFamily="34" charset="0"/>
              </a:defRPr>
            </a:lvl6pPr>
            <a:lvl7pPr marL="2971800" indent="-228600" eaLnBrk="0" fontAlgn="base" hangingPunct="0">
              <a:spcBef>
                <a:spcPct val="20000"/>
              </a:spcBef>
              <a:spcAft>
                <a:spcPct val="0"/>
              </a:spcAft>
              <a:buChar char="»"/>
              <a:defRPr sz="2000">
                <a:solidFill>
                  <a:schemeClr val="bg1"/>
                </a:solidFill>
                <a:latin typeface="Arial" pitchFamily="34" charset="0"/>
              </a:defRPr>
            </a:lvl7pPr>
            <a:lvl8pPr marL="3429000" indent="-228600" eaLnBrk="0" fontAlgn="base" hangingPunct="0">
              <a:spcBef>
                <a:spcPct val="20000"/>
              </a:spcBef>
              <a:spcAft>
                <a:spcPct val="0"/>
              </a:spcAft>
              <a:buChar char="»"/>
              <a:defRPr sz="2000">
                <a:solidFill>
                  <a:schemeClr val="bg1"/>
                </a:solidFill>
                <a:latin typeface="Arial" pitchFamily="34" charset="0"/>
              </a:defRPr>
            </a:lvl8pPr>
            <a:lvl9pPr marL="3886200" indent="-228600" eaLnBrk="0" fontAlgn="base" hangingPunct="0">
              <a:spcBef>
                <a:spcPct val="20000"/>
              </a:spcBef>
              <a:spcAft>
                <a:spcPct val="0"/>
              </a:spcAft>
              <a:buChar char="»"/>
              <a:defRPr sz="2000">
                <a:solidFill>
                  <a:schemeClr val="bg1"/>
                </a:solidFill>
                <a:latin typeface="Arial" pitchFamily="34" charset="0"/>
              </a:defRPr>
            </a:lvl9pPr>
          </a:lstStyle>
          <a:p>
            <a:pPr algn="ctr" eaLnBrk="1" hangingPunct="1">
              <a:spcBef>
                <a:spcPct val="0"/>
              </a:spcBef>
            </a:pPr>
            <a:r>
              <a:rPr lang="es-ES" altLang="en-US" sz="2000" dirty="0">
                <a:solidFill>
                  <a:schemeClr val="bg1"/>
                </a:solidFill>
                <a:latin typeface="Arial Narrow" pitchFamily="34" charset="0"/>
              </a:rPr>
              <a:t>Tercer Sector integrado por organización de la sociedad civil (OSC)</a:t>
            </a:r>
            <a:endParaRPr lang="es-AR" altLang="en-US" sz="2000" b="1" dirty="0">
              <a:solidFill>
                <a:schemeClr val="bg1"/>
              </a:solidFill>
              <a:latin typeface="Arial Narrow"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ángulo 1"/>
          <p:cNvSpPr>
            <a:spLocks noChangeArrowheads="1"/>
          </p:cNvSpPr>
          <p:nvPr/>
        </p:nvSpPr>
        <p:spPr bwMode="auto">
          <a:xfrm>
            <a:off x="250825" y="1052513"/>
            <a:ext cx="864235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720725" indent="449263">
              <a:tabLst>
                <a:tab pos="228600" algn="l"/>
                <a:tab pos="449263" algn="l"/>
              </a:tabLst>
              <a:defRPr>
                <a:solidFill>
                  <a:schemeClr val="tx1"/>
                </a:solidFill>
                <a:latin typeface="Arial" panose="020B0604020202020204" pitchFamily="34" charset="0"/>
                <a:cs typeface="Arial" panose="020B0604020202020204" pitchFamily="34" charset="0"/>
              </a:defRPr>
            </a:lvl1pPr>
            <a:lvl2pPr marL="742950" indent="-285750">
              <a:tabLst>
                <a:tab pos="228600" algn="l"/>
                <a:tab pos="449263" algn="l"/>
              </a:tabLst>
              <a:defRPr>
                <a:solidFill>
                  <a:schemeClr val="tx1"/>
                </a:solidFill>
                <a:latin typeface="Arial" panose="020B0604020202020204" pitchFamily="34" charset="0"/>
                <a:cs typeface="Arial" panose="020B0604020202020204" pitchFamily="34" charset="0"/>
              </a:defRPr>
            </a:lvl2pPr>
            <a:lvl3pPr marL="1143000" indent="-228600">
              <a:tabLst>
                <a:tab pos="228600" algn="l"/>
                <a:tab pos="449263" algn="l"/>
              </a:tabLst>
              <a:defRPr>
                <a:solidFill>
                  <a:schemeClr val="tx1"/>
                </a:solidFill>
                <a:latin typeface="Arial" panose="020B0604020202020204" pitchFamily="34" charset="0"/>
                <a:cs typeface="Arial" panose="020B0604020202020204" pitchFamily="34" charset="0"/>
              </a:defRPr>
            </a:lvl3pPr>
            <a:lvl4pPr marL="1600200" indent="-228600">
              <a:tabLst>
                <a:tab pos="228600" algn="l"/>
                <a:tab pos="449263" algn="l"/>
              </a:tabLst>
              <a:defRPr>
                <a:solidFill>
                  <a:schemeClr val="tx1"/>
                </a:solidFill>
                <a:latin typeface="Arial" panose="020B0604020202020204" pitchFamily="34" charset="0"/>
                <a:cs typeface="Arial" panose="020B0604020202020204" pitchFamily="34" charset="0"/>
              </a:defRPr>
            </a:lvl4pPr>
            <a:lvl5pPr marL="2057400" indent="-228600">
              <a:tabLst>
                <a:tab pos="228600" algn="l"/>
                <a:tab pos="4492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228600" algn="l"/>
                <a:tab pos="4492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228600" algn="l"/>
                <a:tab pos="4492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228600" algn="l"/>
                <a:tab pos="4492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228600" algn="l"/>
                <a:tab pos="449263" algn="l"/>
              </a:tabLst>
              <a:defRPr>
                <a:solidFill>
                  <a:schemeClr val="tx1"/>
                </a:solidFill>
                <a:latin typeface="Arial" panose="020B0604020202020204" pitchFamily="34" charset="0"/>
                <a:cs typeface="Arial" panose="020B0604020202020204" pitchFamily="34" charset="0"/>
              </a:defRPr>
            </a:lvl9pPr>
          </a:lstStyle>
          <a:p>
            <a:pPr algn="just"/>
            <a:r>
              <a:rPr lang="es-ES" altLang="es-AR">
                <a:solidFill>
                  <a:srgbClr val="800000"/>
                </a:solidFill>
                <a:latin typeface="Palatino Linotype" panose="02040502050505030304" pitchFamily="18" charset="0"/>
                <a:ea typeface="MS PGothic" panose="020B0600070205080204" pitchFamily="34" charset="-128"/>
                <a:cs typeface="Times New Roman" panose="02020603050405020304" pitchFamily="18" charset="0"/>
              </a:rPr>
              <a:t> 			</a:t>
            </a:r>
            <a:r>
              <a:rPr lang="es-ES" altLang="es-AR" b="1">
                <a:latin typeface="Palatino Linotype" panose="02040502050505030304" pitchFamily="18" charset="0"/>
                <a:ea typeface="MS PGothic" panose="020B0600070205080204" pitchFamily="34" charset="-128"/>
                <a:cs typeface="Times New Roman" panose="02020603050405020304" pitchFamily="18" charset="0"/>
              </a:rPr>
              <a:t>OSFL definiciones : </a:t>
            </a:r>
          </a:p>
          <a:p>
            <a:pPr algn="just"/>
            <a:r>
              <a:rPr lang="es-ES" altLang="es-AR">
                <a:latin typeface="Palatino Linotype" panose="02040502050505030304" pitchFamily="18" charset="0"/>
                <a:ea typeface="MS PGothic" panose="020B0600070205080204" pitchFamily="34" charset="-128"/>
                <a:cs typeface="Times New Roman" panose="02020603050405020304" pitchFamily="18" charset="0"/>
              </a:rPr>
              <a:t>Definición Legal (Código Civil y Comercial: Asociación civil,       	  	    Fundación) </a:t>
            </a:r>
          </a:p>
          <a:p>
            <a:pPr algn="just">
              <a:lnSpc>
                <a:spcPct val="150000"/>
              </a:lnSpc>
            </a:pPr>
            <a:r>
              <a:rPr lang="es-ES" altLang="es-AR" b="1">
                <a:latin typeface="Palatino Linotype" panose="02040502050505030304" pitchFamily="18" charset="0"/>
                <a:ea typeface="MS PGothic" panose="020B0600070205080204" pitchFamily="34" charset="-128"/>
                <a:cs typeface="Times New Roman" panose="02020603050405020304" pitchFamily="18" charset="0"/>
              </a:rPr>
              <a:t>Definición de Naciones Unidas </a:t>
            </a:r>
            <a:endParaRPr lang="es-ES" altLang="es-AR">
              <a:latin typeface="Palatino Linotype" panose="02040502050505030304" pitchFamily="18" charset="0"/>
              <a:ea typeface="MS PGothic" panose="020B0600070205080204" pitchFamily="34" charset="-128"/>
              <a:cs typeface="Times New Roman" panose="02020603050405020304" pitchFamily="18" charset="0"/>
            </a:endParaRPr>
          </a:p>
          <a:p>
            <a:pPr algn="just">
              <a:lnSpc>
                <a:spcPct val="150000"/>
              </a:lnSpc>
            </a:pPr>
            <a:r>
              <a:rPr lang="es-AR" altLang="es-AR">
                <a:latin typeface="Palatino Linotype" panose="02040502050505030304" pitchFamily="18" charset="0"/>
                <a:ea typeface="MS PGothic" panose="020B0600070205080204" pitchFamily="34" charset="-128"/>
                <a:cs typeface="Times New Roman" panose="02020603050405020304" pitchFamily="18" charset="0"/>
              </a:rPr>
              <a:t>El sector sin fines de lucro está conformado por: 	     </a:t>
            </a:r>
          </a:p>
          <a:p>
            <a:pPr algn="just">
              <a:lnSpc>
                <a:spcPct val="150000"/>
              </a:lnSpc>
            </a:pPr>
            <a:r>
              <a:rPr lang="es-AR" altLang="es-AR">
                <a:latin typeface="Palatino Linotype" panose="02040502050505030304" pitchFamily="18" charset="0"/>
                <a:ea typeface="MS PGothic" panose="020B0600070205080204" pitchFamily="34" charset="-128"/>
                <a:cs typeface="Times New Roman" panose="02020603050405020304" pitchFamily="18" charset="0"/>
              </a:rPr>
              <a:t>a) organizaciones;</a:t>
            </a:r>
          </a:p>
          <a:p>
            <a:pPr algn="just">
              <a:lnSpc>
                <a:spcPct val="150000"/>
              </a:lnSpc>
            </a:pPr>
            <a:r>
              <a:rPr lang="es-AR" altLang="es-AR">
                <a:latin typeface="Palatino Linotype" panose="02040502050505030304" pitchFamily="18" charset="0"/>
                <a:ea typeface="MS PGothic" panose="020B0600070205080204" pitchFamily="34" charset="-128"/>
                <a:cs typeface="Times New Roman" panose="02020603050405020304" pitchFamily="18" charset="0"/>
              </a:rPr>
              <a:t>b) que no tienen fines de lucro (por ley o por costumbre, no distribuyen 	    los excedentes que generen entre quienes las controlan); </a:t>
            </a:r>
          </a:p>
          <a:p>
            <a:pPr algn="just">
              <a:lnSpc>
                <a:spcPct val="150000"/>
              </a:lnSpc>
            </a:pPr>
            <a:r>
              <a:rPr lang="es-AR" altLang="es-AR">
                <a:latin typeface="Palatino Linotype" panose="02040502050505030304" pitchFamily="18" charset="0"/>
                <a:ea typeface="MS PGothic" panose="020B0600070205080204" pitchFamily="34" charset="-128"/>
                <a:cs typeface="Times New Roman" panose="02020603050405020304" pitchFamily="18" charset="0"/>
              </a:rPr>
              <a:t>c) están institucionalmente separadas del gobierno; </a:t>
            </a:r>
          </a:p>
          <a:p>
            <a:pPr algn="just">
              <a:lnSpc>
                <a:spcPct val="150000"/>
              </a:lnSpc>
            </a:pPr>
            <a:r>
              <a:rPr lang="es-AR" altLang="es-AR">
                <a:latin typeface="Palatino Linotype" panose="02040502050505030304" pitchFamily="18" charset="0"/>
                <a:ea typeface="MS PGothic" panose="020B0600070205080204" pitchFamily="34" charset="-128"/>
                <a:cs typeface="Times New Roman" panose="02020603050405020304" pitchFamily="18" charset="0"/>
              </a:rPr>
              <a:t>d) son autónomas (autogobernadas); y </a:t>
            </a:r>
          </a:p>
          <a:p>
            <a:pPr algn="just">
              <a:lnSpc>
                <a:spcPct val="150000"/>
              </a:lnSpc>
            </a:pPr>
            <a:r>
              <a:rPr lang="es-AR" altLang="es-AR">
                <a:latin typeface="Palatino Linotype" panose="02040502050505030304" pitchFamily="18" charset="0"/>
                <a:ea typeface="MS PGothic" panose="020B0600070205080204" pitchFamily="34" charset="-128"/>
                <a:cs typeface="Times New Roman" panose="02020603050405020304" pitchFamily="18" charset="0"/>
              </a:rPr>
              <a:t>e) no son obligatorias (membresía voluntaria)</a:t>
            </a:r>
          </a:p>
          <a:p>
            <a:pPr algn="just">
              <a:lnSpc>
                <a:spcPct val="150000"/>
              </a:lnSpc>
            </a:pPr>
            <a:r>
              <a:rPr lang="es-ES" altLang="es-AR" sz="1200">
                <a:latin typeface="Palatino Linotype" panose="02040502050505030304" pitchFamily="18" charset="0"/>
                <a:ea typeface="MS PGothic" panose="020B0600070205080204" pitchFamily="34" charset="-128"/>
                <a:cs typeface="Times New Roman" panose="02020603050405020304" pitchFamily="18" charset="0"/>
                <a:hlinkClick r:id="rId2"/>
              </a:rPr>
              <a:t>https://unstats.un.org/unsd/publication/SeriesF/SeriesF_91s.pdf</a:t>
            </a:r>
            <a:r>
              <a:rPr lang="es-ES" altLang="es-AR" sz="1200">
                <a:latin typeface="Palatino Linotype" panose="02040502050505030304" pitchFamily="18" charset="0"/>
                <a:ea typeface="MS PGothic" panose="020B0600070205080204" pitchFamily="34" charset="-128"/>
                <a:cs typeface="Times New Roman" panose="02020603050405020304" pitchFamily="18" charset="0"/>
              </a:rPr>
              <a:t> </a:t>
            </a:r>
          </a:p>
        </p:txBody>
      </p:sp>
    </p:spTree>
    <p:extLst>
      <p:ext uri="{BB962C8B-B14F-4D97-AF65-F5344CB8AC3E}">
        <p14:creationId xmlns:p14="http://schemas.microsoft.com/office/powerpoint/2010/main" val="461119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004048" y="6534834"/>
            <a:ext cx="3528393" cy="646331"/>
          </a:xfrm>
          <a:prstGeom prst="rect">
            <a:avLst/>
          </a:prstGeom>
        </p:spPr>
        <p:txBody>
          <a:bodyPr wrap="square">
            <a:spAutoFit/>
          </a:bodyPr>
          <a:lstStyle/>
          <a:p>
            <a:r>
              <a:rPr lang="en-US" dirty="0">
                <a:hlinkClick r:id="rId2"/>
              </a:rPr>
              <a:t>http://www.afip.gob.ar/orgSocCiv/</a:t>
            </a:r>
            <a:endParaRPr lang="en-US" dirty="0"/>
          </a:p>
        </p:txBody>
      </p:sp>
      <p:pic>
        <p:nvPicPr>
          <p:cNvPr id="3" name="Imagen 2"/>
          <p:cNvPicPr>
            <a:picLocks noChangeAspect="1"/>
          </p:cNvPicPr>
          <p:nvPr/>
        </p:nvPicPr>
        <p:blipFill>
          <a:blip r:embed="rId3"/>
          <a:stretch>
            <a:fillRect/>
          </a:stretch>
        </p:blipFill>
        <p:spPr>
          <a:xfrm>
            <a:off x="0" y="980728"/>
            <a:ext cx="9144000" cy="5400600"/>
          </a:xfrm>
          <a:prstGeom prst="rect">
            <a:avLst/>
          </a:prstGeom>
        </p:spPr>
      </p:pic>
    </p:spTree>
    <p:extLst>
      <p:ext uri="{BB962C8B-B14F-4D97-AF65-F5344CB8AC3E}">
        <p14:creationId xmlns:p14="http://schemas.microsoft.com/office/powerpoint/2010/main" val="1537674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ángulo 1"/>
          <p:cNvSpPr>
            <a:spLocks noChangeArrowheads="1"/>
          </p:cNvSpPr>
          <p:nvPr/>
        </p:nvSpPr>
        <p:spPr bwMode="auto">
          <a:xfrm>
            <a:off x="539750" y="1125538"/>
            <a:ext cx="7561263"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r>
              <a:rPr lang="es-ES" altLang="es-AR" sz="2600" b="1">
                <a:solidFill>
                  <a:srgbClr val="9C9CDF"/>
                </a:solidFill>
                <a:latin typeface="Palatino Linotype" panose="02040502050505030304" pitchFamily="18" charset="0"/>
                <a:ea typeface="MS PGothic" panose="020B0600070205080204" pitchFamily="34" charset="-128"/>
              </a:rPr>
              <a:t>¿CUÁL ES SU LÓGICA ESPECÍFICA A DIFERENCIA DE EMPRESAS Y ESTADO?</a:t>
            </a:r>
            <a:r>
              <a:rPr lang="es-ES" altLang="es-AR" sz="2600" b="1">
                <a:latin typeface="Palatino Linotype" panose="02040502050505030304" pitchFamily="18" charset="0"/>
                <a:ea typeface="MS PGothic" panose="020B0600070205080204" pitchFamily="34" charset="-128"/>
              </a:rPr>
              <a:t> </a:t>
            </a:r>
          </a:p>
        </p:txBody>
      </p:sp>
      <p:sp>
        <p:nvSpPr>
          <p:cNvPr id="12291" name="Rectángulo 2"/>
          <p:cNvSpPr>
            <a:spLocks noChangeArrowheads="1"/>
          </p:cNvSpPr>
          <p:nvPr/>
        </p:nvSpPr>
        <p:spPr bwMode="auto">
          <a:xfrm>
            <a:off x="323850" y="2133600"/>
            <a:ext cx="8280400" cy="344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Font typeface="Arial" panose="020B0604020202020204" pitchFamily="34" charset="0"/>
              <a:buChar char="•"/>
            </a:pPr>
            <a:r>
              <a:rPr lang="es-ES" altLang="es-AR" sz="2000">
                <a:latin typeface="Palatino Linotype" panose="02040502050505030304" pitchFamily="18" charset="0"/>
                <a:ea typeface="MS PGothic" panose="020B0600070205080204" pitchFamily="34" charset="-128"/>
              </a:rPr>
              <a:t>Se conforman a partir de la iniciativa de una o varias personas para desarrollar una actividad orientada a prestar un servicio o defender un valor.</a:t>
            </a:r>
          </a:p>
          <a:p>
            <a:pPr>
              <a:buFont typeface="Arial" panose="020B0604020202020204" pitchFamily="34" charset="0"/>
              <a:buChar char="•"/>
            </a:pPr>
            <a:endParaRPr lang="es-ES" altLang="es-AR" sz="2000">
              <a:latin typeface="Palatino Linotype" panose="02040502050505030304" pitchFamily="18" charset="0"/>
              <a:ea typeface="MS PGothic" panose="020B0600070205080204" pitchFamily="34" charset="-128"/>
            </a:endParaRPr>
          </a:p>
          <a:p>
            <a:pPr>
              <a:buFont typeface="Arial" panose="020B0604020202020204" pitchFamily="34" charset="0"/>
              <a:buChar char="•"/>
            </a:pPr>
            <a:r>
              <a:rPr lang="es-ES" altLang="es-AR" sz="2000">
                <a:latin typeface="Palatino Linotype" panose="02040502050505030304" pitchFamily="18" charset="0"/>
                <a:ea typeface="MS PGothic" panose="020B0600070205080204" pitchFamily="34" charset="-128"/>
              </a:rPr>
              <a:t>No guiadas en primera instancia a la obtención de una ganancia o excedente (no maximización).</a:t>
            </a:r>
          </a:p>
          <a:p>
            <a:pPr>
              <a:buFont typeface="Arial" panose="020B0604020202020204" pitchFamily="34" charset="0"/>
              <a:buChar char="•"/>
            </a:pPr>
            <a:endParaRPr lang="es-ES" altLang="es-AR" sz="2000">
              <a:latin typeface="Palatino Linotype" panose="02040502050505030304" pitchFamily="18" charset="0"/>
              <a:ea typeface="MS PGothic" panose="020B0600070205080204" pitchFamily="34" charset="-128"/>
            </a:endParaRPr>
          </a:p>
          <a:p>
            <a:pPr>
              <a:buFont typeface="Arial" panose="020B0604020202020204" pitchFamily="34" charset="0"/>
              <a:buChar char="•"/>
            </a:pPr>
            <a:r>
              <a:rPr lang="es-ES" altLang="es-AR" sz="2000">
                <a:latin typeface="Palatino Linotype" panose="02040502050505030304" pitchFamily="18" charset="0"/>
                <a:ea typeface="MS PGothic" panose="020B0600070205080204" pitchFamily="34" charset="-128"/>
              </a:rPr>
              <a:t>Sus recursos (≠ ingresos) no provienen necesariamente de la venta de un servicio o de aportes estatales (venta, donación, subsidio + eventual aporte voluntario).</a:t>
            </a:r>
          </a:p>
          <a:p>
            <a:endParaRPr lang="es-ES" altLang="es-AR">
              <a:ea typeface="MS PGothic" panose="020B0600070205080204" pitchFamily="34" charset="-128"/>
            </a:endParaRPr>
          </a:p>
        </p:txBody>
      </p:sp>
    </p:spTree>
    <p:extLst>
      <p:ext uri="{BB962C8B-B14F-4D97-AF65-F5344CB8AC3E}">
        <p14:creationId xmlns:p14="http://schemas.microsoft.com/office/powerpoint/2010/main" val="16899440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ángulo 1"/>
          <p:cNvSpPr>
            <a:spLocks noChangeArrowheads="1"/>
          </p:cNvSpPr>
          <p:nvPr/>
        </p:nvSpPr>
        <p:spPr bwMode="auto">
          <a:xfrm>
            <a:off x="539750" y="1125538"/>
            <a:ext cx="7561263"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r>
              <a:rPr lang="es-ES" altLang="es-AR" sz="2600" b="1">
                <a:solidFill>
                  <a:srgbClr val="9C9CDF"/>
                </a:solidFill>
                <a:latin typeface="Palatino Linotype" panose="02040502050505030304" pitchFamily="18" charset="0"/>
                <a:ea typeface="MS PGothic" panose="020B0600070205080204" pitchFamily="34" charset="-128"/>
              </a:rPr>
              <a:t>¿CUÁL ES SU LÓGICA ESPECÍFICA A DIFERENCIA DE EMPRESAS Y ESTADO?</a:t>
            </a:r>
            <a:r>
              <a:rPr lang="es-ES" altLang="es-AR" sz="2600" b="1">
                <a:latin typeface="Palatino Linotype" panose="02040502050505030304" pitchFamily="18" charset="0"/>
                <a:ea typeface="MS PGothic" panose="020B0600070205080204" pitchFamily="34" charset="-128"/>
              </a:rPr>
              <a:t> </a:t>
            </a:r>
          </a:p>
        </p:txBody>
      </p:sp>
      <p:sp>
        <p:nvSpPr>
          <p:cNvPr id="3" name="Rectángulo 2">
            <a:extLst>
              <a:ext uri="{FF2B5EF4-FFF2-40B4-BE49-F238E27FC236}">
                <a16:creationId xmlns:a16="http://schemas.microsoft.com/office/drawing/2014/main" id="{D3F0630E-CF5C-4BFD-B17F-4CB45CB3579D}"/>
              </a:ext>
            </a:extLst>
          </p:cNvPr>
          <p:cNvSpPr>
            <a:spLocks noChangeArrowheads="1"/>
          </p:cNvSpPr>
          <p:nvPr/>
        </p:nvSpPr>
        <p:spPr bwMode="auto">
          <a:xfrm>
            <a:off x="538163" y="2060575"/>
            <a:ext cx="8280400" cy="2215991"/>
          </a:xfrm>
          <a:prstGeom prst="rect">
            <a:avLst/>
          </a:prstGeom>
          <a:noFill/>
          <a:ln>
            <a:noFill/>
          </a:ln>
          <a:extLst>
            <a:ext uri="{909E8E84-426E-40dd-AFC4-6F175D3DCCD1}"/>
            <a:ext uri="{91240B29-F687-4f45-9708-019B960494DF}"/>
          </a:extLst>
        </p:spPr>
        <p:txBody>
          <a:bodyPr>
            <a:spAutoFit/>
          </a:bodyPr>
          <a:lstStyle/>
          <a:p>
            <a:pPr>
              <a:defRPr/>
            </a:pPr>
            <a:endParaRPr lang="es-ES" dirty="0"/>
          </a:p>
          <a:p>
            <a:pPr marL="342900" indent="-342900">
              <a:buFont typeface="Arial" pitchFamily="34" charset="0"/>
              <a:buChar char="•"/>
              <a:defRPr/>
            </a:pPr>
            <a:r>
              <a:rPr lang="es-ES" sz="2400" dirty="0">
                <a:latin typeface="Palatino Linotype" pitchFamily="18" charset="0"/>
              </a:rPr>
              <a:t>Restricción a la </a:t>
            </a:r>
            <a:r>
              <a:rPr lang="es-ES" altLang="es-ES" sz="2400" dirty="0">
                <a:latin typeface="Palatino Linotype" pitchFamily="18" charset="0"/>
              </a:rPr>
              <a:t>“</a:t>
            </a:r>
            <a:r>
              <a:rPr lang="es-ES" sz="2400" dirty="0">
                <a:latin typeface="Palatino Linotype" pitchFamily="18" charset="0"/>
              </a:rPr>
              <a:t>exclusión</a:t>
            </a:r>
            <a:r>
              <a:rPr lang="es-ES" altLang="es-ES" sz="2400" dirty="0">
                <a:latin typeface="Palatino Linotype" pitchFamily="18" charset="0"/>
              </a:rPr>
              <a:t>”</a:t>
            </a:r>
            <a:r>
              <a:rPr lang="es-ES" sz="2400" dirty="0">
                <a:latin typeface="Palatino Linotype" pitchFamily="18" charset="0"/>
              </a:rPr>
              <a:t> (propio de empresas) y a la </a:t>
            </a:r>
            <a:r>
              <a:rPr lang="es-ES" altLang="es-ES" sz="2400" dirty="0">
                <a:latin typeface="Palatino Linotype" pitchFamily="18" charset="0"/>
              </a:rPr>
              <a:t>“</a:t>
            </a:r>
            <a:r>
              <a:rPr lang="es-ES" sz="2400" dirty="0">
                <a:latin typeface="Palatino Linotype" pitchFamily="18" charset="0"/>
              </a:rPr>
              <a:t>universalidad</a:t>
            </a:r>
            <a:r>
              <a:rPr lang="es-ES" altLang="es-ES" sz="2400" dirty="0">
                <a:latin typeface="Palatino Linotype" pitchFamily="18" charset="0"/>
              </a:rPr>
              <a:t>”</a:t>
            </a:r>
            <a:r>
              <a:rPr lang="es-ES" sz="2400" dirty="0">
                <a:latin typeface="Palatino Linotype" pitchFamily="18" charset="0"/>
              </a:rPr>
              <a:t> (rasgo de algunos servicios estatales).</a:t>
            </a:r>
          </a:p>
          <a:p>
            <a:pPr marL="342900" indent="-342900">
              <a:buFont typeface="Arial" pitchFamily="34" charset="0"/>
              <a:buChar char="•"/>
              <a:defRPr/>
            </a:pPr>
            <a:endParaRPr lang="es-ES" sz="2400" dirty="0">
              <a:latin typeface="Palatino Linotype" pitchFamily="18" charset="0"/>
            </a:endParaRPr>
          </a:p>
          <a:p>
            <a:pPr marL="342900" indent="-342900">
              <a:buFont typeface="Arial" pitchFamily="34" charset="0"/>
              <a:buChar char="•"/>
              <a:defRPr/>
            </a:pPr>
            <a:r>
              <a:rPr lang="es-ES" sz="2400" dirty="0">
                <a:latin typeface="Palatino Linotype" pitchFamily="18" charset="0"/>
              </a:rPr>
              <a:t>Tratamiento impositivo diferenciado.</a:t>
            </a:r>
          </a:p>
          <a:p>
            <a:pPr marL="342900" indent="-342900">
              <a:buFont typeface="Arial" pitchFamily="34" charset="0"/>
              <a:buChar char="•"/>
              <a:defRPr/>
            </a:pPr>
            <a:endParaRPr lang="es-ES" sz="2400" dirty="0">
              <a:latin typeface="Palatino Linotype" pitchFamily="18" charset="0"/>
            </a:endParaRPr>
          </a:p>
        </p:txBody>
      </p:sp>
    </p:spTree>
    <p:extLst>
      <p:ext uri="{BB962C8B-B14F-4D97-AF65-F5344CB8AC3E}">
        <p14:creationId xmlns:p14="http://schemas.microsoft.com/office/powerpoint/2010/main" val="1295254876"/>
      </p:ext>
    </p:extLst>
  </p:cSld>
  <p:clrMapOvr>
    <a:masterClrMapping/>
  </p:clrMapOvr>
  <p:timing>
    <p:tnLst>
      <p:par>
        <p:cTn id="1" dur="indefinite" restart="never" nodeType="tmRoot"/>
      </p:par>
    </p:tnLst>
  </p:timing>
</p:sld>
</file>

<file path=ppt/theme/theme1.xml><?xml version="1.0" encoding="utf-8"?>
<a:theme xmlns:a="http://schemas.openxmlformats.org/drawingml/2006/main" name="Patron presentaciones  CIS 2-6-08">
  <a:themeElements>
    <a:clrScheme name="Patron presentaciones  CIS 2-6-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atron presentaciones  CIS 2-6-08">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0066"/>
        </a:solidFill>
        <a:ln w="9525" cap="flat" cmpd="sng" algn="ctr">
          <a:solidFill>
            <a:schemeClr val="bg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600" b="1" i="0" u="none" strike="noStrike" cap="none" normalizeH="0" baseline="0" smtClean="0">
            <a:ln>
              <a:noFill/>
            </a:ln>
            <a:solidFill>
              <a:schemeClr val="bg1"/>
            </a:solidFill>
            <a:effectLst/>
            <a:latin typeface="Verdana" pitchFamily="34" charset="0"/>
          </a:defRPr>
        </a:defPPr>
      </a:lstStyle>
    </a:spDef>
    <a:lnDef>
      <a:spPr bwMode="auto">
        <a:xfrm>
          <a:off x="0" y="0"/>
          <a:ext cx="1" cy="1"/>
        </a:xfrm>
        <a:custGeom>
          <a:avLst/>
          <a:gdLst/>
          <a:ahLst/>
          <a:cxnLst/>
          <a:rect l="0" t="0" r="0" b="0"/>
          <a:pathLst/>
        </a:custGeom>
        <a:solidFill>
          <a:srgbClr val="000066"/>
        </a:solidFill>
        <a:ln w="9525" cap="flat" cmpd="sng" algn="ctr">
          <a:solidFill>
            <a:schemeClr val="bg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600" b="1" i="0" u="none" strike="noStrike" cap="none" normalizeH="0" baseline="0" smtClean="0">
            <a:ln>
              <a:noFill/>
            </a:ln>
            <a:solidFill>
              <a:schemeClr val="bg1"/>
            </a:solidFill>
            <a:effectLst/>
            <a:latin typeface="Verdana" pitchFamily="34" charset="0"/>
          </a:defRPr>
        </a:defPPr>
      </a:lstStyle>
    </a:lnDef>
  </a:objectDefaults>
  <a:extraClrSchemeLst>
    <a:extraClrScheme>
      <a:clrScheme name="Patron presentaciones  CIS 2-6-0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atron presentaciones  CIS 2-6-08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atron presentaciones  CIS 2-6-08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atron presentaciones  CIS 2-6-08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atron presentaciones  CIS 2-6-08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atron presentaciones  CIS 2-6-08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atron presentaciones  CIS 2-6-08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atron presentaciones  CIS 2-6-08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atron presentaciones  CIS 2-6-08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atron presentaciones  CIS 2-6-08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atron presentaciones  CIS 2-6-08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atron presentaciones  CIS 2-6-08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21825</TotalTime>
  <Words>1831</Words>
  <Application>Microsoft Office PowerPoint</Application>
  <PresentationFormat>Presentación en pantalla (4:3)</PresentationFormat>
  <Paragraphs>212</Paragraphs>
  <Slides>32</Slides>
  <Notes>17</Notes>
  <HiddenSlides>2</HiddenSlides>
  <MMClips>0</MMClips>
  <ScaleCrop>false</ScaleCrop>
  <HeadingPairs>
    <vt:vector size="8" baseType="variant">
      <vt:variant>
        <vt:lpstr>Fuentes usadas</vt:lpstr>
      </vt:variant>
      <vt:variant>
        <vt:i4>14</vt:i4>
      </vt:variant>
      <vt:variant>
        <vt:lpstr>Tema</vt:lpstr>
      </vt:variant>
      <vt:variant>
        <vt:i4>1</vt:i4>
      </vt:variant>
      <vt:variant>
        <vt:lpstr>Servidores OLE incrustados</vt:lpstr>
      </vt:variant>
      <vt:variant>
        <vt:i4>1</vt:i4>
      </vt:variant>
      <vt:variant>
        <vt:lpstr>Títulos de diapositiva</vt:lpstr>
      </vt:variant>
      <vt:variant>
        <vt:i4>32</vt:i4>
      </vt:variant>
    </vt:vector>
  </HeadingPairs>
  <TitlesOfParts>
    <vt:vector size="48" baseType="lpstr">
      <vt:lpstr>MS PGothic</vt:lpstr>
      <vt:lpstr>MS PGothic</vt:lpstr>
      <vt:lpstr>SimSun</vt:lpstr>
      <vt:lpstr>Arial</vt:lpstr>
      <vt:lpstr>Arial Narrow</vt:lpstr>
      <vt:lpstr>Calibri</vt:lpstr>
      <vt:lpstr>Courier New</vt:lpstr>
      <vt:lpstr>Monotype Sorts</vt:lpstr>
      <vt:lpstr>Palatino Linotype</vt:lpstr>
      <vt:lpstr>Tahoma</vt:lpstr>
      <vt:lpstr>Times New Roman</vt:lpstr>
      <vt:lpstr>Trebuchet MS</vt:lpstr>
      <vt:lpstr>Verdana</vt:lpstr>
      <vt:lpstr>Wingdings</vt:lpstr>
      <vt:lpstr>Patron presentaciones  CIS 2-6-08</vt:lpstr>
      <vt:lpstr>Document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Porqué Aparecen las OSFL-OSC?</vt:lpstr>
      <vt:lpstr>Presentación de PowerPoint</vt:lpstr>
      <vt:lpstr>Presentación de PowerPoint</vt:lpstr>
      <vt:lpstr>Presentación de PowerPoint</vt:lpstr>
      <vt:lpstr>Presentación de PowerPoint</vt:lpstr>
      <vt:lpstr>Presentación de PowerPoint</vt:lpstr>
      <vt:lpstr>El Concepto de Negocio Social</vt:lpstr>
      <vt:lpstr>Presentación de PowerPoint</vt:lpstr>
      <vt:lpstr>Presentación de PowerPoint</vt:lpstr>
      <vt:lpstr>Presentación de PowerPoint</vt:lpstr>
      <vt:lpstr>Presentación de PowerPoint</vt:lpstr>
      <vt:lpstr>NEGOCIOS VERDES</vt:lpstr>
      <vt:lpstr>Presentación de PowerPoint</vt:lpstr>
      <vt:lpstr>Presentación de PowerPoint</vt:lpstr>
      <vt:lpstr>Patagonia Inc</vt:lpstr>
      <vt:lpstr>EJEMPLOS LOCALES</vt:lpstr>
      <vt:lpstr>Presentación de PowerPoint</vt:lpstr>
      <vt:lpstr>RESPONSABILIDAD SOCIAL (ISO 26000)</vt:lpstr>
      <vt:lpstr>Presentación de PowerPoint</vt:lpstr>
      <vt:lpstr>Presentación de PowerPoint</vt:lpstr>
      <vt:lpstr>Presentación de PowerPoint</vt:lpstr>
      <vt:lpstr>Presentación de PowerPoint</vt:lpstr>
    </vt:vector>
  </TitlesOfParts>
  <Company>CARITAS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PECERA VENTANA</dc:creator>
  <cp:lastModifiedBy>Gabriel Berger</cp:lastModifiedBy>
  <cp:revision>419</cp:revision>
  <dcterms:created xsi:type="dcterms:W3CDTF">2002-10-09T16:47:43Z</dcterms:created>
  <dcterms:modified xsi:type="dcterms:W3CDTF">2020-10-08T14:52:35Z</dcterms:modified>
</cp:coreProperties>
</file>