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  <p:sldMasterId id="2147483850" r:id="rId2"/>
  </p:sldMasterIdLst>
  <p:notesMasterIdLst>
    <p:notesMasterId r:id="rId26"/>
  </p:notesMasterIdLst>
  <p:sldIdLst>
    <p:sldId id="256" r:id="rId3"/>
    <p:sldId id="286" r:id="rId4"/>
    <p:sldId id="267" r:id="rId5"/>
    <p:sldId id="268" r:id="rId6"/>
    <p:sldId id="257" r:id="rId7"/>
    <p:sldId id="262" r:id="rId8"/>
    <p:sldId id="258" r:id="rId9"/>
    <p:sldId id="259" r:id="rId10"/>
    <p:sldId id="260" r:id="rId11"/>
    <p:sldId id="261" r:id="rId12"/>
    <p:sldId id="284" r:id="rId13"/>
    <p:sldId id="287" r:id="rId14"/>
    <p:sldId id="285" r:id="rId15"/>
    <p:sldId id="288" r:id="rId16"/>
    <p:sldId id="263" r:id="rId17"/>
    <p:sldId id="264" r:id="rId18"/>
    <p:sldId id="265" r:id="rId19"/>
    <p:sldId id="275" r:id="rId20"/>
    <p:sldId id="266" r:id="rId21"/>
    <p:sldId id="279" r:id="rId22"/>
    <p:sldId id="281" r:id="rId23"/>
    <p:sldId id="280" r:id="rId24"/>
    <p:sldId id="282" r:id="rId2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2DA47-5895-41BB-91E3-02573118FC91}" type="datetimeFigureOut">
              <a:rPr lang="es-AR" smtClean="0"/>
              <a:t>15/4/2020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6809E-E8C3-4B35-AF5A-E122A5FE73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3969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CF3800C-D0D5-424C-9E58-A93A1D60B57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US" smtClean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3588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5988" y="4344988"/>
            <a:ext cx="5026025" cy="41132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ES_tradnl" altLang="es-A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4464028"/>
            <a:ext cx="6858000" cy="1194650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100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829878"/>
            <a:ext cx="6858000" cy="618523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6ED6-36E4-47B8-A898-CFA6B80EB8EC}" type="datetimeFigureOut">
              <a:rPr lang="es-AR" smtClean="0"/>
              <a:t>15/4/2020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BBEC-E386-4465-8BA4-BB0A23F393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3629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367161"/>
            <a:ext cx="7886700" cy="81935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987426"/>
            <a:ext cx="7886700" cy="337973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5186516"/>
            <a:ext cx="7885509" cy="682472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6ED6-36E4-47B8-A898-CFA6B80EB8EC}" type="datetimeFigureOut">
              <a:rPr lang="es-AR" smtClean="0"/>
              <a:t>15/4/2020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BBEC-E386-4465-8BA4-BB0A23F393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007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35343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489399"/>
            <a:ext cx="7885509" cy="1501826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6ED6-36E4-47B8-A898-CFA6B80EB8EC}" type="datetimeFigureOut">
              <a:rPr lang="es-AR" smtClean="0"/>
              <a:t>15/4/2020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BBEC-E386-4465-8BA4-BB0A23F393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06551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65125"/>
            <a:ext cx="6977064" cy="2992904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4501729"/>
            <a:ext cx="7884318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6ED6-36E4-47B8-A898-CFA6B80EB8EC}" type="datetimeFigureOut">
              <a:rPr lang="es-AR" smtClean="0"/>
              <a:t>15/4/2020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BBEC-E386-4465-8BA4-BB0A23F393B8}" type="slidenum">
              <a:rPr lang="es-AR" smtClean="0"/>
              <a:t>‹Nº›</a:t>
            </a:fld>
            <a:endParaRPr lang="es-AR"/>
          </a:p>
        </p:txBody>
      </p:sp>
      <p:sp>
        <p:nvSpPr>
          <p:cNvPr id="9" name="TextBox 8"/>
          <p:cNvSpPr txBox="1"/>
          <p:nvPr/>
        </p:nvSpPr>
        <p:spPr>
          <a:xfrm>
            <a:off x="833283" y="786824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743200"/>
            <a:ext cx="457200" cy="584776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9598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326968"/>
            <a:ext cx="7886700" cy="2511835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50581"/>
            <a:ext cx="7885509" cy="1140644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6ED6-36E4-47B8-A898-CFA6B80EB8EC}" type="datetimeFigureOut">
              <a:rPr lang="es-AR" smtClean="0"/>
              <a:t>15/4/2020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BBEC-E386-4465-8BA4-BB0A23F393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49228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885950"/>
            <a:ext cx="2210150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571750"/>
            <a:ext cx="21955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885950"/>
            <a:ext cx="220218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571750"/>
            <a:ext cx="2210096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885950"/>
            <a:ext cx="2199085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571750"/>
            <a:ext cx="2199085" cy="3589338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6ED6-36E4-47B8-A898-CFA6B80EB8EC}" type="datetimeFigureOut">
              <a:rPr lang="es-AR" smtClean="0"/>
              <a:t>15/4/2020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BBEC-E386-4465-8BA4-BB0A23F393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6546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4297503"/>
            <a:ext cx="2205038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2256354"/>
            <a:ext cx="220503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873766"/>
            <a:ext cx="220503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4297503"/>
            <a:ext cx="2197894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256354"/>
            <a:ext cx="2197894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873765"/>
            <a:ext cx="2200805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4297503"/>
            <a:ext cx="2199085" cy="57626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2256354"/>
            <a:ext cx="219908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873763"/>
            <a:ext cx="2201998" cy="65918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6ED6-36E4-47B8-A898-CFA6B80EB8EC}" type="datetimeFigureOut">
              <a:rPr lang="es-AR" smtClean="0"/>
              <a:t>15/4/2020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BBEC-E386-4465-8BA4-BB0A23F393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195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6ED6-36E4-47B8-A898-CFA6B80EB8EC}" type="datetimeFigureOut">
              <a:rPr lang="es-AR" smtClean="0"/>
              <a:t>15/4/2020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BBEC-E386-4465-8BA4-BB0A23F393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32544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6ED6-36E4-47B8-A898-CFA6B80EB8EC}" type="datetimeFigureOut">
              <a:rPr lang="es-AR" smtClean="0"/>
              <a:t>15/4/2020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BBEC-E386-4465-8BA4-BB0A23F393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57928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María Matilde Schwalb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2F1157-BC73-4263-8C54-A3290816EC37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31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B5725D1-2DAB-4361-971E-B73B60F556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4/15/2020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5F0AC7A-06BC-4178-BE68-F6921C7E8C6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747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6ED6-36E4-47B8-A898-CFA6B80EB8EC}" type="datetimeFigureOut">
              <a:rPr lang="es-AR" smtClean="0"/>
              <a:t>15/4/2020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BBEC-E386-4465-8BA4-BB0A23F393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76282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B5725D1-2DAB-4361-971E-B73B60F556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4/15/2020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5F0AC7A-06BC-4178-BE68-F6921C7E8C6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6575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B5725D1-2DAB-4361-971E-B73B60F556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4/15/2020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5F0AC7A-06BC-4178-BE68-F6921C7E8C6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29451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B5725D1-2DAB-4361-971E-B73B60F556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4/15/2020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5F0AC7A-06BC-4178-BE68-F6921C7E8C6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2450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B5725D1-2DAB-4361-971E-B73B60F556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4/15/2020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5F0AC7A-06BC-4178-BE68-F6921C7E8C6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1135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B5725D1-2DAB-4361-971E-B73B60F556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4/15/2020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5F0AC7A-06BC-4178-BE68-F6921C7E8C6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351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B5725D1-2DAB-4361-971E-B73B60F556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4/15/2020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5F0AC7A-06BC-4178-BE68-F6921C7E8C6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5569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B5725D1-2DAB-4361-971E-B73B60F556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4/15/2020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5F0AC7A-06BC-4178-BE68-F6921C7E8C6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1865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B5725D1-2DAB-4361-971E-B73B60F556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4/15/2020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5F0AC7A-06BC-4178-BE68-F6921C7E8C6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7288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B5725D1-2DAB-4361-971E-B73B60F556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4/15/2020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5F0AC7A-06BC-4178-BE68-F6921C7E8C6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622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DB5725D1-2DAB-4361-971E-B73B60F556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4/15/2020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15F0AC7A-06BC-4178-BE68-F6921C7E8C6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69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4464028"/>
            <a:ext cx="6858000" cy="1194650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829878"/>
            <a:ext cx="6858000" cy="617822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6ED6-36E4-47B8-A898-CFA6B80EB8EC}" type="datetimeFigureOut">
              <a:rPr lang="es-AR" smtClean="0"/>
              <a:t>15/4/2020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BBEC-E386-4465-8BA4-BB0A23F393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2186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825625"/>
            <a:ext cx="3768912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825625"/>
            <a:ext cx="377547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6ED6-36E4-47B8-A898-CFA6B80EB8EC}" type="datetimeFigureOut">
              <a:rPr lang="es-AR" smtClean="0"/>
              <a:t>15/4/2020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BBEC-E386-4465-8BA4-BB0A23F393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1276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681163"/>
            <a:ext cx="3768912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505075"/>
            <a:ext cx="3768912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681163"/>
            <a:ext cx="3776661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505075"/>
            <a:ext cx="377666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6ED6-36E4-47B8-A898-CFA6B80EB8EC}" type="datetimeFigureOut">
              <a:rPr lang="es-AR" smtClean="0"/>
              <a:t>15/4/2020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BBEC-E386-4465-8BA4-BB0A23F393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112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6ED6-36E4-47B8-A898-CFA6B80EB8EC}" type="datetimeFigureOut">
              <a:rPr lang="es-AR" smtClean="0"/>
              <a:t>15/4/2020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BBEC-E386-4465-8BA4-BB0A23F393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747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6ED6-36E4-47B8-A898-CFA6B80EB8EC}" type="datetimeFigureOut">
              <a:rPr lang="es-AR" smtClean="0"/>
              <a:t>15/4/2020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BBEC-E386-4465-8BA4-BB0A23F393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088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6ED6-36E4-47B8-A898-CFA6B80EB8EC}" type="datetimeFigureOut">
              <a:rPr lang="es-AR" smtClean="0"/>
              <a:t>15/4/2020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BBEC-E386-4465-8BA4-BB0A23F393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313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2057400"/>
            <a:ext cx="2739019" cy="3811588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36ED6-36E4-47B8-A898-CFA6B80EB8EC}" type="datetimeFigureOut">
              <a:rPr lang="es-AR" smtClean="0"/>
              <a:t>15/4/2020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8BBEC-E386-4465-8BA4-BB0A23F393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407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825625"/>
            <a:ext cx="767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AED36ED6-36E4-47B8-A898-CFA6B80EB8EC}" type="datetimeFigureOut">
              <a:rPr lang="es-AR" smtClean="0"/>
              <a:t>15/4/2020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188BBEC-E386-4465-8BA4-BB0A23F393B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078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  <p:sldLayoutId id="2147483849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DB5725D1-2DAB-4361-971E-B73B60F5563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4/15/2020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15F0AC7A-06BC-4178-BE68-F6921C7E8C6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‹Nº›</a:t>
            </a:fld>
            <a:endParaRPr lang="en-US" smtClean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688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8yfflxwl4RI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9gWSB0_0l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SPWPtJNXaxA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-9809" y="692696"/>
            <a:ext cx="8568952" cy="2592288"/>
          </a:xfrm>
        </p:spPr>
        <p:txBody>
          <a:bodyPr>
            <a:normAutofit/>
          </a:bodyPr>
          <a:lstStyle/>
          <a:p>
            <a:r>
              <a:rPr lang="es-AR" sz="6000" i="1" dirty="0" smtClean="0">
                <a:solidFill>
                  <a:srgbClr val="FFFF00"/>
                </a:solidFill>
                <a:effectLst/>
              </a:rPr>
              <a:t>La Ética</a:t>
            </a:r>
            <a:r>
              <a:rPr lang="es-AR" sz="6000" i="1" dirty="0" smtClean="0">
                <a:solidFill>
                  <a:schemeClr val="tx1"/>
                </a:solidFill>
                <a:effectLst/>
              </a:rPr>
              <a:t/>
            </a:r>
            <a:br>
              <a:rPr lang="es-AR" sz="6000" i="1" dirty="0" smtClean="0">
                <a:solidFill>
                  <a:schemeClr val="tx1"/>
                </a:solidFill>
                <a:effectLst/>
              </a:rPr>
            </a:br>
            <a:r>
              <a:rPr lang="es-AR" sz="4000" i="1" dirty="0" smtClean="0">
                <a:solidFill>
                  <a:schemeClr val="tx1"/>
                </a:solidFill>
                <a:effectLst/>
              </a:rPr>
              <a:t>en las organizaciones </a:t>
            </a:r>
            <a:r>
              <a:rPr lang="es-AR" sz="4000" i="1" dirty="0">
                <a:solidFill>
                  <a:schemeClr val="tx1"/>
                </a:solidFill>
                <a:effectLst/>
              </a:rPr>
              <a:t/>
            </a:r>
            <a:br>
              <a:rPr lang="es-AR" sz="4000" i="1" dirty="0">
                <a:solidFill>
                  <a:schemeClr val="tx1"/>
                </a:solidFill>
                <a:effectLst/>
              </a:rPr>
            </a:br>
            <a:r>
              <a:rPr lang="es-AR" sz="4000" i="1" dirty="0" smtClean="0">
                <a:solidFill>
                  <a:schemeClr val="tx1"/>
                </a:solidFill>
                <a:effectLst/>
              </a:rPr>
              <a:t/>
            </a:r>
            <a:br>
              <a:rPr lang="es-AR" sz="4000" i="1" dirty="0" smtClean="0">
                <a:solidFill>
                  <a:schemeClr val="tx1"/>
                </a:solidFill>
                <a:effectLst/>
              </a:rPr>
            </a:br>
            <a:r>
              <a:rPr lang="es-AR" sz="3600" i="1" dirty="0" smtClean="0">
                <a:solidFill>
                  <a:schemeClr val="tx1"/>
                </a:solidFill>
                <a:effectLst/>
              </a:rPr>
              <a:t>Andrew J. </a:t>
            </a:r>
            <a:r>
              <a:rPr lang="es-AR" sz="3600" i="1" dirty="0" err="1" smtClean="0">
                <a:solidFill>
                  <a:schemeClr val="tx1"/>
                </a:solidFill>
                <a:effectLst/>
              </a:rPr>
              <a:t>Dubrin</a:t>
            </a:r>
            <a:r>
              <a:rPr lang="es-AR" sz="3600" i="1" dirty="0" smtClean="0">
                <a:solidFill>
                  <a:schemeClr val="tx1"/>
                </a:solidFill>
                <a:effectLst/>
              </a:rPr>
              <a:t> </a:t>
            </a:r>
            <a:endParaRPr lang="es-AR" i="1" dirty="0">
              <a:solidFill>
                <a:schemeClr val="tx1"/>
              </a:solidFill>
              <a:effectLst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249813"/>
            <a:ext cx="4596991" cy="30243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66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smtClean="0"/>
              <a:t>Un agente moral es una persona o un conjunto de personas que pueden considerar cursos de acción alternativos y justificar su elección con razones válidas. </a:t>
            </a:r>
          </a:p>
          <a:p>
            <a:endParaRPr lang="es-AR" dirty="0" smtClean="0"/>
          </a:p>
          <a:p>
            <a:endParaRPr lang="es-AR" dirty="0" smtClean="0"/>
          </a:p>
          <a:p>
            <a:pPr marL="0" indent="0" algn="ctr">
              <a:buNone/>
            </a:pPr>
            <a:r>
              <a:rPr lang="es-AR" sz="3600" b="1" dirty="0">
                <a:solidFill>
                  <a:srgbClr val="FFFF00"/>
                </a:solidFill>
              </a:rPr>
              <a:t>¿</a:t>
            </a:r>
            <a:r>
              <a:rPr lang="es-AR" sz="3600" b="1" dirty="0" smtClean="0">
                <a:solidFill>
                  <a:srgbClr val="FFFF00"/>
                </a:solidFill>
              </a:rPr>
              <a:t>Son las empresas agentes morales?</a:t>
            </a:r>
            <a:endParaRPr lang="es-AR" sz="36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62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60648"/>
            <a:ext cx="7200799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5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7584" y="908720"/>
            <a:ext cx="7675350" cy="4351338"/>
          </a:xfrm>
        </p:spPr>
        <p:txBody>
          <a:bodyPr/>
          <a:lstStyle/>
          <a:p>
            <a:endParaRPr lang="en-US" dirty="0" smtClean="0">
              <a:hlinkClick r:id="rId2"/>
            </a:endParaRPr>
          </a:p>
          <a:p>
            <a:endParaRPr lang="en-US" dirty="0">
              <a:hlinkClick r:id="rId2"/>
            </a:endParaRPr>
          </a:p>
          <a:p>
            <a:endParaRPr lang="en-US" sz="1600" dirty="0" smtClean="0">
              <a:hlinkClick r:id="rId2"/>
            </a:endParaRPr>
          </a:p>
          <a:p>
            <a:pPr marL="0" indent="0" algn="ctr">
              <a:buNone/>
            </a:pP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www.youtube.com/watch?v=8yfflxwl4RI</a:t>
            </a:r>
            <a:endParaRPr lang="en-US" sz="2800" dirty="0" smtClean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8906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/>
          <p:cNvSpPr/>
          <p:nvPr/>
        </p:nvSpPr>
        <p:spPr>
          <a:xfrm>
            <a:off x="666615" y="1412776"/>
            <a:ext cx="7269479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3600" dirty="0">
                <a:solidFill>
                  <a:srgbClr val="FF8C00"/>
                </a:solidFill>
                <a:latin typeface="Portada-Light"/>
              </a:rPr>
              <a:t>“</a:t>
            </a:r>
            <a:r>
              <a:rPr lang="es-MX" sz="3600" dirty="0" err="1">
                <a:solidFill>
                  <a:srgbClr val="FF8C00"/>
                </a:solidFill>
                <a:latin typeface="Portada-Light"/>
              </a:rPr>
              <a:t>Dieselgate</a:t>
            </a:r>
            <a:r>
              <a:rPr lang="es-MX" sz="3600" dirty="0">
                <a:solidFill>
                  <a:srgbClr val="FF8C00"/>
                </a:solidFill>
                <a:latin typeface="Portada-Light"/>
              </a:rPr>
              <a:t>”</a:t>
            </a:r>
          </a:p>
          <a:p>
            <a:pPr algn="ctr"/>
            <a:endParaRPr lang="es-MX" sz="2700" dirty="0">
              <a:solidFill>
                <a:srgbClr val="333333"/>
              </a:solidFill>
              <a:latin typeface="Portada-Light"/>
            </a:endParaRPr>
          </a:p>
          <a:p>
            <a:pPr algn="ctr"/>
            <a:r>
              <a:rPr lang="es-MX" sz="2700" dirty="0">
                <a:solidFill>
                  <a:srgbClr val="333333"/>
                </a:solidFill>
                <a:latin typeface="Portada-Light"/>
              </a:rPr>
              <a:t>El fraude de Volkswagen: pagará una multa descomunal por vender autos con motores “truchos”</a:t>
            </a:r>
          </a:p>
          <a:p>
            <a:pPr algn="ctr"/>
            <a:r>
              <a:rPr lang="es-MX" sz="2700" b="1" dirty="0">
                <a:solidFill>
                  <a:srgbClr val="777777"/>
                </a:solidFill>
                <a:latin typeface="Portada-Light"/>
              </a:rPr>
              <a:t>La empresa reconoció haber instalado un software que falseaba información en 11 millones de vehículos.</a:t>
            </a:r>
          </a:p>
          <a:p>
            <a:pPr algn="ctr"/>
            <a:endParaRPr lang="es-MX" sz="2700" b="1" dirty="0">
              <a:solidFill>
                <a:srgbClr val="777777"/>
              </a:solidFill>
              <a:latin typeface="Portada-Light"/>
            </a:endParaRPr>
          </a:p>
          <a:p>
            <a:pPr algn="ctr"/>
            <a:r>
              <a:rPr lang="es-MX" sz="2700" dirty="0">
                <a:solidFill>
                  <a:srgbClr val="777777"/>
                </a:solidFill>
                <a:latin typeface="Portada-Light"/>
              </a:rPr>
              <a:t> </a:t>
            </a:r>
            <a:r>
              <a:rPr lang="es-MX" sz="2700" dirty="0">
                <a:latin typeface="Portada-Light"/>
              </a:rPr>
              <a:t>14/06/2018 - 15:59  Clarín.com</a:t>
            </a: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045" y="812701"/>
            <a:ext cx="21431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0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40000" y="1825625"/>
            <a:ext cx="7908464" cy="4351338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endParaRPr lang="en-US" dirty="0" smtClean="0">
              <a:hlinkClick r:id="rId2"/>
            </a:endParaRPr>
          </a:p>
          <a:p>
            <a:pPr marL="0" indent="0" algn="ctr">
              <a:buNone/>
            </a:pPr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://www.youtube.com/watch?v=N9gWSB0_0lE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3349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224644"/>
            <a:ext cx="8856984" cy="6408712"/>
          </a:xfrm>
        </p:spPr>
        <p:txBody>
          <a:bodyPr>
            <a:normAutofit fontScale="40000" lnSpcReduction="20000"/>
          </a:bodyPr>
          <a:lstStyle/>
          <a:p>
            <a:pPr algn="just"/>
            <a:endParaRPr lang="es-AR" dirty="0" smtClean="0"/>
          </a:p>
          <a:p>
            <a:pPr algn="just"/>
            <a:endParaRPr lang="es-AR" dirty="0"/>
          </a:p>
          <a:p>
            <a:pPr marL="137160" indent="0" algn="ctr">
              <a:buNone/>
            </a:pPr>
            <a:r>
              <a:rPr lang="es-AR" sz="6000" dirty="0" smtClean="0">
                <a:latin typeface="Arial" pitchFamily="34" charset="0"/>
                <a:cs typeface="Arial" pitchFamily="34" charset="0"/>
              </a:rPr>
              <a:t>Los máximos responsables ejecutivos de una empresa son los que determinan el tono ético de una compañía.</a:t>
            </a:r>
          </a:p>
          <a:p>
            <a:pPr algn="just"/>
            <a:endParaRPr lang="es-AR" sz="4400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AR" sz="4400" dirty="0" smtClean="0">
                <a:latin typeface="Arial" pitchFamily="34" charset="0"/>
                <a:cs typeface="Arial" pitchFamily="34" charset="0"/>
              </a:rPr>
              <a:t>¿Qué sucede sin un trabajador que reduce costos sacrificando calidad y, con ello, le ahorra dinero a la compañía (en el corto plazo) recibe por ello un premio por su buen desempeño?</a:t>
            </a:r>
          </a:p>
          <a:p>
            <a:pPr algn="just"/>
            <a:endParaRPr lang="es-AR" sz="4400" dirty="0" smtClean="0">
              <a:latin typeface="Arial" pitchFamily="34" charset="0"/>
              <a:cs typeface="Arial" pitchFamily="34" charset="0"/>
            </a:endParaRPr>
          </a:p>
          <a:p>
            <a:pPr marL="880110" indent="-742950" algn="just">
              <a:buFont typeface="+mj-lt"/>
              <a:buAutoNum type="alphaLcPeriod"/>
            </a:pPr>
            <a:r>
              <a:rPr lang="es-AR" sz="4400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AR" sz="4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ajar costos sacrificando calidad </a:t>
            </a:r>
          </a:p>
          <a:p>
            <a:pPr marL="880110" indent="-742950" algn="just">
              <a:buFont typeface="+mj-lt"/>
              <a:buAutoNum type="alphaLcPeriod"/>
            </a:pPr>
            <a:r>
              <a:rPr lang="es-AR" sz="4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Ocultar incidentes que proyectan una imagen negativa</a:t>
            </a:r>
          </a:p>
          <a:p>
            <a:pPr marL="880110" indent="-742950" algn="just">
              <a:buFont typeface="+mj-lt"/>
              <a:buAutoNum type="alphaLcPeriod"/>
            </a:pPr>
            <a:r>
              <a:rPr lang="es-AR" sz="4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Engañar a los clientes </a:t>
            </a:r>
          </a:p>
          <a:p>
            <a:pPr marL="880110" indent="-742950" algn="just">
              <a:buFont typeface="+mj-lt"/>
              <a:buAutoNum type="alphaLcPeriod"/>
            </a:pPr>
            <a:r>
              <a:rPr lang="es-AR" sz="4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Mentir a un supervisor </a:t>
            </a:r>
          </a:p>
          <a:p>
            <a:pPr marL="880110" indent="-742950" algn="just">
              <a:buFont typeface="+mj-lt"/>
              <a:buAutoNum type="alphaLcPeriod"/>
            </a:pPr>
            <a:r>
              <a:rPr lang="es-AR" sz="44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Llevarse el crédito por una idea ajena </a:t>
            </a:r>
          </a:p>
          <a:p>
            <a:pPr algn="just"/>
            <a:endParaRPr lang="es-AR" sz="4400" dirty="0" smtClean="0">
              <a:latin typeface="Arial" pitchFamily="34" charset="0"/>
              <a:cs typeface="Arial" pitchFamily="34" charset="0"/>
            </a:endParaRPr>
          </a:p>
          <a:p>
            <a:pPr marL="137160" indent="0" algn="ctr">
              <a:buNone/>
            </a:pPr>
            <a:r>
              <a:rPr lang="es-AR" sz="4400" u="sng" dirty="0" smtClean="0">
                <a:latin typeface="Arial" pitchFamily="34" charset="0"/>
                <a:cs typeface="Arial" pitchFamily="34" charset="0"/>
              </a:rPr>
              <a:t>El caso Cromañón </a:t>
            </a:r>
          </a:p>
          <a:p>
            <a:pPr marL="137160" indent="0" algn="ctr">
              <a:buNone/>
            </a:pPr>
            <a:endParaRPr lang="es-AR" sz="4400" u="sng" dirty="0" smtClean="0">
              <a:latin typeface="Arial" pitchFamily="34" charset="0"/>
              <a:cs typeface="Arial" pitchFamily="34" charset="0"/>
            </a:endParaRPr>
          </a:p>
          <a:p>
            <a:pPr marL="137160" indent="0" algn="just">
              <a:buNone/>
            </a:pPr>
            <a:r>
              <a:rPr lang="es-AR" sz="4400" dirty="0" smtClean="0">
                <a:latin typeface="Arial" pitchFamily="34" charset="0"/>
                <a:cs typeface="Arial" pitchFamily="34" charset="0"/>
              </a:rPr>
              <a:t>194 personas </a:t>
            </a:r>
            <a:r>
              <a:rPr lang="es-AR" sz="4400" dirty="0">
                <a:latin typeface="Arial" pitchFamily="34" charset="0"/>
                <a:cs typeface="Arial" pitchFamily="34" charset="0"/>
              </a:rPr>
              <a:t>murieron y </a:t>
            </a:r>
            <a:r>
              <a:rPr lang="es-AR" sz="4400" dirty="0" smtClean="0">
                <a:latin typeface="Arial" pitchFamily="34" charset="0"/>
                <a:cs typeface="Arial" pitchFamily="34" charset="0"/>
              </a:rPr>
              <a:t>mas de 1400 resultaron </a:t>
            </a:r>
            <a:r>
              <a:rPr lang="es-AR" sz="4400" dirty="0">
                <a:latin typeface="Arial" pitchFamily="34" charset="0"/>
                <a:cs typeface="Arial" pitchFamily="34" charset="0"/>
              </a:rPr>
              <a:t>heridas cuando un </a:t>
            </a:r>
            <a:r>
              <a:rPr lang="es-AR" sz="4400" dirty="0" smtClean="0">
                <a:latin typeface="Arial" pitchFamily="34" charset="0"/>
                <a:cs typeface="Arial" pitchFamily="34" charset="0"/>
              </a:rPr>
              <a:t>local bailable convertido en espacio para recitales se incendió. El </a:t>
            </a:r>
            <a:r>
              <a:rPr lang="es-AR" sz="4400" dirty="0">
                <a:latin typeface="Arial" pitchFamily="34" charset="0"/>
                <a:cs typeface="Arial" pitchFamily="34" charset="0"/>
              </a:rPr>
              <a:t>local se encontraba habilitado para dichos espectáculos con una capacidad de hasta 1031 </a:t>
            </a:r>
            <a:r>
              <a:rPr lang="es-AR" sz="4400" dirty="0" smtClean="0">
                <a:latin typeface="Arial" pitchFamily="34" charset="0"/>
                <a:cs typeface="Arial" pitchFamily="34" charset="0"/>
              </a:rPr>
              <a:t>personas; </a:t>
            </a:r>
            <a:r>
              <a:rPr lang="es-AR" sz="4400" dirty="0">
                <a:latin typeface="Arial" pitchFamily="34" charset="0"/>
                <a:cs typeface="Arial" pitchFamily="34" charset="0"/>
              </a:rPr>
              <a:t>sin embargo el recuento del público era bastante mayor a dicha </a:t>
            </a:r>
            <a:r>
              <a:rPr lang="es-AR" sz="4400" dirty="0" smtClean="0">
                <a:latin typeface="Arial" pitchFamily="34" charset="0"/>
                <a:cs typeface="Arial" pitchFamily="34" charset="0"/>
              </a:rPr>
              <a:t>cifra. </a:t>
            </a:r>
            <a:r>
              <a:rPr lang="es-AR" sz="4400" dirty="0">
                <a:latin typeface="Arial" pitchFamily="34" charset="0"/>
                <a:cs typeface="Arial" pitchFamily="34" charset="0"/>
              </a:rPr>
              <a:t>En la causa judicial se asegura que ingresaron al menos 4500 personas, ya que se habían vendido las 3500 entradas disponibles y se calculó la existencia de 1000 personas que ingresaron sin la misma</a:t>
            </a:r>
            <a:r>
              <a:rPr lang="es-AR" sz="4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/>
            <a:endParaRPr lang="es-AR" dirty="0" smtClean="0"/>
          </a:p>
          <a:p>
            <a:pPr marL="137160" indent="0" algn="ctr">
              <a:buNone/>
            </a:pPr>
            <a:endParaRPr lang="es-AR" sz="4500" dirty="0" smtClean="0">
              <a:hlinkClick r:id="rId2"/>
            </a:endParaRPr>
          </a:p>
          <a:p>
            <a:endParaRPr lang="es-AR" sz="4500" dirty="0" smtClean="0">
              <a:hlinkClick r:id="rId2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0960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s-AR" dirty="0" smtClean="0">
                <a:effectLst/>
              </a:rPr>
              <a:t>Responsabilidad Social Empresaria </a:t>
            </a:r>
            <a:endParaRPr lang="es-AR" dirty="0">
              <a:effectLst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0364" y="1074420"/>
            <a:ext cx="8363272" cy="4709160"/>
          </a:xfrm>
        </p:spPr>
        <p:txBody>
          <a:bodyPr>
            <a:noAutofit/>
          </a:bodyPr>
          <a:lstStyle/>
          <a:p>
            <a:pPr marL="137160" indent="0" algn="just">
              <a:buNone/>
            </a:pPr>
            <a:r>
              <a:rPr lang="es-AR" sz="2000" dirty="0">
                <a:latin typeface="Arial" pitchFamily="34" charset="0"/>
                <a:cs typeface="Arial" pitchFamily="34" charset="0"/>
              </a:rPr>
              <a:t>Drucker (1987) </a:t>
            </a:r>
            <a:r>
              <a:rPr lang="es-AR" sz="2000" dirty="0" smtClean="0">
                <a:latin typeface="Arial" pitchFamily="34" charset="0"/>
                <a:cs typeface="Arial" pitchFamily="34" charset="0"/>
              </a:rPr>
              <a:t>sostiene que las </a:t>
            </a:r>
            <a:r>
              <a:rPr lang="es-AR" sz="2000" dirty="0">
                <a:latin typeface="Arial" pitchFamily="34" charset="0"/>
                <a:cs typeface="Arial" pitchFamily="34" charset="0"/>
              </a:rPr>
              <a:t>dimensiones de la acción de</a:t>
            </a:r>
          </a:p>
          <a:p>
            <a:pPr marL="137160" indent="0" algn="just">
              <a:buNone/>
            </a:pPr>
            <a:r>
              <a:rPr lang="es-AR" sz="2000" dirty="0">
                <a:latin typeface="Arial" pitchFamily="34" charset="0"/>
                <a:cs typeface="Arial" pitchFamily="34" charset="0"/>
              </a:rPr>
              <a:t>una empresa son básicamente tres: </a:t>
            </a:r>
            <a:endParaRPr lang="es-AR" sz="2000" dirty="0" smtClean="0">
              <a:latin typeface="Arial" pitchFamily="34" charset="0"/>
              <a:cs typeface="Arial" pitchFamily="34" charset="0"/>
            </a:endParaRPr>
          </a:p>
          <a:p>
            <a:pPr marL="137160" indent="0" algn="just">
              <a:buNone/>
            </a:pPr>
            <a:endParaRPr lang="es-AR" sz="2000" dirty="0" smtClean="0">
              <a:latin typeface="Arial" pitchFamily="34" charset="0"/>
              <a:cs typeface="Arial" pitchFamily="34" charset="0"/>
            </a:endParaRPr>
          </a:p>
          <a:p>
            <a:pPr marL="137160" indent="0" algn="just">
              <a:buNone/>
            </a:pPr>
            <a:r>
              <a:rPr lang="es-AR" sz="2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s-AR" sz="20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dimensión de los resultados económicos</a:t>
            </a:r>
            <a:r>
              <a:rPr lang="es-AR" sz="2000" dirty="0" smtClean="0">
                <a:latin typeface="Arial" pitchFamily="34" charset="0"/>
                <a:cs typeface="Arial" pitchFamily="34" charset="0"/>
              </a:rPr>
              <a:t>, que </a:t>
            </a:r>
            <a:r>
              <a:rPr lang="es-AR" sz="2000" dirty="0">
                <a:latin typeface="Arial" pitchFamily="34" charset="0"/>
                <a:cs typeface="Arial" pitchFamily="34" charset="0"/>
              </a:rPr>
              <a:t>es la primera preocupación del empresario, pues, sin ganancias, una empresa</a:t>
            </a:r>
          </a:p>
          <a:p>
            <a:pPr marL="137160" indent="0" algn="just">
              <a:buNone/>
            </a:pPr>
            <a:r>
              <a:rPr lang="es-AR" sz="2000" dirty="0">
                <a:latin typeface="Arial" pitchFamily="34" charset="0"/>
                <a:cs typeface="Arial" pitchFamily="34" charset="0"/>
              </a:rPr>
              <a:t>no sobrevive; </a:t>
            </a:r>
            <a:endParaRPr lang="es-AR" sz="2000" dirty="0" smtClean="0">
              <a:latin typeface="Arial" pitchFamily="34" charset="0"/>
              <a:cs typeface="Arial" pitchFamily="34" charset="0"/>
            </a:endParaRPr>
          </a:p>
          <a:p>
            <a:pPr marL="137160" indent="0" algn="just">
              <a:buNone/>
            </a:pPr>
            <a:r>
              <a:rPr lang="es-AR" sz="2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s-AR" sz="20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dimensión de la productividad </a:t>
            </a:r>
            <a:r>
              <a:rPr lang="es-AR" sz="2000" dirty="0">
                <a:latin typeface="Arial" pitchFamily="34" charset="0"/>
                <a:cs typeface="Arial" pitchFamily="34" charset="0"/>
              </a:rPr>
              <a:t>y los logros del trabajador, pues ello</a:t>
            </a:r>
          </a:p>
          <a:p>
            <a:pPr marL="137160" indent="0" algn="just">
              <a:buNone/>
            </a:pPr>
            <a:r>
              <a:rPr lang="es-AR" sz="2000" dirty="0">
                <a:latin typeface="Arial" pitchFamily="34" charset="0"/>
                <a:cs typeface="Arial" pitchFamily="34" charset="0"/>
              </a:rPr>
              <a:t>permitirá enfrentar con éxito la competencia; y, </a:t>
            </a:r>
            <a:endParaRPr lang="es-AR" sz="2000" dirty="0" smtClean="0">
              <a:latin typeface="Arial" pitchFamily="34" charset="0"/>
              <a:cs typeface="Arial" pitchFamily="34" charset="0"/>
            </a:endParaRPr>
          </a:p>
          <a:p>
            <a:pPr marL="137160" indent="0" algn="just">
              <a:buNone/>
            </a:pPr>
            <a:r>
              <a:rPr lang="es-AR" sz="20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s-AR" sz="20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dimensión del impacto social</a:t>
            </a:r>
            <a:r>
              <a:rPr lang="es-AR" sz="2000" dirty="0">
                <a:latin typeface="Arial" pitchFamily="34" charset="0"/>
                <a:cs typeface="Arial" pitchFamily="34" charset="0"/>
              </a:rPr>
              <a:t> y </a:t>
            </a:r>
            <a:r>
              <a:rPr lang="es-AR" sz="2000" dirty="0" smtClean="0">
                <a:latin typeface="Arial" pitchFamily="34" charset="0"/>
                <a:cs typeface="Arial" pitchFamily="34" charset="0"/>
              </a:rPr>
              <a:t>la responsabilidad </a:t>
            </a:r>
            <a:r>
              <a:rPr lang="es-AR" sz="2000" dirty="0">
                <a:latin typeface="Arial" pitchFamily="34" charset="0"/>
                <a:cs typeface="Arial" pitchFamily="34" charset="0"/>
              </a:rPr>
              <a:t>social, pues, a mayor daño social y ambiental provocado por </a:t>
            </a:r>
            <a:r>
              <a:rPr lang="es-AR" sz="2000" dirty="0" smtClean="0">
                <a:latin typeface="Arial" pitchFamily="34" charset="0"/>
                <a:cs typeface="Arial" pitchFamily="34" charset="0"/>
              </a:rPr>
              <a:t>las empresas</a:t>
            </a:r>
            <a:r>
              <a:rPr lang="es-AR" sz="2000" dirty="0">
                <a:latin typeface="Arial" pitchFamily="34" charset="0"/>
                <a:cs typeface="Arial" pitchFamily="34" charset="0"/>
              </a:rPr>
              <a:t>, más vulnerable se hace ésta en el mediano y largo plazo. </a:t>
            </a:r>
            <a:endParaRPr lang="es-AR" sz="2000" dirty="0" smtClean="0">
              <a:latin typeface="Arial" pitchFamily="34" charset="0"/>
              <a:cs typeface="Arial" pitchFamily="34" charset="0"/>
            </a:endParaRPr>
          </a:p>
          <a:p>
            <a:pPr marL="137160" indent="0" algn="just">
              <a:buNone/>
            </a:pPr>
            <a:endParaRPr lang="es-AR" sz="2000" dirty="0" smtClean="0">
              <a:latin typeface="Arial" pitchFamily="34" charset="0"/>
              <a:cs typeface="Arial" pitchFamily="34" charset="0"/>
            </a:endParaRPr>
          </a:p>
          <a:p>
            <a:pPr marL="137160" indent="0" algn="ctr">
              <a:buNone/>
            </a:pPr>
            <a:r>
              <a:rPr lang="es-AR" sz="1800" dirty="0" smtClean="0">
                <a:latin typeface="Arial" pitchFamily="34" charset="0"/>
                <a:cs typeface="Arial" pitchFamily="34" charset="0"/>
              </a:rPr>
              <a:t>Sin </a:t>
            </a:r>
            <a:r>
              <a:rPr lang="es-AR" sz="1800" dirty="0">
                <a:latin typeface="Arial" pitchFamily="34" charset="0"/>
                <a:cs typeface="Arial" pitchFamily="34" charset="0"/>
              </a:rPr>
              <a:t>utilidades no hay empresa, sin mejora en la productividad se</a:t>
            </a:r>
          </a:p>
          <a:p>
            <a:pPr marL="137160" indent="0" algn="ctr">
              <a:buNone/>
            </a:pPr>
            <a:r>
              <a:rPr lang="es-AR" sz="1800" dirty="0">
                <a:latin typeface="Arial" pitchFamily="34" charset="0"/>
                <a:cs typeface="Arial" pitchFamily="34" charset="0"/>
              </a:rPr>
              <a:t>pierde competitividad, y sin cuidado social se erosiona el clima general que </a:t>
            </a:r>
            <a:r>
              <a:rPr lang="es-AR" sz="1800" dirty="0" smtClean="0">
                <a:latin typeface="Arial" pitchFamily="34" charset="0"/>
                <a:cs typeface="Arial" pitchFamily="34" charset="0"/>
              </a:rPr>
              <a:t>permite la </a:t>
            </a:r>
            <a:r>
              <a:rPr lang="es-AR" sz="1800" dirty="0">
                <a:latin typeface="Arial" pitchFamily="34" charset="0"/>
                <a:cs typeface="Arial" pitchFamily="34" charset="0"/>
              </a:rPr>
              <a:t>reproducción y supervivencia de la empresa en el futuro.</a:t>
            </a:r>
          </a:p>
        </p:txBody>
      </p:sp>
    </p:spTree>
    <p:extLst>
      <p:ext uri="{BB962C8B-B14F-4D97-AF65-F5344CB8AC3E}">
        <p14:creationId xmlns:p14="http://schemas.microsoft.com/office/powerpoint/2010/main" val="326734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>
                <a:solidFill>
                  <a:srgbClr val="FFFF00"/>
                </a:solidFill>
                <a:effectLst/>
              </a:rPr>
              <a:t>RSE</a:t>
            </a:r>
            <a:endParaRPr lang="es-AR" dirty="0">
              <a:solidFill>
                <a:srgbClr val="FFFF00"/>
              </a:solidFill>
              <a:effectLst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28650" y="1340768"/>
            <a:ext cx="7886700" cy="5040560"/>
          </a:xfrm>
        </p:spPr>
        <p:txBody>
          <a:bodyPr>
            <a:normAutofit fontScale="92500" lnSpcReduction="20000"/>
          </a:bodyPr>
          <a:lstStyle/>
          <a:p>
            <a:pPr marL="137160" indent="0" algn="just">
              <a:buNone/>
            </a:pP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La acción de responsabilidad social </a:t>
            </a: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implica que las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empresas desarrollen una visión integral de futuro en la que no sólo </a:t>
            </a: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está incorporada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la comunidad sobre la cual se asientan, sino, también, su país, o </a:t>
            </a: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su sociedad. </a:t>
            </a:r>
          </a:p>
          <a:p>
            <a:pPr marL="137160" indent="0" algn="just">
              <a:buNone/>
            </a:pP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" indent="0" algn="just">
              <a:buNone/>
            </a:pP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segundo lugar, que emerja una nueva </a:t>
            </a: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forma de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organización, que promueva liderazgos internos, los mismos que contribuyen </a:t>
            </a: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a reforzar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la misión que se traza la empresa y la descentralización de los niveles </a:t>
            </a: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de autoridad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, mejorándose la productividad empresarial. </a:t>
            </a:r>
            <a:endParaRPr lang="es-A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" indent="0" algn="just">
              <a:buNone/>
            </a:pP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" indent="0" algn="just">
              <a:buNone/>
            </a:pP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tercer lugar, su </a:t>
            </a: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proyección interna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(dentro de la empresa) y externa (hacia su entorno externo) la lleva a </a:t>
            </a: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movilizar no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sólo dinero y equipos; sus aportes se hacen, también, en recursos humanos </a:t>
            </a: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y profesionales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, dando tiempo para que los propios trabajadores aporten </a:t>
            </a: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su conocimiento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a las diversas actividades que se desarrollan en la sociedad.</a:t>
            </a:r>
          </a:p>
        </p:txBody>
      </p:sp>
    </p:spTree>
    <p:extLst>
      <p:ext uri="{BB962C8B-B14F-4D97-AF65-F5344CB8AC3E}">
        <p14:creationId xmlns:p14="http://schemas.microsoft.com/office/powerpoint/2010/main" val="4302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ES" sz="2800" dirty="0" smtClean="0">
                <a:solidFill>
                  <a:srgbClr val="FFFF00"/>
                </a:solidFill>
                <a:effectLst/>
              </a:rPr>
              <a:t>Impulsores de prácticas responsables</a:t>
            </a:r>
            <a:endParaRPr lang="es-AR" sz="2800" dirty="0">
              <a:solidFill>
                <a:srgbClr val="FFFF00"/>
              </a:solidFill>
              <a:effectLst/>
            </a:endParaRPr>
          </a:p>
        </p:txBody>
      </p:sp>
      <p:sp>
        <p:nvSpPr>
          <p:cNvPr id="3" name="2 Marcador de texto"/>
          <p:cNvSpPr txBox="1">
            <a:spLocks/>
          </p:cNvSpPr>
          <p:nvPr/>
        </p:nvSpPr>
        <p:spPr>
          <a:xfrm>
            <a:off x="323850" y="1700213"/>
            <a:ext cx="8424863" cy="4824412"/>
          </a:xfrm>
          <a:prstGeom prst="rect">
            <a:avLst/>
          </a:prstGeom>
        </p:spPr>
        <p:txBody>
          <a:bodyPr/>
          <a:lstStyle>
            <a:lvl1pPr marL="273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"/>
              <a:defRPr sz="2000" kern="1200" spc="15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7688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kern="1200" spc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3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28B70"/>
              </a:buClr>
              <a:buFont typeface="Wingdings" pitchFamily="2" charset="2"/>
              <a:buChar char="§"/>
              <a:defRPr sz="1600" kern="1200" spc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096963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7706B"/>
              </a:buClr>
              <a:buFont typeface="Wingdings" pitchFamily="2" charset="2"/>
              <a:buChar char="§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2795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F777D"/>
              </a:buClr>
              <a:buFont typeface="Wingdings" pitchFamily="2" charset="2"/>
              <a:buChar char="§"/>
              <a:defRPr sz="1300" kern="1200" spc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82880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" pitchFamily="2" charset="2"/>
              <a:buChar char="§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2628" indent="-342900" algn="just">
              <a:lnSpc>
                <a:spcPct val="150000"/>
              </a:lnSpc>
              <a:defRPr/>
            </a:pPr>
            <a:r>
              <a:rPr lang="es-PE" sz="24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Acciones de sus clientes </a:t>
            </a:r>
          </a:p>
          <a:p>
            <a:pPr marL="452628" indent="-342900" algn="just">
              <a:lnSpc>
                <a:spcPct val="150000"/>
              </a:lnSpc>
              <a:defRPr/>
            </a:pPr>
            <a:r>
              <a:rPr lang="es-PE" sz="24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Cercanía entre empleados, gerentes propietarios</a:t>
            </a:r>
          </a:p>
          <a:p>
            <a:pPr marL="452628" indent="-342900" algn="just">
              <a:lnSpc>
                <a:spcPct val="150000"/>
              </a:lnSpc>
              <a:defRPr/>
            </a:pPr>
            <a:r>
              <a:rPr lang="es-PE" sz="24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Relación con la comunidad local </a:t>
            </a:r>
          </a:p>
          <a:p>
            <a:pPr marL="452628" indent="-342900" algn="just">
              <a:lnSpc>
                <a:spcPct val="150000"/>
              </a:lnSpc>
              <a:defRPr/>
            </a:pPr>
            <a:r>
              <a:rPr lang="es-PE" sz="24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Exigencias de grandes empresas </a:t>
            </a:r>
          </a:p>
          <a:p>
            <a:pPr marL="452628" indent="-342900" algn="just">
              <a:lnSpc>
                <a:spcPct val="150000"/>
              </a:lnSpc>
              <a:defRPr/>
            </a:pPr>
            <a:r>
              <a:rPr lang="es-PE" sz="24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Regulaciones sociales y ambientales</a:t>
            </a:r>
          </a:p>
          <a:p>
            <a:pPr marL="452628" indent="-342900" algn="just">
              <a:lnSpc>
                <a:spcPct val="150000"/>
              </a:lnSpc>
              <a:defRPr/>
            </a:pPr>
            <a:r>
              <a:rPr lang="es-PE" sz="24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Proveedores de recursos financieros</a:t>
            </a:r>
          </a:p>
          <a:p>
            <a:pPr marL="452628" indent="-342900" algn="just">
              <a:lnSpc>
                <a:spcPct val="150000"/>
              </a:lnSpc>
              <a:defRPr/>
            </a:pPr>
            <a:r>
              <a:rPr lang="es-PE" sz="2400" b="1" dirty="0" smtClean="0">
                <a:solidFill>
                  <a:schemeClr val="tx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Códigos internos de conducta   </a:t>
            </a:r>
            <a:endParaRPr lang="es-PE" sz="2400" b="1" dirty="0">
              <a:solidFill>
                <a:schemeClr val="tx1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484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44" y="404664"/>
            <a:ext cx="4954828" cy="1821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9208" y="4372857"/>
            <a:ext cx="2938678" cy="235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712662"/>
            <a:ext cx="3168352" cy="1671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419289"/>
            <a:ext cx="5279914" cy="1953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33" y="4576778"/>
            <a:ext cx="2352675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1956" y="316503"/>
            <a:ext cx="2938678" cy="3818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574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AR" dirty="0" smtClean="0"/>
              <a:t>Objetivos de la clase 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s-AR" sz="2800" dirty="0" smtClean="0"/>
              <a:t>Definir el concepto de ética </a:t>
            </a:r>
          </a:p>
          <a:p>
            <a:pPr marL="457200" indent="-457200">
              <a:buFont typeface="+mj-lt"/>
              <a:buAutoNum type="alphaLcParenR"/>
            </a:pPr>
            <a:r>
              <a:rPr lang="es-AR" sz="2800" dirty="0" smtClean="0"/>
              <a:t>Identificar los dos grandes posicionamientos éticos y sus consecuencias en la toma de decisiones</a:t>
            </a:r>
          </a:p>
          <a:p>
            <a:pPr marL="457200" indent="-457200">
              <a:buFont typeface="+mj-lt"/>
              <a:buAutoNum type="alphaLcParenR"/>
            </a:pPr>
            <a:r>
              <a:rPr lang="es-AR" sz="2800" dirty="0" smtClean="0"/>
              <a:t>Plantear la utilidad del debate ético en la toma de decisiones </a:t>
            </a:r>
          </a:p>
          <a:p>
            <a:pPr marL="457200" indent="-457200">
              <a:buFont typeface="+mj-lt"/>
              <a:buAutoNum type="alphaLcParenR"/>
            </a:pPr>
            <a:r>
              <a:rPr lang="es-AR" sz="2800" dirty="0" smtClean="0"/>
              <a:t>Determinar como se plantea el debate ético en el mundo de los negocios </a:t>
            </a:r>
          </a:p>
          <a:p>
            <a:pPr marL="457200" indent="-457200">
              <a:buFont typeface="+mj-lt"/>
              <a:buAutoNum type="alphaLcParenR"/>
            </a:pPr>
            <a:r>
              <a:rPr lang="es-AR" sz="2800" dirty="0" smtClean="0"/>
              <a:t>Introducirnos a la noción de “Responsabilidad Social Empresaria”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778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8064" y="4321371"/>
            <a:ext cx="3327888" cy="2492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164" y="4321371"/>
            <a:ext cx="4420283" cy="2245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212081"/>
            <a:ext cx="4288576" cy="2134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37" y="204441"/>
            <a:ext cx="3804487" cy="2000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37" y="2347010"/>
            <a:ext cx="3804487" cy="180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527" y="1363062"/>
            <a:ext cx="696913" cy="913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097" y="2475846"/>
            <a:ext cx="4104455" cy="16732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5352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260350"/>
            <a:ext cx="8229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effectLst/>
              </a:rPr>
              <a:t>Cuatro áreas básicas de la RSE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556792"/>
            <a:ext cx="8001000" cy="4876800"/>
          </a:xfrm>
        </p:spPr>
        <p:txBody>
          <a:bodyPr>
            <a:normAutofit fontScale="92500" lnSpcReduction="10000"/>
          </a:bodyPr>
          <a:lstStyle/>
          <a:p>
            <a:pPr marL="274320" eaLnBrk="1" fontAlgn="auto" hangingPunct="1">
              <a:spcAft>
                <a:spcPts val="0"/>
              </a:spcAft>
              <a:defRPr/>
            </a:pPr>
            <a:r>
              <a:rPr lang="es-ES_tradnl" sz="2400" b="1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Aumento de ingresos </a:t>
            </a:r>
          </a:p>
          <a:p>
            <a:pPr marL="548640" lvl="1" indent="-182880"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Mayores ventas – mejores precios – fidelización – voluntariado/donaciones – Decisiones de compra reales </a:t>
            </a:r>
          </a:p>
          <a:p>
            <a:pPr marL="274320" eaLnBrk="1" fontAlgn="auto" hangingPunct="1">
              <a:spcAft>
                <a:spcPts val="0"/>
              </a:spcAft>
              <a:defRPr/>
            </a:pPr>
            <a:r>
              <a:rPr lang="es-ES_tradnl" sz="2400" b="1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Reducción de costos </a:t>
            </a:r>
          </a:p>
          <a:p>
            <a:pPr marL="548958" lvl="1" eaLnBrk="1" fontAlgn="auto" hangingPunct="1">
              <a:spcAft>
                <a:spcPts val="0"/>
              </a:spcAft>
              <a:defRPr/>
            </a:pPr>
            <a:r>
              <a:rPr lang="es-ES_tradnl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Ahorro de energía, agua y empaques</a:t>
            </a:r>
          </a:p>
          <a:p>
            <a:pPr marL="45720" indent="0" eaLnBrk="1" fontAlgn="auto" hangingPunct="1">
              <a:spcAft>
                <a:spcPts val="0"/>
              </a:spcAft>
              <a:buFont typeface="Wingdings 2" pitchFamily="18" charset="2"/>
              <a:buNone/>
              <a:defRPr/>
            </a:pPr>
            <a:endParaRPr lang="es-ES_tradnl" sz="2400" b="1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274320" eaLnBrk="1" fontAlgn="auto" hangingPunct="1">
              <a:spcAft>
                <a:spcPts val="0"/>
              </a:spcAft>
              <a:defRPr/>
            </a:pPr>
            <a:r>
              <a:rPr lang="es-ES_tradnl" sz="2400" b="1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Aumentos de productividad </a:t>
            </a:r>
          </a:p>
          <a:p>
            <a:pPr marL="548640" lvl="1" indent="-182880"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Beneficios laborales </a:t>
            </a:r>
          </a:p>
          <a:p>
            <a:pPr marL="548640" lvl="1" indent="-182880"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Sueldos justos</a:t>
            </a:r>
          </a:p>
          <a:p>
            <a:pPr marL="548640" lvl="1" indent="-182880"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Balance entre trabajo y familia</a:t>
            </a:r>
          </a:p>
          <a:p>
            <a:pPr marL="548640" lvl="1" indent="-182880"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Condiciones materiales de trabajo</a:t>
            </a:r>
          </a:p>
          <a:p>
            <a:pPr marL="548640" lvl="1" indent="-182880"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Participación en la toma de decisiones</a:t>
            </a:r>
          </a:p>
          <a:p>
            <a:pPr marL="365760" lvl="1" indent="0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endParaRPr lang="es-ES_tradnl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274320" eaLnBrk="1" fontAlgn="auto" hangingPunct="1">
              <a:spcAft>
                <a:spcPts val="0"/>
              </a:spcAft>
              <a:defRPr/>
            </a:pPr>
            <a:r>
              <a:rPr lang="es-ES_tradnl" sz="2400" b="1" dirty="0" smtClean="0">
                <a:solidFill>
                  <a:srgbClr val="FFFF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Reducción de riesgos y mejora en el valor de los activos</a:t>
            </a:r>
          </a:p>
          <a:p>
            <a:pPr marL="548640" lvl="1" indent="-182880" eaLnBrk="1" fontAlgn="auto" hangingPunct="1">
              <a:spcAft>
                <a:spcPts val="0"/>
              </a:spcAft>
              <a:defRPr/>
            </a:pPr>
            <a:r>
              <a:rPr lang="es-ES_tradnl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Seguridad industrial 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E70957E-C88A-4CBC-ADE5-B4E3B092DA5A}" type="slidenum">
              <a:rPr lang="en-US" altLang="es-AR" smtClean="0">
                <a:solidFill>
                  <a:schemeClr val="tx2"/>
                </a:solidFill>
                <a:latin typeface="Times New Roman" pitchFamily="18" charset="0"/>
              </a:rPr>
              <a:pPr eaLnBrk="1" hangingPunct="1"/>
              <a:t>21</a:t>
            </a:fld>
            <a:endParaRPr lang="en-US" altLang="es-AR" smtClean="0">
              <a:solidFill>
                <a:schemeClr val="tx2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647873"/>
      </p:ext>
    </p:extLst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Título"/>
          <p:cNvSpPr>
            <a:spLocks noGrp="1"/>
          </p:cNvSpPr>
          <p:nvPr>
            <p:ph type="title"/>
          </p:nvPr>
        </p:nvSpPr>
        <p:spPr>
          <a:xfrm>
            <a:off x="251520" y="277813"/>
            <a:ext cx="843528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PE" dirty="0" smtClean="0">
                <a:effectLst/>
              </a:rPr>
              <a:t>El argumento de la competitividad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870744" y="1772816"/>
            <a:ext cx="7402512" cy="4530725"/>
          </a:xfrm>
        </p:spPr>
        <p:txBody>
          <a:bodyPr>
            <a:normAutofit/>
          </a:bodyPr>
          <a:lstStyle/>
          <a:p>
            <a:pPr marL="274320" algn="ctr" eaLnBrk="1" fontAlgn="auto" hangingPunct="1">
              <a:spcAft>
                <a:spcPts val="0"/>
              </a:spcAft>
              <a:defRPr/>
            </a:pPr>
            <a:r>
              <a:rPr lang="es-PE" sz="2800" dirty="0" smtClean="0">
                <a:solidFill>
                  <a:schemeClr val="accent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Si los consumidores no toman sus decisiones de compra influenciados por la responsabilidad que muestra la empresa, ésta no tiene incentivos para ser responsable más allá de cumplir con la ley y por razones puramente morales, éticas o religiosas</a:t>
            </a:r>
          </a:p>
          <a:p>
            <a:pPr marL="274320" algn="ctr" eaLnBrk="1" fontAlgn="auto" hangingPunct="1">
              <a:spcAft>
                <a:spcPts val="0"/>
              </a:spcAft>
              <a:defRPr/>
            </a:pPr>
            <a:endParaRPr lang="es-PE" sz="2800" dirty="0" smtClean="0">
              <a:solidFill>
                <a:schemeClr val="accent6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marL="274320" algn="ctr" eaLnBrk="1" fontAlgn="auto" hangingPunct="1">
              <a:spcAft>
                <a:spcPts val="0"/>
              </a:spcAft>
              <a:defRPr/>
            </a:pPr>
            <a:r>
              <a:rPr lang="es-PE" sz="2800" dirty="0" smtClean="0">
                <a:solidFill>
                  <a:schemeClr val="accent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El impacto se reduce a las prácticas responsables que reducen costos operativos si el mercado de responsabilidad no responde.</a:t>
            </a:r>
            <a:endParaRPr lang="es-PE" sz="2800" dirty="0">
              <a:solidFill>
                <a:schemeClr val="accent6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690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9632" y="548680"/>
            <a:ext cx="7772400" cy="1143000"/>
          </a:xfrm>
        </p:spPr>
        <p:txBody>
          <a:bodyPr>
            <a:normAutofit/>
          </a:bodyPr>
          <a:lstStyle/>
          <a:p>
            <a:r>
              <a:rPr lang="es-AR" sz="4800" b="1" dirty="0" smtClean="0">
                <a:solidFill>
                  <a:srgbClr val="FFFF00"/>
                </a:solidFill>
              </a:rPr>
              <a:t>¿Qué aprendimos hoy?</a:t>
            </a:r>
            <a:endParaRPr lang="en-US" sz="4800" b="1" dirty="0">
              <a:solidFill>
                <a:srgbClr val="FFFF0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68052"/>
            <a:ext cx="8056988" cy="45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93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806700"/>
            <a:ext cx="8579296" cy="6048712"/>
          </a:xfrm>
        </p:spPr>
        <p:txBody>
          <a:bodyPr>
            <a:normAutofit/>
          </a:bodyPr>
          <a:lstStyle/>
          <a:p>
            <a:r>
              <a:rPr lang="es-AR" sz="2800" b="1" dirty="0"/>
              <a:t>La ética trata sobre la razón y depende de la filosofía </a:t>
            </a:r>
            <a:endParaRPr lang="es-AR" sz="2800" b="1" dirty="0" smtClean="0"/>
          </a:p>
          <a:p>
            <a:r>
              <a:rPr lang="es-AR" sz="2800" b="1" dirty="0" smtClean="0"/>
              <a:t>La </a:t>
            </a:r>
            <a:r>
              <a:rPr lang="es-AR" sz="2800" b="1" dirty="0"/>
              <a:t>moral </a:t>
            </a:r>
            <a:r>
              <a:rPr lang="es-AR" sz="2800" b="1" dirty="0" smtClean="0"/>
              <a:t>se traduce en el </a:t>
            </a:r>
            <a:r>
              <a:rPr lang="es-AR" sz="2800" b="1" dirty="0"/>
              <a:t>comportamiento en el que consiste nuestra vida. </a:t>
            </a:r>
            <a:endParaRPr lang="es-AR" sz="2800" b="1" dirty="0" smtClean="0"/>
          </a:p>
          <a:p>
            <a:endParaRPr lang="es-AR" sz="2800" b="1" dirty="0"/>
          </a:p>
          <a:p>
            <a:r>
              <a:rPr lang="es-AR" sz="2800" b="1" dirty="0" smtClean="0"/>
              <a:t>Etimológicamente </a:t>
            </a:r>
            <a:r>
              <a:rPr lang="es-AR" sz="2800" b="1" dirty="0"/>
              <a:t>“ética” y “moral” tienen el mismo significado. “moral” viene de latín “</a:t>
            </a:r>
            <a:r>
              <a:rPr lang="es-AR" sz="2800" b="1" dirty="0" err="1"/>
              <a:t>mos</a:t>
            </a:r>
            <a:r>
              <a:rPr lang="es-AR" sz="2800" b="1" dirty="0"/>
              <a:t>” que significa hábito o costumbre; y “ética” del </a:t>
            </a:r>
            <a:r>
              <a:rPr lang="es-AR" sz="2800" b="1" dirty="0" smtClean="0"/>
              <a:t>griego </a:t>
            </a:r>
            <a:r>
              <a:rPr lang="es-AR" sz="2800" b="1" dirty="0"/>
              <a:t>“</a:t>
            </a:r>
            <a:r>
              <a:rPr lang="es-AR" sz="2800" b="1" dirty="0" err="1"/>
              <a:t>ethos</a:t>
            </a:r>
            <a:r>
              <a:rPr lang="es-AR" sz="2800" b="1" dirty="0"/>
              <a:t>” que significa lo mismo</a:t>
            </a:r>
            <a:r>
              <a:rPr lang="es-AR" sz="2800" b="1" dirty="0" smtClean="0"/>
              <a:t>.</a:t>
            </a:r>
          </a:p>
          <a:p>
            <a:endParaRPr lang="es-AR" sz="2800" b="1" dirty="0"/>
          </a:p>
          <a:p>
            <a:r>
              <a:rPr lang="es-AR" sz="2800" b="1" dirty="0"/>
              <a:t>La moral tiene que ver con el nivel práctico o de la acción. La ética con el nivel teórico o de la reflexión.</a:t>
            </a:r>
          </a:p>
        </p:txBody>
      </p:sp>
    </p:spTree>
    <p:extLst>
      <p:ext uri="{BB962C8B-B14F-4D97-AF65-F5344CB8AC3E}">
        <p14:creationId xmlns:p14="http://schemas.microsoft.com/office/powerpoint/2010/main" val="98223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611560" y="692696"/>
            <a:ext cx="8291264" cy="5832688"/>
          </a:xfrm>
        </p:spPr>
        <p:txBody>
          <a:bodyPr>
            <a:normAutofit/>
          </a:bodyPr>
          <a:lstStyle/>
          <a:p>
            <a:r>
              <a:rPr lang="es-AR" sz="2800" b="1" dirty="0">
                <a:solidFill>
                  <a:srgbClr val="FFFF00"/>
                </a:solidFill>
              </a:rPr>
              <a:t>Moral</a:t>
            </a:r>
            <a:r>
              <a:rPr lang="es-AR" sz="2800" dirty="0"/>
              <a:t> es el conjunto de principios, criterios, normas y valores que dirigen nuestro comportamiento. La moral nos hace actuar de una determinada manera y nos permite saber que debemos de hacer en una situación concreta. Es como una especie de brújula que nos orienta, nos dice cuál es el camino a seguir, dirige nuestras acciones en una determina dirección. </a:t>
            </a:r>
            <a:r>
              <a:rPr lang="es-AR" sz="2800" dirty="0" smtClean="0"/>
              <a:t>. </a:t>
            </a:r>
          </a:p>
          <a:p>
            <a:endParaRPr lang="es-AR" sz="2800" dirty="0" smtClean="0"/>
          </a:p>
          <a:p>
            <a:r>
              <a:rPr lang="es-AR" sz="2800" b="1" dirty="0" smtClean="0">
                <a:solidFill>
                  <a:srgbClr val="FFFF00"/>
                </a:solidFill>
              </a:rPr>
              <a:t>Ética</a:t>
            </a:r>
            <a:r>
              <a:rPr lang="es-AR" sz="2800" dirty="0" smtClean="0"/>
              <a:t> </a:t>
            </a:r>
            <a:r>
              <a:rPr lang="es-AR" sz="2800" dirty="0"/>
              <a:t>es la reflexión teórica sobre la moral. La ética es la encargada de discutir y fundamentar reflexivamente ese conjunto de principios o normas que constituyen nuestra moral.</a:t>
            </a:r>
          </a:p>
        </p:txBody>
      </p:sp>
    </p:spTree>
    <p:extLst>
      <p:ext uri="{BB962C8B-B14F-4D97-AF65-F5344CB8AC3E}">
        <p14:creationId xmlns:p14="http://schemas.microsoft.com/office/powerpoint/2010/main" val="1574112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5688632"/>
          </a:xfrm>
        </p:spPr>
        <p:txBody>
          <a:bodyPr>
            <a:normAutofit/>
          </a:bodyPr>
          <a:lstStyle/>
          <a:p>
            <a:pPr algn="just"/>
            <a:r>
              <a:rPr lang="es-AR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Ética negativa</a:t>
            </a:r>
            <a:r>
              <a:rPr lang="es-AR" dirty="0" smtClean="0">
                <a:latin typeface="Arial" pitchFamily="34" charset="0"/>
                <a:cs typeface="Arial" pitchFamily="34" charset="0"/>
              </a:rPr>
              <a:t>:  “No robar” , “No mentir”</a:t>
            </a:r>
          </a:p>
          <a:p>
            <a:pPr marL="137160" indent="0" algn="just">
              <a:buNone/>
            </a:pPr>
            <a:endParaRPr lang="es-AR" dirty="0" smtClean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AR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Responsabilidad negativa</a:t>
            </a:r>
            <a:r>
              <a:rPr lang="es-AR" dirty="0" smtClean="0">
                <a:latin typeface="Arial" pitchFamily="34" charset="0"/>
                <a:cs typeface="Arial" pitchFamily="34" charset="0"/>
              </a:rPr>
              <a:t>: No dañar el ambiente, no fabricar productos peligrosos, no explotar a los empleados.</a:t>
            </a:r>
          </a:p>
          <a:p>
            <a:pPr algn="just"/>
            <a:endParaRPr lang="es-AR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AR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Responsabilidad positiva</a:t>
            </a:r>
            <a:r>
              <a:rPr lang="es-AR" dirty="0" smtClean="0">
                <a:latin typeface="Arial" pitchFamily="34" charset="0"/>
                <a:cs typeface="Arial" pitchFamily="34" charset="0"/>
              </a:rPr>
              <a:t>: Obrar bien, capacitar a los empleados, dar buen retorno a la inversión </a:t>
            </a:r>
          </a:p>
          <a:p>
            <a:endParaRPr lang="es-AR" dirty="0" smtClean="0">
              <a:latin typeface="Arial" pitchFamily="34" charset="0"/>
              <a:cs typeface="Arial" pitchFamily="34" charset="0"/>
            </a:endParaRPr>
          </a:p>
          <a:p>
            <a:pPr marL="137160" indent="0" algn="ctr">
              <a:buNone/>
            </a:pPr>
            <a:r>
              <a:rPr lang="es-AR" dirty="0" smtClean="0">
                <a:latin typeface="Arial" pitchFamily="34" charset="0"/>
                <a:cs typeface="Arial" pitchFamily="34" charset="0"/>
              </a:rPr>
              <a:t>La ética ofrece un método, supuestos viables y herramientas conceptuales para decidir qué curso de acción es el más apropiado. </a:t>
            </a:r>
          </a:p>
          <a:p>
            <a:pPr marL="137160" indent="0" algn="ctr">
              <a:buNone/>
            </a:pPr>
            <a:endParaRPr lang="es-AR" dirty="0">
              <a:latin typeface="Arial" pitchFamily="34" charset="0"/>
              <a:cs typeface="Arial" pitchFamily="34" charset="0"/>
            </a:endParaRPr>
          </a:p>
          <a:p>
            <a:pPr marL="137160" indent="0" algn="ctr">
              <a:buNone/>
            </a:pPr>
            <a:r>
              <a:rPr lang="es-AR" dirty="0" smtClean="0">
                <a:latin typeface="Arial" pitchFamily="34" charset="0"/>
                <a:cs typeface="Arial" pitchFamily="34" charset="0"/>
              </a:rPr>
              <a:t>“Proceso de decidir lo que debe hacerse”</a:t>
            </a:r>
            <a:endParaRPr lang="es-A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55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11560" y="548680"/>
            <a:ext cx="8263830" cy="1325563"/>
          </a:xfrm>
        </p:spPr>
        <p:txBody>
          <a:bodyPr>
            <a:normAutofit/>
          </a:bodyPr>
          <a:lstStyle/>
          <a:p>
            <a:r>
              <a:rPr lang="es-AR" sz="4000" dirty="0" smtClean="0">
                <a:effectLst/>
                <a:latin typeface="Arial" pitchFamily="34" charset="0"/>
                <a:cs typeface="Arial" pitchFamily="34" charset="0"/>
              </a:rPr>
              <a:t>Puntos focales de las decisiones éticas </a:t>
            </a:r>
            <a:endParaRPr lang="es-AR" sz="4000" dirty="0"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27584" y="2148840"/>
            <a:ext cx="9433048" cy="4709160"/>
          </a:xfrm>
        </p:spPr>
        <p:txBody>
          <a:bodyPr/>
          <a:lstStyle/>
          <a:p>
            <a:r>
              <a:rPr lang="es-AR" dirty="0" smtClean="0">
                <a:latin typeface="Arial" pitchFamily="34" charset="0"/>
                <a:cs typeface="Arial" pitchFamily="34" charset="0"/>
              </a:rPr>
              <a:t>Una decisión ética puede estar enfocada en: </a:t>
            </a:r>
          </a:p>
          <a:p>
            <a:endParaRPr lang="es-AR" dirty="0">
              <a:latin typeface="Arial" pitchFamily="34" charset="0"/>
              <a:cs typeface="Arial" pitchFamily="34" charset="0"/>
            </a:endParaRPr>
          </a:p>
          <a:p>
            <a:r>
              <a:rPr lang="es-AR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Consecuencias</a:t>
            </a:r>
            <a:r>
              <a:rPr lang="es-AR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2400" dirty="0" smtClean="0">
                <a:latin typeface="Arial" pitchFamily="34" charset="0"/>
                <a:cs typeface="Arial" pitchFamily="34" charset="0"/>
              </a:rPr>
              <a:t>(utilitarismo)</a:t>
            </a:r>
          </a:p>
          <a:p>
            <a:pPr marL="137160" indent="0">
              <a:buNone/>
            </a:pPr>
            <a:endParaRPr lang="es-AR" sz="24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Deberes, obligaciones y principios</a:t>
            </a:r>
            <a:r>
              <a:rPr lang="es-AR" sz="3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AR" sz="2400" dirty="0" smtClean="0">
                <a:latin typeface="Arial" pitchFamily="34" charset="0"/>
                <a:cs typeface="Arial" pitchFamily="34" charset="0"/>
              </a:rPr>
              <a:t>(Deontología)</a:t>
            </a:r>
          </a:p>
          <a:p>
            <a:pPr marL="137160" indent="0">
              <a:buNone/>
            </a:pPr>
            <a:endParaRPr lang="es-AR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s-AR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Integridad </a:t>
            </a:r>
          </a:p>
          <a:p>
            <a:endParaRPr lang="es-AR" dirty="0" smtClean="0"/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35545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904696"/>
          </a:xfrm>
        </p:spPr>
        <p:txBody>
          <a:bodyPr>
            <a:normAutofit lnSpcReduction="10000"/>
          </a:bodyPr>
          <a:lstStyle/>
          <a:p>
            <a:pPr algn="ctr"/>
            <a:r>
              <a:rPr lang="es-AR" dirty="0" smtClean="0">
                <a:latin typeface="Arial" pitchFamily="34" charset="0"/>
                <a:cs typeface="Arial" pitchFamily="34" charset="0"/>
              </a:rPr>
              <a:t>Es fundamental conocer los juicios de valor y los supuestos que operan de modo implícito en el proceso de toma de decisiones</a:t>
            </a:r>
          </a:p>
          <a:p>
            <a:pPr algn="ctr"/>
            <a:endParaRPr lang="es-AR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AR" dirty="0" smtClean="0">
                <a:latin typeface="Arial" pitchFamily="34" charset="0"/>
                <a:cs typeface="Arial" pitchFamily="34" charset="0"/>
              </a:rPr>
              <a:t>A su vez, los sistemas humanos deben reconocer los derechos de sus miembros, tienen que ser justos y deben ser activos.</a:t>
            </a:r>
          </a:p>
          <a:p>
            <a:pPr algn="ctr"/>
            <a:endParaRPr lang="es-AR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s-AR" b="1" u="sng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Ejemplo</a:t>
            </a:r>
            <a:r>
              <a:rPr lang="es-AR" dirty="0" smtClean="0">
                <a:latin typeface="Arial" pitchFamily="34" charset="0"/>
                <a:cs typeface="Arial" pitchFamily="34" charset="0"/>
              </a:rPr>
              <a:t>: derecho a la huelga, al aprendizaje, a igual salario por igual trabajo, a condiciones seguras de trabajo, etc.</a:t>
            </a:r>
          </a:p>
          <a:p>
            <a:pPr algn="ctr"/>
            <a:endParaRPr lang="es-AR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s-AR" b="1" i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La ética de los sistemas tiene que considerar de qué modo el sistema de la organización afecta a su comunidad humana, especialmente en términos de derechos humanos y justicia en la organización</a:t>
            </a:r>
            <a:endParaRPr lang="es-AR" b="1" i="1" dirty="0">
              <a:solidFill>
                <a:schemeClr val="accent6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980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734325" y="1709448"/>
            <a:ext cx="767535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AR" sz="2800" dirty="0" smtClean="0">
                <a:latin typeface="Arial" pitchFamily="34" charset="0"/>
                <a:cs typeface="Arial" pitchFamily="34" charset="0"/>
              </a:rPr>
              <a:t>En contraste con el conductismo la ética supone que las personas actúan porque han decidido qué es lo correcto. </a:t>
            </a:r>
          </a:p>
          <a:p>
            <a:pPr marL="0" indent="0" algn="ctr">
              <a:buNone/>
            </a:pPr>
            <a:endParaRPr lang="es-AR" sz="2800" dirty="0">
              <a:latin typeface="Arial" pitchFamily="34" charset="0"/>
              <a:cs typeface="Arial" pitchFamily="34" charset="0"/>
            </a:endParaRPr>
          </a:p>
          <a:p>
            <a:pPr marL="0" indent="0" algn="ctr">
              <a:buNone/>
            </a:pPr>
            <a:r>
              <a:rPr lang="es-AR" sz="2800" dirty="0" smtClean="0">
                <a:latin typeface="Arial" pitchFamily="34" charset="0"/>
                <a:cs typeface="Arial" pitchFamily="34" charset="0"/>
              </a:rPr>
              <a:t>En otras palabras, los actores eligen no sólo sobre la base de su experiencia sino porque en ese momento en particular se han decidido a favor de una posibilidad particular en perjuicio de otra. </a:t>
            </a:r>
            <a:endParaRPr lang="es-AR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495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476672"/>
            <a:ext cx="8229600" cy="5904696"/>
          </a:xfrm>
        </p:spPr>
        <p:txBody>
          <a:bodyPr>
            <a:normAutofit/>
          </a:bodyPr>
          <a:lstStyle/>
          <a:p>
            <a:r>
              <a:rPr lang="es-AR" dirty="0" smtClean="0">
                <a:solidFill>
                  <a:srgbClr val="FFC000"/>
                </a:solidFill>
              </a:rPr>
              <a:t>Ética descriptiva</a:t>
            </a:r>
            <a:r>
              <a:rPr lang="es-AR" dirty="0" smtClean="0"/>
              <a:t>: expone cómo actúan las personas y explica su acción en los términos de los juicios de valor y de los supuestos de esas personas </a:t>
            </a:r>
          </a:p>
          <a:p>
            <a:pPr marL="137160" indent="0">
              <a:buNone/>
            </a:pPr>
            <a:endParaRPr lang="es-AR" dirty="0" smtClean="0"/>
          </a:p>
          <a:p>
            <a:r>
              <a:rPr lang="es-AR" b="1" dirty="0" smtClean="0">
                <a:solidFill>
                  <a:srgbClr val="FFC000"/>
                </a:solidFill>
              </a:rPr>
              <a:t>Ética prescriptiva</a:t>
            </a:r>
            <a:r>
              <a:rPr lang="es-AR" dirty="0" smtClean="0"/>
              <a:t>: estudia de que modo deben actuar las personas y analiza los juicios de valor y los supuestos que justificaría esas acciones</a:t>
            </a:r>
          </a:p>
          <a:p>
            <a:endParaRPr lang="es-AR" dirty="0"/>
          </a:p>
          <a:p>
            <a:endParaRPr lang="es-AR" dirty="0" smtClean="0"/>
          </a:p>
          <a:p>
            <a:pPr marL="137160" indent="0" algn="ctr">
              <a:buNone/>
            </a:pPr>
            <a:r>
              <a:rPr lang="es-AR" sz="3200" dirty="0"/>
              <a:t>“Lo que es”, explicación, conducta </a:t>
            </a:r>
          </a:p>
          <a:p>
            <a:pPr marL="0" indent="0" algn="ctr">
              <a:buNone/>
            </a:pPr>
            <a:r>
              <a:rPr lang="es-AR" sz="3200" dirty="0">
                <a:solidFill>
                  <a:srgbClr val="FFFF00"/>
                </a:solidFill>
              </a:rPr>
              <a:t>vs</a:t>
            </a:r>
          </a:p>
          <a:p>
            <a:pPr marL="137160" indent="0" algn="ctr">
              <a:buNone/>
            </a:pPr>
            <a:r>
              <a:rPr lang="es-AR" sz="3200" dirty="0"/>
              <a:t>“Lo que debe ser”, justificación, acción </a:t>
            </a:r>
          </a:p>
          <a:p>
            <a:pPr marL="137160" indent="0">
              <a:buNone/>
            </a:pPr>
            <a:r>
              <a:rPr lang="es-AR" sz="3200" dirty="0"/>
              <a:t>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88999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">
  <a:themeElements>
    <a:clrScheme name="Profundidad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Profundidad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rofundidad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679</TotalTime>
  <Words>1302</Words>
  <Application>Microsoft Office PowerPoint</Application>
  <PresentationFormat>Presentación en pantalla (4:3)</PresentationFormat>
  <Paragraphs>135</Paragraphs>
  <Slides>23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23</vt:i4>
      </vt:variant>
    </vt:vector>
  </HeadingPairs>
  <TitlesOfParts>
    <vt:vector size="34" baseType="lpstr">
      <vt:lpstr>Arial</vt:lpstr>
      <vt:lpstr>Arial Unicode MS</vt:lpstr>
      <vt:lpstr>Calibri</vt:lpstr>
      <vt:lpstr>Calibri Light</vt:lpstr>
      <vt:lpstr>Corbel</vt:lpstr>
      <vt:lpstr>Portada-Light</vt:lpstr>
      <vt:lpstr>Times New Roman</vt:lpstr>
      <vt:lpstr>Wingdings</vt:lpstr>
      <vt:lpstr>Wingdings 2</vt:lpstr>
      <vt:lpstr>Profundidad</vt:lpstr>
      <vt:lpstr>Tema de Office</vt:lpstr>
      <vt:lpstr>La Ética en las organizaciones   Andrew J. Dubrin </vt:lpstr>
      <vt:lpstr>Objetivos de la clase </vt:lpstr>
      <vt:lpstr>Presentación de PowerPoint</vt:lpstr>
      <vt:lpstr>Presentación de PowerPoint</vt:lpstr>
      <vt:lpstr>Presentación de PowerPoint</vt:lpstr>
      <vt:lpstr>Puntos focales de las decisiones éticas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Responsabilidad Social Empresaria </vt:lpstr>
      <vt:lpstr>RSE</vt:lpstr>
      <vt:lpstr>Impulsores de prácticas responsables</vt:lpstr>
      <vt:lpstr>Presentación de PowerPoint</vt:lpstr>
      <vt:lpstr>Presentación de PowerPoint</vt:lpstr>
      <vt:lpstr>Cuatro áreas básicas de la RSE</vt:lpstr>
      <vt:lpstr>El argumento de la competitividad</vt:lpstr>
      <vt:lpstr>¿Qué aprendimos hoy?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Ética en la organizaciones</dc:title>
  <dc:creator>Perez Danderfer, Ezequiel</dc:creator>
  <cp:lastModifiedBy>Paloma</cp:lastModifiedBy>
  <cp:revision>40</cp:revision>
  <dcterms:created xsi:type="dcterms:W3CDTF">2013-05-07T18:03:51Z</dcterms:created>
  <dcterms:modified xsi:type="dcterms:W3CDTF">2020-04-15T17:22:57Z</dcterms:modified>
</cp:coreProperties>
</file>