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80" r:id="rId1"/>
  </p:sldMasterIdLst>
  <p:notesMasterIdLst>
    <p:notesMasterId r:id="rId33"/>
  </p:notesMasterIdLst>
  <p:sldIdLst>
    <p:sldId id="259" r:id="rId2"/>
    <p:sldId id="290" r:id="rId3"/>
    <p:sldId id="281" r:id="rId4"/>
    <p:sldId id="307" r:id="rId5"/>
    <p:sldId id="316" r:id="rId6"/>
    <p:sldId id="315" r:id="rId7"/>
    <p:sldId id="260" r:id="rId8"/>
    <p:sldId id="278" r:id="rId9"/>
    <p:sldId id="277" r:id="rId10"/>
    <p:sldId id="279" r:id="rId11"/>
    <p:sldId id="289" r:id="rId12"/>
    <p:sldId id="299" r:id="rId13"/>
    <p:sldId id="300" r:id="rId14"/>
    <p:sldId id="301" r:id="rId15"/>
    <p:sldId id="296" r:id="rId16"/>
    <p:sldId id="297" r:id="rId17"/>
    <p:sldId id="314" r:id="rId18"/>
    <p:sldId id="317" r:id="rId19"/>
    <p:sldId id="318" r:id="rId20"/>
    <p:sldId id="319" r:id="rId21"/>
    <p:sldId id="312" r:id="rId22"/>
    <p:sldId id="280" r:id="rId23"/>
    <p:sldId id="298" r:id="rId24"/>
    <p:sldId id="304" r:id="rId25"/>
    <p:sldId id="308" r:id="rId26"/>
    <p:sldId id="294" r:id="rId27"/>
    <p:sldId id="309" r:id="rId28"/>
    <p:sldId id="310" r:id="rId29"/>
    <p:sldId id="311" r:id="rId30"/>
    <p:sldId id="295" r:id="rId31"/>
    <p:sldId id="305" r:id="rId32"/>
  </p:sldIdLst>
  <p:sldSz cx="9144000" cy="6858000" type="screen4x3"/>
  <p:notesSz cx="6797675" cy="9926638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BCB"/>
    <a:srgbClr val="D09DD1"/>
    <a:srgbClr val="E886BE"/>
    <a:srgbClr val="B6FD9D"/>
    <a:srgbClr val="B2FE74"/>
    <a:srgbClr val="7FDAF3"/>
    <a:srgbClr val="8EE4A7"/>
    <a:srgbClr val="F9F9BF"/>
    <a:srgbClr val="F7DAAF"/>
    <a:srgbClr val="A2F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4" autoAdjust="0"/>
  </p:normalViewPr>
  <p:slideViewPr>
    <p:cSldViewPr>
      <p:cViewPr varScale="1">
        <p:scale>
          <a:sx n="49" d="100"/>
          <a:sy n="49" d="100"/>
        </p:scale>
        <p:origin x="80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290"/>
    </p:cViewPr>
  </p:sorterViewPr>
  <p:notesViewPr>
    <p:cSldViewPr>
      <p:cViewPr varScale="1">
        <p:scale>
          <a:sx n="54" d="100"/>
          <a:sy n="54" d="100"/>
        </p:scale>
        <p:origin x="-2322" y="-96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891839-B4C3-4E18-A232-9E686AB62826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1"/>
      <dgm:spPr/>
    </dgm:pt>
    <dgm:pt modelId="{117B6E50-FDC0-402B-88B9-96E9F463644F}">
      <dgm:prSet phldrT="[Text]"/>
      <dgm:spPr/>
      <dgm:t>
        <a:bodyPr/>
        <a:lstStyle/>
        <a:p>
          <a:r>
            <a:rPr lang="es-AR" dirty="0" smtClean="0"/>
            <a:t>Reporte financiero</a:t>
          </a:r>
          <a:endParaRPr lang="es-AR" dirty="0"/>
        </a:p>
      </dgm:t>
    </dgm:pt>
    <dgm:pt modelId="{25304740-48FE-4C2B-878B-81326647148F}" type="parTrans" cxnId="{EDC01BC2-5759-4E63-9CF3-76F1C669B6C6}">
      <dgm:prSet/>
      <dgm:spPr/>
      <dgm:t>
        <a:bodyPr/>
        <a:lstStyle/>
        <a:p>
          <a:endParaRPr lang="es-AR"/>
        </a:p>
      </dgm:t>
    </dgm:pt>
    <dgm:pt modelId="{45BB0B50-3876-4252-944B-457DB196CB9F}" type="sibTrans" cxnId="{EDC01BC2-5759-4E63-9CF3-76F1C669B6C6}">
      <dgm:prSet/>
      <dgm:spPr/>
      <dgm:t>
        <a:bodyPr/>
        <a:lstStyle/>
        <a:p>
          <a:endParaRPr lang="es-AR"/>
        </a:p>
      </dgm:t>
    </dgm:pt>
    <dgm:pt modelId="{B8B2EE32-373F-4D20-8EB3-DEA1548727F7}">
      <dgm:prSet phldrT="[Text]"/>
      <dgm:spPr/>
      <dgm:t>
        <a:bodyPr/>
        <a:lstStyle/>
        <a:p>
          <a:r>
            <a:rPr lang="es-AR" dirty="0" smtClean="0"/>
            <a:t>Reporte sobre </a:t>
          </a:r>
        </a:p>
        <a:p>
          <a:r>
            <a:rPr lang="es-AR" dirty="0" smtClean="0"/>
            <a:t>sustentabilidad</a:t>
          </a:r>
          <a:endParaRPr lang="es-AR" dirty="0"/>
        </a:p>
      </dgm:t>
    </dgm:pt>
    <dgm:pt modelId="{F146BF7B-6E8B-43D9-99F7-288B3A72C986}" type="parTrans" cxnId="{E9765BC7-8E2D-481C-9905-A509A77A6C02}">
      <dgm:prSet/>
      <dgm:spPr/>
      <dgm:t>
        <a:bodyPr/>
        <a:lstStyle/>
        <a:p>
          <a:endParaRPr lang="es-AR"/>
        </a:p>
      </dgm:t>
    </dgm:pt>
    <dgm:pt modelId="{F9B18795-6A47-4F58-B199-8A5E5BA501F0}" type="sibTrans" cxnId="{E9765BC7-8E2D-481C-9905-A509A77A6C02}">
      <dgm:prSet/>
      <dgm:spPr/>
      <dgm:t>
        <a:bodyPr/>
        <a:lstStyle/>
        <a:p>
          <a:endParaRPr lang="es-AR"/>
        </a:p>
      </dgm:t>
    </dgm:pt>
    <dgm:pt modelId="{7EFA2996-E6E1-4A87-83D6-3253692FE06B}">
      <dgm:prSet phldrT="[Text]"/>
      <dgm:spPr/>
      <dgm:t>
        <a:bodyPr/>
        <a:lstStyle/>
        <a:p>
          <a:r>
            <a:rPr lang="es-AR" dirty="0" smtClean="0"/>
            <a:t>Reporte Integrado</a:t>
          </a:r>
          <a:endParaRPr lang="es-AR" dirty="0"/>
        </a:p>
      </dgm:t>
    </dgm:pt>
    <dgm:pt modelId="{8D344B31-4527-4CAC-9271-9C92AB656E87}" type="parTrans" cxnId="{92EEC767-2D8B-4886-A3D9-8146FE049598}">
      <dgm:prSet/>
      <dgm:spPr/>
      <dgm:t>
        <a:bodyPr/>
        <a:lstStyle/>
        <a:p>
          <a:endParaRPr lang="es-AR"/>
        </a:p>
      </dgm:t>
    </dgm:pt>
    <dgm:pt modelId="{7A0A12AE-E964-45D3-B250-1BB1F31175BE}" type="sibTrans" cxnId="{92EEC767-2D8B-4886-A3D9-8146FE049598}">
      <dgm:prSet/>
      <dgm:spPr/>
      <dgm:t>
        <a:bodyPr/>
        <a:lstStyle/>
        <a:p>
          <a:endParaRPr lang="es-AR"/>
        </a:p>
      </dgm:t>
    </dgm:pt>
    <dgm:pt modelId="{CD271187-034B-42BE-A540-D5B4E2D1FB3F}" type="pres">
      <dgm:prSet presAssocID="{75891839-B4C3-4E18-A232-9E686AB62826}" presName="Name0" presStyleCnt="0">
        <dgm:presLayoutVars>
          <dgm:dir/>
          <dgm:resizeHandles val="exact"/>
        </dgm:presLayoutVars>
      </dgm:prSet>
      <dgm:spPr/>
    </dgm:pt>
    <dgm:pt modelId="{C7852504-BA41-422B-BCFF-4894447F5722}" type="pres">
      <dgm:prSet presAssocID="{75891839-B4C3-4E18-A232-9E686AB62826}" presName="fgShape" presStyleLbl="fgShp" presStyleIdx="0" presStyleCnt="1"/>
      <dgm:spPr/>
    </dgm:pt>
    <dgm:pt modelId="{E682E335-33E2-4FEA-835A-4E7C1365DC6A}" type="pres">
      <dgm:prSet presAssocID="{75891839-B4C3-4E18-A232-9E686AB62826}" presName="linComp" presStyleCnt="0"/>
      <dgm:spPr/>
    </dgm:pt>
    <dgm:pt modelId="{F9683F96-3ACF-4732-B81F-2BE3AD6BA5F8}" type="pres">
      <dgm:prSet presAssocID="{117B6E50-FDC0-402B-88B9-96E9F463644F}" presName="compNode" presStyleCnt="0"/>
      <dgm:spPr/>
    </dgm:pt>
    <dgm:pt modelId="{BA576D48-5AA2-45E4-ADE4-B2B40793B783}" type="pres">
      <dgm:prSet presAssocID="{117B6E50-FDC0-402B-88B9-96E9F463644F}" presName="bkgdShape" presStyleLbl="node1" presStyleIdx="0" presStyleCnt="3"/>
      <dgm:spPr/>
      <dgm:t>
        <a:bodyPr/>
        <a:lstStyle/>
        <a:p>
          <a:endParaRPr lang="es-AR"/>
        </a:p>
      </dgm:t>
    </dgm:pt>
    <dgm:pt modelId="{9C9E0E70-BF68-4D88-9604-CF0669F7D34D}" type="pres">
      <dgm:prSet presAssocID="{117B6E50-FDC0-402B-88B9-96E9F463644F}" presName="nodeTx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483DA22-F666-47A8-B984-3BC6F3427C66}" type="pres">
      <dgm:prSet presAssocID="{117B6E50-FDC0-402B-88B9-96E9F463644F}" presName="invisiNode" presStyleLbl="node1" presStyleIdx="0" presStyleCnt="3"/>
      <dgm:spPr/>
    </dgm:pt>
    <dgm:pt modelId="{C331E8CD-5327-4C4B-B349-8A070E3EB942}" type="pres">
      <dgm:prSet presAssocID="{117B6E50-FDC0-402B-88B9-96E9F463644F}" presName="imagNode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6FBB3E3B-43D3-493F-A44C-185195480A91}" type="pres">
      <dgm:prSet presAssocID="{45BB0B50-3876-4252-944B-457DB196CB9F}" presName="sibTrans" presStyleLbl="sibTrans2D1" presStyleIdx="0" presStyleCnt="0"/>
      <dgm:spPr/>
      <dgm:t>
        <a:bodyPr/>
        <a:lstStyle/>
        <a:p>
          <a:endParaRPr lang="es-AR"/>
        </a:p>
      </dgm:t>
    </dgm:pt>
    <dgm:pt modelId="{4CCE4CD2-1C1D-4A38-8F35-644F47D0CBC5}" type="pres">
      <dgm:prSet presAssocID="{B8B2EE32-373F-4D20-8EB3-DEA1548727F7}" presName="compNode" presStyleCnt="0"/>
      <dgm:spPr/>
    </dgm:pt>
    <dgm:pt modelId="{5267EFF6-705A-4714-B2A1-96C4707CAE1C}" type="pres">
      <dgm:prSet presAssocID="{B8B2EE32-373F-4D20-8EB3-DEA1548727F7}" presName="bkgdShape" presStyleLbl="node1" presStyleIdx="1" presStyleCnt="3"/>
      <dgm:spPr/>
      <dgm:t>
        <a:bodyPr/>
        <a:lstStyle/>
        <a:p>
          <a:endParaRPr lang="es-AR"/>
        </a:p>
      </dgm:t>
    </dgm:pt>
    <dgm:pt modelId="{0507AB51-E582-419A-B1C8-63434415CEFB}" type="pres">
      <dgm:prSet presAssocID="{B8B2EE32-373F-4D20-8EB3-DEA1548727F7}" presName="nodeT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367B5CB-CE5F-45A9-9B86-38CBBE9EC400}" type="pres">
      <dgm:prSet presAssocID="{B8B2EE32-373F-4D20-8EB3-DEA1548727F7}" presName="invisiNode" presStyleLbl="node1" presStyleIdx="1" presStyleCnt="3"/>
      <dgm:spPr/>
    </dgm:pt>
    <dgm:pt modelId="{0124E23D-1A24-49D1-A10B-93483AC045A1}" type="pres">
      <dgm:prSet presAssocID="{B8B2EE32-373F-4D20-8EB3-DEA1548727F7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55CE1F1-D751-4AD4-9EDC-C7F9F2828363}" type="pres">
      <dgm:prSet presAssocID="{F9B18795-6A47-4F58-B199-8A5E5BA501F0}" presName="sibTrans" presStyleLbl="sibTrans2D1" presStyleIdx="0" presStyleCnt="0"/>
      <dgm:spPr/>
      <dgm:t>
        <a:bodyPr/>
        <a:lstStyle/>
        <a:p>
          <a:endParaRPr lang="es-AR"/>
        </a:p>
      </dgm:t>
    </dgm:pt>
    <dgm:pt modelId="{2AF7B379-3B5B-4F3C-8B59-BFABFC971066}" type="pres">
      <dgm:prSet presAssocID="{7EFA2996-E6E1-4A87-83D6-3253692FE06B}" presName="compNode" presStyleCnt="0"/>
      <dgm:spPr/>
    </dgm:pt>
    <dgm:pt modelId="{E3B8CE5D-20DF-4D0D-9B0A-21C24A87566C}" type="pres">
      <dgm:prSet presAssocID="{7EFA2996-E6E1-4A87-83D6-3253692FE06B}" presName="bkgdShape" presStyleLbl="node1" presStyleIdx="2" presStyleCnt="3"/>
      <dgm:spPr/>
      <dgm:t>
        <a:bodyPr/>
        <a:lstStyle/>
        <a:p>
          <a:endParaRPr lang="es-AR"/>
        </a:p>
      </dgm:t>
    </dgm:pt>
    <dgm:pt modelId="{4E56FBA4-C3D5-4C79-8D8D-A93191829038}" type="pres">
      <dgm:prSet presAssocID="{7EFA2996-E6E1-4A87-83D6-3253692FE06B}" presName="nodeT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061698B-7BF3-40EC-B92A-84F30E5CB8CC}" type="pres">
      <dgm:prSet presAssocID="{7EFA2996-E6E1-4A87-83D6-3253692FE06B}" presName="invisiNode" presStyleLbl="node1" presStyleIdx="2" presStyleCnt="3"/>
      <dgm:spPr/>
    </dgm:pt>
    <dgm:pt modelId="{C42069F0-FBD3-4B0E-BB41-15F5B5CB7134}" type="pres">
      <dgm:prSet presAssocID="{7EFA2996-E6E1-4A87-83D6-3253692FE06B}" presName="imagNode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</dgm:ptLst>
  <dgm:cxnLst>
    <dgm:cxn modelId="{EDC01BC2-5759-4E63-9CF3-76F1C669B6C6}" srcId="{75891839-B4C3-4E18-A232-9E686AB62826}" destId="{117B6E50-FDC0-402B-88B9-96E9F463644F}" srcOrd="0" destOrd="0" parTransId="{25304740-48FE-4C2B-878B-81326647148F}" sibTransId="{45BB0B50-3876-4252-944B-457DB196CB9F}"/>
    <dgm:cxn modelId="{E9765BC7-8E2D-481C-9905-A509A77A6C02}" srcId="{75891839-B4C3-4E18-A232-9E686AB62826}" destId="{B8B2EE32-373F-4D20-8EB3-DEA1548727F7}" srcOrd="1" destOrd="0" parTransId="{F146BF7B-6E8B-43D9-99F7-288B3A72C986}" sibTransId="{F9B18795-6A47-4F58-B199-8A5E5BA501F0}"/>
    <dgm:cxn modelId="{E887D2C0-B5B4-473D-B257-1B43458BD817}" type="presOf" srcId="{75891839-B4C3-4E18-A232-9E686AB62826}" destId="{CD271187-034B-42BE-A540-D5B4E2D1FB3F}" srcOrd="0" destOrd="0" presId="urn:microsoft.com/office/officeart/2005/8/layout/hList7#1"/>
    <dgm:cxn modelId="{92EEC767-2D8B-4886-A3D9-8146FE049598}" srcId="{75891839-B4C3-4E18-A232-9E686AB62826}" destId="{7EFA2996-E6E1-4A87-83D6-3253692FE06B}" srcOrd="2" destOrd="0" parTransId="{8D344B31-4527-4CAC-9271-9C92AB656E87}" sibTransId="{7A0A12AE-E964-45D3-B250-1BB1F31175BE}"/>
    <dgm:cxn modelId="{1B117401-2378-4149-A226-BF11F7CD8C6C}" type="presOf" srcId="{B8B2EE32-373F-4D20-8EB3-DEA1548727F7}" destId="{0507AB51-E582-419A-B1C8-63434415CEFB}" srcOrd="1" destOrd="0" presId="urn:microsoft.com/office/officeart/2005/8/layout/hList7#1"/>
    <dgm:cxn modelId="{72F05834-A3F3-4CA1-83DB-76FA60AF5614}" type="presOf" srcId="{117B6E50-FDC0-402B-88B9-96E9F463644F}" destId="{9C9E0E70-BF68-4D88-9604-CF0669F7D34D}" srcOrd="1" destOrd="0" presId="urn:microsoft.com/office/officeart/2005/8/layout/hList7#1"/>
    <dgm:cxn modelId="{7E4EA1B0-CBCE-4003-B7AC-9B3628D40F5F}" type="presOf" srcId="{F9B18795-6A47-4F58-B199-8A5E5BA501F0}" destId="{455CE1F1-D751-4AD4-9EDC-C7F9F2828363}" srcOrd="0" destOrd="0" presId="urn:microsoft.com/office/officeart/2005/8/layout/hList7#1"/>
    <dgm:cxn modelId="{76C63A1E-5A2D-4B58-8ABB-BCE610D74E20}" type="presOf" srcId="{117B6E50-FDC0-402B-88B9-96E9F463644F}" destId="{BA576D48-5AA2-45E4-ADE4-B2B40793B783}" srcOrd="0" destOrd="0" presId="urn:microsoft.com/office/officeart/2005/8/layout/hList7#1"/>
    <dgm:cxn modelId="{A364118F-B4C0-47A0-9573-318091633A7A}" type="presOf" srcId="{45BB0B50-3876-4252-944B-457DB196CB9F}" destId="{6FBB3E3B-43D3-493F-A44C-185195480A91}" srcOrd="0" destOrd="0" presId="urn:microsoft.com/office/officeart/2005/8/layout/hList7#1"/>
    <dgm:cxn modelId="{76FE4356-6A98-4E4F-91E4-32572B362729}" type="presOf" srcId="{B8B2EE32-373F-4D20-8EB3-DEA1548727F7}" destId="{5267EFF6-705A-4714-B2A1-96C4707CAE1C}" srcOrd="0" destOrd="0" presId="urn:microsoft.com/office/officeart/2005/8/layout/hList7#1"/>
    <dgm:cxn modelId="{2241D652-1D62-4392-A2A2-D3A2B16F3FD2}" type="presOf" srcId="{7EFA2996-E6E1-4A87-83D6-3253692FE06B}" destId="{4E56FBA4-C3D5-4C79-8D8D-A93191829038}" srcOrd="1" destOrd="0" presId="urn:microsoft.com/office/officeart/2005/8/layout/hList7#1"/>
    <dgm:cxn modelId="{B71271C6-2BA5-4E9E-B97E-C398592E3425}" type="presOf" srcId="{7EFA2996-E6E1-4A87-83D6-3253692FE06B}" destId="{E3B8CE5D-20DF-4D0D-9B0A-21C24A87566C}" srcOrd="0" destOrd="0" presId="urn:microsoft.com/office/officeart/2005/8/layout/hList7#1"/>
    <dgm:cxn modelId="{F90DC55D-AF67-42FB-98FC-6E2784B5A595}" type="presParOf" srcId="{CD271187-034B-42BE-A540-D5B4E2D1FB3F}" destId="{C7852504-BA41-422B-BCFF-4894447F5722}" srcOrd="0" destOrd="0" presId="urn:microsoft.com/office/officeart/2005/8/layout/hList7#1"/>
    <dgm:cxn modelId="{8E5554C8-6CF3-45C2-824C-7FA2B1DB17B6}" type="presParOf" srcId="{CD271187-034B-42BE-A540-D5B4E2D1FB3F}" destId="{E682E335-33E2-4FEA-835A-4E7C1365DC6A}" srcOrd="1" destOrd="0" presId="urn:microsoft.com/office/officeart/2005/8/layout/hList7#1"/>
    <dgm:cxn modelId="{00433498-10D9-49F7-B869-B697B3B3C072}" type="presParOf" srcId="{E682E335-33E2-4FEA-835A-4E7C1365DC6A}" destId="{F9683F96-3ACF-4732-B81F-2BE3AD6BA5F8}" srcOrd="0" destOrd="0" presId="urn:microsoft.com/office/officeart/2005/8/layout/hList7#1"/>
    <dgm:cxn modelId="{DABA34F4-0AE5-4156-86F6-71AA39678F5D}" type="presParOf" srcId="{F9683F96-3ACF-4732-B81F-2BE3AD6BA5F8}" destId="{BA576D48-5AA2-45E4-ADE4-B2B40793B783}" srcOrd="0" destOrd="0" presId="urn:microsoft.com/office/officeart/2005/8/layout/hList7#1"/>
    <dgm:cxn modelId="{2AC960B3-0E12-4066-9260-713646100FF6}" type="presParOf" srcId="{F9683F96-3ACF-4732-B81F-2BE3AD6BA5F8}" destId="{9C9E0E70-BF68-4D88-9604-CF0669F7D34D}" srcOrd="1" destOrd="0" presId="urn:microsoft.com/office/officeart/2005/8/layout/hList7#1"/>
    <dgm:cxn modelId="{B2203C41-019F-4C1B-B449-1D9372858A60}" type="presParOf" srcId="{F9683F96-3ACF-4732-B81F-2BE3AD6BA5F8}" destId="{B483DA22-F666-47A8-B984-3BC6F3427C66}" srcOrd="2" destOrd="0" presId="urn:microsoft.com/office/officeart/2005/8/layout/hList7#1"/>
    <dgm:cxn modelId="{2D173C9D-D2FB-4DD3-84AE-A86FF5092394}" type="presParOf" srcId="{F9683F96-3ACF-4732-B81F-2BE3AD6BA5F8}" destId="{C331E8CD-5327-4C4B-B349-8A070E3EB942}" srcOrd="3" destOrd="0" presId="urn:microsoft.com/office/officeart/2005/8/layout/hList7#1"/>
    <dgm:cxn modelId="{BAC925CA-3FC3-4B40-9210-C7177A635EC6}" type="presParOf" srcId="{E682E335-33E2-4FEA-835A-4E7C1365DC6A}" destId="{6FBB3E3B-43D3-493F-A44C-185195480A91}" srcOrd="1" destOrd="0" presId="urn:microsoft.com/office/officeart/2005/8/layout/hList7#1"/>
    <dgm:cxn modelId="{3CD2AF8D-23C3-4415-9134-CC69CDAF4D3F}" type="presParOf" srcId="{E682E335-33E2-4FEA-835A-4E7C1365DC6A}" destId="{4CCE4CD2-1C1D-4A38-8F35-644F47D0CBC5}" srcOrd="2" destOrd="0" presId="urn:microsoft.com/office/officeart/2005/8/layout/hList7#1"/>
    <dgm:cxn modelId="{3757610A-7B6B-4376-9006-38453A8AB677}" type="presParOf" srcId="{4CCE4CD2-1C1D-4A38-8F35-644F47D0CBC5}" destId="{5267EFF6-705A-4714-B2A1-96C4707CAE1C}" srcOrd="0" destOrd="0" presId="urn:microsoft.com/office/officeart/2005/8/layout/hList7#1"/>
    <dgm:cxn modelId="{D0EEF32B-C0B7-49ED-AD1C-A8A638F0994C}" type="presParOf" srcId="{4CCE4CD2-1C1D-4A38-8F35-644F47D0CBC5}" destId="{0507AB51-E582-419A-B1C8-63434415CEFB}" srcOrd="1" destOrd="0" presId="urn:microsoft.com/office/officeart/2005/8/layout/hList7#1"/>
    <dgm:cxn modelId="{D1AA7CDA-B55A-4E45-A4DC-CE0C35F6BBD8}" type="presParOf" srcId="{4CCE4CD2-1C1D-4A38-8F35-644F47D0CBC5}" destId="{D367B5CB-CE5F-45A9-9B86-38CBBE9EC400}" srcOrd="2" destOrd="0" presId="urn:microsoft.com/office/officeart/2005/8/layout/hList7#1"/>
    <dgm:cxn modelId="{BE2EED9C-DC6D-45B8-A1C7-F011B50BBD22}" type="presParOf" srcId="{4CCE4CD2-1C1D-4A38-8F35-644F47D0CBC5}" destId="{0124E23D-1A24-49D1-A10B-93483AC045A1}" srcOrd="3" destOrd="0" presId="urn:microsoft.com/office/officeart/2005/8/layout/hList7#1"/>
    <dgm:cxn modelId="{10E519B8-2DBD-41B0-912C-D1AB643B95E2}" type="presParOf" srcId="{E682E335-33E2-4FEA-835A-4E7C1365DC6A}" destId="{455CE1F1-D751-4AD4-9EDC-C7F9F2828363}" srcOrd="3" destOrd="0" presId="urn:microsoft.com/office/officeart/2005/8/layout/hList7#1"/>
    <dgm:cxn modelId="{545105F9-1157-4D28-BA1C-06FE7E48BB8E}" type="presParOf" srcId="{E682E335-33E2-4FEA-835A-4E7C1365DC6A}" destId="{2AF7B379-3B5B-4F3C-8B59-BFABFC971066}" srcOrd="4" destOrd="0" presId="urn:microsoft.com/office/officeart/2005/8/layout/hList7#1"/>
    <dgm:cxn modelId="{B420BF38-40CE-4387-95D8-609FF17FDDC1}" type="presParOf" srcId="{2AF7B379-3B5B-4F3C-8B59-BFABFC971066}" destId="{E3B8CE5D-20DF-4D0D-9B0A-21C24A87566C}" srcOrd="0" destOrd="0" presId="urn:microsoft.com/office/officeart/2005/8/layout/hList7#1"/>
    <dgm:cxn modelId="{DE79AA75-EF77-4777-BE72-E9B7FDE50392}" type="presParOf" srcId="{2AF7B379-3B5B-4F3C-8B59-BFABFC971066}" destId="{4E56FBA4-C3D5-4C79-8D8D-A93191829038}" srcOrd="1" destOrd="0" presId="urn:microsoft.com/office/officeart/2005/8/layout/hList7#1"/>
    <dgm:cxn modelId="{7C7D0318-6B1E-4D96-BF20-1B8FD372C2B2}" type="presParOf" srcId="{2AF7B379-3B5B-4F3C-8B59-BFABFC971066}" destId="{2061698B-7BF3-40EC-B92A-84F30E5CB8CC}" srcOrd="2" destOrd="0" presId="urn:microsoft.com/office/officeart/2005/8/layout/hList7#1"/>
    <dgm:cxn modelId="{7B1F3F88-26D5-44BD-AA26-5919607021A4}" type="presParOf" srcId="{2AF7B379-3B5B-4F3C-8B59-BFABFC971066}" destId="{C42069F0-FBD3-4B0E-BB41-15F5B5CB7134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76D48-5AA2-45E4-ADE4-B2B40793B783}">
      <dsp:nvSpPr>
        <dsp:cNvPr id="0" name=""/>
        <dsp:cNvSpPr/>
      </dsp:nvSpPr>
      <dsp:spPr>
        <a:xfrm>
          <a:off x="1678" y="0"/>
          <a:ext cx="2610958" cy="1709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Reporte financiero</a:t>
          </a:r>
          <a:endParaRPr lang="es-AR" sz="1400" kern="1200" dirty="0"/>
        </a:p>
      </dsp:txBody>
      <dsp:txXfrm>
        <a:off x="1678" y="683974"/>
        <a:ext cx="2610958" cy="683974"/>
      </dsp:txXfrm>
    </dsp:sp>
    <dsp:sp modelId="{C331E8CD-5327-4C4B-B349-8A070E3EB942}">
      <dsp:nvSpPr>
        <dsp:cNvPr id="0" name=""/>
        <dsp:cNvSpPr/>
      </dsp:nvSpPr>
      <dsp:spPr>
        <a:xfrm>
          <a:off x="1022453" y="102596"/>
          <a:ext cx="569408" cy="569408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7EFF6-705A-4714-B2A1-96C4707CAE1C}">
      <dsp:nvSpPr>
        <dsp:cNvPr id="0" name=""/>
        <dsp:cNvSpPr/>
      </dsp:nvSpPr>
      <dsp:spPr>
        <a:xfrm>
          <a:off x="2690964" y="0"/>
          <a:ext cx="2610958" cy="1709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Reporte sobre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sustentabilidad</a:t>
          </a:r>
          <a:endParaRPr lang="es-AR" sz="1400" kern="1200" dirty="0"/>
        </a:p>
      </dsp:txBody>
      <dsp:txXfrm>
        <a:off x="2690964" y="683974"/>
        <a:ext cx="2610958" cy="683974"/>
      </dsp:txXfrm>
    </dsp:sp>
    <dsp:sp modelId="{0124E23D-1A24-49D1-A10B-93483AC045A1}">
      <dsp:nvSpPr>
        <dsp:cNvPr id="0" name=""/>
        <dsp:cNvSpPr/>
      </dsp:nvSpPr>
      <dsp:spPr>
        <a:xfrm>
          <a:off x="3711739" y="102596"/>
          <a:ext cx="569408" cy="56940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8CE5D-20DF-4D0D-9B0A-21C24A87566C}">
      <dsp:nvSpPr>
        <dsp:cNvPr id="0" name=""/>
        <dsp:cNvSpPr/>
      </dsp:nvSpPr>
      <dsp:spPr>
        <a:xfrm>
          <a:off x="5380251" y="0"/>
          <a:ext cx="2610958" cy="17099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Reporte Integrado</a:t>
          </a:r>
          <a:endParaRPr lang="es-AR" sz="1400" kern="1200" dirty="0"/>
        </a:p>
      </dsp:txBody>
      <dsp:txXfrm>
        <a:off x="5380251" y="683974"/>
        <a:ext cx="2610958" cy="683974"/>
      </dsp:txXfrm>
    </dsp:sp>
    <dsp:sp modelId="{C42069F0-FBD3-4B0E-BB41-15F5B5CB7134}">
      <dsp:nvSpPr>
        <dsp:cNvPr id="0" name=""/>
        <dsp:cNvSpPr/>
      </dsp:nvSpPr>
      <dsp:spPr>
        <a:xfrm>
          <a:off x="6401026" y="102596"/>
          <a:ext cx="569408" cy="569408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52504-BA41-422B-BCFF-4894447F5722}">
      <dsp:nvSpPr>
        <dsp:cNvPr id="0" name=""/>
        <dsp:cNvSpPr/>
      </dsp:nvSpPr>
      <dsp:spPr>
        <a:xfrm>
          <a:off x="319715" y="1367948"/>
          <a:ext cx="7353456" cy="25649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FA95F-464D-4948-A15D-1F87A66DDDD5}" type="datetimeFigureOut">
              <a:rPr lang="es-AR" smtClean="0"/>
              <a:pPr/>
              <a:t>21/2/2022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C34E1-EF3F-4B4A-8F19-EBD046C969A7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843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694BE-E147-4DB3-AF8E-6DEC7D4F707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03862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C34E1-EF3F-4B4A-8F19-EBD046C969A7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322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C34E1-EF3F-4B4A-8F19-EBD046C969A7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322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680395" y="4715153"/>
            <a:ext cx="5436886" cy="4466987"/>
          </a:xfrm>
          <a:prstGeom prst="rect">
            <a:avLst/>
          </a:prstGeom>
        </p:spPr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53430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1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AR" altLang="es-AR" smtClean="0"/>
          </a:p>
        </p:txBody>
      </p:sp>
      <p:sp>
        <p:nvSpPr>
          <p:cNvPr id="301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defTabSz="6350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defTabSz="6350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6DAC56E-82A9-4678-8B47-8CC19BFC1B09}" type="slidenum">
              <a:rPr lang="en-US" altLang="es-AR" sz="1200" smtClean="0">
                <a:latin typeface="Calibri" pitchFamily="34" charset="0"/>
              </a:rPr>
              <a:pPr eaLnBrk="1" hangingPunct="1"/>
              <a:t>16</a:t>
            </a:fld>
            <a:endParaRPr lang="en-US" altLang="es-AR" sz="120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141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BF742-2E25-4BAB-99FB-6874DB73091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98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6ABD-4DC0-445A-9FB2-1B89EC67FDEC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7CA2E-1085-4E82-AB5A-FB6B82E86AFD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4D3FF-1912-4E62-AA66-8821DC9BA0F6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- bullet 4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88000" y="1008000"/>
            <a:ext cx="8558664" cy="0"/>
          </a:xfrm>
          <a:prstGeom prst="line">
            <a:avLst/>
          </a:prstGeom>
          <a:ln w="12700">
            <a:solidFill>
              <a:srgbClr val="7B79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288000" y="324000"/>
            <a:ext cx="8560515" cy="6354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300" b="1" i="0">
                <a:solidFill>
                  <a:srgbClr val="3C3C7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1440000"/>
            <a:ext cx="8560515" cy="4475792"/>
          </a:xfrm>
          <a:prstGeom prst="rect">
            <a:avLst/>
          </a:prstGeom>
        </p:spPr>
        <p:txBody>
          <a:bodyPr vert="horz" lIns="0" tIns="0" rIns="0" bIns="0"/>
          <a:lstStyle>
            <a:lvl1pPr marL="272708" marR="0" indent="-272708" algn="l" defTabSz="436333" rtl="0" eaLnBrk="1" fontAlgn="auto" latinLnBrk="0" hangingPunct="1">
              <a:lnSpc>
                <a:spcPts val="2258"/>
              </a:lnSpc>
              <a:spcBef>
                <a:spcPts val="600"/>
              </a:spcBef>
              <a:spcAft>
                <a:spcPts val="600"/>
              </a:spcAft>
              <a:buClr>
                <a:srgbClr val="FC0232"/>
              </a:buClr>
              <a:buSzTx/>
              <a:buFont typeface="Wingdings" pitchFamily="2" charset="2"/>
              <a:buChar char="q"/>
              <a:tabLst/>
              <a:defRPr sz="2000" b="1" i="0" baseline="0">
                <a:solidFill>
                  <a:srgbClr val="4F4C4D"/>
                </a:solidFill>
                <a:latin typeface="Arial"/>
                <a:cs typeface="Arial"/>
              </a:defRPr>
            </a:lvl1pPr>
            <a:lvl2pPr marL="709041" indent="-272708">
              <a:lnSpc>
                <a:spcPts val="2258"/>
              </a:lnSpc>
              <a:spcBef>
                <a:spcPts val="500"/>
              </a:spcBef>
              <a:spcAft>
                <a:spcPts val="600"/>
              </a:spcAft>
              <a:buClr>
                <a:srgbClr val="3C3C7E"/>
              </a:buClr>
              <a:buSzPct val="100000"/>
              <a:buFont typeface="Wingdings" pitchFamily="2" charset="2"/>
              <a:buChar char="§"/>
              <a:defRPr sz="2000" b="0" i="0">
                <a:solidFill>
                  <a:srgbClr val="3C3C7E"/>
                </a:solidFill>
                <a:latin typeface="Arial"/>
                <a:cs typeface="Arial"/>
              </a:defRPr>
            </a:lvl2pPr>
            <a:lvl3pPr marL="1090832" indent="-218167">
              <a:lnSpc>
                <a:spcPts val="2258"/>
              </a:lnSpc>
              <a:spcBef>
                <a:spcPts val="6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defRPr sz="1800" b="0" i="0">
                <a:solidFill>
                  <a:srgbClr val="4F4C4D"/>
                </a:solidFill>
                <a:latin typeface="Arial"/>
                <a:cs typeface="Arial"/>
              </a:defRPr>
            </a:lvl3pPr>
            <a:lvl4pPr marL="1525370" indent="-217115">
              <a:lnSpc>
                <a:spcPts val="2258"/>
              </a:lnSpc>
              <a:spcBef>
                <a:spcPts val="600"/>
              </a:spcBef>
              <a:spcAft>
                <a:spcPts val="352"/>
              </a:spcAft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sz="1800" baseline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z="1100" b="0"/>
            </a:lvl1pPr>
          </a:lstStyle>
          <a:p>
            <a:fld id="{6D4FCAF6-4CB2-42DD-A63B-93C306D1BC8E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072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96B2-3564-48B2-A44A-B14ED59D9916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0347-952F-472A-A261-94BE68D61388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5F07F-BA98-40C5-BA79-222432BFCE42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1C88-69B3-40DF-9AB3-7126ADC2433E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9FD5-99A0-44E9-9D58-AD6085AA65B2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3030B-567D-4444-8509-4F5784E171CA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B15A-ADA2-4942-9161-D31D44E05952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4A9FC-AD64-40E7-9193-18621E8C4002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BB591-DEF4-49D2-AE95-B17DA9634E46}" type="datetime1">
              <a:rPr lang="es-AR" smtClean="0"/>
              <a:pPr/>
              <a:t>21/2/2022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A45FF-1179-4B07-AEAF-3DDAFB87FA70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bI2GtxhvX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87624" y="1340768"/>
            <a:ext cx="7067128" cy="4824536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s-A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DISCIPLINA CONTABLE</a:t>
            </a:r>
          </a:p>
          <a:p>
            <a:pPr algn="ctr">
              <a:buNone/>
            </a:pPr>
            <a:endParaRPr lang="es-ES_tradnl" sz="1800" dirty="0" smtClean="0">
              <a:solidFill>
                <a:schemeClr val="tx1">
                  <a:lumMod val="75000"/>
                </a:schemeClr>
              </a:solidFill>
              <a:latin typeface="Lucida Fax" pitchFamily="18" charset="0"/>
            </a:endParaRPr>
          </a:p>
          <a:p>
            <a:pPr algn="ctr">
              <a:buNone/>
            </a:pPr>
            <a:r>
              <a:rPr lang="es-ES_tradnl" sz="1800" b="1" dirty="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UNIDAD 1  </a:t>
            </a:r>
            <a:endParaRPr lang="es-AR" sz="1800" b="1" dirty="0" smtClean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lvl="0">
              <a:buNone/>
            </a:pPr>
            <a:r>
              <a:rPr lang="es-ES" dirty="0" smtClean="0"/>
              <a:t>     Concepto </a:t>
            </a:r>
            <a:r>
              <a:rPr lang="es-ES" dirty="0"/>
              <a:t>de contabilidad. Antecedentes y evolución de la contabilidad. </a:t>
            </a:r>
            <a:r>
              <a:rPr lang="es-ES" dirty="0" smtClean="0"/>
              <a:t>Funciones </a:t>
            </a:r>
            <a:r>
              <a:rPr lang="es-ES" dirty="0"/>
              <a:t>de la contabilidad. La contabilidad como parte del sistema de </a:t>
            </a:r>
            <a:r>
              <a:rPr lang="es-ES" dirty="0" smtClean="0"/>
              <a:t>información</a:t>
            </a:r>
            <a:r>
              <a:rPr lang="es-ES" dirty="0"/>
              <a:t>. La contabilidad y sus segmentos: contabilidad financiera y contabilidad gerencial o de gestión, contabilidad gubernamental, contabilidad social, </a:t>
            </a:r>
            <a:r>
              <a:rPr lang="es-ES" dirty="0" smtClean="0"/>
              <a:t>ambiental </a:t>
            </a:r>
            <a:r>
              <a:rPr lang="es-ES" dirty="0"/>
              <a:t>y económica. Los informes contables. Informes contables internos y </a:t>
            </a:r>
            <a:r>
              <a:rPr lang="es-ES" dirty="0" smtClean="0"/>
              <a:t>externos</a:t>
            </a:r>
            <a:r>
              <a:rPr lang="es-ES" dirty="0"/>
              <a:t>. Presupuesto de caja o financiero y presupuesto económico. Otros informes internos. Concepto de estados contables o financieros, reporte de sostenibilidad y reporte integrado. Usuarios de la información contable. La contabilidad como lenguaje de los negocios. Marcos contables para la preparación de informes contables externos. El criterio de lo percibido y el criterio de lo devengado. </a:t>
            </a:r>
            <a:endParaRPr lang="es-AR" dirty="0"/>
          </a:p>
          <a:p>
            <a:pPr algn="ctr">
              <a:buNone/>
            </a:pP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475656" y="3501008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/>
            <a:r>
              <a:rPr lang="es-AR" dirty="0" smtClean="0"/>
              <a:t>	</a:t>
            </a:r>
            <a:endParaRPr lang="es-ES_tradnl" dirty="0" smtClean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464496"/>
          </a:xfrm>
        </p:spPr>
        <p:txBody>
          <a:bodyPr>
            <a:normAutofit/>
          </a:bodyPr>
          <a:lstStyle/>
          <a:p>
            <a:pPr>
              <a:buNone/>
            </a:pPr>
            <a:endParaRPr lang="es-ES_tradnl" sz="4000" dirty="0" smtClean="0"/>
          </a:p>
          <a:p>
            <a:endParaRPr lang="es-ES_tradnl" dirty="0" smtClean="0"/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10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905493" y="908720"/>
            <a:ext cx="5348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800" b="1" dirty="0" smtClean="0"/>
              <a:t>EL MÉTODO DE LA PARTIDA DOBLE</a:t>
            </a:r>
            <a:endParaRPr lang="es-AR" sz="2800" b="1" dirty="0"/>
          </a:p>
        </p:txBody>
      </p:sp>
      <p:sp>
        <p:nvSpPr>
          <p:cNvPr id="12" name="11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Naturaleza, objetivos y metodología de la información contable</a:t>
            </a:r>
          </a:p>
        </p:txBody>
      </p:sp>
      <p:pic>
        <p:nvPicPr>
          <p:cNvPr id="13" name="Picture 25" descr="escanead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717032"/>
            <a:ext cx="1978610" cy="206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3 Rectángulo"/>
          <p:cNvSpPr/>
          <p:nvPr/>
        </p:nvSpPr>
        <p:spPr>
          <a:xfrm>
            <a:off x="2734186" y="2060848"/>
            <a:ext cx="572624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400" b="1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LUCA PACIOLI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Franciscano. Matemático italiano.  Pionero en el cálculo de probabilidades.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En su </a:t>
            </a:r>
            <a:r>
              <a:rPr lang="es-ES_tradnl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Tractatus</a:t>
            </a:r>
            <a:r>
              <a:rPr lang="es-ES_tradnl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</a:t>
            </a:r>
            <a:r>
              <a:rPr lang="es-ES_tradnl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particularis</a:t>
            </a:r>
            <a:r>
              <a:rPr lang="es-ES_tradnl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de </a:t>
            </a:r>
            <a:r>
              <a:rPr lang="es-ES_tradnl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computis</a:t>
            </a:r>
            <a:r>
              <a:rPr lang="es-ES_tradnl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et </a:t>
            </a:r>
            <a:r>
              <a:rPr lang="es-ES_tradnl" sz="1400" dirty="0" err="1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scripturis</a:t>
            </a:r>
            <a:r>
              <a:rPr lang="es-ES_tradnl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</a:rPr>
              <a:t> (1494) expone el primer análisis sistemático del método contable de la partida doble.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400" dirty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sz="1400" dirty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  <a:hlinkClick r:id="rId4"/>
              </a:rPr>
              <a:t>https://</a:t>
            </a:r>
            <a:r>
              <a:rPr lang="es-ES_tradnl" sz="1400" dirty="0" smtClean="0">
                <a:solidFill>
                  <a:schemeClr val="tx1">
                    <a:lumMod val="90000"/>
                    <a:lumOff val="10000"/>
                  </a:schemeClr>
                </a:solidFill>
                <a:cs typeface="Calibri" pitchFamily="34" charset="0"/>
                <a:hlinkClick r:id="rId4"/>
              </a:rPr>
              <a:t>www.youtube.com/watch?v=qbI2GtxhvXs</a:t>
            </a:r>
            <a:endParaRPr lang="es-ES_tradnl" sz="1400" dirty="0" smtClean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ES_tradnl" sz="1400" dirty="0">
              <a:solidFill>
                <a:schemeClr val="tx1">
                  <a:lumMod val="90000"/>
                  <a:lumOff val="10000"/>
                </a:schemeClr>
              </a:solidFill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11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OUTPUTS DEL PROCESO CONTABLE: LOS INFORMES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Informes Contables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395536" y="2564904"/>
            <a:ext cx="1296144" cy="25922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b="1" u="sng" dirty="0" smtClean="0"/>
              <a:t>INPUTS</a:t>
            </a:r>
          </a:p>
          <a:p>
            <a:pPr algn="ctr"/>
            <a:endParaRPr lang="es-AR" sz="1200" dirty="0" smtClean="0"/>
          </a:p>
          <a:p>
            <a:pPr algn="ctr"/>
            <a:r>
              <a:rPr lang="es-AR" sz="1200" dirty="0" smtClean="0"/>
              <a:t>DATOS PROVENIENTES DE DISTINTAS FUENTES:</a:t>
            </a:r>
          </a:p>
          <a:p>
            <a:pPr algn="ctr"/>
            <a:endParaRPr lang="es-AR" sz="1200" dirty="0" smtClean="0"/>
          </a:p>
          <a:p>
            <a:pPr algn="ctr">
              <a:buFont typeface="Arial" pitchFamily="34" charset="0"/>
              <a:buChar char="•"/>
            </a:pPr>
            <a:r>
              <a:rPr lang="es-AR" sz="1200" dirty="0" smtClean="0"/>
              <a:t>HECHOS DEL ENTORNO Y </a:t>
            </a:r>
          </a:p>
          <a:p>
            <a:pPr algn="ctr">
              <a:buFont typeface="Arial" pitchFamily="34" charset="0"/>
              <a:buChar char="•"/>
            </a:pPr>
            <a:r>
              <a:rPr lang="es-AR" sz="1200" dirty="0" smtClean="0"/>
              <a:t>OPERACIONES DEL ENTE</a:t>
            </a:r>
            <a:endParaRPr lang="es-AR" sz="1200" dirty="0"/>
          </a:p>
        </p:txBody>
      </p:sp>
      <p:sp>
        <p:nvSpPr>
          <p:cNvPr id="16" name="15 Cilindro"/>
          <p:cNvSpPr/>
          <p:nvPr/>
        </p:nvSpPr>
        <p:spPr>
          <a:xfrm>
            <a:off x="2051720" y="1916832"/>
            <a:ext cx="1656184" cy="3816424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PROCESO </a:t>
            </a:r>
          </a:p>
          <a:p>
            <a:pPr algn="ctr"/>
            <a:r>
              <a:rPr lang="es-AR" b="1" dirty="0" smtClean="0"/>
              <a:t>CONTABLE</a:t>
            </a:r>
            <a:endParaRPr lang="es-AR" b="1" dirty="0"/>
          </a:p>
        </p:txBody>
      </p:sp>
      <p:sp>
        <p:nvSpPr>
          <p:cNvPr id="17" name="16 Flecha derecha"/>
          <p:cNvSpPr/>
          <p:nvPr/>
        </p:nvSpPr>
        <p:spPr>
          <a:xfrm>
            <a:off x="3707904" y="378904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Flecha derecha"/>
          <p:cNvSpPr/>
          <p:nvPr/>
        </p:nvSpPr>
        <p:spPr>
          <a:xfrm>
            <a:off x="1691680" y="3789040"/>
            <a:ext cx="36004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Multidocumento"/>
          <p:cNvSpPr/>
          <p:nvPr/>
        </p:nvSpPr>
        <p:spPr>
          <a:xfrm>
            <a:off x="4283968" y="3068960"/>
            <a:ext cx="1080120" cy="144016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/>
              <a:t>INFORMES</a:t>
            </a:r>
            <a:endParaRPr lang="es-AR" sz="1200" b="1" dirty="0"/>
          </a:p>
        </p:txBody>
      </p:sp>
      <p:sp>
        <p:nvSpPr>
          <p:cNvPr id="21" name="20 Elipse"/>
          <p:cNvSpPr/>
          <p:nvPr/>
        </p:nvSpPr>
        <p:spPr>
          <a:xfrm>
            <a:off x="5868144" y="2492896"/>
            <a:ext cx="2520280" cy="100811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INFORMES EXTERNOS: LOS ESTADOS CONTABLES BÁSICOS </a:t>
            </a:r>
            <a:endParaRPr lang="es-AR" sz="1200" dirty="0"/>
          </a:p>
        </p:txBody>
      </p:sp>
      <p:sp>
        <p:nvSpPr>
          <p:cNvPr id="23" name="22 Elipse"/>
          <p:cNvSpPr/>
          <p:nvPr/>
        </p:nvSpPr>
        <p:spPr>
          <a:xfrm>
            <a:off x="5868144" y="4005064"/>
            <a:ext cx="2520280" cy="93610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200" dirty="0" smtClean="0"/>
              <a:t>INFORMES INTERNOS </a:t>
            </a:r>
          </a:p>
          <a:p>
            <a:pPr algn="ctr"/>
            <a:r>
              <a:rPr lang="es-AR" sz="1200" dirty="0" smtClean="0"/>
              <a:t>DE GESTIÓN</a:t>
            </a:r>
            <a:endParaRPr lang="es-AR" sz="1200" dirty="0"/>
          </a:p>
        </p:txBody>
      </p:sp>
      <p:cxnSp>
        <p:nvCxnSpPr>
          <p:cNvPr id="25" name="24 Conector recto de flecha"/>
          <p:cNvCxnSpPr>
            <a:stCxn id="19" idx="3"/>
            <a:endCxn id="21" idx="2"/>
          </p:cNvCxnSpPr>
          <p:nvPr/>
        </p:nvCxnSpPr>
        <p:spPr>
          <a:xfrm flipV="1">
            <a:off x="5364088" y="2996952"/>
            <a:ext cx="504056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9" idx="3"/>
            <a:endCxn id="23" idx="2"/>
          </p:cNvCxnSpPr>
          <p:nvPr/>
        </p:nvCxnSpPr>
        <p:spPr>
          <a:xfrm>
            <a:off x="5364088" y="3789040"/>
            <a:ext cx="504056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Elipse"/>
          <p:cNvSpPr/>
          <p:nvPr/>
        </p:nvSpPr>
        <p:spPr>
          <a:xfrm>
            <a:off x="4067944" y="1916832"/>
            <a:ext cx="4824536" cy="38164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50 CuadroTexto"/>
          <p:cNvSpPr txBox="1"/>
          <p:nvPr/>
        </p:nvSpPr>
        <p:spPr>
          <a:xfrm>
            <a:off x="5724128" y="19888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u="sng" dirty="0" smtClean="0">
                <a:solidFill>
                  <a:srgbClr val="FF0000"/>
                </a:solidFill>
              </a:rPr>
              <a:t>OUTPUTS </a:t>
            </a:r>
            <a:endParaRPr lang="es-AR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12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2716325" y="1052736"/>
            <a:ext cx="3592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800" b="1" dirty="0" smtClean="0"/>
              <a:t>INFORMES CONTABLES</a:t>
            </a:r>
            <a:endParaRPr lang="es-AR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1259632" y="1844824"/>
            <a:ext cx="1296144" cy="45365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>
                <a:solidFill>
                  <a:schemeClr val="bg1"/>
                </a:solidFill>
              </a:rPr>
              <a:t>INFORMACIÓN PARA LA TOMA DE DECISIONES</a:t>
            </a:r>
            <a:endParaRPr lang="es-AR" sz="14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784" y="5877272"/>
            <a:ext cx="1296144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400" b="1" dirty="0" smtClean="0">
                <a:solidFill>
                  <a:schemeClr val="bg1"/>
                </a:solidFill>
              </a:rPr>
              <a:t>OTRA INFORMACIÓN</a:t>
            </a:r>
            <a:endParaRPr lang="es-AR" sz="1400" b="1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27784" y="1844824"/>
            <a:ext cx="1296144" cy="3960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INFORMES CONTABLES</a:t>
            </a:r>
            <a:endParaRPr lang="es-AR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995936" y="5157193"/>
            <a:ext cx="1296144" cy="60016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100" b="1" dirty="0" smtClean="0">
                <a:solidFill>
                  <a:schemeClr val="bg1"/>
                </a:solidFill>
              </a:rPr>
              <a:t>PARA USO INTERNO EXCLUSIVAMENTE</a:t>
            </a:r>
            <a:endParaRPr lang="es-AR" sz="1100" b="1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995936" y="1844824"/>
            <a:ext cx="1296144" cy="32403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/>
              <a:t>SUMINISTRADOS A TERCEROS</a:t>
            </a:r>
            <a:endParaRPr lang="es-AR" sz="1200" b="1" dirty="0"/>
          </a:p>
        </p:txBody>
      </p:sp>
      <p:sp>
        <p:nvSpPr>
          <p:cNvPr id="20" name="Rectangle 19"/>
          <p:cNvSpPr/>
          <p:nvPr/>
        </p:nvSpPr>
        <p:spPr>
          <a:xfrm>
            <a:off x="5364088" y="1844824"/>
            <a:ext cx="1296144" cy="151216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ESTADOS CONTABLES</a:t>
            </a:r>
            <a:endParaRPr lang="es-AR" b="1" dirty="0"/>
          </a:p>
        </p:txBody>
      </p:sp>
      <p:sp>
        <p:nvSpPr>
          <p:cNvPr id="21" name="Rectangle 20"/>
          <p:cNvSpPr/>
          <p:nvPr/>
        </p:nvSpPr>
        <p:spPr>
          <a:xfrm>
            <a:off x="6732240" y="1844824"/>
            <a:ext cx="129614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ESTADOS CONTABLES BÁSICOS</a:t>
            </a:r>
            <a:endParaRPr lang="es-AR" sz="1400" b="1" dirty="0"/>
          </a:p>
        </p:txBody>
      </p:sp>
      <p:sp>
        <p:nvSpPr>
          <p:cNvPr id="22" name="Rectangle 21"/>
          <p:cNvSpPr/>
          <p:nvPr/>
        </p:nvSpPr>
        <p:spPr>
          <a:xfrm>
            <a:off x="5364088" y="3429000"/>
            <a:ext cx="1296144" cy="165618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INFORMACIÓN ADICIONAL A LOS ESTADOS CONTABLES</a:t>
            </a:r>
            <a:endParaRPr lang="es-AR" sz="1400" b="1" dirty="0"/>
          </a:p>
        </p:txBody>
      </p:sp>
      <p:sp>
        <p:nvSpPr>
          <p:cNvPr id="23" name="Rectangle 22"/>
          <p:cNvSpPr/>
          <p:nvPr/>
        </p:nvSpPr>
        <p:spPr>
          <a:xfrm>
            <a:off x="6732240" y="2636912"/>
            <a:ext cx="1296144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INFORMACIÓN </a:t>
            </a:r>
            <a:r>
              <a:rPr lang="es-AR" sz="1050" b="1" dirty="0" smtClean="0"/>
              <a:t>COMPLEMENTARIA</a:t>
            </a:r>
            <a:endParaRPr lang="es-AR" sz="1050" b="1" dirty="0"/>
          </a:p>
        </p:txBody>
      </p:sp>
      <p:sp>
        <p:nvSpPr>
          <p:cNvPr id="24" name="Rectangle 23"/>
          <p:cNvSpPr/>
          <p:nvPr/>
        </p:nvSpPr>
        <p:spPr>
          <a:xfrm>
            <a:off x="6732240" y="3429000"/>
            <a:ext cx="1296144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/>
              <a:t>REQUERIDA POR NORMAS LEGALES O CONTRACTUALES</a:t>
            </a:r>
            <a:endParaRPr lang="es-AR" sz="1200" b="1" dirty="0"/>
          </a:p>
        </p:txBody>
      </p:sp>
      <p:sp>
        <p:nvSpPr>
          <p:cNvPr id="25" name="Rectangle 24"/>
          <p:cNvSpPr/>
          <p:nvPr/>
        </p:nvSpPr>
        <p:spPr>
          <a:xfrm>
            <a:off x="6732240" y="4293096"/>
            <a:ext cx="1296144" cy="7920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b="1" dirty="0" smtClean="0"/>
              <a:t>NO REQUERIDA POR NORMAS LEGALES O CONTRACTUALES</a:t>
            </a:r>
            <a:endParaRPr lang="es-AR" sz="12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220072" y="6309320"/>
            <a:ext cx="30243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800" dirty="0" smtClean="0"/>
              <a:t>Fuente: </a:t>
            </a:r>
            <a:r>
              <a:rPr lang="es-AR" sz="800" dirty="0" err="1" smtClean="0"/>
              <a:t>Fowler</a:t>
            </a:r>
            <a:r>
              <a:rPr lang="es-AR" sz="800" dirty="0" smtClean="0"/>
              <a:t> Newton (1991) Cuestiones Fundamentales, p.311</a:t>
            </a:r>
            <a:endParaRPr lang="es-AR" sz="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13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827584" y="1844824"/>
            <a:ext cx="7704855" cy="4248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4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fines de información sintética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2400" dirty="0" smtClean="0">
                <a:solidFill>
                  <a:srgbClr val="000000"/>
                </a:solidFill>
              </a:rPr>
              <a:t>para</a:t>
            </a:r>
            <a:r>
              <a:rPr kumimoji="0" lang="es-ES_tradnl" sz="24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usuarios externos</a:t>
            </a:r>
            <a:r>
              <a:rPr lang="es-ES_tradnl" sz="2400" dirty="0">
                <a:solidFill>
                  <a:srgbClr val="000000"/>
                </a:solidFill>
              </a:rPr>
              <a:t> </a:t>
            </a:r>
            <a:r>
              <a:rPr lang="es-ES_tradnl" sz="2400" dirty="0" smtClean="0">
                <a:solidFill>
                  <a:srgbClr val="000000"/>
                </a:solidFill>
              </a:rPr>
              <a:t>(aunque pueden y de hecho son utilizados por usuarios internos)</a:t>
            </a:r>
            <a:endParaRPr kumimoji="0" lang="es-ES_tradnl" sz="240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2400" noProof="0" dirty="0" smtClean="0">
                <a:solidFill>
                  <a:srgbClr val="000000"/>
                </a:solidFill>
              </a:rPr>
              <a:t>sus usuarios externos</a:t>
            </a:r>
            <a:r>
              <a:rPr kumimoji="0" lang="es-ES_tradnl" sz="24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pueden ser  múltiples (información</a:t>
            </a:r>
            <a:r>
              <a:rPr kumimoji="0" lang="es-ES_tradnl" sz="240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para propósitos generales) o específicos (información para fines específicos)</a:t>
            </a:r>
            <a:endParaRPr kumimoji="0" lang="es-ES_tradnl" sz="240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s-ES_tradnl" sz="2400" noProof="0" dirty="0" smtClean="0">
                <a:solidFill>
                  <a:srgbClr val="000000"/>
                </a:solidFill>
              </a:rPr>
              <a:t>foco en las necesidades</a:t>
            </a:r>
            <a:r>
              <a:rPr lang="es-ES_tradnl" sz="2400" dirty="0" smtClean="0">
                <a:solidFill>
                  <a:srgbClr val="000000"/>
                </a:solidFill>
              </a:rPr>
              <a:t> de información de quienes proveen financiación al ente </a:t>
            </a:r>
            <a:r>
              <a:rPr lang="es-ES_tradnl" sz="2400" dirty="0" err="1" smtClean="0">
                <a:solidFill>
                  <a:srgbClr val="000000"/>
                </a:solidFill>
              </a:rPr>
              <a:t>reportante</a:t>
            </a:r>
            <a:endParaRPr kumimoji="0" lang="es-ES_tradnl" sz="240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4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casi exclusivamente en unidades monetarias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4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información histórica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s-ES_tradnl" sz="24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debe cumplir con un marco </a:t>
            </a:r>
            <a:r>
              <a:rPr lang="es-ES_tradnl" sz="2400" dirty="0" smtClean="0">
                <a:solidFill>
                  <a:srgbClr val="000000"/>
                </a:solidFill>
              </a:rPr>
              <a:t>contable (conjunto de </a:t>
            </a:r>
            <a:r>
              <a:rPr kumimoji="0" lang="es-ES_tradnl" sz="240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normas contables</a:t>
            </a:r>
            <a:r>
              <a:rPr lang="es-ES_tradnl" sz="2400" dirty="0" smtClean="0">
                <a:solidFill>
                  <a:srgbClr val="000000"/>
                </a:solidFill>
              </a:rPr>
              <a:t>) que es establecido por ley, regulación, profesión contable o usos y costumbres [según los países]</a:t>
            </a:r>
            <a:endParaRPr kumimoji="0" lang="es-ES_tradnl" sz="240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s-ES_tradnl" sz="320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836712"/>
            <a:ext cx="8208912" cy="838200"/>
          </a:xfrm>
        </p:spPr>
        <p:txBody>
          <a:bodyPr>
            <a:no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  <a:latin typeface="+mn-lt"/>
              </a:rPr>
              <a:t>CARACTERÍSTICAS DE LOS INFORMES EXTERNOS</a:t>
            </a:r>
            <a:endParaRPr lang="es-ES_tradnl" sz="28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Informes Contables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14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836712"/>
            <a:ext cx="8208912" cy="838200"/>
          </a:xfrm>
        </p:spPr>
        <p:txBody>
          <a:bodyPr>
            <a:no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  <a:latin typeface="+mn-lt"/>
              </a:rPr>
              <a:t>LOS ESTADOS CONTABLES BÁSICOS</a:t>
            </a:r>
            <a:endParaRPr lang="es-ES_tradnl" sz="2800" dirty="0" smtClean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Informes Contables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971600" y="1700808"/>
            <a:ext cx="7416824" cy="46085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2800" b="1" dirty="0" smtClean="0"/>
              <a:t>Son 4: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800" dirty="0" smtClean="0"/>
              <a:t>Estado de Situación Patrimonial o Estado de Situación Financiera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800" dirty="0" smtClean="0"/>
              <a:t>Estado de Resultados o Estado de Resultado Integral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800" dirty="0" smtClean="0"/>
              <a:t>Estado de Flujo de Efectivo o Estado de Flujos de Efectivo</a:t>
            </a:r>
          </a:p>
          <a:p>
            <a:pPr marL="342900" indent="-342900">
              <a:buFont typeface="+mj-lt"/>
              <a:buAutoNum type="arabicPeriod"/>
            </a:pPr>
            <a:r>
              <a:rPr lang="es-AR" sz="2800" dirty="0" smtClean="0"/>
              <a:t>Estado de Evolución del Patrimonio Neto o Estado de Cambios del P.N</a:t>
            </a:r>
            <a:r>
              <a:rPr lang="es-AR" dirty="0" smtClean="0"/>
              <a:t>.</a:t>
            </a:r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620688"/>
            <a:ext cx="8458200" cy="914400"/>
          </a:xfrm>
        </p:spPr>
        <p:txBody>
          <a:bodyPr/>
          <a:lstStyle/>
          <a:p>
            <a:pPr eaLnBrk="1" hangingPunct="1"/>
            <a:r>
              <a:rPr lang="es-ES_tradnl" sz="2800" b="1" dirty="0" smtClean="0">
                <a:ea typeface="ＭＳ Ｐゴシック" charset="-128"/>
              </a:rPr>
              <a:t>MARCO CONTABLE</a:t>
            </a:r>
          </a:p>
        </p:txBody>
      </p:sp>
      <p:sp>
        <p:nvSpPr>
          <p:cNvPr id="18964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40767"/>
            <a:ext cx="8640637" cy="5184577"/>
          </a:xfrm>
        </p:spPr>
        <p:txBody>
          <a:bodyPr/>
          <a:lstStyle/>
          <a:p>
            <a:pPr marL="495300" indent="-419100" eaLnBrk="1" hangingPunct="1">
              <a:lnSpc>
                <a:spcPct val="105000"/>
              </a:lnSpc>
              <a:buFont typeface="Arial" pitchFamily="34" charset="0"/>
              <a:buChar char="•"/>
            </a:pPr>
            <a:r>
              <a:rPr lang="es-ES_tradnl" sz="16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Es el conjunto de normas contables aplicables en una determinada jurisdicción.</a:t>
            </a:r>
          </a:p>
          <a:p>
            <a:pPr marL="76200" eaLnBrk="1" hangingPunct="1">
              <a:lnSpc>
                <a:spcPct val="105000"/>
              </a:lnSpc>
            </a:pPr>
            <a:endParaRPr lang="es-ES_tradnl" sz="1600" dirty="0" smtClean="0">
              <a:solidFill>
                <a:srgbClr val="000090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pPr marL="495300" indent="-419100" eaLnBrk="1" hangingPunct="1">
              <a:lnSpc>
                <a:spcPct val="105000"/>
              </a:lnSpc>
              <a:buFont typeface="Arial" pitchFamily="34" charset="0"/>
              <a:buChar char="•"/>
            </a:pPr>
            <a:r>
              <a:rPr lang="es-ES_tradnl" sz="16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Una jurisdicción (país) puede tener más de un marco contable aceptable. Pueden existir distintos marcos contables según las características de los entes e incluso puede darse el caso de marcos contables alternativos para el mismo tipo de entes.</a:t>
            </a:r>
          </a:p>
          <a:p>
            <a:pPr marL="76200" eaLnBrk="1" hangingPunct="1">
              <a:lnSpc>
                <a:spcPct val="105000"/>
              </a:lnSpc>
            </a:pPr>
            <a:endParaRPr lang="es-ES_tradnl" sz="1600" dirty="0" smtClean="0">
              <a:solidFill>
                <a:srgbClr val="000090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pPr marL="495300" indent="-419100" eaLnBrk="1" hangingPunct="1">
              <a:lnSpc>
                <a:spcPct val="105000"/>
              </a:lnSpc>
              <a:buFont typeface="Arial" pitchFamily="34" charset="0"/>
              <a:buChar char="•"/>
            </a:pPr>
            <a:r>
              <a:rPr lang="es-ES_tradnl" sz="1600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Hoy existe una fuerte tendencia a que los países adopten un mismo marco contable: las normas internacionales de información financiera (NIIF, o IFRS según su sigla en inglés), especialmente para entidades que se consideran de “interés público”.</a:t>
            </a:r>
            <a:endParaRPr lang="es-ES_tradnl" sz="1600" dirty="0">
              <a:solidFill>
                <a:srgbClr val="000090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pPr marL="495300" indent="-419100" eaLnBrk="1" hangingPunct="1">
              <a:lnSpc>
                <a:spcPct val="105000"/>
              </a:lnSpc>
              <a:buFont typeface="Arial" pitchFamily="34" charset="0"/>
              <a:buChar char="•"/>
            </a:pPr>
            <a:endParaRPr lang="es-ES_tradnl" sz="1600" dirty="0" smtClean="0">
              <a:solidFill>
                <a:srgbClr val="000090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pPr marL="76200" algn="just" eaLnBrk="1" hangingPunct="1">
              <a:lnSpc>
                <a:spcPct val="105000"/>
              </a:lnSpc>
            </a:pPr>
            <a:r>
              <a:rPr lang="es-ES_tradnl" sz="1400" b="1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EN ARGENTINA LAS NIIF SON OBLIGATORIAS PARA ENTIDADES QUE HACEN OFERTA PÚBLICA DE SUS TÍTULOS VALORES (de capital o de deuda) y OPTATIVAS PARA EL RESTO DE LOS ENTES</a:t>
            </a:r>
          </a:p>
          <a:p>
            <a:pPr marL="76200" algn="just" eaLnBrk="1" hangingPunct="1">
              <a:lnSpc>
                <a:spcPct val="105000"/>
              </a:lnSpc>
            </a:pPr>
            <a:r>
              <a:rPr lang="es-ES_tradnl" sz="1400" b="1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PARA LOS BANCOS Y ENTIDADES FINANCIERAS LAS NIIF SON OBLIGATORIAS A PARTIR DE 2018 CON ALGUNAS EXCEPCIONES.</a:t>
            </a:r>
          </a:p>
          <a:p>
            <a:pPr marL="76200" algn="just" eaLnBrk="1" hangingPunct="1">
              <a:lnSpc>
                <a:spcPct val="105000"/>
              </a:lnSpc>
            </a:pPr>
            <a:r>
              <a:rPr lang="es-ES_tradnl" sz="1400" b="1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EXISTEN DOS MARCOS CONTABLES ARGENTINOS (Resoluciones  Técnicas de la FACPCE) APLICABLE PARA LAS ENTIDADES QUE NO ESTÁN OBLIGADAS A USAR LAS NIIF.</a:t>
            </a:r>
          </a:p>
          <a:p>
            <a:pPr marL="76200" algn="just" eaLnBrk="1" hangingPunct="1">
              <a:lnSpc>
                <a:spcPct val="105000"/>
              </a:lnSpc>
            </a:pPr>
            <a:r>
              <a:rPr lang="es-ES_tradnl" sz="1400" b="1" dirty="0" smtClean="0">
                <a:solidFill>
                  <a:srgbClr val="000090"/>
                </a:solidFill>
                <a:latin typeface="Arial" charset="0"/>
                <a:ea typeface="ＭＳ Ｐゴシック" charset="-128"/>
                <a:cs typeface="Arial" charset="0"/>
              </a:rPr>
              <a:t>LAS NIIF PARA PYMES ES UN MARCO CONTABLE ALTERNATIVO PARA ESTAS ÚLTIMAS ENTIDADES</a:t>
            </a:r>
          </a:p>
        </p:txBody>
      </p:sp>
      <p:sp>
        <p:nvSpPr>
          <p:cNvPr id="7171" name="Marcador de número de diapositiva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1A0AF29F-A3DF-4912-A0C2-874953BBA8BA}" type="slidenum">
              <a:rPr lang="es-ES" sz="1200" smtClean="0">
                <a:solidFill>
                  <a:srgbClr val="000090"/>
                </a:solidFill>
              </a:rPr>
              <a:pPr eaLnBrk="1" hangingPunct="1"/>
              <a:t>15</a:t>
            </a:fld>
            <a:endParaRPr lang="es-ES" sz="1200" smtClean="0">
              <a:solidFill>
                <a:srgbClr val="000090"/>
              </a:solidFill>
            </a:endParaRPr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6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4096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s-AR" dirty="0" smtClean="0"/>
              <a:t/>
            </a:r>
            <a:br>
              <a:rPr lang="en-US" altLang="es-AR" dirty="0" smtClean="0"/>
            </a:br>
            <a:r>
              <a:rPr lang="en-US" altLang="es-AR" sz="3100" b="1" dirty="0" smtClean="0">
                <a:latin typeface="+mn-lt"/>
              </a:rPr>
              <a:t>MARCOS CONTABLES ACEPTABLES EN ARGENTINA</a:t>
            </a:r>
          </a:p>
        </p:txBody>
      </p:sp>
      <p:sp>
        <p:nvSpPr>
          <p:cNvPr id="57347" name="Slide Number Placeholder 2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415925" y="6554788"/>
            <a:ext cx="346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91C8B42-410C-4F5E-A93D-0302745BE96E}" type="slidenum">
              <a:rPr lang="en-US" altLang="es-AR" sz="900" smtClean="0">
                <a:solidFill>
                  <a:schemeClr val="tx2"/>
                </a:solidFill>
              </a:rPr>
              <a:pPr eaLnBrk="1" hangingPunct="1"/>
              <a:t>16</a:t>
            </a:fld>
            <a:endParaRPr lang="en-US" altLang="es-AR" sz="900" smtClean="0">
              <a:solidFill>
                <a:schemeClr val="tx2"/>
              </a:solidFill>
            </a:endParaRPr>
          </a:p>
        </p:txBody>
      </p:sp>
      <p:cxnSp>
        <p:nvCxnSpPr>
          <p:cNvPr id="57349" name="AutoShape 6"/>
          <p:cNvCxnSpPr>
            <a:cxnSpLocks noChangeShapeType="1"/>
            <a:stCxn id="57359" idx="3"/>
            <a:endCxn id="57360" idx="1"/>
          </p:cNvCxnSpPr>
          <p:nvPr/>
        </p:nvCxnSpPr>
        <p:spPr bwMode="auto">
          <a:xfrm flipV="1">
            <a:off x="5297488" y="1862138"/>
            <a:ext cx="1063624" cy="360363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0" name="AutoShape 7"/>
          <p:cNvCxnSpPr>
            <a:cxnSpLocks noChangeShapeType="1"/>
            <a:stCxn id="57359" idx="3"/>
            <a:endCxn id="57361" idx="1"/>
          </p:cNvCxnSpPr>
          <p:nvPr/>
        </p:nvCxnSpPr>
        <p:spPr bwMode="auto">
          <a:xfrm>
            <a:off x="5297488" y="2222500"/>
            <a:ext cx="1063625" cy="395288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1" name="AutoShape 11"/>
          <p:cNvCxnSpPr>
            <a:cxnSpLocks noChangeShapeType="1"/>
            <a:stCxn id="57364" idx="3"/>
            <a:endCxn id="57362" idx="1"/>
          </p:cNvCxnSpPr>
          <p:nvPr/>
        </p:nvCxnSpPr>
        <p:spPr bwMode="auto">
          <a:xfrm>
            <a:off x="5297488" y="4886326"/>
            <a:ext cx="1063625" cy="595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3" name="AutoShape 14"/>
          <p:cNvCxnSpPr>
            <a:cxnSpLocks noChangeShapeType="1"/>
            <a:stCxn id="57359" idx="1"/>
            <a:endCxn id="57365" idx="3"/>
          </p:cNvCxnSpPr>
          <p:nvPr/>
        </p:nvCxnSpPr>
        <p:spPr bwMode="auto">
          <a:xfrm rot="10800000" flipV="1">
            <a:off x="2771775" y="2222500"/>
            <a:ext cx="1063625" cy="1530350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4" name="AutoShape 15"/>
          <p:cNvCxnSpPr>
            <a:cxnSpLocks noChangeShapeType="1"/>
          </p:cNvCxnSpPr>
          <p:nvPr/>
        </p:nvCxnSpPr>
        <p:spPr bwMode="auto">
          <a:xfrm rot="16200000" flipH="1">
            <a:off x="2282114" y="4787023"/>
            <a:ext cx="2574759" cy="531813"/>
          </a:xfrm>
          <a:prstGeom prst="bentConnector3">
            <a:avLst>
              <a:gd name="adj1" fmla="val 100020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6" name="AutoShape 20"/>
          <p:cNvCxnSpPr>
            <a:cxnSpLocks noChangeShapeType="1"/>
            <a:stCxn id="57368" idx="3"/>
            <a:endCxn id="57367" idx="1"/>
          </p:cNvCxnSpPr>
          <p:nvPr/>
        </p:nvCxnSpPr>
        <p:spPr bwMode="auto">
          <a:xfrm flipV="1">
            <a:off x="5297488" y="3744119"/>
            <a:ext cx="1063625" cy="8732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357" name="AutoShape 21"/>
          <p:cNvCxnSpPr>
            <a:cxnSpLocks noChangeShapeType="1"/>
            <a:stCxn id="57365" idx="3"/>
            <a:endCxn id="57368" idx="1"/>
          </p:cNvCxnSpPr>
          <p:nvPr/>
        </p:nvCxnSpPr>
        <p:spPr bwMode="auto">
          <a:xfrm>
            <a:off x="2771775" y="3752850"/>
            <a:ext cx="1063625" cy="158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359" name="Rectangle 3"/>
          <p:cNvSpPr>
            <a:spLocks noChangeArrowheads="1"/>
          </p:cNvSpPr>
          <p:nvPr/>
        </p:nvSpPr>
        <p:spPr bwMode="auto">
          <a:xfrm>
            <a:off x="3835400" y="1916113"/>
            <a:ext cx="1462088" cy="6127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sz="1200" b="1" dirty="0" smtClean="0">
                <a:solidFill>
                  <a:schemeClr val="tx2"/>
                </a:solidFill>
                <a:ea typeface="ＭＳ Ｐゴシック" pitchFamily="34" charset="-128"/>
              </a:rPr>
              <a:t>NIIF </a:t>
            </a:r>
            <a:endParaRPr lang="en-US" altLang="ja-JP" sz="120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57360" name="Rectangle 4"/>
          <p:cNvSpPr>
            <a:spLocks noChangeArrowheads="1"/>
          </p:cNvSpPr>
          <p:nvPr/>
        </p:nvSpPr>
        <p:spPr bwMode="auto">
          <a:xfrm>
            <a:off x="6361112" y="1555750"/>
            <a:ext cx="1462087" cy="6127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sz="900" b="1" dirty="0" err="1" smtClean="0">
                <a:solidFill>
                  <a:schemeClr val="tx2"/>
                </a:solidFill>
                <a:ea typeface="ＭＳ Ｐゴシック" pitchFamily="34" charset="-128"/>
              </a:rPr>
              <a:t>Entidades</a:t>
            </a:r>
            <a:r>
              <a:rPr lang="en-US" altLang="ja-JP" sz="900" b="1" dirty="0" smtClean="0">
                <a:solidFill>
                  <a:schemeClr val="tx2"/>
                </a:solidFill>
                <a:ea typeface="ＭＳ Ｐゴシック" pitchFamily="34" charset="-128"/>
              </a:rPr>
              <a:t> que </a:t>
            </a:r>
            <a:r>
              <a:rPr lang="en-US" altLang="ja-JP" sz="900" b="1" dirty="0" err="1" smtClean="0">
                <a:solidFill>
                  <a:schemeClr val="tx2"/>
                </a:solidFill>
                <a:ea typeface="ＭＳ Ｐゴシック" pitchFamily="34" charset="-128"/>
              </a:rPr>
              <a:t>hacen</a:t>
            </a:r>
            <a:r>
              <a:rPr lang="en-US" altLang="ja-JP" sz="900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ja-JP" sz="900" b="1" dirty="0" err="1" smtClean="0">
                <a:solidFill>
                  <a:schemeClr val="tx2"/>
                </a:solidFill>
                <a:ea typeface="ＭＳ Ｐゴシック" pitchFamily="34" charset="-128"/>
              </a:rPr>
              <a:t>oferta</a:t>
            </a:r>
            <a:r>
              <a:rPr lang="en-US" altLang="ja-JP" sz="900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ja-JP" sz="900" b="1" dirty="0" err="1" smtClean="0">
                <a:solidFill>
                  <a:schemeClr val="tx2"/>
                </a:solidFill>
                <a:ea typeface="ＭＳ Ｐゴシック" pitchFamily="34" charset="-128"/>
              </a:rPr>
              <a:t>pública</a:t>
            </a:r>
            <a:r>
              <a:rPr lang="en-US" altLang="ja-JP" sz="900" b="1" dirty="0" smtClean="0">
                <a:solidFill>
                  <a:schemeClr val="tx2"/>
                </a:solidFill>
                <a:ea typeface="ＭＳ Ｐゴシック" pitchFamily="34" charset="-128"/>
              </a:rPr>
              <a:t> de </a:t>
            </a:r>
            <a:r>
              <a:rPr lang="en-US" altLang="ja-JP" sz="900" b="1" dirty="0" err="1" smtClean="0">
                <a:solidFill>
                  <a:schemeClr val="tx2"/>
                </a:solidFill>
                <a:ea typeface="ＭＳ Ｐゴシック" pitchFamily="34" charset="-128"/>
              </a:rPr>
              <a:t>sus</a:t>
            </a:r>
            <a:r>
              <a:rPr lang="en-US" altLang="ja-JP" sz="900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ja-JP" sz="900" b="1" dirty="0" err="1" smtClean="0">
                <a:solidFill>
                  <a:schemeClr val="tx2"/>
                </a:solidFill>
                <a:ea typeface="ＭＳ Ｐゴシック" pitchFamily="34" charset="-128"/>
              </a:rPr>
              <a:t>títulos</a:t>
            </a:r>
            <a:r>
              <a:rPr lang="en-US" altLang="ja-JP" sz="900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ja-JP" sz="900" b="1" dirty="0" err="1" smtClean="0">
                <a:solidFill>
                  <a:schemeClr val="tx2"/>
                </a:solidFill>
                <a:ea typeface="ＭＳ Ｐゴシック" pitchFamily="34" charset="-128"/>
              </a:rPr>
              <a:t>valores</a:t>
            </a:r>
            <a:r>
              <a:rPr lang="en-US" altLang="ja-JP" sz="900" b="1" dirty="0" smtClean="0">
                <a:solidFill>
                  <a:schemeClr val="tx2"/>
                </a:solidFill>
                <a:ea typeface="ＭＳ Ｐゴシック" pitchFamily="34" charset="-128"/>
              </a:rPr>
              <a:t> y </a:t>
            </a:r>
            <a:r>
              <a:rPr lang="en-US" altLang="ja-JP" sz="900" b="1" dirty="0" err="1" smtClean="0">
                <a:solidFill>
                  <a:schemeClr val="tx2"/>
                </a:solidFill>
                <a:ea typeface="ＭＳ Ｐゴシック" pitchFamily="34" charset="-128"/>
              </a:rPr>
              <a:t>entidades</a:t>
            </a:r>
            <a:r>
              <a:rPr lang="en-US" altLang="ja-JP" sz="900" b="1" dirty="0" smtClean="0">
                <a:solidFill>
                  <a:schemeClr val="tx2"/>
                </a:solidFill>
                <a:ea typeface="ＭＳ Ｐゴシック" pitchFamily="34" charset="-128"/>
              </a:rPr>
              <a:t>  </a:t>
            </a:r>
            <a:r>
              <a:rPr lang="en-US" altLang="ja-JP" sz="900" b="1" dirty="0" err="1" smtClean="0">
                <a:solidFill>
                  <a:schemeClr val="tx2"/>
                </a:solidFill>
                <a:ea typeface="ＭＳ Ｐゴシック" pitchFamily="34" charset="-128"/>
              </a:rPr>
              <a:t>financieras</a:t>
            </a:r>
            <a:endParaRPr lang="en-US" altLang="ja-JP" sz="90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57361" name="Rectangle 5"/>
          <p:cNvSpPr>
            <a:spLocks noChangeArrowheads="1"/>
          </p:cNvSpPr>
          <p:nvPr/>
        </p:nvSpPr>
        <p:spPr bwMode="auto">
          <a:xfrm>
            <a:off x="6361113" y="2311400"/>
            <a:ext cx="1462087" cy="6127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sz="1050" b="1" dirty="0" err="1" smtClean="0">
                <a:solidFill>
                  <a:schemeClr val="tx2"/>
                </a:solidFill>
                <a:ea typeface="ＭＳ Ｐゴシック" pitchFamily="34" charset="-128"/>
              </a:rPr>
              <a:t>Optativo</a:t>
            </a:r>
            <a:r>
              <a:rPr lang="en-US" altLang="ja-JP" sz="1050" b="1" dirty="0" smtClean="0">
                <a:solidFill>
                  <a:schemeClr val="tx2"/>
                </a:solidFill>
                <a:ea typeface="ＭＳ Ｐゴシック" pitchFamily="34" charset="-128"/>
              </a:rPr>
              <a:t> para el </a:t>
            </a:r>
            <a:r>
              <a:rPr lang="en-US" altLang="ja-JP" sz="1050" b="1" dirty="0" err="1" smtClean="0">
                <a:solidFill>
                  <a:schemeClr val="tx2"/>
                </a:solidFill>
                <a:ea typeface="ＭＳ Ｐゴシック" pitchFamily="34" charset="-128"/>
              </a:rPr>
              <a:t>resto</a:t>
            </a:r>
            <a:endParaRPr lang="en-US" altLang="ja-JP" sz="10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57362" name="Rectangle 8"/>
          <p:cNvSpPr>
            <a:spLocks noChangeArrowheads="1"/>
          </p:cNvSpPr>
          <p:nvPr/>
        </p:nvSpPr>
        <p:spPr bwMode="auto">
          <a:xfrm>
            <a:off x="6361113" y="4581128"/>
            <a:ext cx="1462087" cy="61158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ja-JP" sz="900" b="1" dirty="0" smtClean="0">
              <a:solidFill>
                <a:schemeClr val="tx2"/>
              </a:solidFill>
              <a:ea typeface="ＭＳ Ｐゴシック" pitchFamily="34" charset="-128"/>
            </a:endParaRPr>
          </a:p>
          <a:p>
            <a:pPr algn="ctr" eaLnBrk="1" hangingPunct="1"/>
            <a:r>
              <a:rPr lang="en-US" altLang="ja-JP" sz="900" b="1" dirty="0" err="1" smtClean="0">
                <a:solidFill>
                  <a:schemeClr val="tx2"/>
                </a:solidFill>
                <a:ea typeface="ＭＳ Ｐゴシック" pitchFamily="34" charset="-128"/>
              </a:rPr>
              <a:t>Entidades</a:t>
            </a:r>
            <a:r>
              <a:rPr lang="en-US" altLang="ja-JP" sz="900" b="1" dirty="0" smtClean="0">
                <a:solidFill>
                  <a:schemeClr val="tx2"/>
                </a:solidFill>
                <a:ea typeface="ＭＳ Ｐゴシック" pitchFamily="34" charset="-128"/>
              </a:rPr>
              <a:t> que no </a:t>
            </a:r>
            <a:r>
              <a:rPr lang="en-US" altLang="ja-JP" sz="900" b="1" dirty="0" err="1" smtClean="0">
                <a:solidFill>
                  <a:schemeClr val="tx2"/>
                </a:solidFill>
                <a:ea typeface="ＭＳ Ｐゴシック" pitchFamily="34" charset="-128"/>
              </a:rPr>
              <a:t>hacen</a:t>
            </a:r>
            <a:r>
              <a:rPr lang="en-US" altLang="ja-JP" sz="900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ja-JP" sz="900" b="1" dirty="0" err="1" smtClean="0">
                <a:solidFill>
                  <a:schemeClr val="tx2"/>
                </a:solidFill>
                <a:ea typeface="ＭＳ Ｐゴシック" pitchFamily="34" charset="-128"/>
              </a:rPr>
              <a:t>oferta</a:t>
            </a:r>
            <a:r>
              <a:rPr lang="en-US" altLang="ja-JP" sz="900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ja-JP" sz="900" b="1" dirty="0" err="1" smtClean="0">
                <a:solidFill>
                  <a:schemeClr val="tx2"/>
                </a:solidFill>
                <a:ea typeface="ＭＳ Ｐゴシック" pitchFamily="34" charset="-128"/>
              </a:rPr>
              <a:t>pública</a:t>
            </a:r>
            <a:r>
              <a:rPr lang="en-US" altLang="ja-JP" sz="900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ja-JP" sz="900" b="1" dirty="0" err="1" smtClean="0">
                <a:solidFill>
                  <a:schemeClr val="tx2"/>
                </a:solidFill>
                <a:ea typeface="ＭＳ Ｐゴシック" pitchFamily="34" charset="-128"/>
              </a:rPr>
              <a:t>ni</a:t>
            </a:r>
            <a:r>
              <a:rPr lang="en-US" altLang="ja-JP" sz="900" b="1" dirty="0" smtClean="0">
                <a:solidFill>
                  <a:schemeClr val="tx2"/>
                </a:solidFill>
                <a:ea typeface="ＭＳ Ｐゴシック" pitchFamily="34" charset="-128"/>
              </a:rPr>
              <a:t> son </a:t>
            </a:r>
            <a:r>
              <a:rPr lang="en-US" altLang="ja-JP" sz="900" b="1" dirty="0" err="1" smtClean="0">
                <a:solidFill>
                  <a:schemeClr val="tx2"/>
                </a:solidFill>
                <a:ea typeface="ＭＳ Ｐゴシック" pitchFamily="34" charset="-128"/>
              </a:rPr>
              <a:t>entidades</a:t>
            </a:r>
            <a:r>
              <a:rPr lang="en-US" altLang="ja-JP" sz="900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ja-JP" sz="900" b="1" dirty="0" err="1" smtClean="0">
                <a:solidFill>
                  <a:schemeClr val="tx2"/>
                </a:solidFill>
                <a:ea typeface="ＭＳ Ｐゴシック" pitchFamily="34" charset="-128"/>
              </a:rPr>
              <a:t>financieras</a:t>
            </a:r>
            <a:endParaRPr lang="en-US" altLang="ja-JP" sz="900" b="1" dirty="0" smtClean="0">
              <a:solidFill>
                <a:schemeClr val="tx2"/>
              </a:solidFill>
              <a:ea typeface="ＭＳ Ｐゴシック" pitchFamily="34" charset="-128"/>
            </a:endParaRPr>
          </a:p>
          <a:p>
            <a:pPr algn="ctr" eaLnBrk="1" hangingPunct="1"/>
            <a:endParaRPr lang="en-US" altLang="ja-JP" sz="10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57364" name="Rectangle 10"/>
          <p:cNvSpPr>
            <a:spLocks noChangeArrowheads="1"/>
          </p:cNvSpPr>
          <p:nvPr/>
        </p:nvSpPr>
        <p:spPr bwMode="auto">
          <a:xfrm>
            <a:off x="3835400" y="4579938"/>
            <a:ext cx="1462088" cy="6127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sz="1400" b="1" dirty="0" smtClean="0">
                <a:solidFill>
                  <a:schemeClr val="tx2"/>
                </a:solidFill>
                <a:ea typeface="ＭＳ Ｐゴシック" pitchFamily="34" charset="-128"/>
              </a:rPr>
              <a:t>Marco </a:t>
            </a:r>
            <a:r>
              <a:rPr lang="en-US" altLang="ja-JP" sz="1400" b="1" dirty="0" err="1" smtClean="0">
                <a:solidFill>
                  <a:schemeClr val="tx2"/>
                </a:solidFill>
                <a:ea typeface="ＭＳ Ｐゴシック" pitchFamily="34" charset="-128"/>
              </a:rPr>
              <a:t>argentino</a:t>
            </a:r>
            <a:endParaRPr lang="en-US" altLang="ja-JP" sz="1400" b="1" dirty="0" smtClean="0">
              <a:solidFill>
                <a:schemeClr val="tx2"/>
              </a:solidFill>
              <a:ea typeface="ＭＳ Ｐゴシック" pitchFamily="34" charset="-128"/>
            </a:endParaRPr>
          </a:p>
          <a:p>
            <a:pPr algn="ctr" eaLnBrk="1" hangingPunct="1"/>
            <a:r>
              <a:rPr lang="en-US" altLang="ja-JP" sz="1400" b="1" dirty="0" smtClean="0">
                <a:solidFill>
                  <a:schemeClr val="tx2"/>
                </a:solidFill>
                <a:ea typeface="ＭＳ Ｐゴシック" pitchFamily="34" charset="-128"/>
              </a:rPr>
              <a:t>RTs </a:t>
            </a:r>
            <a:endParaRPr lang="en-US" altLang="ja-JP" sz="140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57365" name="Rectangle 13"/>
          <p:cNvSpPr>
            <a:spLocks noChangeArrowheads="1"/>
          </p:cNvSpPr>
          <p:nvPr/>
        </p:nvSpPr>
        <p:spPr bwMode="auto">
          <a:xfrm>
            <a:off x="1308100" y="3446463"/>
            <a:ext cx="1463675" cy="6127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sz="1400" b="1" dirty="0" smtClean="0">
                <a:solidFill>
                  <a:schemeClr val="tx2"/>
                </a:solidFill>
                <a:ea typeface="ＭＳ Ｐゴシック" pitchFamily="34" charset="-128"/>
              </a:rPr>
              <a:t>Marcos </a:t>
            </a:r>
            <a:r>
              <a:rPr lang="en-US" altLang="ja-JP" sz="1400" b="1" dirty="0" err="1" smtClean="0">
                <a:solidFill>
                  <a:schemeClr val="tx2"/>
                </a:solidFill>
                <a:ea typeface="ＭＳ Ｐゴシック" pitchFamily="34" charset="-128"/>
              </a:rPr>
              <a:t>contables</a:t>
            </a:r>
            <a:endParaRPr lang="en-US" altLang="ja-JP" sz="140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57367" name="Rectangle 17"/>
          <p:cNvSpPr>
            <a:spLocks noChangeArrowheads="1"/>
          </p:cNvSpPr>
          <p:nvPr/>
        </p:nvSpPr>
        <p:spPr bwMode="auto">
          <a:xfrm>
            <a:off x="6361113" y="3429000"/>
            <a:ext cx="1462087" cy="6302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sz="1050" b="1" dirty="0" err="1" smtClean="0">
                <a:solidFill>
                  <a:schemeClr val="tx2"/>
                </a:solidFill>
                <a:ea typeface="ＭＳ Ｐゴシック" pitchFamily="34" charset="-128"/>
              </a:rPr>
              <a:t>Optativo</a:t>
            </a:r>
            <a:r>
              <a:rPr lang="en-US" altLang="ja-JP" sz="1050" b="1" dirty="0" smtClean="0">
                <a:solidFill>
                  <a:schemeClr val="tx2"/>
                </a:solidFill>
                <a:ea typeface="ＭＳ Ｐゴシック" pitchFamily="34" charset="-128"/>
              </a:rPr>
              <a:t> para </a:t>
            </a:r>
            <a:r>
              <a:rPr lang="en-US" altLang="ja-JP" sz="1050" b="1" dirty="0" err="1" smtClean="0">
                <a:solidFill>
                  <a:schemeClr val="tx2"/>
                </a:solidFill>
                <a:ea typeface="ＭＳ Ｐゴシック" pitchFamily="34" charset="-128"/>
              </a:rPr>
              <a:t>entidades</a:t>
            </a:r>
            <a:r>
              <a:rPr lang="en-US" altLang="ja-JP" sz="1050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ja-JP" sz="1050" b="1" dirty="0" err="1" smtClean="0">
                <a:solidFill>
                  <a:schemeClr val="tx2"/>
                </a:solidFill>
                <a:ea typeface="ＭＳ Ｐゴシック" pitchFamily="34" charset="-128"/>
              </a:rPr>
              <a:t>que</a:t>
            </a:r>
            <a:r>
              <a:rPr lang="en-US" altLang="ja-JP" sz="1050" b="1" dirty="0" smtClean="0">
                <a:solidFill>
                  <a:schemeClr val="tx2"/>
                </a:solidFill>
                <a:ea typeface="ＭＳ Ｐゴシック" pitchFamily="34" charset="-128"/>
              </a:rPr>
              <a:t> no son de </a:t>
            </a:r>
            <a:r>
              <a:rPr lang="en-US" altLang="ja-JP" sz="1050" b="1" dirty="0" err="1" smtClean="0">
                <a:solidFill>
                  <a:schemeClr val="tx2"/>
                </a:solidFill>
                <a:ea typeface="ＭＳ Ｐゴシック" pitchFamily="34" charset="-128"/>
              </a:rPr>
              <a:t>interés</a:t>
            </a:r>
            <a:r>
              <a:rPr lang="en-US" altLang="ja-JP" sz="1050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ja-JP" sz="1050" b="1" dirty="0" err="1" smtClean="0">
                <a:solidFill>
                  <a:schemeClr val="tx2"/>
                </a:solidFill>
                <a:ea typeface="ＭＳ Ｐゴシック" pitchFamily="34" charset="-128"/>
              </a:rPr>
              <a:t>público</a:t>
            </a:r>
            <a:endParaRPr lang="en-US" altLang="ja-JP" sz="10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57368" name="Rectangle 18"/>
          <p:cNvSpPr>
            <a:spLocks noChangeArrowheads="1"/>
          </p:cNvSpPr>
          <p:nvPr/>
        </p:nvSpPr>
        <p:spPr bwMode="auto">
          <a:xfrm>
            <a:off x="3835400" y="3446463"/>
            <a:ext cx="1462088" cy="612775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sz="1400" b="1" dirty="0" smtClean="0">
                <a:solidFill>
                  <a:schemeClr val="tx2"/>
                </a:solidFill>
                <a:ea typeface="ＭＳ Ｐゴシック" pitchFamily="34" charset="-128"/>
              </a:rPr>
              <a:t>NIIF para </a:t>
            </a:r>
            <a:r>
              <a:rPr lang="en-US" altLang="ja-JP" sz="1400" b="1" dirty="0" err="1" smtClean="0">
                <a:solidFill>
                  <a:schemeClr val="tx2"/>
                </a:solidFill>
                <a:ea typeface="ＭＳ Ｐゴシック" pitchFamily="34" charset="-128"/>
              </a:rPr>
              <a:t>pymes</a:t>
            </a:r>
            <a:endParaRPr lang="en-US" altLang="ja-JP" sz="140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3851920" y="5877272"/>
            <a:ext cx="1462088" cy="64740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endParaRPr lang="en-US" altLang="ja-JP" sz="1200" b="1" dirty="0" smtClean="0">
              <a:solidFill>
                <a:schemeClr val="tx2"/>
              </a:solidFill>
              <a:ea typeface="ＭＳ Ｐゴシック" pitchFamily="34" charset="-128"/>
            </a:endParaRPr>
          </a:p>
          <a:p>
            <a:pPr algn="ctr" eaLnBrk="1" hangingPunct="1"/>
            <a:r>
              <a:rPr lang="en-US" altLang="ja-JP" sz="1200" b="1" dirty="0" smtClean="0">
                <a:solidFill>
                  <a:schemeClr val="tx2"/>
                </a:solidFill>
                <a:ea typeface="ＭＳ Ｐゴシック" pitchFamily="34" charset="-128"/>
              </a:rPr>
              <a:t>Marco </a:t>
            </a:r>
            <a:r>
              <a:rPr lang="en-US" altLang="ja-JP" sz="1200" b="1" dirty="0" err="1" smtClean="0">
                <a:solidFill>
                  <a:schemeClr val="tx2"/>
                </a:solidFill>
                <a:ea typeface="ＭＳ Ｐゴシック" pitchFamily="34" charset="-128"/>
              </a:rPr>
              <a:t>argentino</a:t>
            </a:r>
            <a:r>
              <a:rPr lang="en-US" altLang="ja-JP" sz="1200" b="1" dirty="0" smtClean="0">
                <a:solidFill>
                  <a:schemeClr val="tx2"/>
                </a:solidFill>
                <a:ea typeface="ＭＳ Ｐゴシック" pitchFamily="34" charset="-128"/>
              </a:rPr>
              <a:t> para </a:t>
            </a:r>
            <a:r>
              <a:rPr lang="en-US" altLang="ja-JP" sz="1200" b="1" dirty="0" err="1" smtClean="0">
                <a:solidFill>
                  <a:schemeClr val="tx2"/>
                </a:solidFill>
                <a:ea typeface="ＭＳ Ｐゴシック" pitchFamily="34" charset="-128"/>
              </a:rPr>
              <a:t>entes</a:t>
            </a:r>
            <a:r>
              <a:rPr lang="en-US" altLang="ja-JP" sz="1200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ja-JP" sz="1200" b="1" dirty="0" err="1" smtClean="0">
                <a:solidFill>
                  <a:schemeClr val="tx2"/>
                </a:solidFill>
                <a:ea typeface="ＭＳ Ｐゴシック" pitchFamily="34" charset="-128"/>
              </a:rPr>
              <a:t>pequeños</a:t>
            </a:r>
            <a:r>
              <a:rPr lang="en-US" altLang="ja-JP" sz="1200" b="1" dirty="0" smtClean="0">
                <a:solidFill>
                  <a:schemeClr val="tx2"/>
                </a:solidFill>
                <a:ea typeface="ＭＳ Ｐゴシック" pitchFamily="34" charset="-128"/>
              </a:rPr>
              <a:t> (RT 41)</a:t>
            </a:r>
          </a:p>
          <a:p>
            <a:pPr algn="ctr" eaLnBrk="1" hangingPunct="1"/>
            <a:endParaRPr lang="en-US" altLang="ja-JP" sz="140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auto">
          <a:xfrm flipH="1">
            <a:off x="6444208" y="5877272"/>
            <a:ext cx="1462084" cy="648072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>
            <a:lvl1pPr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ja-JP" sz="1050" b="1" dirty="0" err="1" smtClean="0">
                <a:solidFill>
                  <a:schemeClr val="tx2"/>
                </a:solidFill>
                <a:ea typeface="ＭＳ Ｐゴシック" pitchFamily="34" charset="-128"/>
              </a:rPr>
              <a:t>Entes</a:t>
            </a:r>
            <a:r>
              <a:rPr lang="en-US" altLang="ja-JP" sz="1050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ja-JP" sz="1050" b="1" dirty="0" err="1" smtClean="0">
                <a:solidFill>
                  <a:schemeClr val="tx2"/>
                </a:solidFill>
                <a:ea typeface="ＭＳ Ｐゴシック" pitchFamily="34" charset="-128"/>
              </a:rPr>
              <a:t>definidos</a:t>
            </a:r>
            <a:r>
              <a:rPr lang="en-US" altLang="ja-JP" sz="1050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ja-JP" sz="1050" b="1" dirty="0" err="1" smtClean="0">
                <a:solidFill>
                  <a:schemeClr val="tx2"/>
                </a:solidFill>
                <a:ea typeface="ＭＳ Ｐゴシック" pitchFamily="34" charset="-128"/>
              </a:rPr>
              <a:t>como</a:t>
            </a:r>
            <a:r>
              <a:rPr lang="en-US" altLang="ja-JP" sz="1050" b="1" dirty="0" smtClean="0">
                <a:solidFill>
                  <a:schemeClr val="tx2"/>
                </a:solidFill>
                <a:ea typeface="ＭＳ Ｐゴシック" pitchFamily="34" charset="-128"/>
              </a:rPr>
              <a:t> </a:t>
            </a:r>
            <a:r>
              <a:rPr lang="en-US" altLang="ja-JP" sz="1050" b="1" dirty="0" err="1" smtClean="0">
                <a:solidFill>
                  <a:schemeClr val="tx2"/>
                </a:solidFill>
                <a:ea typeface="ＭＳ Ｐゴシック" pitchFamily="34" charset="-128"/>
              </a:rPr>
              <a:t>pequeños</a:t>
            </a:r>
            <a:endParaRPr lang="en-US" altLang="ja-JP" sz="1050" b="1" dirty="0">
              <a:solidFill>
                <a:schemeClr val="tx2"/>
              </a:solidFill>
              <a:ea typeface="ＭＳ Ｐゴシック" pitchFamily="34" charset="-128"/>
            </a:endParaRPr>
          </a:p>
        </p:txBody>
      </p:sp>
      <p:cxnSp>
        <p:nvCxnSpPr>
          <p:cNvPr id="53" name="AutoShape 21"/>
          <p:cNvCxnSpPr>
            <a:cxnSpLocks noChangeShapeType="1"/>
            <a:endCxn id="57364" idx="1"/>
          </p:cNvCxnSpPr>
          <p:nvPr/>
        </p:nvCxnSpPr>
        <p:spPr bwMode="auto">
          <a:xfrm>
            <a:off x="3303587" y="4886325"/>
            <a:ext cx="531813" cy="1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3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0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24" name="12 Conector recto"/>
          <p:cNvCxnSpPr/>
          <p:nvPr/>
        </p:nvCxnSpPr>
        <p:spPr>
          <a:xfrm>
            <a:off x="323528" y="43204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13 Conector recto"/>
          <p:cNvCxnSpPr/>
          <p:nvPr/>
        </p:nvCxnSpPr>
        <p:spPr>
          <a:xfrm>
            <a:off x="467544" y="504056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3"/>
            <a:endCxn id="30" idx="3"/>
          </p:cNvCxnSpPr>
          <p:nvPr/>
        </p:nvCxnSpPr>
        <p:spPr>
          <a:xfrm>
            <a:off x="5314008" y="6200974"/>
            <a:ext cx="1130200" cy="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52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600" dirty="0" smtClean="0"/>
              <a:t>Informes externos =Reporte Corporativo</a:t>
            </a:r>
            <a:endParaRPr lang="es-AR" sz="36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467544" y="1575049"/>
          <a:ext cx="7992888" cy="1709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31640" y="57332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         </a:t>
            </a:r>
            <a:endParaRPr lang="es-AR" dirty="0"/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0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6" name="12 Conector recto"/>
          <p:cNvCxnSpPr/>
          <p:nvPr/>
        </p:nvCxnSpPr>
        <p:spPr>
          <a:xfrm>
            <a:off x="323528" y="43204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13 Conector recto"/>
          <p:cNvCxnSpPr/>
          <p:nvPr/>
        </p:nvCxnSpPr>
        <p:spPr>
          <a:xfrm>
            <a:off x="467544" y="504056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wn Arrow 2"/>
          <p:cNvSpPr/>
          <p:nvPr/>
        </p:nvSpPr>
        <p:spPr>
          <a:xfrm>
            <a:off x="4283968" y="357301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12" name="Group 11"/>
          <p:cNvGrpSpPr/>
          <p:nvPr/>
        </p:nvGrpSpPr>
        <p:grpSpPr>
          <a:xfrm>
            <a:off x="2699792" y="4551424"/>
            <a:ext cx="3456384" cy="1829904"/>
            <a:chOff x="5380251" y="0"/>
            <a:chExt cx="2610958" cy="1709935"/>
          </a:xfrm>
        </p:grpSpPr>
        <p:sp>
          <p:nvSpPr>
            <p:cNvPr id="13" name="Rounded Rectangle 12"/>
            <p:cNvSpPr/>
            <p:nvPr/>
          </p:nvSpPr>
          <p:spPr>
            <a:xfrm>
              <a:off x="5380251" y="0"/>
              <a:ext cx="2610958" cy="17099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5380251" y="683974"/>
              <a:ext cx="2610958" cy="6839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b="1" kern="1200" dirty="0" smtClean="0"/>
                <a:t>Reporte </a:t>
              </a:r>
              <a:r>
                <a:rPr lang="es-AR" sz="1400" b="1" dirty="0" smtClean="0"/>
                <a:t>Corporativo Comprehensivo</a:t>
              </a:r>
            </a:p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AR" sz="1400" kern="1200" dirty="0" smtClean="0"/>
                <a:t>(Información financiera+ Información  no  financiera)</a:t>
              </a:r>
              <a:endParaRPr lang="es-AR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868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18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95536" y="1988840"/>
            <a:ext cx="8465319" cy="41239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</a:t>
            </a:r>
            <a:r>
              <a:rPr lang="es-ES_tradnl" sz="2600" b="1" dirty="0" smtClean="0"/>
              <a:t>Reporte financiero</a:t>
            </a:r>
            <a:r>
              <a:rPr lang="es-ES_tradnl" sz="2600" dirty="0" smtClean="0"/>
              <a:t>: IASB (International </a:t>
            </a:r>
            <a:r>
              <a:rPr lang="es-ES_tradnl" sz="2600" dirty="0" err="1" smtClean="0"/>
              <a:t>Accounting</a:t>
            </a:r>
            <a:r>
              <a:rPr lang="es-ES_tradnl" sz="2600" dirty="0" smtClean="0"/>
              <a:t> </a:t>
            </a:r>
            <a:r>
              <a:rPr lang="es-ES_tradnl" sz="2600" dirty="0" err="1" smtClean="0"/>
              <a:t>Standards</a:t>
            </a:r>
            <a:r>
              <a:rPr lang="es-ES_tradnl" sz="2600" dirty="0" smtClean="0"/>
              <a:t> </a:t>
            </a:r>
            <a:r>
              <a:rPr lang="es-ES_tradnl" sz="2600" dirty="0" err="1" smtClean="0"/>
              <a:t>Board</a:t>
            </a:r>
            <a:r>
              <a:rPr lang="es-ES_tradnl" sz="2600" dirty="0" smtClean="0"/>
              <a:t>- depende de la IFRS </a:t>
            </a:r>
            <a:r>
              <a:rPr lang="es-ES_tradnl" sz="2600" dirty="0" err="1" smtClean="0"/>
              <a:t>Foundation</a:t>
            </a:r>
            <a:r>
              <a:rPr lang="es-ES_tradnl" sz="2600" dirty="0" smtClean="0"/>
              <a:t>)</a:t>
            </a:r>
          </a:p>
          <a:p>
            <a:r>
              <a:rPr lang="es-ES_tradnl" sz="2600" dirty="0" smtClean="0"/>
              <a:t>En Argentina: FACPCE (</a:t>
            </a:r>
            <a:r>
              <a:rPr lang="es-ES_tradnl" sz="2600" smtClean="0"/>
              <a:t>Resoluciones Técnicas)</a:t>
            </a:r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</a:t>
            </a:r>
            <a:r>
              <a:rPr lang="es-ES_tradnl" sz="2600" b="1" dirty="0" smtClean="0"/>
              <a:t>Reporte de sustentabilidad</a:t>
            </a:r>
            <a:r>
              <a:rPr lang="es-ES_tradnl" sz="2600" dirty="0" smtClean="0"/>
              <a:t>: GRI (Global </a:t>
            </a:r>
            <a:r>
              <a:rPr lang="es-ES_tradnl" sz="2600" dirty="0" err="1" smtClean="0"/>
              <a:t>Reporting</a:t>
            </a:r>
            <a:r>
              <a:rPr lang="es-ES_tradnl" sz="2600" dirty="0" smtClean="0"/>
              <a:t> </a:t>
            </a:r>
            <a:r>
              <a:rPr lang="es-ES_tradnl" sz="2600" dirty="0" err="1" smtClean="0"/>
              <a:t>Initiative</a:t>
            </a:r>
            <a:r>
              <a:rPr lang="es-ES_tradnl" sz="2600" dirty="0" smtClean="0"/>
              <a:t>) - SASB (</a:t>
            </a:r>
            <a:r>
              <a:rPr lang="es-ES_tradnl" sz="2600" dirty="0" err="1" smtClean="0"/>
              <a:t>Sustainability</a:t>
            </a:r>
            <a:r>
              <a:rPr lang="es-ES_tradnl" sz="2600" dirty="0" smtClean="0"/>
              <a:t> </a:t>
            </a:r>
            <a:r>
              <a:rPr lang="es-ES_tradnl" sz="2600" dirty="0" err="1" smtClean="0"/>
              <a:t>Accounting</a:t>
            </a:r>
            <a:r>
              <a:rPr lang="es-ES_tradnl" sz="2600" dirty="0" smtClean="0"/>
              <a:t> </a:t>
            </a:r>
            <a:r>
              <a:rPr lang="es-ES_tradnl" sz="2600" dirty="0" err="1" smtClean="0"/>
              <a:t>Standards</a:t>
            </a:r>
            <a:r>
              <a:rPr lang="es-ES_tradnl" sz="2600" dirty="0" smtClean="0"/>
              <a:t> </a:t>
            </a:r>
            <a:r>
              <a:rPr lang="es-ES_tradnl" sz="2600" dirty="0" err="1" smtClean="0"/>
              <a:t>Board</a:t>
            </a:r>
            <a:r>
              <a:rPr lang="es-ES_tradnl" sz="2600" dirty="0" smtClean="0"/>
              <a:t>) – CDSB (</a:t>
            </a:r>
            <a:r>
              <a:rPr lang="es-ES_tradnl" sz="2600" dirty="0" err="1" smtClean="0"/>
              <a:t>Climate</a:t>
            </a:r>
            <a:r>
              <a:rPr lang="es-ES_tradnl" sz="2600" dirty="0" smtClean="0"/>
              <a:t> </a:t>
            </a:r>
            <a:r>
              <a:rPr lang="es-ES_tradnl" sz="2600" dirty="0" err="1" smtClean="0"/>
              <a:t>Disclosures</a:t>
            </a:r>
            <a:r>
              <a:rPr lang="es-ES_tradnl" sz="2600" dirty="0" smtClean="0"/>
              <a:t> Standard </a:t>
            </a:r>
            <a:r>
              <a:rPr lang="es-ES_tradnl" sz="2600" dirty="0" err="1" smtClean="0"/>
              <a:t>Board</a:t>
            </a:r>
            <a:r>
              <a:rPr lang="es-ES_tradnl" sz="2600" dirty="0" smtClean="0"/>
              <a:t>).</a:t>
            </a:r>
          </a:p>
          <a:p>
            <a:pPr>
              <a:buFont typeface="Arial" pitchFamily="34" charset="0"/>
              <a:buChar char="•"/>
            </a:pPr>
            <a:endParaRPr lang="es-ES_tradnl" sz="2600" dirty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</a:t>
            </a:r>
            <a:r>
              <a:rPr lang="es-ES_tradnl" sz="2600" b="1" dirty="0" smtClean="0"/>
              <a:t>Reporte Integrado</a:t>
            </a:r>
            <a:r>
              <a:rPr lang="es-ES_tradnl" sz="2600" dirty="0" smtClean="0"/>
              <a:t>: IIRC (International </a:t>
            </a:r>
            <a:r>
              <a:rPr lang="es-ES_tradnl" sz="2600" dirty="0" err="1" smtClean="0"/>
              <a:t>Integrated</a:t>
            </a:r>
            <a:r>
              <a:rPr lang="es-ES_tradnl" sz="2600" dirty="0" smtClean="0"/>
              <a:t> </a:t>
            </a:r>
            <a:r>
              <a:rPr lang="es-ES_tradnl" sz="2600" dirty="0" err="1" smtClean="0"/>
              <a:t>Reporting</a:t>
            </a:r>
            <a:r>
              <a:rPr lang="es-ES_tradnl" sz="2600" dirty="0" smtClean="0"/>
              <a:t> Council)</a:t>
            </a:r>
          </a:p>
          <a:p>
            <a:endParaRPr lang="es-ES_tradnl" sz="2600" dirty="0" smtClean="0"/>
          </a:p>
          <a:p>
            <a:r>
              <a:rPr lang="es-ES_tradnl" sz="2600" dirty="0" smtClean="0"/>
              <a:t>En noviembre de 2021 se creo el ISSB (International </a:t>
            </a:r>
            <a:r>
              <a:rPr lang="es-ES_tradnl" sz="2600" dirty="0" err="1" smtClean="0"/>
              <a:t>Sustainability</a:t>
            </a:r>
            <a:r>
              <a:rPr lang="es-ES_tradnl" sz="2600" dirty="0" smtClean="0"/>
              <a:t> </a:t>
            </a:r>
            <a:r>
              <a:rPr lang="es-ES_tradnl" sz="2600" dirty="0" err="1" smtClean="0"/>
              <a:t>Standards</a:t>
            </a:r>
            <a:r>
              <a:rPr lang="es-ES_tradnl" sz="2600" dirty="0" smtClean="0"/>
              <a:t> </a:t>
            </a:r>
            <a:r>
              <a:rPr lang="es-ES_tradnl" sz="2600" dirty="0" err="1" smtClean="0"/>
              <a:t>Board</a:t>
            </a:r>
            <a:r>
              <a:rPr lang="es-ES_tradnl" sz="2600" dirty="0"/>
              <a:t> </a:t>
            </a:r>
            <a:r>
              <a:rPr lang="es-ES_tradnl" sz="2600" dirty="0" smtClean="0"/>
              <a:t>– dependiente de la IFRS </a:t>
            </a:r>
            <a:r>
              <a:rPr lang="es-ES_tradnl" sz="2600" dirty="0" err="1" smtClean="0"/>
              <a:t>Foundation</a:t>
            </a:r>
            <a:r>
              <a:rPr lang="es-ES_tradnl" sz="2600" dirty="0" smtClean="0"/>
              <a:t>)</a:t>
            </a:r>
          </a:p>
          <a:p>
            <a:endParaRPr lang="es-ES_tradnl" sz="2600" dirty="0" smtClean="0"/>
          </a:p>
          <a:p>
            <a:r>
              <a:rPr lang="es-ES_tradnl" sz="2600" dirty="0" smtClean="0"/>
              <a:t>IIRC y SASB se fusionaron en la VRF (</a:t>
            </a:r>
            <a:r>
              <a:rPr lang="es-ES_tradnl" sz="2600" dirty="0" err="1" smtClean="0"/>
              <a:t>Value</a:t>
            </a:r>
            <a:r>
              <a:rPr lang="es-ES_tradnl" sz="2600" dirty="0" smtClean="0"/>
              <a:t> </a:t>
            </a:r>
            <a:r>
              <a:rPr lang="es-ES_tradnl" sz="2600" dirty="0" err="1" smtClean="0"/>
              <a:t>Reporting</a:t>
            </a:r>
            <a:r>
              <a:rPr lang="es-ES_tradnl" sz="2600" dirty="0" smtClean="0"/>
              <a:t> </a:t>
            </a:r>
            <a:r>
              <a:rPr lang="es-ES_tradnl" sz="2600" dirty="0" err="1" smtClean="0"/>
              <a:t>Foundation</a:t>
            </a:r>
            <a:r>
              <a:rPr lang="es-ES_tradnl" sz="2600" dirty="0"/>
              <a:t>)</a:t>
            </a:r>
            <a:endParaRPr lang="es-ES_tradnl" sz="2600" dirty="0" smtClean="0"/>
          </a:p>
          <a:p>
            <a:r>
              <a:rPr lang="es-ES_tradnl" sz="2600" dirty="0" smtClean="0"/>
              <a:t>Y la VRF y el CDSB se consolidaron con el ISSB.</a:t>
            </a:r>
          </a:p>
          <a:p>
            <a:endParaRPr lang="es-ES_tradnl" sz="2600" dirty="0" smtClean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Principales organismos emisores de normas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Informes Contables</a:t>
            </a:r>
          </a:p>
        </p:txBody>
      </p:sp>
    </p:spTree>
    <p:extLst>
      <p:ext uri="{BB962C8B-B14F-4D97-AF65-F5344CB8AC3E}">
        <p14:creationId xmlns:p14="http://schemas.microsoft.com/office/powerpoint/2010/main" val="11737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24100" y="1143000"/>
            <a:ext cx="5029200" cy="571500"/>
          </a:xfrm>
        </p:spPr>
        <p:txBody>
          <a:bodyPr>
            <a:noAutofit/>
          </a:bodyPr>
          <a:lstStyle/>
          <a:p>
            <a:r>
              <a:rPr lang="es-AR" sz="2400" b="1" dirty="0"/>
              <a:t>Una nueva mirada de la economía</a:t>
            </a:r>
            <a:br>
              <a:rPr lang="es-AR" sz="2400" b="1" dirty="0"/>
            </a:br>
            <a:r>
              <a:rPr lang="es-AR" sz="1600" b="1" dirty="0"/>
              <a:t>Más sustentabilidad y más </a:t>
            </a:r>
            <a:r>
              <a:rPr lang="es-AR" sz="1600" b="1" dirty="0" err="1"/>
              <a:t>inclusividad</a:t>
            </a:r>
            <a:endParaRPr lang="es-AR" sz="2400" b="1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1714500"/>
          <a:ext cx="8496300" cy="2976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8150">
                  <a:extLst>
                    <a:ext uri="{9D8B030D-6E8A-4147-A177-3AD203B41FA5}">
                      <a16:colId xmlns:a16="http://schemas.microsoft.com/office/drawing/2014/main" val="2903393730"/>
                    </a:ext>
                  </a:extLst>
                </a:gridCol>
                <a:gridCol w="4248150">
                  <a:extLst>
                    <a:ext uri="{9D8B030D-6E8A-4147-A177-3AD203B41FA5}">
                      <a16:colId xmlns:a16="http://schemas.microsoft.com/office/drawing/2014/main" val="4057791661"/>
                    </a:ext>
                  </a:extLst>
                </a:gridCol>
              </a:tblGrid>
              <a:tr h="947975">
                <a:tc>
                  <a:txBody>
                    <a:bodyPr/>
                    <a:lstStyle/>
                    <a:p>
                      <a:endParaRPr lang="es-AR" sz="9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s-AR" sz="9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5773049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Capitalismo</a:t>
                      </a:r>
                      <a:r>
                        <a:rPr lang="es-AR" sz="2400" baseline="0" dirty="0" smtClean="0"/>
                        <a:t> de los </a:t>
                      </a:r>
                      <a:r>
                        <a:rPr lang="es-AR" sz="2400" baseline="0" dirty="0" err="1" smtClean="0"/>
                        <a:t>shareholders</a:t>
                      </a:r>
                      <a:endParaRPr lang="es-AR" sz="24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s-AR" sz="2400" dirty="0" smtClean="0"/>
                        <a:t>Capitalismo</a:t>
                      </a:r>
                      <a:r>
                        <a:rPr lang="es-AR" sz="2400" baseline="0" dirty="0" smtClean="0"/>
                        <a:t> de los </a:t>
                      </a:r>
                      <a:r>
                        <a:rPr lang="es-AR" sz="2400" baseline="0" dirty="0" err="1" smtClean="0"/>
                        <a:t>stakeholders</a:t>
                      </a:r>
                      <a:r>
                        <a:rPr lang="es-AR" sz="2400" baseline="0" dirty="0" smtClean="0"/>
                        <a:t>/</a:t>
                      </a:r>
                    </a:p>
                    <a:p>
                      <a:r>
                        <a:rPr lang="es-AR" sz="2400" baseline="0" dirty="0" smtClean="0"/>
                        <a:t>Economía de impacto</a:t>
                      </a:r>
                      <a:endParaRPr lang="es-AR" sz="2400" dirty="0" smtClean="0"/>
                    </a:p>
                    <a:p>
                      <a:endParaRPr lang="es-AR" sz="24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28724939"/>
                  </a:ext>
                </a:extLst>
              </a:tr>
              <a:tr h="885351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Foco</a:t>
                      </a:r>
                      <a:r>
                        <a:rPr lang="es-AR" sz="2400" baseline="0" dirty="0" smtClean="0"/>
                        <a:t> en la maximización de la ganancia</a:t>
                      </a:r>
                      <a:endParaRPr lang="es-AR" sz="24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 smtClean="0"/>
                        <a:t>Foco en el propósito</a:t>
                      </a:r>
                      <a:r>
                        <a:rPr lang="es-AR" sz="2400" baseline="0" dirty="0" smtClean="0"/>
                        <a:t> de la empresa</a:t>
                      </a:r>
                      <a:endParaRPr lang="es-AR" sz="24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215405815"/>
                  </a:ext>
                </a:extLst>
              </a:tr>
            </a:tbl>
          </a:graphicData>
        </a:graphic>
      </p:graphicFrame>
      <p:sp>
        <p:nvSpPr>
          <p:cNvPr id="7" name="CuadroTexto 6"/>
          <p:cNvSpPr txBox="1"/>
          <p:nvPr/>
        </p:nvSpPr>
        <p:spPr>
          <a:xfrm>
            <a:off x="1790700" y="2019300"/>
            <a:ext cx="12573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700" b="1" dirty="0"/>
              <a:t>DESDE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5867400" y="2019300"/>
            <a:ext cx="14097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700" b="1" dirty="0"/>
              <a:t>HACIA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19101" y="4686300"/>
            <a:ext cx="830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tx2">
                    <a:lumMod val="75000"/>
                  </a:schemeClr>
                </a:solidFill>
              </a:rPr>
              <a:t>PROPÓSITO DE LA EMPRESA </a:t>
            </a:r>
            <a:r>
              <a:rPr lang="es-AR" sz="1400" dirty="0">
                <a:solidFill>
                  <a:schemeClr val="tx2">
                    <a:lumMod val="75000"/>
                  </a:schemeClr>
                </a:solidFill>
              </a:rPr>
              <a:t>(Programa Futuro de las Corporaciones de la British </a:t>
            </a:r>
            <a:r>
              <a:rPr lang="es-AR" sz="1400" dirty="0" err="1">
                <a:solidFill>
                  <a:schemeClr val="tx2">
                    <a:lumMod val="75000"/>
                  </a:schemeClr>
                </a:solidFill>
              </a:rPr>
              <a:t>Academy</a:t>
            </a:r>
            <a:r>
              <a:rPr lang="es-AR" sz="14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s-AR" sz="2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s-AR" sz="2400" i="1" dirty="0">
                <a:solidFill>
                  <a:srgbClr val="FF0000"/>
                </a:solidFill>
              </a:rPr>
              <a:t>Producir soluciones rentables para los problemas de la gente y del </a:t>
            </a:r>
            <a:r>
              <a:rPr lang="es-AR" sz="2400" i="1" dirty="0" smtClean="0">
                <a:solidFill>
                  <a:srgbClr val="FF0000"/>
                </a:solidFill>
              </a:rPr>
              <a:t> planeta</a:t>
            </a:r>
            <a:r>
              <a:rPr lang="es-AR" sz="2400" i="1" dirty="0">
                <a:solidFill>
                  <a:srgbClr val="FF0000"/>
                </a:solidFill>
              </a:rPr>
              <a:t>, sin lucrar por producir problemas para alguien</a:t>
            </a:r>
          </a:p>
        </p:txBody>
      </p:sp>
    </p:spTree>
    <p:extLst>
      <p:ext uri="{BB962C8B-B14F-4D97-AF65-F5344CB8AC3E}">
        <p14:creationId xmlns:p14="http://schemas.microsoft.com/office/powerpoint/2010/main" val="72874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 txBox="1">
            <a:spLocks/>
          </p:cNvSpPr>
          <p:nvPr/>
        </p:nvSpPr>
        <p:spPr bwMode="auto">
          <a:xfrm>
            <a:off x="360739" y="264685"/>
            <a:ext cx="7589938" cy="525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040" tIns="41020" rIns="82040" bIns="41020"/>
          <a:lstStyle>
            <a:lvl1pPr defTabSz="1019175" eaLnBrk="0" hangingPunct="0">
              <a:spcAft>
                <a:spcPts val="300"/>
              </a:spcAft>
              <a:buFont typeface="Arial" charset="0"/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 defTabSz="1019175" eaLnBrk="0" hangingPunct="0">
              <a:spcAft>
                <a:spcPts val="300"/>
              </a:spcAft>
              <a:buFont typeface="Arial" charset="0"/>
              <a:buChar char="•"/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 defTabSz="1019175" eaLnBrk="0" hangingPunct="0">
              <a:spcAft>
                <a:spcPts val="300"/>
              </a:spcAft>
              <a:buFont typeface="Arial" charset="0"/>
              <a:buChar char="‒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 defTabSz="1019175" eaLnBrk="0" hangingPunct="0">
              <a:spcAft>
                <a:spcPts val="600"/>
              </a:spcAft>
              <a:buFont typeface="Arial" charset="0"/>
              <a:buChar char="•"/>
              <a:defRPr sz="2000">
                <a:solidFill>
                  <a:schemeClr val="tx2"/>
                </a:solidFill>
                <a:latin typeface="Arial" charset="0"/>
              </a:defRPr>
            </a:lvl4pPr>
            <a:lvl5pPr marL="2057400" indent="-228600" defTabSz="1019175" eaLnBrk="0" hangingPunct="0"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3050"/>
              </a:lnSpc>
              <a:spcAft>
                <a:spcPct val="0"/>
              </a:spcAft>
            </a:pPr>
            <a:endParaRPr lang="es-AR" altLang="es-AR" sz="2300" b="1"/>
          </a:p>
        </p:txBody>
      </p:sp>
      <p:sp>
        <p:nvSpPr>
          <p:cNvPr id="19459" name="Slide Number Placeholder 10"/>
          <p:cNvSpPr txBox="1">
            <a:spLocks/>
          </p:cNvSpPr>
          <p:nvPr/>
        </p:nvSpPr>
        <p:spPr bwMode="auto">
          <a:xfrm>
            <a:off x="378054" y="5782456"/>
            <a:ext cx="314564" cy="12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spcAft>
                <a:spcPts val="300"/>
              </a:spcAft>
              <a:buFont typeface="Arial" charset="0"/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spcAft>
                <a:spcPts val="300"/>
              </a:spcAft>
              <a:buFont typeface="Arial" charset="0"/>
              <a:buChar char="•"/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spcAft>
                <a:spcPts val="300"/>
              </a:spcAft>
              <a:buFont typeface="Arial" charset="0"/>
              <a:buChar char="‒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spcAft>
                <a:spcPts val="600"/>
              </a:spcAft>
              <a:buFont typeface="Arial" charset="0"/>
              <a:buChar char="•"/>
              <a:defRPr sz="20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lnSpc>
                <a:spcPts val="1077"/>
              </a:lnSpc>
              <a:spcAft>
                <a:spcPct val="0"/>
              </a:spcAft>
            </a:pPr>
            <a:endParaRPr lang="es-AR" altLang="es-AR" sz="800" b="1"/>
          </a:p>
        </p:txBody>
      </p:sp>
      <p:sp>
        <p:nvSpPr>
          <p:cNvPr id="19460" name="Freeform 3"/>
          <p:cNvSpPr>
            <a:spLocks/>
          </p:cNvSpPr>
          <p:nvPr/>
        </p:nvSpPr>
        <p:spPr bwMode="auto">
          <a:xfrm rot="-5400000">
            <a:off x="3028197" y="2145264"/>
            <a:ext cx="3100594" cy="2392418"/>
          </a:xfrm>
          <a:custGeom>
            <a:avLst/>
            <a:gdLst>
              <a:gd name="T0" fmla="*/ 2147483647 w 1711"/>
              <a:gd name="T1" fmla="*/ 2147483647 h 1280"/>
              <a:gd name="T2" fmla="*/ 2147483647 w 1711"/>
              <a:gd name="T3" fmla="*/ 2147483647 h 1280"/>
              <a:gd name="T4" fmla="*/ 2147483647 w 1711"/>
              <a:gd name="T5" fmla="*/ 2147483647 h 1280"/>
              <a:gd name="T6" fmla="*/ 2147483647 w 1711"/>
              <a:gd name="T7" fmla="*/ 2147483647 h 1280"/>
              <a:gd name="T8" fmla="*/ 2147483647 w 1711"/>
              <a:gd name="T9" fmla="*/ 2147483647 h 1280"/>
              <a:gd name="T10" fmla="*/ 2147483647 w 1711"/>
              <a:gd name="T11" fmla="*/ 2147483647 h 1280"/>
              <a:gd name="T12" fmla="*/ 2147483647 w 1711"/>
              <a:gd name="T13" fmla="*/ 2147483647 h 1280"/>
              <a:gd name="T14" fmla="*/ 2147483647 w 1711"/>
              <a:gd name="T15" fmla="*/ 2147483647 h 1280"/>
              <a:gd name="T16" fmla="*/ 2147483647 w 1711"/>
              <a:gd name="T17" fmla="*/ 2147483647 h 1280"/>
              <a:gd name="T18" fmla="*/ 2147483647 w 1711"/>
              <a:gd name="T19" fmla="*/ 2147483647 h 1280"/>
              <a:gd name="T20" fmla="*/ 2147483647 w 1711"/>
              <a:gd name="T21" fmla="*/ 2147483647 h 1280"/>
              <a:gd name="T22" fmla="*/ 2147483647 w 1711"/>
              <a:gd name="T23" fmla="*/ 2147483647 h 1280"/>
              <a:gd name="T24" fmla="*/ 2147483647 w 1711"/>
              <a:gd name="T25" fmla="*/ 2147483647 h 1280"/>
              <a:gd name="T26" fmla="*/ 2147483647 w 1711"/>
              <a:gd name="T27" fmla="*/ 2147483647 h 1280"/>
              <a:gd name="T28" fmla="*/ 2147483647 w 1711"/>
              <a:gd name="T29" fmla="*/ 2147483647 h 1280"/>
              <a:gd name="T30" fmla="*/ 2147483647 w 1711"/>
              <a:gd name="T31" fmla="*/ 2147483647 h 1280"/>
              <a:gd name="T32" fmla="*/ 2147483647 w 1711"/>
              <a:gd name="T33" fmla="*/ 2147483647 h 1280"/>
              <a:gd name="T34" fmla="*/ 2147483647 w 1711"/>
              <a:gd name="T35" fmla="*/ 2147483647 h 1280"/>
              <a:gd name="T36" fmla="*/ 2147483647 w 1711"/>
              <a:gd name="T37" fmla="*/ 2147483647 h 1280"/>
              <a:gd name="T38" fmla="*/ 2147483647 w 1711"/>
              <a:gd name="T39" fmla="*/ 2147483647 h 1280"/>
              <a:gd name="T40" fmla="*/ 2147483647 w 1711"/>
              <a:gd name="T41" fmla="*/ 2147483647 h 1280"/>
              <a:gd name="T42" fmla="*/ 2147483647 w 1711"/>
              <a:gd name="T43" fmla="*/ 2147483647 h 1280"/>
              <a:gd name="T44" fmla="*/ 2147483647 w 1711"/>
              <a:gd name="T45" fmla="*/ 2147483647 h 1280"/>
              <a:gd name="T46" fmla="*/ 2147483647 w 1711"/>
              <a:gd name="T47" fmla="*/ 2147483647 h 1280"/>
              <a:gd name="T48" fmla="*/ 2147483647 w 1711"/>
              <a:gd name="T49" fmla="*/ 2147483647 h 1280"/>
              <a:gd name="T50" fmla="*/ 2147483647 w 1711"/>
              <a:gd name="T51" fmla="*/ 2147483647 h 1280"/>
              <a:gd name="T52" fmla="*/ 2147483647 w 1711"/>
              <a:gd name="T53" fmla="*/ 2147483647 h 1280"/>
              <a:gd name="T54" fmla="*/ 2147483647 w 1711"/>
              <a:gd name="T55" fmla="*/ 2147483647 h 1280"/>
              <a:gd name="T56" fmla="*/ 2147483647 w 1711"/>
              <a:gd name="T57" fmla="*/ 2147483647 h 1280"/>
              <a:gd name="T58" fmla="*/ 2147483647 w 1711"/>
              <a:gd name="T59" fmla="*/ 2147483647 h 1280"/>
              <a:gd name="T60" fmla="*/ 2147483647 w 1711"/>
              <a:gd name="T61" fmla="*/ 2147483647 h 1280"/>
              <a:gd name="T62" fmla="*/ 2147483647 w 1711"/>
              <a:gd name="T63" fmla="*/ 2147483647 h 1280"/>
              <a:gd name="T64" fmla="*/ 2147483647 w 1711"/>
              <a:gd name="T65" fmla="*/ 2147483647 h 1280"/>
              <a:gd name="T66" fmla="*/ 2147483647 w 1711"/>
              <a:gd name="T67" fmla="*/ 2147483647 h 1280"/>
              <a:gd name="T68" fmla="*/ 2147483647 w 1711"/>
              <a:gd name="T69" fmla="*/ 2147483647 h 1280"/>
              <a:gd name="T70" fmla="*/ 2147483647 w 1711"/>
              <a:gd name="T71" fmla="*/ 2147483647 h 1280"/>
              <a:gd name="T72" fmla="*/ 2147483647 w 1711"/>
              <a:gd name="T73" fmla="*/ 2147483647 h 1280"/>
              <a:gd name="T74" fmla="*/ 2147483647 w 1711"/>
              <a:gd name="T75" fmla="*/ 2147483647 h 1280"/>
              <a:gd name="T76" fmla="*/ 2147483647 w 1711"/>
              <a:gd name="T77" fmla="*/ 2147483647 h 1280"/>
              <a:gd name="T78" fmla="*/ 2147483647 w 1711"/>
              <a:gd name="T79" fmla="*/ 2147483647 h 1280"/>
              <a:gd name="T80" fmla="*/ 2147483647 w 1711"/>
              <a:gd name="T81" fmla="*/ 2147483647 h 1280"/>
              <a:gd name="T82" fmla="*/ 2147483647 w 1711"/>
              <a:gd name="T83" fmla="*/ 2147483647 h 1280"/>
              <a:gd name="T84" fmla="*/ 2147483647 w 1711"/>
              <a:gd name="T85" fmla="*/ 2147483647 h 1280"/>
              <a:gd name="T86" fmla="*/ 2147483647 w 1711"/>
              <a:gd name="T87" fmla="*/ 2147483647 h 1280"/>
              <a:gd name="T88" fmla="*/ 2147483647 w 1711"/>
              <a:gd name="T89" fmla="*/ 2147483647 h 1280"/>
              <a:gd name="T90" fmla="*/ 2147483647 w 1711"/>
              <a:gd name="T91" fmla="*/ 2147483647 h 1280"/>
              <a:gd name="T92" fmla="*/ 2147483647 w 1711"/>
              <a:gd name="T93" fmla="*/ 2147483647 h 1280"/>
              <a:gd name="T94" fmla="*/ 2147483647 w 1711"/>
              <a:gd name="T95" fmla="*/ 2147483647 h 128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711"/>
              <a:gd name="T145" fmla="*/ 0 h 1280"/>
              <a:gd name="T146" fmla="*/ 1711 w 1711"/>
              <a:gd name="T147" fmla="*/ 1280 h 128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711" h="1280">
                <a:moveTo>
                  <a:pt x="1663" y="798"/>
                </a:moveTo>
                <a:lnTo>
                  <a:pt x="1673" y="779"/>
                </a:lnTo>
                <a:lnTo>
                  <a:pt x="1682" y="757"/>
                </a:lnTo>
                <a:lnTo>
                  <a:pt x="1689" y="737"/>
                </a:lnTo>
                <a:lnTo>
                  <a:pt x="1695" y="716"/>
                </a:lnTo>
                <a:lnTo>
                  <a:pt x="1700" y="694"/>
                </a:lnTo>
                <a:lnTo>
                  <a:pt x="1704" y="673"/>
                </a:lnTo>
                <a:lnTo>
                  <a:pt x="1707" y="652"/>
                </a:lnTo>
                <a:lnTo>
                  <a:pt x="1709" y="631"/>
                </a:lnTo>
                <a:lnTo>
                  <a:pt x="1710" y="610"/>
                </a:lnTo>
                <a:lnTo>
                  <a:pt x="1710" y="588"/>
                </a:lnTo>
                <a:lnTo>
                  <a:pt x="1709" y="566"/>
                </a:lnTo>
                <a:lnTo>
                  <a:pt x="1707" y="546"/>
                </a:lnTo>
                <a:lnTo>
                  <a:pt x="1703" y="525"/>
                </a:lnTo>
                <a:lnTo>
                  <a:pt x="1699" y="504"/>
                </a:lnTo>
                <a:lnTo>
                  <a:pt x="1694" y="484"/>
                </a:lnTo>
                <a:lnTo>
                  <a:pt x="1688" y="463"/>
                </a:lnTo>
                <a:lnTo>
                  <a:pt x="1680" y="443"/>
                </a:lnTo>
                <a:lnTo>
                  <a:pt x="1672" y="424"/>
                </a:lnTo>
                <a:lnTo>
                  <a:pt x="1663" y="405"/>
                </a:lnTo>
                <a:lnTo>
                  <a:pt x="1653" y="386"/>
                </a:lnTo>
                <a:lnTo>
                  <a:pt x="1642" y="368"/>
                </a:lnTo>
                <a:lnTo>
                  <a:pt x="1631" y="350"/>
                </a:lnTo>
                <a:lnTo>
                  <a:pt x="1618" y="333"/>
                </a:lnTo>
                <a:lnTo>
                  <a:pt x="1605" y="316"/>
                </a:lnTo>
                <a:lnTo>
                  <a:pt x="1591" y="299"/>
                </a:lnTo>
                <a:lnTo>
                  <a:pt x="1576" y="284"/>
                </a:lnTo>
                <a:lnTo>
                  <a:pt x="1560" y="270"/>
                </a:lnTo>
                <a:lnTo>
                  <a:pt x="1542" y="256"/>
                </a:lnTo>
                <a:lnTo>
                  <a:pt x="1525" y="242"/>
                </a:lnTo>
                <a:lnTo>
                  <a:pt x="1507" y="230"/>
                </a:lnTo>
                <a:lnTo>
                  <a:pt x="1487" y="218"/>
                </a:lnTo>
                <a:lnTo>
                  <a:pt x="1468" y="207"/>
                </a:lnTo>
                <a:lnTo>
                  <a:pt x="1448" y="197"/>
                </a:lnTo>
                <a:lnTo>
                  <a:pt x="1427" y="189"/>
                </a:lnTo>
                <a:lnTo>
                  <a:pt x="1406" y="181"/>
                </a:lnTo>
                <a:lnTo>
                  <a:pt x="1385" y="175"/>
                </a:lnTo>
                <a:lnTo>
                  <a:pt x="1364" y="170"/>
                </a:lnTo>
                <a:lnTo>
                  <a:pt x="1343" y="166"/>
                </a:lnTo>
                <a:lnTo>
                  <a:pt x="1322" y="162"/>
                </a:lnTo>
                <a:lnTo>
                  <a:pt x="1301" y="160"/>
                </a:lnTo>
                <a:lnTo>
                  <a:pt x="1279" y="160"/>
                </a:lnTo>
                <a:lnTo>
                  <a:pt x="1258" y="160"/>
                </a:lnTo>
                <a:lnTo>
                  <a:pt x="1236" y="161"/>
                </a:lnTo>
                <a:lnTo>
                  <a:pt x="1216" y="163"/>
                </a:lnTo>
                <a:lnTo>
                  <a:pt x="1195" y="166"/>
                </a:lnTo>
                <a:lnTo>
                  <a:pt x="1174" y="170"/>
                </a:lnTo>
                <a:lnTo>
                  <a:pt x="1153" y="175"/>
                </a:lnTo>
                <a:lnTo>
                  <a:pt x="1134" y="181"/>
                </a:lnTo>
                <a:lnTo>
                  <a:pt x="1114" y="188"/>
                </a:lnTo>
                <a:lnTo>
                  <a:pt x="1095" y="196"/>
                </a:lnTo>
                <a:lnTo>
                  <a:pt x="1075" y="205"/>
                </a:lnTo>
                <a:lnTo>
                  <a:pt x="1056" y="215"/>
                </a:lnTo>
                <a:lnTo>
                  <a:pt x="1038" y="225"/>
                </a:lnTo>
                <a:lnTo>
                  <a:pt x="1020" y="236"/>
                </a:lnTo>
                <a:lnTo>
                  <a:pt x="1003" y="249"/>
                </a:lnTo>
                <a:lnTo>
                  <a:pt x="987" y="262"/>
                </a:lnTo>
                <a:lnTo>
                  <a:pt x="971" y="276"/>
                </a:lnTo>
                <a:lnTo>
                  <a:pt x="955" y="291"/>
                </a:lnTo>
                <a:lnTo>
                  <a:pt x="941" y="307"/>
                </a:lnTo>
                <a:lnTo>
                  <a:pt x="926" y="324"/>
                </a:lnTo>
                <a:lnTo>
                  <a:pt x="914" y="341"/>
                </a:lnTo>
                <a:lnTo>
                  <a:pt x="901" y="360"/>
                </a:lnTo>
                <a:lnTo>
                  <a:pt x="889" y="379"/>
                </a:lnTo>
                <a:lnTo>
                  <a:pt x="879" y="399"/>
                </a:lnTo>
                <a:lnTo>
                  <a:pt x="868" y="419"/>
                </a:lnTo>
                <a:lnTo>
                  <a:pt x="856" y="437"/>
                </a:lnTo>
                <a:lnTo>
                  <a:pt x="844" y="456"/>
                </a:lnTo>
                <a:lnTo>
                  <a:pt x="831" y="473"/>
                </a:lnTo>
                <a:lnTo>
                  <a:pt x="817" y="490"/>
                </a:lnTo>
                <a:lnTo>
                  <a:pt x="802" y="506"/>
                </a:lnTo>
                <a:lnTo>
                  <a:pt x="786" y="521"/>
                </a:lnTo>
                <a:lnTo>
                  <a:pt x="771" y="535"/>
                </a:lnTo>
                <a:lnTo>
                  <a:pt x="754" y="549"/>
                </a:lnTo>
                <a:lnTo>
                  <a:pt x="737" y="561"/>
                </a:lnTo>
                <a:lnTo>
                  <a:pt x="719" y="572"/>
                </a:lnTo>
                <a:lnTo>
                  <a:pt x="701" y="583"/>
                </a:lnTo>
                <a:lnTo>
                  <a:pt x="682" y="593"/>
                </a:lnTo>
                <a:lnTo>
                  <a:pt x="663" y="602"/>
                </a:lnTo>
                <a:lnTo>
                  <a:pt x="643" y="610"/>
                </a:lnTo>
                <a:lnTo>
                  <a:pt x="623" y="616"/>
                </a:lnTo>
                <a:lnTo>
                  <a:pt x="604" y="623"/>
                </a:lnTo>
                <a:lnTo>
                  <a:pt x="583" y="627"/>
                </a:lnTo>
                <a:lnTo>
                  <a:pt x="562" y="631"/>
                </a:lnTo>
                <a:lnTo>
                  <a:pt x="541" y="635"/>
                </a:lnTo>
                <a:lnTo>
                  <a:pt x="521" y="637"/>
                </a:lnTo>
                <a:lnTo>
                  <a:pt x="499" y="638"/>
                </a:lnTo>
                <a:lnTo>
                  <a:pt x="478" y="638"/>
                </a:lnTo>
                <a:lnTo>
                  <a:pt x="457" y="637"/>
                </a:lnTo>
                <a:lnTo>
                  <a:pt x="436" y="635"/>
                </a:lnTo>
                <a:lnTo>
                  <a:pt x="415" y="632"/>
                </a:lnTo>
                <a:lnTo>
                  <a:pt x="393" y="627"/>
                </a:lnTo>
                <a:lnTo>
                  <a:pt x="372" y="622"/>
                </a:lnTo>
                <a:lnTo>
                  <a:pt x="351" y="616"/>
                </a:lnTo>
                <a:lnTo>
                  <a:pt x="331" y="608"/>
                </a:lnTo>
                <a:lnTo>
                  <a:pt x="309" y="600"/>
                </a:lnTo>
                <a:lnTo>
                  <a:pt x="289" y="590"/>
                </a:lnTo>
                <a:lnTo>
                  <a:pt x="270" y="580"/>
                </a:lnTo>
                <a:lnTo>
                  <a:pt x="250" y="568"/>
                </a:lnTo>
                <a:lnTo>
                  <a:pt x="232" y="555"/>
                </a:lnTo>
                <a:lnTo>
                  <a:pt x="215" y="542"/>
                </a:lnTo>
                <a:lnTo>
                  <a:pt x="198" y="528"/>
                </a:lnTo>
                <a:lnTo>
                  <a:pt x="182" y="513"/>
                </a:lnTo>
                <a:lnTo>
                  <a:pt x="167" y="498"/>
                </a:lnTo>
                <a:lnTo>
                  <a:pt x="153" y="482"/>
                </a:lnTo>
                <a:lnTo>
                  <a:pt x="139" y="465"/>
                </a:lnTo>
                <a:lnTo>
                  <a:pt x="127" y="448"/>
                </a:lnTo>
                <a:lnTo>
                  <a:pt x="115" y="430"/>
                </a:lnTo>
                <a:lnTo>
                  <a:pt x="105" y="412"/>
                </a:lnTo>
                <a:lnTo>
                  <a:pt x="95" y="394"/>
                </a:lnTo>
                <a:lnTo>
                  <a:pt x="85" y="374"/>
                </a:lnTo>
                <a:lnTo>
                  <a:pt x="77" y="354"/>
                </a:lnTo>
                <a:lnTo>
                  <a:pt x="71" y="335"/>
                </a:lnTo>
                <a:lnTo>
                  <a:pt x="65" y="315"/>
                </a:lnTo>
                <a:lnTo>
                  <a:pt x="60" y="294"/>
                </a:lnTo>
                <a:lnTo>
                  <a:pt x="56" y="274"/>
                </a:lnTo>
                <a:lnTo>
                  <a:pt x="52" y="252"/>
                </a:lnTo>
                <a:lnTo>
                  <a:pt x="50" y="231"/>
                </a:lnTo>
                <a:lnTo>
                  <a:pt x="49" y="211"/>
                </a:lnTo>
                <a:lnTo>
                  <a:pt x="49" y="189"/>
                </a:lnTo>
                <a:lnTo>
                  <a:pt x="50" y="168"/>
                </a:lnTo>
                <a:lnTo>
                  <a:pt x="52" y="146"/>
                </a:lnTo>
                <a:lnTo>
                  <a:pt x="55" y="125"/>
                </a:lnTo>
                <a:lnTo>
                  <a:pt x="59" y="104"/>
                </a:lnTo>
                <a:lnTo>
                  <a:pt x="64" y="83"/>
                </a:lnTo>
                <a:lnTo>
                  <a:pt x="70" y="62"/>
                </a:lnTo>
                <a:lnTo>
                  <a:pt x="77" y="41"/>
                </a:lnTo>
                <a:lnTo>
                  <a:pt x="86" y="20"/>
                </a:lnTo>
                <a:lnTo>
                  <a:pt x="96" y="0"/>
                </a:lnTo>
                <a:lnTo>
                  <a:pt x="77" y="41"/>
                </a:lnTo>
                <a:lnTo>
                  <a:pt x="59" y="82"/>
                </a:lnTo>
                <a:lnTo>
                  <a:pt x="44" y="124"/>
                </a:lnTo>
                <a:lnTo>
                  <a:pt x="31" y="166"/>
                </a:lnTo>
                <a:lnTo>
                  <a:pt x="20" y="209"/>
                </a:lnTo>
                <a:lnTo>
                  <a:pt x="12" y="251"/>
                </a:lnTo>
                <a:lnTo>
                  <a:pt x="6" y="294"/>
                </a:lnTo>
                <a:lnTo>
                  <a:pt x="2" y="337"/>
                </a:lnTo>
                <a:lnTo>
                  <a:pt x="0" y="380"/>
                </a:lnTo>
                <a:lnTo>
                  <a:pt x="0" y="422"/>
                </a:lnTo>
                <a:lnTo>
                  <a:pt x="2" y="464"/>
                </a:lnTo>
                <a:lnTo>
                  <a:pt x="6" y="507"/>
                </a:lnTo>
                <a:lnTo>
                  <a:pt x="12" y="549"/>
                </a:lnTo>
                <a:lnTo>
                  <a:pt x="20" y="590"/>
                </a:lnTo>
                <a:lnTo>
                  <a:pt x="30" y="631"/>
                </a:lnTo>
                <a:lnTo>
                  <a:pt x="42" y="671"/>
                </a:lnTo>
                <a:lnTo>
                  <a:pt x="56" y="711"/>
                </a:lnTo>
                <a:lnTo>
                  <a:pt x="72" y="750"/>
                </a:lnTo>
                <a:lnTo>
                  <a:pt x="89" y="788"/>
                </a:lnTo>
                <a:lnTo>
                  <a:pt x="109" y="826"/>
                </a:lnTo>
                <a:lnTo>
                  <a:pt x="130" y="863"/>
                </a:lnTo>
                <a:lnTo>
                  <a:pt x="154" y="898"/>
                </a:lnTo>
                <a:lnTo>
                  <a:pt x="178" y="933"/>
                </a:lnTo>
                <a:lnTo>
                  <a:pt x="205" y="966"/>
                </a:lnTo>
                <a:lnTo>
                  <a:pt x="234" y="998"/>
                </a:lnTo>
                <a:lnTo>
                  <a:pt x="264" y="1029"/>
                </a:lnTo>
                <a:lnTo>
                  <a:pt x="295" y="1059"/>
                </a:lnTo>
                <a:lnTo>
                  <a:pt x="329" y="1087"/>
                </a:lnTo>
                <a:lnTo>
                  <a:pt x="364" y="1113"/>
                </a:lnTo>
                <a:lnTo>
                  <a:pt x="401" y="1138"/>
                </a:lnTo>
                <a:lnTo>
                  <a:pt x="439" y="1161"/>
                </a:lnTo>
                <a:lnTo>
                  <a:pt x="479" y="1183"/>
                </a:lnTo>
                <a:lnTo>
                  <a:pt x="520" y="1203"/>
                </a:lnTo>
                <a:lnTo>
                  <a:pt x="561" y="1220"/>
                </a:lnTo>
                <a:lnTo>
                  <a:pt x="603" y="1235"/>
                </a:lnTo>
                <a:lnTo>
                  <a:pt x="645" y="1248"/>
                </a:lnTo>
                <a:lnTo>
                  <a:pt x="688" y="1258"/>
                </a:lnTo>
                <a:lnTo>
                  <a:pt x="730" y="1267"/>
                </a:lnTo>
                <a:lnTo>
                  <a:pt x="773" y="1273"/>
                </a:lnTo>
                <a:lnTo>
                  <a:pt x="816" y="1277"/>
                </a:lnTo>
                <a:lnTo>
                  <a:pt x="859" y="1279"/>
                </a:lnTo>
                <a:lnTo>
                  <a:pt x="901" y="1279"/>
                </a:lnTo>
                <a:lnTo>
                  <a:pt x="943" y="1277"/>
                </a:lnTo>
                <a:lnTo>
                  <a:pt x="986" y="1273"/>
                </a:lnTo>
                <a:lnTo>
                  <a:pt x="1028" y="1267"/>
                </a:lnTo>
                <a:lnTo>
                  <a:pt x="1069" y="1258"/>
                </a:lnTo>
                <a:lnTo>
                  <a:pt x="1110" y="1248"/>
                </a:lnTo>
                <a:lnTo>
                  <a:pt x="1151" y="1236"/>
                </a:lnTo>
                <a:lnTo>
                  <a:pt x="1191" y="1222"/>
                </a:lnTo>
                <a:lnTo>
                  <a:pt x="1230" y="1207"/>
                </a:lnTo>
                <a:lnTo>
                  <a:pt x="1268" y="1189"/>
                </a:lnTo>
                <a:lnTo>
                  <a:pt x="1306" y="1169"/>
                </a:lnTo>
                <a:lnTo>
                  <a:pt x="1342" y="1148"/>
                </a:lnTo>
                <a:lnTo>
                  <a:pt x="1378" y="1124"/>
                </a:lnTo>
                <a:lnTo>
                  <a:pt x="1413" y="1099"/>
                </a:lnTo>
                <a:lnTo>
                  <a:pt x="1446" y="1073"/>
                </a:lnTo>
                <a:lnTo>
                  <a:pt x="1478" y="1044"/>
                </a:lnTo>
                <a:lnTo>
                  <a:pt x="1509" y="1014"/>
                </a:lnTo>
                <a:lnTo>
                  <a:pt x="1538" y="982"/>
                </a:lnTo>
                <a:lnTo>
                  <a:pt x="1567" y="949"/>
                </a:lnTo>
                <a:lnTo>
                  <a:pt x="1593" y="913"/>
                </a:lnTo>
                <a:lnTo>
                  <a:pt x="1618" y="877"/>
                </a:lnTo>
                <a:lnTo>
                  <a:pt x="1642" y="838"/>
                </a:lnTo>
                <a:lnTo>
                  <a:pt x="1663" y="798"/>
                </a:lnTo>
              </a:path>
            </a:pathLst>
          </a:custGeom>
          <a:solidFill>
            <a:schemeClr val="accent2"/>
          </a:solidFill>
          <a:ln w="12700" cap="rnd">
            <a:solidFill>
              <a:schemeClr val="bg1"/>
            </a:solidFill>
            <a:round/>
            <a:headEnd/>
            <a:tailEnd/>
          </a:ln>
        </p:spPr>
        <p:txBody>
          <a:bodyPr lIns="32299" tIns="32299" rIns="32299" bIns="32299"/>
          <a:lstStyle/>
          <a:p>
            <a:endParaRPr lang="es-AR"/>
          </a:p>
        </p:txBody>
      </p:sp>
      <p:sp>
        <p:nvSpPr>
          <p:cNvPr id="19461" name="Freeform 4"/>
          <p:cNvSpPr>
            <a:spLocks/>
          </p:cNvSpPr>
          <p:nvPr/>
        </p:nvSpPr>
        <p:spPr bwMode="auto">
          <a:xfrm rot="5400000">
            <a:off x="2127793" y="2055635"/>
            <a:ext cx="3100594" cy="2392418"/>
          </a:xfrm>
          <a:custGeom>
            <a:avLst/>
            <a:gdLst>
              <a:gd name="T0" fmla="*/ 2147483647 w 1711"/>
              <a:gd name="T1" fmla="*/ 2147483647 h 1280"/>
              <a:gd name="T2" fmla="*/ 2147483647 w 1711"/>
              <a:gd name="T3" fmla="*/ 2147483647 h 1280"/>
              <a:gd name="T4" fmla="*/ 2147483647 w 1711"/>
              <a:gd name="T5" fmla="*/ 2147483647 h 1280"/>
              <a:gd name="T6" fmla="*/ 2147483647 w 1711"/>
              <a:gd name="T7" fmla="*/ 2147483647 h 1280"/>
              <a:gd name="T8" fmla="*/ 2147483647 w 1711"/>
              <a:gd name="T9" fmla="*/ 2147483647 h 1280"/>
              <a:gd name="T10" fmla="*/ 2147483647 w 1711"/>
              <a:gd name="T11" fmla="*/ 2147483647 h 1280"/>
              <a:gd name="T12" fmla="*/ 2147483647 w 1711"/>
              <a:gd name="T13" fmla="*/ 2147483647 h 1280"/>
              <a:gd name="T14" fmla="*/ 2147483647 w 1711"/>
              <a:gd name="T15" fmla="*/ 2147483647 h 1280"/>
              <a:gd name="T16" fmla="*/ 2147483647 w 1711"/>
              <a:gd name="T17" fmla="*/ 2147483647 h 1280"/>
              <a:gd name="T18" fmla="*/ 2147483647 w 1711"/>
              <a:gd name="T19" fmla="*/ 2147483647 h 1280"/>
              <a:gd name="T20" fmla="*/ 2147483647 w 1711"/>
              <a:gd name="T21" fmla="*/ 2147483647 h 1280"/>
              <a:gd name="T22" fmla="*/ 2147483647 w 1711"/>
              <a:gd name="T23" fmla="*/ 2147483647 h 1280"/>
              <a:gd name="T24" fmla="*/ 2147483647 w 1711"/>
              <a:gd name="T25" fmla="*/ 2147483647 h 1280"/>
              <a:gd name="T26" fmla="*/ 2147483647 w 1711"/>
              <a:gd name="T27" fmla="*/ 2147483647 h 1280"/>
              <a:gd name="T28" fmla="*/ 2147483647 w 1711"/>
              <a:gd name="T29" fmla="*/ 2147483647 h 1280"/>
              <a:gd name="T30" fmla="*/ 2147483647 w 1711"/>
              <a:gd name="T31" fmla="*/ 2147483647 h 1280"/>
              <a:gd name="T32" fmla="*/ 2147483647 w 1711"/>
              <a:gd name="T33" fmla="*/ 2147483647 h 1280"/>
              <a:gd name="T34" fmla="*/ 2147483647 w 1711"/>
              <a:gd name="T35" fmla="*/ 2147483647 h 1280"/>
              <a:gd name="T36" fmla="*/ 2147483647 w 1711"/>
              <a:gd name="T37" fmla="*/ 2147483647 h 1280"/>
              <a:gd name="T38" fmla="*/ 2147483647 w 1711"/>
              <a:gd name="T39" fmla="*/ 2147483647 h 1280"/>
              <a:gd name="T40" fmla="*/ 2147483647 w 1711"/>
              <a:gd name="T41" fmla="*/ 2147483647 h 1280"/>
              <a:gd name="T42" fmla="*/ 2147483647 w 1711"/>
              <a:gd name="T43" fmla="*/ 2147483647 h 1280"/>
              <a:gd name="T44" fmla="*/ 2147483647 w 1711"/>
              <a:gd name="T45" fmla="*/ 2147483647 h 1280"/>
              <a:gd name="T46" fmla="*/ 2147483647 w 1711"/>
              <a:gd name="T47" fmla="*/ 2147483647 h 1280"/>
              <a:gd name="T48" fmla="*/ 2147483647 w 1711"/>
              <a:gd name="T49" fmla="*/ 2147483647 h 1280"/>
              <a:gd name="T50" fmla="*/ 2147483647 w 1711"/>
              <a:gd name="T51" fmla="*/ 2147483647 h 1280"/>
              <a:gd name="T52" fmla="*/ 2147483647 w 1711"/>
              <a:gd name="T53" fmla="*/ 2147483647 h 1280"/>
              <a:gd name="T54" fmla="*/ 2147483647 w 1711"/>
              <a:gd name="T55" fmla="*/ 2147483647 h 1280"/>
              <a:gd name="T56" fmla="*/ 2147483647 w 1711"/>
              <a:gd name="T57" fmla="*/ 2147483647 h 1280"/>
              <a:gd name="T58" fmla="*/ 2147483647 w 1711"/>
              <a:gd name="T59" fmla="*/ 2147483647 h 1280"/>
              <a:gd name="T60" fmla="*/ 2147483647 w 1711"/>
              <a:gd name="T61" fmla="*/ 2147483647 h 1280"/>
              <a:gd name="T62" fmla="*/ 2147483647 w 1711"/>
              <a:gd name="T63" fmla="*/ 2147483647 h 1280"/>
              <a:gd name="T64" fmla="*/ 2147483647 w 1711"/>
              <a:gd name="T65" fmla="*/ 2147483647 h 1280"/>
              <a:gd name="T66" fmla="*/ 2147483647 w 1711"/>
              <a:gd name="T67" fmla="*/ 2147483647 h 1280"/>
              <a:gd name="T68" fmla="*/ 2147483647 w 1711"/>
              <a:gd name="T69" fmla="*/ 2147483647 h 1280"/>
              <a:gd name="T70" fmla="*/ 2147483647 w 1711"/>
              <a:gd name="T71" fmla="*/ 2147483647 h 1280"/>
              <a:gd name="T72" fmla="*/ 2147483647 w 1711"/>
              <a:gd name="T73" fmla="*/ 2147483647 h 1280"/>
              <a:gd name="T74" fmla="*/ 2147483647 w 1711"/>
              <a:gd name="T75" fmla="*/ 2147483647 h 1280"/>
              <a:gd name="T76" fmla="*/ 2147483647 w 1711"/>
              <a:gd name="T77" fmla="*/ 2147483647 h 1280"/>
              <a:gd name="T78" fmla="*/ 2147483647 w 1711"/>
              <a:gd name="T79" fmla="*/ 2147483647 h 1280"/>
              <a:gd name="T80" fmla="*/ 2147483647 w 1711"/>
              <a:gd name="T81" fmla="*/ 2147483647 h 1280"/>
              <a:gd name="T82" fmla="*/ 2147483647 w 1711"/>
              <a:gd name="T83" fmla="*/ 2147483647 h 1280"/>
              <a:gd name="T84" fmla="*/ 2147483647 w 1711"/>
              <a:gd name="T85" fmla="*/ 2147483647 h 1280"/>
              <a:gd name="T86" fmla="*/ 2147483647 w 1711"/>
              <a:gd name="T87" fmla="*/ 2147483647 h 1280"/>
              <a:gd name="T88" fmla="*/ 2147483647 w 1711"/>
              <a:gd name="T89" fmla="*/ 2147483647 h 1280"/>
              <a:gd name="T90" fmla="*/ 2147483647 w 1711"/>
              <a:gd name="T91" fmla="*/ 2147483647 h 1280"/>
              <a:gd name="T92" fmla="*/ 2147483647 w 1711"/>
              <a:gd name="T93" fmla="*/ 2147483647 h 1280"/>
              <a:gd name="T94" fmla="*/ 2147483647 w 1711"/>
              <a:gd name="T95" fmla="*/ 2147483647 h 128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711"/>
              <a:gd name="T145" fmla="*/ 0 h 1280"/>
              <a:gd name="T146" fmla="*/ 1711 w 1711"/>
              <a:gd name="T147" fmla="*/ 1280 h 1280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711" h="1280">
                <a:moveTo>
                  <a:pt x="1663" y="798"/>
                </a:moveTo>
                <a:lnTo>
                  <a:pt x="1673" y="779"/>
                </a:lnTo>
                <a:lnTo>
                  <a:pt x="1682" y="757"/>
                </a:lnTo>
                <a:lnTo>
                  <a:pt x="1689" y="737"/>
                </a:lnTo>
                <a:lnTo>
                  <a:pt x="1695" y="716"/>
                </a:lnTo>
                <a:lnTo>
                  <a:pt x="1700" y="694"/>
                </a:lnTo>
                <a:lnTo>
                  <a:pt x="1704" y="673"/>
                </a:lnTo>
                <a:lnTo>
                  <a:pt x="1707" y="652"/>
                </a:lnTo>
                <a:lnTo>
                  <a:pt x="1709" y="631"/>
                </a:lnTo>
                <a:lnTo>
                  <a:pt x="1710" y="610"/>
                </a:lnTo>
                <a:lnTo>
                  <a:pt x="1710" y="588"/>
                </a:lnTo>
                <a:lnTo>
                  <a:pt x="1709" y="566"/>
                </a:lnTo>
                <a:lnTo>
                  <a:pt x="1707" y="546"/>
                </a:lnTo>
                <a:lnTo>
                  <a:pt x="1703" y="525"/>
                </a:lnTo>
                <a:lnTo>
                  <a:pt x="1699" y="504"/>
                </a:lnTo>
                <a:lnTo>
                  <a:pt x="1694" y="484"/>
                </a:lnTo>
                <a:lnTo>
                  <a:pt x="1688" y="463"/>
                </a:lnTo>
                <a:lnTo>
                  <a:pt x="1680" y="443"/>
                </a:lnTo>
                <a:lnTo>
                  <a:pt x="1672" y="424"/>
                </a:lnTo>
                <a:lnTo>
                  <a:pt x="1663" y="405"/>
                </a:lnTo>
                <a:lnTo>
                  <a:pt x="1653" y="386"/>
                </a:lnTo>
                <a:lnTo>
                  <a:pt x="1642" y="368"/>
                </a:lnTo>
                <a:lnTo>
                  <a:pt x="1631" y="350"/>
                </a:lnTo>
                <a:lnTo>
                  <a:pt x="1618" y="333"/>
                </a:lnTo>
                <a:lnTo>
                  <a:pt x="1605" y="316"/>
                </a:lnTo>
                <a:lnTo>
                  <a:pt x="1591" y="299"/>
                </a:lnTo>
                <a:lnTo>
                  <a:pt x="1576" y="284"/>
                </a:lnTo>
                <a:lnTo>
                  <a:pt x="1560" y="270"/>
                </a:lnTo>
                <a:lnTo>
                  <a:pt x="1542" y="256"/>
                </a:lnTo>
                <a:lnTo>
                  <a:pt x="1525" y="242"/>
                </a:lnTo>
                <a:lnTo>
                  <a:pt x="1507" y="230"/>
                </a:lnTo>
                <a:lnTo>
                  <a:pt x="1487" y="218"/>
                </a:lnTo>
                <a:lnTo>
                  <a:pt x="1468" y="207"/>
                </a:lnTo>
                <a:lnTo>
                  <a:pt x="1448" y="197"/>
                </a:lnTo>
                <a:lnTo>
                  <a:pt x="1427" y="189"/>
                </a:lnTo>
                <a:lnTo>
                  <a:pt x="1406" y="181"/>
                </a:lnTo>
                <a:lnTo>
                  <a:pt x="1385" y="175"/>
                </a:lnTo>
                <a:lnTo>
                  <a:pt x="1364" y="170"/>
                </a:lnTo>
                <a:lnTo>
                  <a:pt x="1343" y="166"/>
                </a:lnTo>
                <a:lnTo>
                  <a:pt x="1322" y="162"/>
                </a:lnTo>
                <a:lnTo>
                  <a:pt x="1301" y="160"/>
                </a:lnTo>
                <a:lnTo>
                  <a:pt x="1279" y="160"/>
                </a:lnTo>
                <a:lnTo>
                  <a:pt x="1258" y="160"/>
                </a:lnTo>
                <a:lnTo>
                  <a:pt x="1236" y="161"/>
                </a:lnTo>
                <a:lnTo>
                  <a:pt x="1216" y="163"/>
                </a:lnTo>
                <a:lnTo>
                  <a:pt x="1195" y="166"/>
                </a:lnTo>
                <a:lnTo>
                  <a:pt x="1174" y="170"/>
                </a:lnTo>
                <a:lnTo>
                  <a:pt x="1153" y="175"/>
                </a:lnTo>
                <a:lnTo>
                  <a:pt x="1134" y="181"/>
                </a:lnTo>
                <a:lnTo>
                  <a:pt x="1114" y="188"/>
                </a:lnTo>
                <a:lnTo>
                  <a:pt x="1095" y="196"/>
                </a:lnTo>
                <a:lnTo>
                  <a:pt x="1075" y="205"/>
                </a:lnTo>
                <a:lnTo>
                  <a:pt x="1056" y="215"/>
                </a:lnTo>
                <a:lnTo>
                  <a:pt x="1038" y="225"/>
                </a:lnTo>
                <a:lnTo>
                  <a:pt x="1020" y="236"/>
                </a:lnTo>
                <a:lnTo>
                  <a:pt x="1003" y="249"/>
                </a:lnTo>
                <a:lnTo>
                  <a:pt x="987" y="262"/>
                </a:lnTo>
                <a:lnTo>
                  <a:pt x="971" y="276"/>
                </a:lnTo>
                <a:lnTo>
                  <a:pt x="955" y="291"/>
                </a:lnTo>
                <a:lnTo>
                  <a:pt x="941" y="307"/>
                </a:lnTo>
                <a:lnTo>
                  <a:pt x="926" y="324"/>
                </a:lnTo>
                <a:lnTo>
                  <a:pt x="914" y="341"/>
                </a:lnTo>
                <a:lnTo>
                  <a:pt x="901" y="360"/>
                </a:lnTo>
                <a:lnTo>
                  <a:pt x="889" y="379"/>
                </a:lnTo>
                <a:lnTo>
                  <a:pt x="879" y="399"/>
                </a:lnTo>
                <a:lnTo>
                  <a:pt x="868" y="419"/>
                </a:lnTo>
                <a:lnTo>
                  <a:pt x="856" y="437"/>
                </a:lnTo>
                <a:lnTo>
                  <a:pt x="844" y="456"/>
                </a:lnTo>
                <a:lnTo>
                  <a:pt x="831" y="473"/>
                </a:lnTo>
                <a:lnTo>
                  <a:pt x="817" y="490"/>
                </a:lnTo>
                <a:lnTo>
                  <a:pt x="802" y="506"/>
                </a:lnTo>
                <a:lnTo>
                  <a:pt x="786" y="521"/>
                </a:lnTo>
                <a:lnTo>
                  <a:pt x="771" y="535"/>
                </a:lnTo>
                <a:lnTo>
                  <a:pt x="754" y="549"/>
                </a:lnTo>
                <a:lnTo>
                  <a:pt x="737" y="561"/>
                </a:lnTo>
                <a:lnTo>
                  <a:pt x="719" y="572"/>
                </a:lnTo>
                <a:lnTo>
                  <a:pt x="701" y="583"/>
                </a:lnTo>
                <a:lnTo>
                  <a:pt x="682" y="593"/>
                </a:lnTo>
                <a:lnTo>
                  <a:pt x="663" y="602"/>
                </a:lnTo>
                <a:lnTo>
                  <a:pt x="643" y="610"/>
                </a:lnTo>
                <a:lnTo>
                  <a:pt x="623" y="616"/>
                </a:lnTo>
                <a:lnTo>
                  <a:pt x="604" y="623"/>
                </a:lnTo>
                <a:lnTo>
                  <a:pt x="583" y="627"/>
                </a:lnTo>
                <a:lnTo>
                  <a:pt x="562" y="631"/>
                </a:lnTo>
                <a:lnTo>
                  <a:pt x="541" y="635"/>
                </a:lnTo>
                <a:lnTo>
                  <a:pt x="521" y="637"/>
                </a:lnTo>
                <a:lnTo>
                  <a:pt x="499" y="638"/>
                </a:lnTo>
                <a:lnTo>
                  <a:pt x="478" y="638"/>
                </a:lnTo>
                <a:lnTo>
                  <a:pt x="457" y="637"/>
                </a:lnTo>
                <a:lnTo>
                  <a:pt x="436" y="635"/>
                </a:lnTo>
                <a:lnTo>
                  <a:pt x="415" y="632"/>
                </a:lnTo>
                <a:lnTo>
                  <a:pt x="393" y="627"/>
                </a:lnTo>
                <a:lnTo>
                  <a:pt x="372" y="622"/>
                </a:lnTo>
                <a:lnTo>
                  <a:pt x="351" y="616"/>
                </a:lnTo>
                <a:lnTo>
                  <a:pt x="331" y="608"/>
                </a:lnTo>
                <a:lnTo>
                  <a:pt x="309" y="600"/>
                </a:lnTo>
                <a:lnTo>
                  <a:pt x="289" y="590"/>
                </a:lnTo>
                <a:lnTo>
                  <a:pt x="270" y="580"/>
                </a:lnTo>
                <a:lnTo>
                  <a:pt x="250" y="568"/>
                </a:lnTo>
                <a:lnTo>
                  <a:pt x="232" y="555"/>
                </a:lnTo>
                <a:lnTo>
                  <a:pt x="215" y="542"/>
                </a:lnTo>
                <a:lnTo>
                  <a:pt x="198" y="528"/>
                </a:lnTo>
                <a:lnTo>
                  <a:pt x="182" y="513"/>
                </a:lnTo>
                <a:lnTo>
                  <a:pt x="167" y="498"/>
                </a:lnTo>
                <a:lnTo>
                  <a:pt x="153" y="482"/>
                </a:lnTo>
                <a:lnTo>
                  <a:pt x="139" y="465"/>
                </a:lnTo>
                <a:lnTo>
                  <a:pt x="127" y="448"/>
                </a:lnTo>
                <a:lnTo>
                  <a:pt x="115" y="430"/>
                </a:lnTo>
                <a:lnTo>
                  <a:pt x="105" y="412"/>
                </a:lnTo>
                <a:lnTo>
                  <a:pt x="95" y="394"/>
                </a:lnTo>
                <a:lnTo>
                  <a:pt x="85" y="374"/>
                </a:lnTo>
                <a:lnTo>
                  <a:pt x="77" y="354"/>
                </a:lnTo>
                <a:lnTo>
                  <a:pt x="71" y="335"/>
                </a:lnTo>
                <a:lnTo>
                  <a:pt x="65" y="315"/>
                </a:lnTo>
                <a:lnTo>
                  <a:pt x="60" y="294"/>
                </a:lnTo>
                <a:lnTo>
                  <a:pt x="56" y="274"/>
                </a:lnTo>
                <a:lnTo>
                  <a:pt x="52" y="252"/>
                </a:lnTo>
                <a:lnTo>
                  <a:pt x="50" y="231"/>
                </a:lnTo>
                <a:lnTo>
                  <a:pt x="49" y="211"/>
                </a:lnTo>
                <a:lnTo>
                  <a:pt x="49" y="189"/>
                </a:lnTo>
                <a:lnTo>
                  <a:pt x="50" y="168"/>
                </a:lnTo>
                <a:lnTo>
                  <a:pt x="52" y="146"/>
                </a:lnTo>
                <a:lnTo>
                  <a:pt x="55" y="125"/>
                </a:lnTo>
                <a:lnTo>
                  <a:pt x="59" y="104"/>
                </a:lnTo>
                <a:lnTo>
                  <a:pt x="64" y="83"/>
                </a:lnTo>
                <a:lnTo>
                  <a:pt x="70" y="62"/>
                </a:lnTo>
                <a:lnTo>
                  <a:pt x="77" y="41"/>
                </a:lnTo>
                <a:lnTo>
                  <a:pt x="86" y="20"/>
                </a:lnTo>
                <a:lnTo>
                  <a:pt x="96" y="0"/>
                </a:lnTo>
                <a:lnTo>
                  <a:pt x="77" y="41"/>
                </a:lnTo>
                <a:lnTo>
                  <a:pt x="59" y="82"/>
                </a:lnTo>
                <a:lnTo>
                  <a:pt x="44" y="124"/>
                </a:lnTo>
                <a:lnTo>
                  <a:pt x="31" y="166"/>
                </a:lnTo>
                <a:lnTo>
                  <a:pt x="20" y="209"/>
                </a:lnTo>
                <a:lnTo>
                  <a:pt x="12" y="251"/>
                </a:lnTo>
                <a:lnTo>
                  <a:pt x="6" y="294"/>
                </a:lnTo>
                <a:lnTo>
                  <a:pt x="2" y="337"/>
                </a:lnTo>
                <a:lnTo>
                  <a:pt x="0" y="380"/>
                </a:lnTo>
                <a:lnTo>
                  <a:pt x="0" y="422"/>
                </a:lnTo>
                <a:lnTo>
                  <a:pt x="2" y="464"/>
                </a:lnTo>
                <a:lnTo>
                  <a:pt x="6" y="507"/>
                </a:lnTo>
                <a:lnTo>
                  <a:pt x="12" y="549"/>
                </a:lnTo>
                <a:lnTo>
                  <a:pt x="20" y="590"/>
                </a:lnTo>
                <a:lnTo>
                  <a:pt x="30" y="631"/>
                </a:lnTo>
                <a:lnTo>
                  <a:pt x="42" y="671"/>
                </a:lnTo>
                <a:lnTo>
                  <a:pt x="56" y="711"/>
                </a:lnTo>
                <a:lnTo>
                  <a:pt x="72" y="750"/>
                </a:lnTo>
                <a:lnTo>
                  <a:pt x="89" y="788"/>
                </a:lnTo>
                <a:lnTo>
                  <a:pt x="109" y="826"/>
                </a:lnTo>
                <a:lnTo>
                  <a:pt x="130" y="863"/>
                </a:lnTo>
                <a:lnTo>
                  <a:pt x="154" y="898"/>
                </a:lnTo>
                <a:lnTo>
                  <a:pt x="178" y="933"/>
                </a:lnTo>
                <a:lnTo>
                  <a:pt x="205" y="966"/>
                </a:lnTo>
                <a:lnTo>
                  <a:pt x="234" y="998"/>
                </a:lnTo>
                <a:lnTo>
                  <a:pt x="264" y="1029"/>
                </a:lnTo>
                <a:lnTo>
                  <a:pt x="295" y="1059"/>
                </a:lnTo>
                <a:lnTo>
                  <a:pt x="329" y="1087"/>
                </a:lnTo>
                <a:lnTo>
                  <a:pt x="364" y="1113"/>
                </a:lnTo>
                <a:lnTo>
                  <a:pt x="401" y="1138"/>
                </a:lnTo>
                <a:lnTo>
                  <a:pt x="439" y="1161"/>
                </a:lnTo>
                <a:lnTo>
                  <a:pt x="479" y="1183"/>
                </a:lnTo>
                <a:lnTo>
                  <a:pt x="520" y="1203"/>
                </a:lnTo>
                <a:lnTo>
                  <a:pt x="561" y="1220"/>
                </a:lnTo>
                <a:lnTo>
                  <a:pt x="603" y="1235"/>
                </a:lnTo>
                <a:lnTo>
                  <a:pt x="645" y="1248"/>
                </a:lnTo>
                <a:lnTo>
                  <a:pt x="688" y="1258"/>
                </a:lnTo>
                <a:lnTo>
                  <a:pt x="730" y="1267"/>
                </a:lnTo>
                <a:lnTo>
                  <a:pt x="773" y="1273"/>
                </a:lnTo>
                <a:lnTo>
                  <a:pt x="816" y="1277"/>
                </a:lnTo>
                <a:lnTo>
                  <a:pt x="859" y="1279"/>
                </a:lnTo>
                <a:lnTo>
                  <a:pt x="901" y="1279"/>
                </a:lnTo>
                <a:lnTo>
                  <a:pt x="943" y="1277"/>
                </a:lnTo>
                <a:lnTo>
                  <a:pt x="986" y="1273"/>
                </a:lnTo>
                <a:lnTo>
                  <a:pt x="1028" y="1267"/>
                </a:lnTo>
                <a:lnTo>
                  <a:pt x="1069" y="1258"/>
                </a:lnTo>
                <a:lnTo>
                  <a:pt x="1110" y="1248"/>
                </a:lnTo>
                <a:lnTo>
                  <a:pt x="1151" y="1236"/>
                </a:lnTo>
                <a:lnTo>
                  <a:pt x="1191" y="1222"/>
                </a:lnTo>
                <a:lnTo>
                  <a:pt x="1230" y="1207"/>
                </a:lnTo>
                <a:lnTo>
                  <a:pt x="1268" y="1189"/>
                </a:lnTo>
                <a:lnTo>
                  <a:pt x="1306" y="1169"/>
                </a:lnTo>
                <a:lnTo>
                  <a:pt x="1342" y="1148"/>
                </a:lnTo>
                <a:lnTo>
                  <a:pt x="1378" y="1124"/>
                </a:lnTo>
                <a:lnTo>
                  <a:pt x="1413" y="1099"/>
                </a:lnTo>
                <a:lnTo>
                  <a:pt x="1446" y="1073"/>
                </a:lnTo>
                <a:lnTo>
                  <a:pt x="1478" y="1044"/>
                </a:lnTo>
                <a:lnTo>
                  <a:pt x="1509" y="1014"/>
                </a:lnTo>
                <a:lnTo>
                  <a:pt x="1538" y="982"/>
                </a:lnTo>
                <a:lnTo>
                  <a:pt x="1567" y="949"/>
                </a:lnTo>
                <a:lnTo>
                  <a:pt x="1593" y="913"/>
                </a:lnTo>
                <a:lnTo>
                  <a:pt x="1618" y="877"/>
                </a:lnTo>
                <a:lnTo>
                  <a:pt x="1642" y="838"/>
                </a:lnTo>
                <a:lnTo>
                  <a:pt x="1663" y="798"/>
                </a:lnTo>
              </a:path>
            </a:pathLst>
          </a:custGeom>
          <a:solidFill>
            <a:schemeClr val="accent1"/>
          </a:solidFill>
          <a:ln w="12700" cap="rnd">
            <a:solidFill>
              <a:schemeClr val="bg1"/>
            </a:solidFill>
            <a:round/>
            <a:headEnd/>
            <a:tailEnd/>
          </a:ln>
        </p:spPr>
        <p:txBody>
          <a:bodyPr lIns="32299" tIns="32299" rIns="32299" bIns="32299"/>
          <a:lstStyle/>
          <a:p>
            <a:endParaRPr lang="es-AR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gray">
          <a:xfrm>
            <a:off x="3992764" y="2419976"/>
            <a:ext cx="1240724" cy="63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ts val="300"/>
              </a:spcAft>
              <a:buFont typeface="Arial" charset="0"/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spcAft>
                <a:spcPts val="300"/>
              </a:spcAft>
              <a:buFont typeface="Arial" charset="0"/>
              <a:buChar char="•"/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spcAft>
                <a:spcPts val="300"/>
              </a:spcAft>
              <a:buFont typeface="Arial" charset="0"/>
              <a:buChar char="‒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spcAft>
                <a:spcPts val="600"/>
              </a:spcAft>
              <a:buFont typeface="Arial" charset="0"/>
              <a:buChar char="•"/>
              <a:defRPr sz="20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6000"/>
              </a:lnSpc>
              <a:spcAft>
                <a:spcPct val="0"/>
              </a:spcAft>
              <a:buClr>
                <a:schemeClr val="tx1"/>
              </a:buClr>
              <a:buFont typeface="Wingdings 2" pitchFamily="18" charset="2"/>
              <a:buNone/>
            </a:pPr>
            <a:r>
              <a:rPr lang="en-US" altLang="es-AR" sz="1300" dirty="0" smtClean="0">
                <a:solidFill>
                  <a:schemeClr val="bg1"/>
                </a:solidFill>
              </a:rPr>
              <a:t>FINANCIACIÓN </a:t>
            </a:r>
            <a:endParaRPr lang="en-US" altLang="es-AR" sz="13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06000"/>
              </a:lnSpc>
              <a:spcAft>
                <a:spcPct val="0"/>
              </a:spcAft>
              <a:buClr>
                <a:schemeClr val="tx1"/>
              </a:buClr>
              <a:buFont typeface="Wingdings 2" pitchFamily="18" charset="2"/>
              <a:buNone/>
            </a:pPr>
            <a:r>
              <a:rPr lang="en-US" altLang="es-AR" sz="1300" dirty="0">
                <a:solidFill>
                  <a:schemeClr val="bg1"/>
                </a:solidFill>
              </a:rPr>
              <a:t>DE LOS</a:t>
            </a:r>
          </a:p>
          <a:p>
            <a:pPr algn="ctr" eaLnBrk="1" hangingPunct="1">
              <a:lnSpc>
                <a:spcPct val="106000"/>
              </a:lnSpc>
              <a:spcAft>
                <a:spcPct val="0"/>
              </a:spcAft>
              <a:buClr>
                <a:schemeClr val="tx1"/>
              </a:buClr>
              <a:buFont typeface="Wingdings 2" pitchFamily="18" charset="2"/>
              <a:buNone/>
            </a:pPr>
            <a:r>
              <a:rPr lang="en-US" altLang="es-AR" sz="1300" dirty="0">
                <a:solidFill>
                  <a:schemeClr val="bg1"/>
                </a:solidFill>
              </a:rPr>
              <a:t>RECURSOS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gray">
          <a:xfrm>
            <a:off x="2980669" y="3764407"/>
            <a:ext cx="963404" cy="636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Aft>
                <a:spcPts val="300"/>
              </a:spcAft>
              <a:buFont typeface="Arial" charset="0"/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spcAft>
                <a:spcPts val="300"/>
              </a:spcAft>
              <a:buFont typeface="Arial" charset="0"/>
              <a:buChar char="•"/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spcAft>
                <a:spcPts val="300"/>
              </a:spcAft>
              <a:buFont typeface="Arial" charset="0"/>
              <a:buChar char="‒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spcAft>
                <a:spcPts val="600"/>
              </a:spcAft>
              <a:buFont typeface="Arial" charset="0"/>
              <a:buChar char="•"/>
              <a:defRPr sz="20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6000"/>
              </a:lnSpc>
              <a:spcAft>
                <a:spcPct val="0"/>
              </a:spcAft>
              <a:buClr>
                <a:schemeClr val="tx1"/>
              </a:buClr>
              <a:buFont typeface="Wingdings 2" pitchFamily="18" charset="2"/>
              <a:buNone/>
            </a:pPr>
            <a:r>
              <a:rPr lang="en-US" altLang="es-AR" sz="1300" dirty="0" smtClean="0">
                <a:solidFill>
                  <a:schemeClr val="bg1"/>
                </a:solidFill>
              </a:rPr>
              <a:t>GESTIÓN </a:t>
            </a:r>
            <a:endParaRPr lang="en-US" altLang="es-AR" sz="13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106000"/>
              </a:lnSpc>
              <a:spcAft>
                <a:spcPct val="0"/>
              </a:spcAft>
              <a:buClr>
                <a:schemeClr val="tx1"/>
              </a:buClr>
              <a:buFont typeface="Wingdings 2" pitchFamily="18" charset="2"/>
              <a:buNone/>
            </a:pPr>
            <a:r>
              <a:rPr lang="en-US" altLang="es-AR" sz="1300" dirty="0">
                <a:solidFill>
                  <a:schemeClr val="bg1"/>
                </a:solidFill>
              </a:rPr>
              <a:t>DE LOS </a:t>
            </a:r>
          </a:p>
          <a:p>
            <a:pPr algn="ctr" eaLnBrk="1" hangingPunct="1">
              <a:lnSpc>
                <a:spcPct val="106000"/>
              </a:lnSpc>
              <a:spcAft>
                <a:spcPct val="0"/>
              </a:spcAft>
              <a:buClr>
                <a:schemeClr val="tx1"/>
              </a:buClr>
              <a:buFont typeface="Wingdings 2" pitchFamily="18" charset="2"/>
              <a:buNone/>
            </a:pPr>
            <a:r>
              <a:rPr lang="en-US" altLang="es-AR" sz="1300" dirty="0">
                <a:solidFill>
                  <a:schemeClr val="bg1"/>
                </a:solidFill>
              </a:rPr>
              <a:t>RECURSOS</a:t>
            </a:r>
          </a:p>
        </p:txBody>
      </p:sp>
      <p:grpSp>
        <p:nvGrpSpPr>
          <p:cNvPr id="19464" name="Group 25"/>
          <p:cNvGrpSpPr>
            <a:grpSpLocks/>
          </p:cNvGrpSpPr>
          <p:nvPr/>
        </p:nvGrpSpPr>
        <p:grpSpPr bwMode="auto">
          <a:xfrm>
            <a:off x="1372250" y="1160973"/>
            <a:ext cx="5614534" cy="4470234"/>
            <a:chOff x="450850" y="1773238"/>
            <a:chExt cx="4127500" cy="3817937"/>
          </a:xfrm>
        </p:grpSpPr>
        <p:sp>
          <p:nvSpPr>
            <p:cNvPr id="19469" name="Arc 3"/>
            <p:cNvSpPr>
              <a:spLocks/>
            </p:cNvSpPr>
            <p:nvPr/>
          </p:nvSpPr>
          <p:spPr bwMode="auto">
            <a:xfrm>
              <a:off x="1451769" y="1773238"/>
              <a:ext cx="1064552" cy="1908175"/>
            </a:xfrm>
            <a:custGeom>
              <a:avLst/>
              <a:gdLst>
                <a:gd name="T0" fmla="*/ 0 w 11129"/>
                <a:gd name="T1" fmla="*/ 2147483647 h 21481"/>
                <a:gd name="T2" fmla="*/ 2147483647 w 11129"/>
                <a:gd name="T3" fmla="*/ 0 h 21481"/>
                <a:gd name="T4" fmla="*/ 2147483647 w 11129"/>
                <a:gd name="T5" fmla="*/ 2147483647 h 21481"/>
                <a:gd name="T6" fmla="*/ 0 60000 65536"/>
                <a:gd name="T7" fmla="*/ 0 60000 65536"/>
                <a:gd name="T8" fmla="*/ 0 60000 65536"/>
                <a:gd name="T9" fmla="*/ 0 w 11129"/>
                <a:gd name="T10" fmla="*/ 0 h 21481"/>
                <a:gd name="T11" fmla="*/ 11129 w 11129"/>
                <a:gd name="T12" fmla="*/ 21481 h 21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29" h="21481" fill="none" extrusionOk="0">
                  <a:moveTo>
                    <a:pt x="-1" y="2968"/>
                  </a:moveTo>
                  <a:cubicBezTo>
                    <a:pt x="2703" y="1343"/>
                    <a:pt x="5729" y="330"/>
                    <a:pt x="8865" y="-1"/>
                  </a:cubicBezTo>
                </a:path>
                <a:path w="11129" h="21481" stroke="0" extrusionOk="0">
                  <a:moveTo>
                    <a:pt x="-1" y="2968"/>
                  </a:moveTo>
                  <a:cubicBezTo>
                    <a:pt x="2703" y="1343"/>
                    <a:pt x="5729" y="330"/>
                    <a:pt x="8865" y="-1"/>
                  </a:cubicBezTo>
                  <a:lnTo>
                    <a:pt x="11129" y="21481"/>
                  </a:lnTo>
                  <a:lnTo>
                    <a:pt x="-1" y="2968"/>
                  </a:lnTo>
                  <a:close/>
                </a:path>
              </a:pathLst>
            </a:custGeom>
            <a:noFill/>
            <a:ln w="57150" cap="rnd">
              <a:solidFill>
                <a:schemeClr val="accent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9470" name="Arc 4"/>
            <p:cNvSpPr>
              <a:spLocks/>
            </p:cNvSpPr>
            <p:nvPr/>
          </p:nvSpPr>
          <p:spPr bwMode="auto">
            <a:xfrm>
              <a:off x="2514600" y="1773238"/>
              <a:ext cx="1061112" cy="1908175"/>
            </a:xfrm>
            <a:custGeom>
              <a:avLst/>
              <a:gdLst>
                <a:gd name="T0" fmla="*/ 2147483647 w 11116"/>
                <a:gd name="T1" fmla="*/ 0 h 21483"/>
                <a:gd name="T2" fmla="*/ 2147483647 w 11116"/>
                <a:gd name="T3" fmla="*/ 2147483647 h 21483"/>
                <a:gd name="T4" fmla="*/ 0 w 11116"/>
                <a:gd name="T5" fmla="*/ 2147483647 h 21483"/>
                <a:gd name="T6" fmla="*/ 0 60000 65536"/>
                <a:gd name="T7" fmla="*/ 0 60000 65536"/>
                <a:gd name="T8" fmla="*/ 0 60000 65536"/>
                <a:gd name="T9" fmla="*/ 0 w 11116"/>
                <a:gd name="T10" fmla="*/ 0 h 21483"/>
                <a:gd name="T11" fmla="*/ 11116 w 11116"/>
                <a:gd name="T12" fmla="*/ 21483 h 2148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16" h="21483" fill="none" extrusionOk="0">
                  <a:moveTo>
                    <a:pt x="2245" y="-1"/>
                  </a:moveTo>
                  <a:cubicBezTo>
                    <a:pt x="5382" y="327"/>
                    <a:pt x="8410" y="1339"/>
                    <a:pt x="11116" y="2962"/>
                  </a:cubicBezTo>
                </a:path>
                <a:path w="11116" h="21483" stroke="0" extrusionOk="0">
                  <a:moveTo>
                    <a:pt x="2245" y="-1"/>
                  </a:moveTo>
                  <a:cubicBezTo>
                    <a:pt x="5382" y="327"/>
                    <a:pt x="8410" y="1339"/>
                    <a:pt x="11116" y="2962"/>
                  </a:cubicBezTo>
                  <a:lnTo>
                    <a:pt x="0" y="21483"/>
                  </a:lnTo>
                  <a:lnTo>
                    <a:pt x="2245" y="-1"/>
                  </a:lnTo>
                  <a:close/>
                </a:path>
              </a:pathLst>
            </a:custGeom>
            <a:noFill/>
            <a:ln w="57150" cap="rnd">
              <a:solidFill>
                <a:schemeClr val="accent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9471" name="Arc 5"/>
            <p:cNvSpPr>
              <a:spLocks/>
            </p:cNvSpPr>
            <p:nvPr/>
          </p:nvSpPr>
          <p:spPr bwMode="auto">
            <a:xfrm>
              <a:off x="2514600" y="2233613"/>
              <a:ext cx="1898650" cy="1447800"/>
            </a:xfrm>
            <a:custGeom>
              <a:avLst/>
              <a:gdLst>
                <a:gd name="T0" fmla="*/ 2147483647 w 19880"/>
                <a:gd name="T1" fmla="*/ 0 h 16312"/>
                <a:gd name="T2" fmla="*/ 2147483647 w 19880"/>
                <a:gd name="T3" fmla="*/ 2147483647 h 16312"/>
                <a:gd name="T4" fmla="*/ 0 w 19880"/>
                <a:gd name="T5" fmla="*/ 2147483647 h 16312"/>
                <a:gd name="T6" fmla="*/ 0 60000 65536"/>
                <a:gd name="T7" fmla="*/ 0 60000 65536"/>
                <a:gd name="T8" fmla="*/ 0 60000 65536"/>
                <a:gd name="T9" fmla="*/ 0 w 19880"/>
                <a:gd name="T10" fmla="*/ 0 h 16312"/>
                <a:gd name="T11" fmla="*/ 19880 w 19880"/>
                <a:gd name="T12" fmla="*/ 16312 h 16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80" h="16312" fill="none" extrusionOk="0">
                  <a:moveTo>
                    <a:pt x="14159" y="-1"/>
                  </a:moveTo>
                  <a:cubicBezTo>
                    <a:pt x="16639" y="2152"/>
                    <a:pt x="18595" y="4843"/>
                    <a:pt x="19880" y="7865"/>
                  </a:cubicBezTo>
                </a:path>
                <a:path w="19880" h="16312" stroke="0" extrusionOk="0">
                  <a:moveTo>
                    <a:pt x="14159" y="-1"/>
                  </a:moveTo>
                  <a:cubicBezTo>
                    <a:pt x="16639" y="2152"/>
                    <a:pt x="18595" y="4843"/>
                    <a:pt x="19880" y="7865"/>
                  </a:cubicBezTo>
                  <a:lnTo>
                    <a:pt x="0" y="16312"/>
                  </a:lnTo>
                  <a:lnTo>
                    <a:pt x="14159" y="-1"/>
                  </a:lnTo>
                  <a:close/>
                </a:path>
              </a:pathLst>
            </a:custGeom>
            <a:noFill/>
            <a:ln w="57150" cap="rnd">
              <a:solidFill>
                <a:schemeClr val="accent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9472" name="Arc 6"/>
            <p:cNvSpPr>
              <a:spLocks/>
            </p:cNvSpPr>
            <p:nvPr/>
          </p:nvSpPr>
          <p:spPr bwMode="auto">
            <a:xfrm>
              <a:off x="2514600" y="3249613"/>
              <a:ext cx="2063750" cy="830262"/>
            </a:xfrm>
            <a:custGeom>
              <a:avLst/>
              <a:gdLst>
                <a:gd name="T0" fmla="*/ 2147483647 w 21600"/>
                <a:gd name="T1" fmla="*/ 0 h 9355"/>
                <a:gd name="T2" fmla="*/ 2147483647 w 21600"/>
                <a:gd name="T3" fmla="*/ 2147483647 h 9355"/>
                <a:gd name="T4" fmla="*/ 0 w 21600"/>
                <a:gd name="T5" fmla="*/ 2147483647 h 93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9355"/>
                <a:gd name="T11" fmla="*/ 21600 w 21600"/>
                <a:gd name="T12" fmla="*/ 9355 h 93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9355" fill="none" extrusionOk="0">
                  <a:moveTo>
                    <a:pt x="21045" y="0"/>
                  </a:moveTo>
                  <a:cubicBezTo>
                    <a:pt x="21414" y="1594"/>
                    <a:pt x="21600" y="3225"/>
                    <a:pt x="21600" y="4862"/>
                  </a:cubicBezTo>
                  <a:cubicBezTo>
                    <a:pt x="21600" y="6372"/>
                    <a:pt x="21441" y="7877"/>
                    <a:pt x="21127" y="9354"/>
                  </a:cubicBezTo>
                </a:path>
                <a:path w="21600" h="9355" stroke="0" extrusionOk="0">
                  <a:moveTo>
                    <a:pt x="21045" y="0"/>
                  </a:moveTo>
                  <a:cubicBezTo>
                    <a:pt x="21414" y="1594"/>
                    <a:pt x="21600" y="3225"/>
                    <a:pt x="21600" y="4862"/>
                  </a:cubicBezTo>
                  <a:cubicBezTo>
                    <a:pt x="21600" y="6372"/>
                    <a:pt x="21441" y="7877"/>
                    <a:pt x="21127" y="9354"/>
                  </a:cubicBezTo>
                  <a:lnTo>
                    <a:pt x="0" y="4862"/>
                  </a:lnTo>
                  <a:lnTo>
                    <a:pt x="21045" y="0"/>
                  </a:lnTo>
                  <a:close/>
                </a:path>
              </a:pathLst>
            </a:custGeom>
            <a:noFill/>
            <a:ln w="57150" cap="rnd">
              <a:solidFill>
                <a:schemeClr val="accent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9473" name="Arc 7"/>
            <p:cNvSpPr>
              <a:spLocks/>
            </p:cNvSpPr>
            <p:nvPr/>
          </p:nvSpPr>
          <p:spPr bwMode="auto">
            <a:xfrm>
              <a:off x="2514600" y="3679825"/>
              <a:ext cx="1898650" cy="1425575"/>
            </a:xfrm>
            <a:custGeom>
              <a:avLst/>
              <a:gdLst>
                <a:gd name="T0" fmla="*/ 2147483647 w 19887"/>
                <a:gd name="T1" fmla="*/ 2147483647 h 16060"/>
                <a:gd name="T2" fmla="*/ 2147483647 w 19887"/>
                <a:gd name="T3" fmla="*/ 2147483647 h 16060"/>
                <a:gd name="T4" fmla="*/ 0 w 19887"/>
                <a:gd name="T5" fmla="*/ 0 h 16060"/>
                <a:gd name="T6" fmla="*/ 0 60000 65536"/>
                <a:gd name="T7" fmla="*/ 0 60000 65536"/>
                <a:gd name="T8" fmla="*/ 0 60000 65536"/>
                <a:gd name="T9" fmla="*/ 0 w 19887"/>
                <a:gd name="T10" fmla="*/ 0 h 16060"/>
                <a:gd name="T11" fmla="*/ 19887 w 19887"/>
                <a:gd name="T12" fmla="*/ 16060 h 160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87" h="16060" fill="none" extrusionOk="0">
                  <a:moveTo>
                    <a:pt x="19887" y="8430"/>
                  </a:moveTo>
                  <a:cubicBezTo>
                    <a:pt x="18653" y="11340"/>
                    <a:pt x="16795" y="13945"/>
                    <a:pt x="14444" y="16059"/>
                  </a:cubicBezTo>
                </a:path>
                <a:path w="19887" h="16060" stroke="0" extrusionOk="0">
                  <a:moveTo>
                    <a:pt x="19887" y="8430"/>
                  </a:moveTo>
                  <a:cubicBezTo>
                    <a:pt x="18653" y="11340"/>
                    <a:pt x="16795" y="13945"/>
                    <a:pt x="14444" y="16059"/>
                  </a:cubicBezTo>
                  <a:lnTo>
                    <a:pt x="0" y="0"/>
                  </a:lnTo>
                  <a:lnTo>
                    <a:pt x="19887" y="8430"/>
                  </a:lnTo>
                  <a:close/>
                </a:path>
              </a:pathLst>
            </a:custGeom>
            <a:noFill/>
            <a:ln w="57150" cap="rnd">
              <a:solidFill>
                <a:schemeClr val="accent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9474" name="Arc 8"/>
            <p:cNvSpPr>
              <a:spLocks/>
            </p:cNvSpPr>
            <p:nvPr/>
          </p:nvSpPr>
          <p:spPr bwMode="auto">
            <a:xfrm>
              <a:off x="2514600" y="3679825"/>
              <a:ext cx="1061112" cy="1911350"/>
            </a:xfrm>
            <a:custGeom>
              <a:avLst/>
              <a:gdLst>
                <a:gd name="T0" fmla="*/ 2147483647 w 11124"/>
                <a:gd name="T1" fmla="*/ 2147483647 h 21518"/>
                <a:gd name="T2" fmla="*/ 2147483647 w 11124"/>
                <a:gd name="T3" fmla="*/ 2147483647 h 21518"/>
                <a:gd name="T4" fmla="*/ 0 w 11124"/>
                <a:gd name="T5" fmla="*/ 0 h 21518"/>
                <a:gd name="T6" fmla="*/ 0 60000 65536"/>
                <a:gd name="T7" fmla="*/ 0 60000 65536"/>
                <a:gd name="T8" fmla="*/ 0 60000 65536"/>
                <a:gd name="T9" fmla="*/ 0 w 11124"/>
                <a:gd name="T10" fmla="*/ 0 h 21518"/>
                <a:gd name="T11" fmla="*/ 11124 w 11124"/>
                <a:gd name="T12" fmla="*/ 21518 h 215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24" h="21518" fill="none" extrusionOk="0">
                  <a:moveTo>
                    <a:pt x="11124" y="18515"/>
                  </a:moveTo>
                  <a:cubicBezTo>
                    <a:pt x="8309" y="20206"/>
                    <a:pt x="5146" y="21233"/>
                    <a:pt x="1875" y="21518"/>
                  </a:cubicBezTo>
                </a:path>
                <a:path w="11124" h="21518" stroke="0" extrusionOk="0">
                  <a:moveTo>
                    <a:pt x="11124" y="18515"/>
                  </a:moveTo>
                  <a:cubicBezTo>
                    <a:pt x="8309" y="20206"/>
                    <a:pt x="5146" y="21233"/>
                    <a:pt x="1875" y="21518"/>
                  </a:cubicBezTo>
                  <a:lnTo>
                    <a:pt x="0" y="0"/>
                  </a:lnTo>
                  <a:lnTo>
                    <a:pt x="11124" y="18515"/>
                  </a:lnTo>
                  <a:close/>
                </a:path>
              </a:pathLst>
            </a:custGeom>
            <a:noFill/>
            <a:ln w="57150" cap="rnd">
              <a:solidFill>
                <a:schemeClr val="accent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9475" name="Arc 9"/>
            <p:cNvSpPr>
              <a:spLocks/>
            </p:cNvSpPr>
            <p:nvPr/>
          </p:nvSpPr>
          <p:spPr bwMode="auto">
            <a:xfrm>
              <a:off x="1451769" y="3679825"/>
              <a:ext cx="1064552" cy="1908175"/>
            </a:xfrm>
            <a:custGeom>
              <a:avLst/>
              <a:gdLst>
                <a:gd name="T0" fmla="*/ 2147483647 w 11138"/>
                <a:gd name="T1" fmla="*/ 2147483647 h 21481"/>
                <a:gd name="T2" fmla="*/ 0 w 11138"/>
                <a:gd name="T3" fmla="*/ 2147483647 h 21481"/>
                <a:gd name="T4" fmla="*/ 2147483647 w 11138"/>
                <a:gd name="T5" fmla="*/ 0 h 21481"/>
                <a:gd name="T6" fmla="*/ 0 60000 65536"/>
                <a:gd name="T7" fmla="*/ 0 60000 65536"/>
                <a:gd name="T8" fmla="*/ 0 60000 65536"/>
                <a:gd name="T9" fmla="*/ 0 w 11138"/>
                <a:gd name="T10" fmla="*/ 0 h 21481"/>
                <a:gd name="T11" fmla="*/ 11138 w 11138"/>
                <a:gd name="T12" fmla="*/ 21481 h 21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138" h="21481" fill="none" extrusionOk="0">
                  <a:moveTo>
                    <a:pt x="8873" y="21480"/>
                  </a:moveTo>
                  <a:cubicBezTo>
                    <a:pt x="5733" y="21149"/>
                    <a:pt x="2704" y="20134"/>
                    <a:pt x="0" y="18506"/>
                  </a:cubicBezTo>
                </a:path>
                <a:path w="11138" h="21481" stroke="0" extrusionOk="0">
                  <a:moveTo>
                    <a:pt x="8873" y="21480"/>
                  </a:moveTo>
                  <a:cubicBezTo>
                    <a:pt x="5733" y="21149"/>
                    <a:pt x="2704" y="20134"/>
                    <a:pt x="0" y="18506"/>
                  </a:cubicBezTo>
                  <a:lnTo>
                    <a:pt x="11138" y="0"/>
                  </a:lnTo>
                  <a:lnTo>
                    <a:pt x="8873" y="21480"/>
                  </a:lnTo>
                  <a:close/>
                </a:path>
              </a:pathLst>
            </a:custGeom>
            <a:noFill/>
            <a:ln w="57150" cap="rnd">
              <a:solidFill>
                <a:schemeClr val="accent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9476" name="Arc 10"/>
            <p:cNvSpPr>
              <a:spLocks/>
            </p:cNvSpPr>
            <p:nvPr/>
          </p:nvSpPr>
          <p:spPr bwMode="auto">
            <a:xfrm>
              <a:off x="615950" y="3679825"/>
              <a:ext cx="1900370" cy="1446213"/>
            </a:xfrm>
            <a:custGeom>
              <a:avLst/>
              <a:gdLst>
                <a:gd name="T0" fmla="*/ 2147483647 w 19890"/>
                <a:gd name="T1" fmla="*/ 2147483647 h 16295"/>
                <a:gd name="T2" fmla="*/ 0 w 19890"/>
                <a:gd name="T3" fmla="*/ 2147483647 h 16295"/>
                <a:gd name="T4" fmla="*/ 2147483647 w 19890"/>
                <a:gd name="T5" fmla="*/ 0 h 16295"/>
                <a:gd name="T6" fmla="*/ 0 60000 65536"/>
                <a:gd name="T7" fmla="*/ 0 60000 65536"/>
                <a:gd name="T8" fmla="*/ 0 60000 65536"/>
                <a:gd name="T9" fmla="*/ 0 w 19890"/>
                <a:gd name="T10" fmla="*/ 0 h 16295"/>
                <a:gd name="T11" fmla="*/ 19890 w 19890"/>
                <a:gd name="T12" fmla="*/ 16295 h 162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90" h="16295" fill="none" extrusionOk="0">
                  <a:moveTo>
                    <a:pt x="5711" y="16294"/>
                  </a:moveTo>
                  <a:cubicBezTo>
                    <a:pt x="3233" y="14139"/>
                    <a:pt x="1280" y="11446"/>
                    <a:pt x="-1" y="8423"/>
                  </a:cubicBezTo>
                </a:path>
                <a:path w="19890" h="16295" stroke="0" extrusionOk="0">
                  <a:moveTo>
                    <a:pt x="5711" y="16294"/>
                  </a:moveTo>
                  <a:cubicBezTo>
                    <a:pt x="3233" y="14139"/>
                    <a:pt x="1280" y="11446"/>
                    <a:pt x="-1" y="8423"/>
                  </a:cubicBezTo>
                  <a:lnTo>
                    <a:pt x="19890" y="0"/>
                  </a:lnTo>
                  <a:lnTo>
                    <a:pt x="5711" y="16294"/>
                  </a:lnTo>
                  <a:close/>
                </a:path>
              </a:pathLst>
            </a:custGeom>
            <a:noFill/>
            <a:ln w="57150" cap="rnd">
              <a:solidFill>
                <a:schemeClr val="accent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9477" name="Arc 11"/>
            <p:cNvSpPr>
              <a:spLocks/>
            </p:cNvSpPr>
            <p:nvPr/>
          </p:nvSpPr>
          <p:spPr bwMode="auto">
            <a:xfrm>
              <a:off x="450850" y="3249613"/>
              <a:ext cx="2065470" cy="830262"/>
            </a:xfrm>
            <a:custGeom>
              <a:avLst/>
              <a:gdLst>
                <a:gd name="T0" fmla="*/ 2147483647 w 21600"/>
                <a:gd name="T1" fmla="*/ 2147483647 h 9347"/>
                <a:gd name="T2" fmla="*/ 2147483647 w 21600"/>
                <a:gd name="T3" fmla="*/ 0 h 9347"/>
                <a:gd name="T4" fmla="*/ 2147483647 w 21600"/>
                <a:gd name="T5" fmla="*/ 2147483647 h 9347"/>
                <a:gd name="T6" fmla="*/ 0 60000 65536"/>
                <a:gd name="T7" fmla="*/ 0 60000 65536"/>
                <a:gd name="T8" fmla="*/ 0 60000 65536"/>
                <a:gd name="T9" fmla="*/ 0 w 21600"/>
                <a:gd name="T10" fmla="*/ 0 h 9347"/>
                <a:gd name="T11" fmla="*/ 21600 w 21600"/>
                <a:gd name="T12" fmla="*/ 9347 h 93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9347" fill="none" extrusionOk="0">
                  <a:moveTo>
                    <a:pt x="471" y="9347"/>
                  </a:moveTo>
                  <a:cubicBezTo>
                    <a:pt x="158" y="7871"/>
                    <a:pt x="0" y="6366"/>
                    <a:pt x="0" y="4858"/>
                  </a:cubicBezTo>
                  <a:cubicBezTo>
                    <a:pt x="-1" y="3222"/>
                    <a:pt x="185" y="1593"/>
                    <a:pt x="553" y="0"/>
                  </a:cubicBezTo>
                </a:path>
                <a:path w="21600" h="9347" stroke="0" extrusionOk="0">
                  <a:moveTo>
                    <a:pt x="471" y="9347"/>
                  </a:moveTo>
                  <a:cubicBezTo>
                    <a:pt x="158" y="7871"/>
                    <a:pt x="0" y="6366"/>
                    <a:pt x="0" y="4858"/>
                  </a:cubicBezTo>
                  <a:cubicBezTo>
                    <a:pt x="-1" y="3222"/>
                    <a:pt x="185" y="1593"/>
                    <a:pt x="553" y="0"/>
                  </a:cubicBezTo>
                  <a:lnTo>
                    <a:pt x="21600" y="4858"/>
                  </a:lnTo>
                  <a:lnTo>
                    <a:pt x="471" y="9347"/>
                  </a:lnTo>
                  <a:close/>
                </a:path>
              </a:pathLst>
            </a:custGeom>
            <a:noFill/>
            <a:ln w="57150" cap="rnd">
              <a:solidFill>
                <a:schemeClr val="accent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9478" name="Arc 12"/>
            <p:cNvSpPr>
              <a:spLocks/>
            </p:cNvSpPr>
            <p:nvPr/>
          </p:nvSpPr>
          <p:spPr bwMode="auto">
            <a:xfrm>
              <a:off x="617670" y="2233613"/>
              <a:ext cx="1898650" cy="1447800"/>
            </a:xfrm>
            <a:custGeom>
              <a:avLst/>
              <a:gdLst>
                <a:gd name="T0" fmla="*/ 0 w 19883"/>
                <a:gd name="T1" fmla="*/ 2147483647 h 16303"/>
                <a:gd name="T2" fmla="*/ 2147483647 w 19883"/>
                <a:gd name="T3" fmla="*/ 0 h 16303"/>
                <a:gd name="T4" fmla="*/ 2147483647 w 19883"/>
                <a:gd name="T5" fmla="*/ 2147483647 h 16303"/>
                <a:gd name="T6" fmla="*/ 0 60000 65536"/>
                <a:gd name="T7" fmla="*/ 0 60000 65536"/>
                <a:gd name="T8" fmla="*/ 0 60000 65536"/>
                <a:gd name="T9" fmla="*/ 0 w 19883"/>
                <a:gd name="T10" fmla="*/ 0 h 16303"/>
                <a:gd name="T11" fmla="*/ 19883 w 19883"/>
                <a:gd name="T12" fmla="*/ 16303 h 16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883" h="16303" fill="none" extrusionOk="0">
                  <a:moveTo>
                    <a:pt x="-1" y="7863"/>
                  </a:moveTo>
                  <a:cubicBezTo>
                    <a:pt x="1282" y="4842"/>
                    <a:pt x="3236" y="2153"/>
                    <a:pt x="5713" y="0"/>
                  </a:cubicBezTo>
                </a:path>
                <a:path w="19883" h="16303" stroke="0" extrusionOk="0">
                  <a:moveTo>
                    <a:pt x="-1" y="7863"/>
                  </a:moveTo>
                  <a:cubicBezTo>
                    <a:pt x="1282" y="4842"/>
                    <a:pt x="3236" y="2153"/>
                    <a:pt x="5713" y="0"/>
                  </a:cubicBezTo>
                  <a:lnTo>
                    <a:pt x="19883" y="16303"/>
                  </a:lnTo>
                  <a:lnTo>
                    <a:pt x="-1" y="7863"/>
                  </a:lnTo>
                  <a:close/>
                </a:path>
              </a:pathLst>
            </a:custGeom>
            <a:noFill/>
            <a:ln w="57150" cap="rnd">
              <a:solidFill>
                <a:schemeClr val="accent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19465" name="Rectangle 13"/>
          <p:cNvSpPr>
            <a:spLocks noChangeArrowheads="1"/>
          </p:cNvSpPr>
          <p:nvPr/>
        </p:nvSpPr>
        <p:spPr bwMode="auto">
          <a:xfrm>
            <a:off x="971600" y="692696"/>
            <a:ext cx="6597186" cy="385190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lIns="32299" tIns="32299" rIns="32299" bIns="32299" anchor="ctr"/>
          <a:lstStyle>
            <a:lvl1pPr eaLnBrk="0" hangingPunct="0">
              <a:spcAft>
                <a:spcPts val="300"/>
              </a:spcAft>
              <a:buFont typeface="Arial" charset="0"/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spcAft>
                <a:spcPts val="300"/>
              </a:spcAft>
              <a:buFont typeface="Arial" charset="0"/>
              <a:buChar char="•"/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spcAft>
                <a:spcPts val="300"/>
              </a:spcAft>
              <a:buFont typeface="Arial" charset="0"/>
              <a:buChar char="‒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spcAft>
                <a:spcPts val="600"/>
              </a:spcAft>
              <a:buFont typeface="Arial" charset="0"/>
              <a:buChar char="•"/>
              <a:defRPr sz="20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ja-JP" sz="1300" b="1">
                <a:solidFill>
                  <a:schemeClr val="bg1"/>
                </a:solidFill>
                <a:ea typeface="ＭＳ Ｐゴシック" pitchFamily="34" charset="-128"/>
              </a:rPr>
              <a:t>LA ECONOMÍA FUNCIONA A TRAVÉS DE LAS EMPRESAS Y LOS GOBIERNOS</a:t>
            </a:r>
          </a:p>
        </p:txBody>
      </p:sp>
      <p:sp>
        <p:nvSpPr>
          <p:cNvPr id="19466" name="Rectangle 13"/>
          <p:cNvSpPr>
            <a:spLocks noChangeArrowheads="1"/>
          </p:cNvSpPr>
          <p:nvPr/>
        </p:nvSpPr>
        <p:spPr bwMode="auto">
          <a:xfrm>
            <a:off x="692618" y="5845475"/>
            <a:ext cx="6750139" cy="463845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lIns="32299" tIns="32299" rIns="32299" bIns="32299" anchor="ctr"/>
          <a:lstStyle>
            <a:lvl1pPr eaLnBrk="0" hangingPunct="0">
              <a:spcAft>
                <a:spcPts val="300"/>
              </a:spcAft>
              <a:buFont typeface="Arial" charset="0"/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spcAft>
                <a:spcPts val="300"/>
              </a:spcAft>
              <a:buFont typeface="Arial" charset="0"/>
              <a:buChar char="•"/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spcAft>
                <a:spcPts val="300"/>
              </a:spcAft>
              <a:buFont typeface="Arial" charset="0"/>
              <a:buChar char="‒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spcAft>
                <a:spcPts val="600"/>
              </a:spcAft>
              <a:buFont typeface="Arial" charset="0"/>
              <a:buChar char="•"/>
              <a:defRPr sz="20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ja-JP" sz="1300" b="1" dirty="0">
                <a:solidFill>
                  <a:schemeClr val="bg1"/>
                </a:solidFill>
                <a:ea typeface="ＭＳ Ｐゴシック" pitchFamily="34" charset="-128"/>
              </a:rPr>
              <a:t>EL FUNCIONAMIENTO DE LAS EMPRESAS Y LOS GOBIERNOS 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ja-JP" sz="1300" b="1" dirty="0">
                <a:solidFill>
                  <a:schemeClr val="bg1"/>
                </a:solidFill>
                <a:ea typeface="ＭＳ Ｐゴシック" pitchFamily="34" charset="-128"/>
              </a:rPr>
              <a:t>REQUIERE DE INFORMACIÓN</a:t>
            </a:r>
          </a:p>
        </p:txBody>
      </p:sp>
      <p:sp>
        <p:nvSpPr>
          <p:cNvPr id="19467" name="Rectangle 13"/>
          <p:cNvSpPr>
            <a:spLocks noChangeArrowheads="1"/>
          </p:cNvSpPr>
          <p:nvPr/>
        </p:nvSpPr>
        <p:spPr bwMode="auto">
          <a:xfrm>
            <a:off x="6077722" y="2722473"/>
            <a:ext cx="2160103" cy="89768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lIns="32299" tIns="32299" rIns="32299" bIns="32299" anchor="ctr"/>
          <a:lstStyle>
            <a:lvl1pPr eaLnBrk="0" hangingPunct="0">
              <a:spcAft>
                <a:spcPts val="300"/>
              </a:spcAft>
              <a:buFont typeface="Arial" charset="0"/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spcAft>
                <a:spcPts val="300"/>
              </a:spcAft>
              <a:buFont typeface="Arial" charset="0"/>
              <a:buChar char="•"/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spcAft>
                <a:spcPts val="300"/>
              </a:spcAft>
              <a:buFont typeface="Arial" charset="0"/>
              <a:buChar char="‒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spcAft>
                <a:spcPts val="600"/>
              </a:spcAft>
              <a:buFont typeface="Arial" charset="0"/>
              <a:buChar char="•"/>
              <a:defRPr sz="20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ja-JP" sz="1300" b="1" dirty="0" err="1" smtClean="0">
                <a:solidFill>
                  <a:schemeClr val="bg1"/>
                </a:solidFill>
                <a:ea typeface="ＭＳ Ｐゴシック" pitchFamily="34" charset="-128"/>
              </a:rPr>
              <a:t>Información</a:t>
            </a:r>
            <a:endParaRPr lang="en-US" altLang="ja-JP" sz="1300" b="1" dirty="0" smtClean="0">
              <a:solidFill>
                <a:schemeClr val="bg1"/>
              </a:solidFill>
              <a:ea typeface="ＭＳ Ｐゴシック" pitchFamily="34" charset="-128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ja-JP" sz="1300" b="1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ja-JP" sz="1300" b="1" dirty="0">
                <a:solidFill>
                  <a:schemeClr val="bg1"/>
                </a:solidFill>
                <a:ea typeface="ＭＳ Ｐゴシック" pitchFamily="34" charset="-128"/>
              </a:rPr>
              <a:t>para </a:t>
            </a:r>
            <a:r>
              <a:rPr lang="en-US" altLang="ja-JP" sz="1300" b="1" dirty="0" err="1" smtClean="0">
                <a:solidFill>
                  <a:schemeClr val="bg1"/>
                </a:solidFill>
                <a:ea typeface="ＭＳ Ｐゴシック" pitchFamily="34" charset="-128"/>
              </a:rPr>
              <a:t>terceros</a:t>
            </a:r>
            <a:endParaRPr lang="en-US" altLang="ja-JP" sz="13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9468" name="Rectangle 13"/>
          <p:cNvSpPr>
            <a:spLocks noChangeArrowheads="1"/>
          </p:cNvSpPr>
          <p:nvPr/>
        </p:nvSpPr>
        <p:spPr bwMode="auto">
          <a:xfrm>
            <a:off x="121208" y="2722473"/>
            <a:ext cx="2095169" cy="89768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lIns="32299" tIns="32299" rIns="32299" bIns="32299" anchor="ctr"/>
          <a:lstStyle>
            <a:lvl1pPr eaLnBrk="0" hangingPunct="0">
              <a:spcAft>
                <a:spcPts val="300"/>
              </a:spcAft>
              <a:buFont typeface="Arial" charset="0"/>
              <a:defRPr sz="24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spcAft>
                <a:spcPts val="300"/>
              </a:spcAft>
              <a:buFont typeface="Arial" charset="0"/>
              <a:buChar char="•"/>
              <a:defRPr sz="24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spcAft>
                <a:spcPts val="300"/>
              </a:spcAft>
              <a:buFont typeface="Arial" charset="0"/>
              <a:buChar char="‒"/>
              <a:defRPr sz="24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spcAft>
                <a:spcPts val="600"/>
              </a:spcAft>
              <a:buFont typeface="Arial" charset="0"/>
              <a:buChar char="•"/>
              <a:defRPr sz="20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600"/>
              </a:spcAft>
              <a:buFont typeface="Arial" charset="0"/>
              <a:buChar char="‒"/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ja-JP" sz="1300" b="1" dirty="0" err="1">
                <a:solidFill>
                  <a:schemeClr val="bg1"/>
                </a:solidFill>
                <a:ea typeface="ＭＳ Ｐゴシック" pitchFamily="34" charset="-128"/>
              </a:rPr>
              <a:t>Información</a:t>
            </a:r>
            <a:r>
              <a:rPr lang="en-US" altLang="ja-JP" sz="1300" b="1" dirty="0">
                <a:solidFill>
                  <a:schemeClr val="bg1"/>
                </a:solidFill>
                <a:ea typeface="ＭＳ Ｐゴシック" pitchFamily="34" charset="-128"/>
              </a:rPr>
              <a:t> para 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ja-JP" sz="1300" b="1" dirty="0" err="1" smtClean="0">
                <a:solidFill>
                  <a:schemeClr val="bg1"/>
                </a:solidFill>
                <a:ea typeface="ＭＳ Ｐゴシック" pitchFamily="34" charset="-128"/>
              </a:rPr>
              <a:t>uso</a:t>
            </a:r>
            <a:r>
              <a:rPr lang="en-US" altLang="ja-JP" sz="1300" b="1" dirty="0" smtClean="0">
                <a:solidFill>
                  <a:schemeClr val="bg1"/>
                </a:solidFill>
                <a:ea typeface="ＭＳ Ｐゴシック" pitchFamily="34" charset="-128"/>
              </a:rPr>
              <a:t> </a:t>
            </a:r>
            <a:r>
              <a:rPr lang="en-US" altLang="ja-JP" sz="1300" b="1" dirty="0" err="1" smtClean="0">
                <a:solidFill>
                  <a:schemeClr val="bg1"/>
                </a:solidFill>
                <a:ea typeface="ＭＳ Ｐゴシック" pitchFamily="34" charset="-128"/>
              </a:rPr>
              <a:t>interno</a:t>
            </a:r>
            <a:endParaRPr lang="en-US" altLang="ja-JP" sz="1300" b="1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  <p:pic>
        <p:nvPicPr>
          <p:cNvPr id="23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24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0202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7543800" cy="571500"/>
          </a:xfrm>
        </p:spPr>
        <p:txBody>
          <a:bodyPr>
            <a:normAutofit fontScale="90000"/>
          </a:bodyPr>
          <a:lstStyle/>
          <a:p>
            <a:r>
              <a:rPr lang="es-AR" b="1" dirty="0" smtClean="0"/>
              <a:t>Una nueva economía y los negocios con propósito requieren</a:t>
            </a:r>
            <a:br>
              <a:rPr lang="es-AR" b="1" dirty="0" smtClean="0"/>
            </a:br>
            <a:r>
              <a:rPr lang="es-AR" b="1" dirty="0" smtClean="0"/>
              <a:t> un nuevo Reporte Corporativo</a:t>
            </a:r>
            <a:endParaRPr lang="es-AR" b="1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/>
          </p:nvPr>
        </p:nvGraphicFramePr>
        <p:xfrm>
          <a:off x="228600" y="1657350"/>
          <a:ext cx="7962900" cy="3872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450">
                  <a:extLst>
                    <a:ext uri="{9D8B030D-6E8A-4147-A177-3AD203B41FA5}">
                      <a16:colId xmlns:a16="http://schemas.microsoft.com/office/drawing/2014/main" val="3092501161"/>
                    </a:ext>
                  </a:extLst>
                </a:gridCol>
                <a:gridCol w="3981450">
                  <a:extLst>
                    <a:ext uri="{9D8B030D-6E8A-4147-A177-3AD203B41FA5}">
                      <a16:colId xmlns:a16="http://schemas.microsoft.com/office/drawing/2014/main" val="3925356062"/>
                    </a:ext>
                  </a:extLst>
                </a:gridCol>
              </a:tblGrid>
              <a:tr h="619125">
                <a:tc>
                  <a:txBody>
                    <a:bodyPr/>
                    <a:lstStyle/>
                    <a:p>
                      <a:endParaRPr lang="es-AR" sz="9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s-AR" sz="90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36290506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endParaRPr lang="es-AR" sz="900" dirty="0" smtClean="0"/>
                    </a:p>
                    <a:p>
                      <a:r>
                        <a:rPr lang="es-AR" sz="1200" dirty="0" smtClean="0"/>
                        <a:t>FOCO</a:t>
                      </a:r>
                      <a:r>
                        <a:rPr lang="es-AR" sz="1200" baseline="0" dirty="0" smtClean="0"/>
                        <a:t> EN LO FINANCIERO </a:t>
                      </a:r>
                      <a:endParaRPr lang="es-AR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s-AR" sz="900" dirty="0" smtClean="0"/>
                    </a:p>
                    <a:p>
                      <a:r>
                        <a:rPr lang="es-AR" sz="1200" dirty="0" smtClean="0"/>
                        <a:t>ATENCIÓN</a:t>
                      </a:r>
                      <a:r>
                        <a:rPr lang="es-AR" sz="1200" baseline="0" dirty="0" smtClean="0"/>
                        <a:t> A TODAS LAS PERSPECTIVAS</a:t>
                      </a:r>
                    </a:p>
                    <a:p>
                      <a:endParaRPr lang="es-AR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870495428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endParaRPr lang="es-AR" sz="900" dirty="0" smtClean="0"/>
                    </a:p>
                    <a:p>
                      <a:endParaRPr lang="es-AR" sz="900" dirty="0" smtClean="0"/>
                    </a:p>
                    <a:p>
                      <a:r>
                        <a:rPr lang="es-AR" sz="1200" dirty="0" smtClean="0"/>
                        <a:t>FOCO</a:t>
                      </a:r>
                      <a:r>
                        <a:rPr lang="es-AR" sz="1200" baseline="0" dirty="0" smtClean="0"/>
                        <a:t> EN EL CORTO PLAZO</a:t>
                      </a:r>
                      <a:endParaRPr lang="es-AR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s-AR" sz="900" dirty="0" smtClean="0"/>
                    </a:p>
                    <a:p>
                      <a:endParaRPr lang="es-AR" sz="900" dirty="0" smtClean="0"/>
                    </a:p>
                    <a:p>
                      <a:r>
                        <a:rPr lang="es-AR" sz="1200" dirty="0" smtClean="0"/>
                        <a:t>FOCO</a:t>
                      </a:r>
                      <a:r>
                        <a:rPr lang="es-AR" sz="1200" baseline="0" dirty="0" smtClean="0"/>
                        <a:t> EN EL CORTO, MEDIANO Y LARGO PLAZO</a:t>
                      </a:r>
                      <a:endParaRPr lang="es-AR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34775334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endParaRPr lang="es-AR" sz="900" dirty="0" smtClean="0"/>
                    </a:p>
                    <a:p>
                      <a:endParaRPr lang="es-AR" sz="900" dirty="0" smtClean="0"/>
                    </a:p>
                    <a:p>
                      <a:r>
                        <a:rPr lang="es-AR" sz="1200" dirty="0" smtClean="0"/>
                        <a:t>FOCO</a:t>
                      </a:r>
                      <a:r>
                        <a:rPr lang="es-AR" sz="1200" baseline="0" dirty="0" smtClean="0"/>
                        <a:t> EN LOS RECURSOS FINANCIEROS Y FÍSICOS</a:t>
                      </a:r>
                      <a:endParaRPr lang="es-AR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s-AR" sz="900" dirty="0" smtClean="0"/>
                    </a:p>
                    <a:p>
                      <a:r>
                        <a:rPr lang="es-AR" sz="1200" dirty="0" smtClean="0"/>
                        <a:t>ATENCIÓN</a:t>
                      </a:r>
                      <a:r>
                        <a:rPr lang="es-AR" sz="1200" baseline="0" dirty="0" smtClean="0"/>
                        <a:t> AMPLIADA A TODOS LOS RECURSOS (HUMANOS, SOCIALES, INTELECTUALES, NATURALES)</a:t>
                      </a:r>
                      <a:endParaRPr lang="es-AR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64877266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endParaRPr lang="es-AR" sz="1200" dirty="0" smtClean="0"/>
                    </a:p>
                    <a:p>
                      <a:r>
                        <a:rPr lang="es-AR" sz="1200" dirty="0" smtClean="0"/>
                        <a:t>FOCO EN LAS</a:t>
                      </a:r>
                      <a:r>
                        <a:rPr lang="es-AR" sz="1200" baseline="0" dirty="0" smtClean="0"/>
                        <a:t> GANANCIAS Y PÉRDIDAS PARA LOS ACCIONISTAS</a:t>
                      </a:r>
                      <a:endParaRPr lang="es-AR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s-AR" sz="1200" dirty="0" smtClean="0"/>
                    </a:p>
                    <a:p>
                      <a:r>
                        <a:rPr lang="es-AR" sz="1200" dirty="0" smtClean="0"/>
                        <a:t>FOCO EN LA CREACIÓN, PRESERVACIÓN Y DESTRUCCIÓN</a:t>
                      </a:r>
                      <a:r>
                        <a:rPr lang="es-AR" sz="1200" baseline="0" dirty="0" smtClean="0"/>
                        <a:t> DE VALOR PARA LOS ACCIONISTAS Y LOS DEMÁS INTERESADOS</a:t>
                      </a:r>
                      <a:endParaRPr lang="es-AR" sz="1200" dirty="0" smtClean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012344042"/>
                  </a:ext>
                </a:extLst>
              </a:tr>
              <a:tr h="777240">
                <a:tc>
                  <a:txBody>
                    <a:bodyPr/>
                    <a:lstStyle/>
                    <a:p>
                      <a:endParaRPr lang="es-AR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smtClean="0"/>
                        <a:t>MIRADA HACIA ADENTRO: FOCO EN EL PATRIMONIO, RESULTADOS y FLUJO DE EFECTIVO</a:t>
                      </a:r>
                    </a:p>
                    <a:p>
                      <a:endParaRPr lang="es-AR" sz="1200" dirty="0" smtClean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endParaRPr lang="es-AR" sz="12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200" dirty="0" smtClean="0"/>
                        <a:t>MIRADA</a:t>
                      </a:r>
                      <a:r>
                        <a:rPr lang="es-AR" sz="1200" baseline="0" dirty="0" smtClean="0"/>
                        <a:t> HACIA ADENTRO Y HACIA AFUERA: IMPACTOS DE LOS PRODUCTOS, EN LOS EMPLEADOS, EN EL AMBIENTE</a:t>
                      </a:r>
                      <a:endParaRPr lang="es-AR" sz="1200" dirty="0" smtClean="0"/>
                    </a:p>
                    <a:p>
                      <a:endParaRPr lang="es-AR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042050450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676400" y="1905000"/>
            <a:ext cx="10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DESDE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5600700" y="1905000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bg1"/>
                </a:solidFill>
              </a:rPr>
              <a:t>HACIA</a:t>
            </a:r>
          </a:p>
        </p:txBody>
      </p:sp>
    </p:spTree>
    <p:extLst>
      <p:ext uri="{BB962C8B-B14F-4D97-AF65-F5344CB8AC3E}">
        <p14:creationId xmlns:p14="http://schemas.microsoft.com/office/powerpoint/2010/main" val="4252485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363272" cy="1143000"/>
          </a:xfrm>
        </p:spPr>
        <p:txBody>
          <a:bodyPr>
            <a:normAutofit/>
          </a:bodyPr>
          <a:lstStyle/>
          <a:p>
            <a:r>
              <a:rPr lang="es-AR" sz="3600" b="1" dirty="0" smtClean="0"/>
              <a:t>MOTIVACIÓN, MEDICIÓN, MONETIZACIÓN</a:t>
            </a:r>
            <a:endParaRPr lang="es-AR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smtClean="0"/>
              <a:t>Contabilidad 1  |  Clases Teóricas 1 y 2   |   La disciplina contable</a:t>
            </a: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21</a:t>
            </a:fld>
            <a:endParaRPr lang="es-AR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600200"/>
          <a:ext cx="8229600" cy="4962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269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MOTIVACIÓN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MEDICIÓN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MONETIZACIÓN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816">
                <a:tc>
                  <a:txBody>
                    <a:bodyPr/>
                    <a:lstStyle/>
                    <a:p>
                      <a:endParaRPr lang="es-AR" smtClean="0"/>
                    </a:p>
                    <a:p>
                      <a:r>
                        <a:rPr lang="es-AR" smtClean="0"/>
                        <a:t>PROPÓSITO</a:t>
                      </a:r>
                    </a:p>
                    <a:p>
                      <a:r>
                        <a:rPr lang="es-AR" sz="1400" smtClean="0"/>
                        <a:t>¿Por qué existe la organización?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 smtClean="0"/>
                    </a:p>
                    <a:p>
                      <a:r>
                        <a:rPr lang="es-AR" dirty="0" smtClean="0"/>
                        <a:t>INPUTS</a:t>
                      </a:r>
                    </a:p>
                    <a:p>
                      <a:r>
                        <a:rPr lang="es-AR" sz="1400" dirty="0" smtClean="0"/>
                        <a:t>¿Qué es lo que la organización</a:t>
                      </a:r>
                      <a:r>
                        <a:rPr lang="es-AR" sz="1400" baseline="0" dirty="0" smtClean="0"/>
                        <a:t> usa?</a:t>
                      </a:r>
                      <a:endParaRPr lang="es-AR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s-AR" dirty="0" smtClean="0"/>
                    </a:p>
                    <a:p>
                      <a:endParaRPr lang="es-AR" dirty="0" smtClean="0"/>
                    </a:p>
                    <a:p>
                      <a:endParaRPr lang="es-AR" dirty="0" smtClean="0"/>
                    </a:p>
                    <a:p>
                      <a:r>
                        <a:rPr lang="es-AR" dirty="0" smtClean="0"/>
                        <a:t>ENTERPRISE</a:t>
                      </a:r>
                      <a:r>
                        <a:rPr lang="es-AR" baseline="0" dirty="0" smtClean="0"/>
                        <a:t> COST BASED APPROACH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816">
                <a:tc>
                  <a:txBody>
                    <a:bodyPr/>
                    <a:lstStyle/>
                    <a:p>
                      <a:endParaRPr lang="es-AR" dirty="0" smtClean="0"/>
                    </a:p>
                    <a:p>
                      <a:r>
                        <a:rPr lang="es-AR" dirty="0" smtClean="0"/>
                        <a:t>MISIÓN</a:t>
                      </a:r>
                    </a:p>
                    <a:p>
                      <a:r>
                        <a:rPr lang="es-AR" sz="1400" dirty="0" smtClean="0"/>
                        <a:t>¿Qué es lo que la organización pretende</a:t>
                      </a:r>
                      <a:r>
                        <a:rPr lang="es-AR" sz="1400" baseline="0" dirty="0" smtClean="0"/>
                        <a:t> </a:t>
                      </a:r>
                      <a:r>
                        <a:rPr lang="es-AR" sz="1400" dirty="0" smtClean="0"/>
                        <a:t>hacer?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 smtClean="0"/>
                    </a:p>
                    <a:p>
                      <a:r>
                        <a:rPr lang="es-AR" dirty="0" smtClean="0"/>
                        <a:t>OUTPUTS</a:t>
                      </a:r>
                    </a:p>
                    <a:p>
                      <a:r>
                        <a:rPr lang="es-AR" sz="1400" dirty="0" smtClean="0"/>
                        <a:t>¿Qué es lo que la organización produce?</a:t>
                      </a:r>
                      <a:endParaRPr lang="es-AR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816">
                <a:tc>
                  <a:txBody>
                    <a:bodyPr/>
                    <a:lstStyle/>
                    <a:p>
                      <a:endParaRPr lang="es-AR" dirty="0" smtClean="0"/>
                    </a:p>
                    <a:p>
                      <a:r>
                        <a:rPr lang="es-AR" dirty="0" smtClean="0"/>
                        <a:t>VISIÓN</a:t>
                      </a:r>
                    </a:p>
                    <a:p>
                      <a:r>
                        <a:rPr lang="es-AR" sz="1400" dirty="0" smtClean="0"/>
                        <a:t>¿Dónde aspira</a:t>
                      </a:r>
                      <a:r>
                        <a:rPr lang="es-AR" sz="1400" baseline="0" dirty="0" smtClean="0"/>
                        <a:t> a estar?</a:t>
                      </a:r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 smtClean="0"/>
                    </a:p>
                    <a:p>
                      <a:r>
                        <a:rPr lang="es-AR" dirty="0" smtClean="0"/>
                        <a:t>OUTCOMES</a:t>
                      </a:r>
                    </a:p>
                    <a:p>
                      <a:r>
                        <a:rPr lang="es-AR" sz="1400" dirty="0" smtClean="0"/>
                        <a:t>¿Qué cambios genera?</a:t>
                      </a:r>
                      <a:endParaRPr lang="es-AR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s-AR" dirty="0" smtClean="0"/>
                    </a:p>
                    <a:p>
                      <a:endParaRPr lang="es-AR" dirty="0" smtClean="0"/>
                    </a:p>
                    <a:p>
                      <a:r>
                        <a:rPr lang="es-AR" dirty="0" smtClean="0"/>
                        <a:t>SOCIETAL</a:t>
                      </a:r>
                      <a:r>
                        <a:rPr lang="es-AR" baseline="0" dirty="0" smtClean="0"/>
                        <a:t> VALUATION -BASED APPROACH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816">
                <a:tc>
                  <a:txBody>
                    <a:bodyPr/>
                    <a:lstStyle/>
                    <a:p>
                      <a:endParaRPr lang="es-A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 smtClean="0"/>
                    </a:p>
                    <a:p>
                      <a:r>
                        <a:rPr lang="es-AR" dirty="0" smtClean="0"/>
                        <a:t>IMPACTS</a:t>
                      </a:r>
                    </a:p>
                    <a:p>
                      <a:r>
                        <a:rPr lang="es-AR" sz="1400" dirty="0" smtClean="0"/>
                        <a:t>¿Cuáles</a:t>
                      </a:r>
                      <a:r>
                        <a:rPr lang="es-AR" sz="1400" baseline="0" dirty="0" smtClean="0"/>
                        <a:t> son los efectos sobre el bienestar?</a:t>
                      </a:r>
                      <a:endParaRPr lang="es-AR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5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22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95536" y="1988840"/>
            <a:ext cx="8465319" cy="41239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fines específicos </a:t>
            </a:r>
          </a:p>
          <a:p>
            <a:pPr>
              <a:buFont typeface="Arial" pitchFamily="34" charset="0"/>
              <a:buChar char="•"/>
            </a:pPr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información monetaria y no monetaria, financiera y no financiera</a:t>
            </a:r>
          </a:p>
          <a:p>
            <a:pPr>
              <a:buFont typeface="Arial" pitchFamily="34" charset="0"/>
              <a:buChar char="•"/>
            </a:pPr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información histórica y proyectada</a:t>
            </a:r>
          </a:p>
          <a:p>
            <a:pPr>
              <a:buFont typeface="Arial" pitchFamily="34" charset="0"/>
              <a:buChar char="•"/>
            </a:pPr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usualmente mayor frecuencia</a:t>
            </a:r>
          </a:p>
          <a:p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</a:t>
            </a:r>
            <a:r>
              <a:rPr lang="es-ES_tradnl" sz="2600" dirty="0" smtClean="0">
                <a:solidFill>
                  <a:srgbClr val="00B0F0"/>
                </a:solidFill>
              </a:rPr>
              <a:t>no requiere el cumplimiento de normas para su preparación (los criterios los establece el ente)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CARACTERÍSTICAS DE LOS INFORMES INTERNOS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Informes Contables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23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95536" y="1628800"/>
            <a:ext cx="8465319" cy="448396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Presupuesto integral:</a:t>
            </a:r>
          </a:p>
          <a:p>
            <a:pPr>
              <a:buFont typeface="Arial" pitchFamily="34" charset="0"/>
              <a:buChar char="•"/>
            </a:pPr>
            <a:endParaRPr lang="es-ES_tradnl" sz="2600" dirty="0" smtClean="0"/>
          </a:p>
          <a:p>
            <a:pPr lvl="1">
              <a:buFont typeface="Arial" pitchFamily="34" charset="0"/>
              <a:buChar char="•"/>
            </a:pPr>
            <a:r>
              <a:rPr lang="es-ES_tradnl" sz="2600" dirty="0" smtClean="0"/>
              <a:t>Presupuesto financiero o de caja</a:t>
            </a:r>
          </a:p>
          <a:p>
            <a:endParaRPr lang="es-ES_tradnl" sz="2600" dirty="0" smtClean="0"/>
          </a:p>
          <a:p>
            <a:pPr lvl="1">
              <a:buFont typeface="Arial" pitchFamily="34" charset="0"/>
              <a:buChar char="•"/>
            </a:pPr>
            <a:r>
              <a:rPr lang="es-ES_tradnl" sz="2600" dirty="0"/>
              <a:t> </a:t>
            </a:r>
            <a:r>
              <a:rPr lang="es-ES_tradnl" sz="2600" dirty="0" smtClean="0"/>
              <a:t>Presupuesto económico</a:t>
            </a:r>
          </a:p>
          <a:p>
            <a:pPr lvl="1">
              <a:buFont typeface="Arial" pitchFamily="34" charset="0"/>
              <a:buChar char="•"/>
            </a:pPr>
            <a:endParaRPr lang="es-ES_tradnl" sz="2600" dirty="0" smtClean="0"/>
          </a:p>
          <a:p>
            <a:pPr lvl="1">
              <a:buFont typeface="Arial" pitchFamily="34" charset="0"/>
              <a:buChar char="•"/>
            </a:pPr>
            <a:r>
              <a:rPr lang="es-ES_tradnl" sz="2600" dirty="0" smtClean="0"/>
              <a:t>Balance proyectado</a:t>
            </a:r>
          </a:p>
          <a:p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Control presupuestario</a:t>
            </a:r>
          </a:p>
          <a:p>
            <a:pPr>
              <a:buFont typeface="Arial" pitchFamily="34" charset="0"/>
              <a:buChar char="•"/>
            </a:pPr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Proyecciones (análisis de sensibilidad)</a:t>
            </a:r>
          </a:p>
          <a:p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Apertura del estado de resultados:</a:t>
            </a:r>
          </a:p>
          <a:p>
            <a:endParaRPr lang="es-ES_tradnl" sz="2600" dirty="0" smtClean="0"/>
          </a:p>
          <a:p>
            <a:pPr lvl="1">
              <a:buFont typeface="Arial" pitchFamily="34" charset="0"/>
              <a:buChar char="•"/>
            </a:pPr>
            <a:r>
              <a:rPr lang="es-ES_tradnl" sz="2600" dirty="0" smtClean="0"/>
              <a:t>Análisis de las ventas</a:t>
            </a:r>
          </a:p>
          <a:p>
            <a:pPr lvl="1">
              <a:buFont typeface="Arial" pitchFamily="34" charset="0"/>
              <a:buChar char="•"/>
            </a:pPr>
            <a:r>
              <a:rPr lang="es-ES_tradnl" sz="2600" dirty="0" smtClean="0"/>
              <a:t>Análisis de los costos y gastos</a:t>
            </a:r>
          </a:p>
          <a:p>
            <a:endParaRPr lang="es-ES_tradnl" sz="2600" dirty="0" smtClean="0"/>
          </a:p>
          <a:p>
            <a:pPr lvl="1">
              <a:buFont typeface="Arial" pitchFamily="34" charset="0"/>
              <a:buChar char="•"/>
            </a:pPr>
            <a:r>
              <a:rPr lang="es-ES_tradnl" sz="2600" dirty="0" smtClean="0"/>
              <a:t>Análisis marginal de los productos o servicios</a:t>
            </a:r>
          </a:p>
          <a:p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KPI (</a:t>
            </a:r>
            <a:r>
              <a:rPr lang="es-ES_tradnl" sz="2600" dirty="0" err="1" smtClean="0"/>
              <a:t>key</a:t>
            </a:r>
            <a:r>
              <a:rPr lang="es-ES_tradnl" sz="2600" dirty="0" smtClean="0"/>
              <a:t> performance </a:t>
            </a:r>
            <a:r>
              <a:rPr lang="es-ES_tradnl" sz="2600" dirty="0" err="1" smtClean="0"/>
              <a:t>indicators</a:t>
            </a:r>
            <a:r>
              <a:rPr lang="es-ES_tradnl" sz="2600" dirty="0" smtClean="0"/>
              <a:t>): financieros y no financieros</a:t>
            </a:r>
          </a:p>
          <a:p>
            <a:pPr>
              <a:buFont typeface="Arial" pitchFamily="34" charset="0"/>
              <a:buChar char="•"/>
            </a:pPr>
            <a:endParaRPr lang="es-ES_tradnl" sz="2600" dirty="0" smtClean="0"/>
          </a:p>
          <a:p>
            <a:endParaRPr lang="es-ES_tradnl" sz="2600" dirty="0" smtClean="0"/>
          </a:p>
          <a:p>
            <a:r>
              <a:rPr lang="es-ES_tradnl" sz="2600" dirty="0" smtClean="0">
                <a:solidFill>
                  <a:srgbClr val="00B0F0"/>
                </a:solidFill>
              </a:rPr>
              <a:t>Todo esto en adición a los estados contables básicos, que también son utilizados a efectos internos, en su caso con mayor apertura.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INFORMES INTERNOS TÍPICOS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Informes Contables</a:t>
            </a:r>
          </a:p>
        </p:txBody>
      </p:sp>
    </p:spTree>
    <p:extLst>
      <p:ext uri="{BB962C8B-B14F-4D97-AF65-F5344CB8AC3E}">
        <p14:creationId xmlns:p14="http://schemas.microsoft.com/office/powerpoint/2010/main" val="360907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24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51520" y="1674912"/>
            <a:ext cx="8712968" cy="463440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r>
              <a:rPr lang="es-ES_tradnl" sz="2600" dirty="0" smtClean="0"/>
              <a:t> </a:t>
            </a:r>
            <a:endParaRPr lang="es-ES_tradnl" sz="4200" dirty="0" smtClean="0"/>
          </a:p>
          <a:p>
            <a:pPr>
              <a:buFont typeface="Arial" pitchFamily="34" charset="0"/>
              <a:buChar char="•"/>
            </a:pPr>
            <a:r>
              <a:rPr lang="es-ES_tradnl" sz="4200" dirty="0" smtClean="0"/>
              <a:t>DEFINICIÓN: Es el reflejo numérico del plan preparado y aprobado por la gerencia, usualmente para un año, y abierto por meses y por departamentos.</a:t>
            </a:r>
          </a:p>
          <a:p>
            <a:endParaRPr lang="es-ES_tradnl" sz="4200" dirty="0" smtClean="0"/>
          </a:p>
          <a:p>
            <a:pPr>
              <a:buFont typeface="Arial" pitchFamily="34" charset="0"/>
              <a:buChar char="•"/>
            </a:pPr>
            <a:r>
              <a:rPr lang="es-ES_tradnl" sz="4200" dirty="0"/>
              <a:t> </a:t>
            </a:r>
            <a:r>
              <a:rPr lang="es-ES_tradnl" sz="4200" dirty="0" smtClean="0"/>
              <a:t>BENEFICIOS DE PREPARAR UN PRESUPUESTO</a:t>
            </a:r>
          </a:p>
          <a:p>
            <a:pPr>
              <a:buFont typeface="Arial" pitchFamily="34" charset="0"/>
              <a:buChar char="•"/>
            </a:pPr>
            <a:endParaRPr lang="es-ES_tradnl" sz="4200" dirty="0"/>
          </a:p>
          <a:p>
            <a:pPr lvl="1">
              <a:buFont typeface="Arial" pitchFamily="34" charset="0"/>
              <a:buChar char="•"/>
            </a:pPr>
            <a:r>
              <a:rPr lang="es-ES_tradnl" sz="4200" dirty="0" smtClean="0"/>
              <a:t>Planificar: estimar los efectos/fijar objetivos</a:t>
            </a:r>
          </a:p>
          <a:p>
            <a:pPr lvl="1">
              <a:buFont typeface="Arial" pitchFamily="34" charset="0"/>
              <a:buChar char="•"/>
            </a:pPr>
            <a:endParaRPr lang="es-ES_tradnl" sz="4200" dirty="0"/>
          </a:p>
          <a:p>
            <a:pPr lvl="1">
              <a:buFont typeface="Arial" pitchFamily="34" charset="0"/>
              <a:buChar char="•"/>
            </a:pPr>
            <a:r>
              <a:rPr lang="es-ES_tradnl" sz="4200" dirty="0" smtClean="0"/>
              <a:t>Coordinar y comunicar: integrar los planes de las distintas funciones</a:t>
            </a:r>
          </a:p>
          <a:p>
            <a:pPr lvl="1">
              <a:buFont typeface="Arial" pitchFamily="34" charset="0"/>
              <a:buChar char="•"/>
            </a:pPr>
            <a:endParaRPr lang="es-ES_tradnl" sz="4200" dirty="0"/>
          </a:p>
          <a:p>
            <a:pPr lvl="1">
              <a:buFont typeface="Arial" pitchFamily="34" charset="0"/>
              <a:buChar char="•"/>
            </a:pPr>
            <a:r>
              <a:rPr lang="es-ES_tradnl" sz="4200" dirty="0" smtClean="0"/>
              <a:t>Autorizar: permitir incurrir en ciertos costos</a:t>
            </a:r>
          </a:p>
          <a:p>
            <a:pPr lvl="1">
              <a:buFont typeface="Arial" pitchFamily="34" charset="0"/>
              <a:buChar char="•"/>
            </a:pPr>
            <a:endParaRPr lang="es-ES_tradnl" sz="4200" dirty="0"/>
          </a:p>
          <a:p>
            <a:pPr lvl="1">
              <a:buFont typeface="Arial" pitchFamily="34" charset="0"/>
              <a:buChar char="•"/>
            </a:pPr>
            <a:r>
              <a:rPr lang="es-ES_tradnl" sz="4200" dirty="0" smtClean="0"/>
              <a:t> Controlar: monitorear el desempeño</a:t>
            </a:r>
          </a:p>
          <a:p>
            <a:pPr>
              <a:buFont typeface="Arial" pitchFamily="34" charset="0"/>
              <a:buChar char="•"/>
            </a:pPr>
            <a:endParaRPr lang="es-ES_tradnl" sz="4200" dirty="0"/>
          </a:p>
          <a:p>
            <a:pPr>
              <a:buFont typeface="Arial" pitchFamily="34" charset="0"/>
              <a:buChar char="•"/>
            </a:pPr>
            <a:r>
              <a:rPr lang="es-ES_tradnl" sz="4200" dirty="0" smtClean="0"/>
              <a:t>PRESUPUESTO INTEGRAL</a:t>
            </a:r>
          </a:p>
          <a:p>
            <a:pPr>
              <a:buFont typeface="Arial" pitchFamily="34" charset="0"/>
              <a:buChar char="•"/>
            </a:pPr>
            <a:endParaRPr lang="es-ES_tradnl" sz="4200" dirty="0"/>
          </a:p>
          <a:p>
            <a:pPr lvl="1">
              <a:buFont typeface="Arial" pitchFamily="34" charset="0"/>
              <a:buChar char="•"/>
            </a:pPr>
            <a:r>
              <a:rPr lang="es-ES_tradnl" sz="4200" dirty="0" smtClean="0"/>
              <a:t> Presupuesto de caja o presupuesto financiero</a:t>
            </a:r>
          </a:p>
          <a:p>
            <a:pPr lvl="1">
              <a:buFont typeface="Arial" pitchFamily="34" charset="0"/>
              <a:buChar char="•"/>
            </a:pPr>
            <a:endParaRPr lang="es-ES_tradnl" sz="4200" dirty="0"/>
          </a:p>
          <a:p>
            <a:pPr lvl="1">
              <a:buFont typeface="Arial" pitchFamily="34" charset="0"/>
              <a:buChar char="•"/>
            </a:pPr>
            <a:r>
              <a:rPr lang="es-ES_tradnl" sz="4200" dirty="0" smtClean="0"/>
              <a:t> Presupuesto económico o estado de resultados presupuestado</a:t>
            </a:r>
          </a:p>
          <a:p>
            <a:pPr lvl="1">
              <a:buFont typeface="Arial" pitchFamily="34" charset="0"/>
              <a:buChar char="•"/>
            </a:pPr>
            <a:endParaRPr lang="es-ES_tradnl" sz="4200" dirty="0"/>
          </a:p>
          <a:p>
            <a:pPr lvl="1">
              <a:buFont typeface="Arial" pitchFamily="34" charset="0"/>
              <a:buChar char="•"/>
            </a:pPr>
            <a:r>
              <a:rPr lang="es-ES_tradnl" sz="4200" dirty="0" smtClean="0"/>
              <a:t>Balance proyectado</a:t>
            </a:r>
          </a:p>
          <a:p>
            <a:endParaRPr lang="es-ES_tradnl" sz="4200" dirty="0" smtClean="0"/>
          </a:p>
          <a:p>
            <a:pPr>
              <a:buFont typeface="Arial" pitchFamily="34" charset="0"/>
              <a:buChar char="•"/>
            </a:pPr>
            <a:r>
              <a:rPr lang="es-ES_tradnl" sz="4200" dirty="0" smtClean="0"/>
              <a:t> MÉTODOS DE PRESUPUESTACIÓN</a:t>
            </a:r>
          </a:p>
          <a:p>
            <a:pPr>
              <a:buFont typeface="Arial" pitchFamily="34" charset="0"/>
              <a:buChar char="•"/>
            </a:pPr>
            <a:endParaRPr lang="es-ES_tradnl" sz="4200" dirty="0"/>
          </a:p>
          <a:p>
            <a:pPr lvl="1">
              <a:buFont typeface="Arial" pitchFamily="34" charset="0"/>
              <a:buChar char="•"/>
            </a:pPr>
            <a:r>
              <a:rPr lang="es-ES_tradnl" sz="4200" dirty="0" smtClean="0"/>
              <a:t>Base cero</a:t>
            </a:r>
          </a:p>
          <a:p>
            <a:pPr lvl="1">
              <a:buFont typeface="Arial" pitchFamily="34" charset="0"/>
              <a:buChar char="•"/>
            </a:pPr>
            <a:endParaRPr lang="es-ES_tradnl" sz="4200" dirty="0"/>
          </a:p>
          <a:p>
            <a:pPr lvl="1">
              <a:buFont typeface="Arial" pitchFamily="34" charset="0"/>
              <a:buChar char="•"/>
            </a:pPr>
            <a:r>
              <a:rPr lang="es-ES_tradnl" sz="4200" dirty="0" smtClean="0"/>
              <a:t>Incremental</a:t>
            </a:r>
          </a:p>
          <a:p>
            <a:pPr lvl="1">
              <a:buFont typeface="Arial" pitchFamily="34" charset="0"/>
              <a:buChar char="•"/>
            </a:pPr>
            <a:endParaRPr lang="es-ES_tradnl" sz="4200" dirty="0"/>
          </a:p>
          <a:p>
            <a:pPr lvl="1">
              <a:buFont typeface="Arial" pitchFamily="34" charset="0"/>
              <a:buChar char="•"/>
            </a:pPr>
            <a:r>
              <a:rPr lang="es-ES_tradnl" sz="4200" dirty="0" smtClean="0"/>
              <a:t> Top </a:t>
            </a:r>
            <a:r>
              <a:rPr lang="es-ES_tradnl" sz="4200" dirty="0" err="1" smtClean="0"/>
              <a:t>down</a:t>
            </a:r>
            <a:endParaRPr lang="es-ES_tradnl" sz="4200" dirty="0" smtClean="0"/>
          </a:p>
          <a:p>
            <a:pPr lvl="1">
              <a:buFont typeface="Arial" pitchFamily="34" charset="0"/>
              <a:buChar char="•"/>
            </a:pPr>
            <a:endParaRPr lang="es-ES_tradnl" sz="4200" dirty="0"/>
          </a:p>
          <a:p>
            <a:pPr lvl="1">
              <a:buFont typeface="Arial" pitchFamily="34" charset="0"/>
              <a:buChar char="•"/>
            </a:pPr>
            <a:r>
              <a:rPr lang="es-ES_tradnl" sz="4200" dirty="0" smtClean="0"/>
              <a:t> </a:t>
            </a:r>
            <a:r>
              <a:rPr lang="es-ES_tradnl" sz="4200" dirty="0" err="1" smtClean="0"/>
              <a:t>Bottom</a:t>
            </a:r>
            <a:r>
              <a:rPr lang="es-ES_tradnl" sz="4200" dirty="0" smtClean="0"/>
              <a:t> up</a:t>
            </a:r>
          </a:p>
          <a:p>
            <a:pPr lvl="1"/>
            <a:endParaRPr lang="es-ES_tradnl" sz="4200" dirty="0" smtClean="0"/>
          </a:p>
          <a:p>
            <a:pPr lvl="1"/>
            <a:r>
              <a:rPr lang="es-ES_tradnl" sz="4200" b="1" dirty="0" smtClean="0">
                <a:solidFill>
                  <a:srgbClr val="414BCB"/>
                </a:solidFill>
              </a:rPr>
              <a:t>El proceso de </a:t>
            </a:r>
            <a:r>
              <a:rPr lang="es-ES_tradnl" sz="4200" b="1" dirty="0" err="1" smtClean="0">
                <a:solidFill>
                  <a:srgbClr val="414BCB"/>
                </a:solidFill>
              </a:rPr>
              <a:t>presupuestación</a:t>
            </a:r>
            <a:r>
              <a:rPr lang="es-ES_tradnl" sz="4200" b="1" dirty="0" smtClean="0">
                <a:solidFill>
                  <a:srgbClr val="414BCB"/>
                </a:solidFill>
              </a:rPr>
              <a:t> debiera ser un proceso integrado y participativo</a:t>
            </a:r>
            <a:endParaRPr lang="es-ES_tradnl" sz="4200" dirty="0" smtClean="0">
              <a:solidFill>
                <a:srgbClr val="00B0F0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PRESUPUESTO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Informes Contables</a:t>
            </a:r>
          </a:p>
        </p:txBody>
      </p:sp>
    </p:spTree>
    <p:extLst>
      <p:ext uri="{BB962C8B-B14F-4D97-AF65-F5344CB8AC3E}">
        <p14:creationId xmlns:p14="http://schemas.microsoft.com/office/powerpoint/2010/main" val="261968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25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EL CICLO DE PRESUPUESTACIÓN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Informes Contables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338" y="2155824"/>
            <a:ext cx="7815568" cy="292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882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26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95536" y="1988840"/>
            <a:ext cx="8465319" cy="41239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informe contable interno típico</a:t>
            </a:r>
          </a:p>
          <a:p>
            <a:pPr>
              <a:buFont typeface="Arial" pitchFamily="34" charset="0"/>
              <a:buChar char="•"/>
            </a:pPr>
            <a:endParaRPr lang="es-ES_tradnl" sz="2600" dirty="0" smtClean="0"/>
          </a:p>
          <a:p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recoge los ingresos y egresos de caja y bancos que se espera se producirán durante un período de tiempo</a:t>
            </a:r>
          </a:p>
          <a:p>
            <a:pPr>
              <a:buFont typeface="Arial" pitchFamily="34" charset="0"/>
              <a:buChar char="•"/>
            </a:pPr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acompaña el ciclo operativo del negocio:  usualmente  mensual, pero puede prepararse para períodos más cortos</a:t>
            </a:r>
          </a:p>
          <a:p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permite a los administradores estimar cuál será su situación financiera al final del período para el cual se prepara</a:t>
            </a:r>
            <a:endParaRPr lang="es-ES_tradnl" sz="2600" dirty="0" smtClean="0">
              <a:solidFill>
                <a:srgbClr val="00B0F0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PRESUPUESTO DE CAJA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Informes Contables</a:t>
            </a:r>
          </a:p>
        </p:txBody>
      </p:sp>
    </p:spTree>
    <p:extLst>
      <p:ext uri="{BB962C8B-B14F-4D97-AF65-F5344CB8AC3E}">
        <p14:creationId xmlns:p14="http://schemas.microsoft.com/office/powerpoint/2010/main" val="40164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27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95536" y="1628800"/>
            <a:ext cx="8465319" cy="4483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Informe contable interno típico</a:t>
            </a:r>
          </a:p>
          <a:p>
            <a:pPr>
              <a:buFont typeface="Arial" pitchFamily="34" charset="0"/>
              <a:buChar char="•"/>
            </a:pPr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Recoge los ingresos y gastos que se espera se producirán durante un período de tiempo</a:t>
            </a:r>
          </a:p>
          <a:p>
            <a:pPr>
              <a:buFont typeface="Arial" pitchFamily="34" charset="0"/>
              <a:buChar char="•"/>
            </a:pPr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Usualmente  anual, con posible apertura trimestral o mensual</a:t>
            </a:r>
          </a:p>
          <a:p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Permite a los administradores estimar cuál será el resultado de la actividad al final del período para el cual se prepara.</a:t>
            </a:r>
          </a:p>
          <a:p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Tiene la estructura de un estado de resultados</a:t>
            </a:r>
          </a:p>
          <a:p>
            <a:pPr>
              <a:buFont typeface="Arial" pitchFamily="34" charset="0"/>
              <a:buChar char="•"/>
            </a:pPr>
            <a:endParaRPr lang="es-ES_tradnl" sz="2600" dirty="0" smtClean="0">
              <a:solidFill>
                <a:srgbClr val="00B0F0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PRESUPUESTO ECONÓMICO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Informes Contables</a:t>
            </a:r>
          </a:p>
        </p:txBody>
      </p:sp>
    </p:spTree>
    <p:extLst>
      <p:ext uri="{BB962C8B-B14F-4D97-AF65-F5344CB8AC3E}">
        <p14:creationId xmlns:p14="http://schemas.microsoft.com/office/powerpoint/2010/main" val="280407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28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95536" y="1628800"/>
            <a:ext cx="8465319" cy="4483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Informe contable interno típico</a:t>
            </a:r>
          </a:p>
          <a:p>
            <a:pPr>
              <a:buFont typeface="Arial" pitchFamily="34" charset="0"/>
              <a:buChar char="•"/>
            </a:pPr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Recoge los saldos  de los rubros patrimoniales a los que se arribará al final del ciclo de </a:t>
            </a:r>
            <a:r>
              <a:rPr lang="es-ES_tradnl" sz="2600" dirty="0" err="1" smtClean="0"/>
              <a:t>presupuestación</a:t>
            </a:r>
            <a:r>
              <a:rPr lang="es-ES_tradnl" sz="26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 Permite a los administradores estimar cuál será la </a:t>
            </a:r>
            <a:r>
              <a:rPr lang="es-ES_tradnl" sz="2600" smtClean="0"/>
              <a:t>situación patrimonial de </a:t>
            </a:r>
            <a:r>
              <a:rPr lang="es-ES_tradnl" sz="2600" dirty="0" smtClean="0"/>
              <a:t>la actividad al final del período para el cual se prepara.</a:t>
            </a:r>
          </a:p>
          <a:p>
            <a:endParaRPr lang="es-ES_tradnl" sz="2600" dirty="0" smtClean="0"/>
          </a:p>
          <a:p>
            <a:pPr>
              <a:buFont typeface="Arial" pitchFamily="34" charset="0"/>
              <a:buChar char="•"/>
            </a:pPr>
            <a:r>
              <a:rPr lang="es-ES_tradnl" sz="2600" dirty="0" smtClean="0"/>
              <a:t>Tiene la estructura de un estado de situación patrimonial</a:t>
            </a:r>
          </a:p>
          <a:p>
            <a:pPr>
              <a:buFont typeface="Arial" pitchFamily="34" charset="0"/>
              <a:buChar char="•"/>
            </a:pPr>
            <a:endParaRPr lang="es-ES_tradnl" sz="2600" dirty="0" smtClean="0">
              <a:solidFill>
                <a:srgbClr val="00B0F0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BALANCE PROYECTADO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Informes Contables</a:t>
            </a:r>
          </a:p>
        </p:txBody>
      </p:sp>
    </p:spTree>
    <p:extLst>
      <p:ext uri="{BB962C8B-B14F-4D97-AF65-F5344CB8AC3E}">
        <p14:creationId xmlns:p14="http://schemas.microsoft.com/office/powerpoint/2010/main" val="49122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29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Los Informes Contables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547664" y="1700808"/>
          <a:ext cx="6096000" cy="4048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2056"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smtClean="0"/>
                        <a:t>PROCESO</a:t>
                      </a:r>
                      <a:r>
                        <a:rPr lang="es-AR" sz="2000" baseline="0" dirty="0" smtClean="0"/>
                        <a:t> CONTABLE</a:t>
                      </a:r>
                      <a:endParaRPr lang="es-AR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000" dirty="0" smtClean="0"/>
                        <a:t>PROCESO PRESUPUESTARIO</a:t>
                      </a:r>
                      <a:endParaRPr lang="es-AR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205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ESTADO</a:t>
                      </a:r>
                      <a:r>
                        <a:rPr lang="es-AR" baseline="0" dirty="0" smtClean="0"/>
                        <a:t> DE RESULTADOS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PRESUPUESTO ECONÓMICO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05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ESTADO DE SITUACIÓN PATRIMONIAL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BALANCE PROYECTADO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2056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ESTADO DE FLUJO DE EFECTIVO</a:t>
                      </a:r>
                      <a:endParaRPr lang="es-A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PRESUPUESTO FINANCIERO</a:t>
                      </a:r>
                      <a:r>
                        <a:rPr lang="es-AR" baseline="0" dirty="0" smtClean="0"/>
                        <a:t> O DE CAJA</a:t>
                      </a:r>
                      <a:endParaRPr lang="es-A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02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3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LA IGUALDAD PATRIMONIAL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La Ecuación Patrimonial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403648" y="1772816"/>
            <a:ext cx="6588968" cy="2748136"/>
          </a:xfrm>
          <a:prstGeom prst="rect">
            <a:avLst/>
          </a:prstGeom>
          <a:solidFill>
            <a:srgbClr val="B6FD9D"/>
          </a:solidFill>
          <a:ln w="50800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AR" dirty="0">
              <a:solidFill>
                <a:srgbClr val="000000"/>
              </a:solidFill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691680" y="4941168"/>
            <a:ext cx="664242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800" b="1" dirty="0">
                <a:solidFill>
                  <a:srgbClr val="000000"/>
                </a:solidFill>
              </a:rPr>
              <a:t>          Recursos     </a:t>
            </a:r>
            <a:r>
              <a:rPr lang="es-ES_tradnl" sz="2800" b="1" dirty="0" smtClean="0">
                <a:solidFill>
                  <a:srgbClr val="000000"/>
                </a:solidFill>
              </a:rPr>
              <a:t>   </a:t>
            </a:r>
            <a:r>
              <a:rPr lang="es-ES_tradnl" sz="2800" b="1" dirty="0">
                <a:solidFill>
                  <a:srgbClr val="000000"/>
                </a:solidFill>
              </a:rPr>
              <a:t>=    Financiamiento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755576" y="5517232"/>
            <a:ext cx="7776864" cy="4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400" b="1" dirty="0">
                <a:solidFill>
                  <a:srgbClr val="000000"/>
                </a:solidFill>
              </a:rPr>
              <a:t>       </a:t>
            </a:r>
            <a:r>
              <a:rPr lang="es-ES_tradnl" sz="2400" b="1" dirty="0" smtClean="0">
                <a:solidFill>
                  <a:srgbClr val="000000"/>
                </a:solidFill>
              </a:rPr>
              <a:t>Aplicaciones de fondos     </a:t>
            </a:r>
            <a:r>
              <a:rPr lang="es-ES_tradnl" sz="2400" b="1" dirty="0">
                <a:solidFill>
                  <a:srgbClr val="000000"/>
                </a:solidFill>
              </a:rPr>
              <a:t>=    </a:t>
            </a:r>
            <a:r>
              <a:rPr lang="es-ES_tradnl" sz="2400" b="1" dirty="0" smtClean="0">
                <a:solidFill>
                  <a:srgbClr val="000000"/>
                </a:solidFill>
              </a:rPr>
              <a:t>Orígenes de fondos</a:t>
            </a:r>
            <a:endParaRPr lang="es-ES_tradnl" sz="2400" b="1" dirty="0">
              <a:solidFill>
                <a:srgbClr val="000000"/>
              </a:solidFill>
            </a:endParaRPr>
          </a:p>
        </p:txBody>
      </p:sp>
      <p:cxnSp>
        <p:nvCxnSpPr>
          <p:cNvPr id="18" name="17 Conector recto"/>
          <p:cNvCxnSpPr>
            <a:stCxn id="13" idx="0"/>
            <a:endCxn id="13" idx="2"/>
          </p:cNvCxnSpPr>
          <p:nvPr/>
        </p:nvCxnSpPr>
        <p:spPr>
          <a:xfrm>
            <a:off x="4698132" y="1772816"/>
            <a:ext cx="0" cy="274813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stCxn id="13" idx="3"/>
          </p:cNvCxnSpPr>
          <p:nvPr/>
        </p:nvCxnSpPr>
        <p:spPr>
          <a:xfrm flipH="1" flipV="1">
            <a:off x="4716016" y="3140968"/>
            <a:ext cx="3276600" cy="5916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547664" y="1988840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00B0F0"/>
                </a:solidFill>
              </a:rPr>
              <a:t>ACTIVO</a:t>
            </a:r>
            <a:endParaRPr lang="es-AR" sz="2400" b="1" dirty="0">
              <a:solidFill>
                <a:srgbClr val="00B0F0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4860032" y="1844824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00B0F0"/>
                </a:solidFill>
              </a:rPr>
              <a:t>PASIVO</a:t>
            </a:r>
            <a:endParaRPr lang="es-AR" sz="2400" b="1" dirty="0">
              <a:solidFill>
                <a:srgbClr val="00B0F0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4860032" y="3284984"/>
            <a:ext cx="2736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00B0F0"/>
                </a:solidFill>
              </a:rPr>
              <a:t>PATRIMONIO NETO</a:t>
            </a:r>
            <a:endParaRPr lang="es-AR" sz="2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11560" y="4797152"/>
            <a:ext cx="8064896" cy="15121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30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79512" y="836712"/>
            <a:ext cx="8640960" cy="720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1000" lvl="2" indent="0" algn="ctr">
              <a:buFontTx/>
              <a:buNone/>
            </a:pPr>
            <a:r>
              <a:rPr lang="es-ES_tradnl" sz="2800" b="1" dirty="0" smtClean="0"/>
              <a:t>EL CRITERIO DE LO PERCIBIDO Y DE LO DEVENGADO</a:t>
            </a:r>
          </a:p>
          <a:p>
            <a:pPr marL="381000" lvl="2" indent="0" algn="ctr">
              <a:buFontTx/>
              <a:buNone/>
            </a:pPr>
            <a:endParaRPr kumimoji="0" lang="es-ES_tradnl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81000" lvl="2" indent="0" algn="ctr">
              <a:buFontTx/>
              <a:buNone/>
            </a:pPr>
            <a:endParaRPr kumimoji="0" lang="es-ES_tradnl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1340769"/>
            <a:ext cx="79928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Definición de RAE:   devengar.</a:t>
            </a:r>
            <a:endParaRPr lang="es-AR" sz="2000" dirty="0" smtClean="0"/>
          </a:p>
          <a:p>
            <a:r>
              <a:rPr lang="es-AR" sz="2000" dirty="0" smtClean="0"/>
              <a:t>(De </a:t>
            </a:r>
            <a:r>
              <a:rPr lang="es-AR" sz="2000" i="1" dirty="0" err="1" smtClean="0"/>
              <a:t>de</a:t>
            </a:r>
            <a:r>
              <a:rPr lang="es-AR" sz="2000" i="1" dirty="0" smtClean="0"/>
              <a:t>-</a:t>
            </a:r>
            <a:r>
              <a:rPr lang="es-AR" sz="2000" dirty="0" smtClean="0"/>
              <a:t> y el lat. </a:t>
            </a:r>
            <a:r>
              <a:rPr lang="es-AR" sz="2000" i="1" dirty="0" err="1" smtClean="0"/>
              <a:t>vindicāre</a:t>
            </a:r>
            <a:r>
              <a:rPr lang="es-AR" sz="2000" dirty="0" smtClean="0"/>
              <a:t>, atribuirse, apropiarse).</a:t>
            </a:r>
          </a:p>
          <a:p>
            <a:r>
              <a:rPr lang="es-AR" sz="2000" b="1" dirty="0" smtClean="0"/>
              <a:t>1.</a:t>
            </a:r>
            <a:r>
              <a:rPr lang="es-AR" sz="2000" dirty="0" smtClean="0"/>
              <a:t> </a:t>
            </a:r>
            <a:r>
              <a:rPr lang="es-AR" sz="2000" dirty="0" err="1" smtClean="0"/>
              <a:t>tr</a:t>
            </a:r>
            <a:r>
              <a:rPr lang="es-AR" sz="2000" dirty="0" smtClean="0"/>
              <a:t>. Adquirir derecho a alguna percepción o retribución por razón de trabajo, servicio u otro título. </a:t>
            </a:r>
            <a:r>
              <a:rPr lang="es-AR" sz="2000" i="1" dirty="0" smtClean="0"/>
              <a:t>Devengar salarios, costas, intereses.</a:t>
            </a:r>
            <a:endParaRPr lang="es-AR" sz="2000" dirty="0" smtClean="0"/>
          </a:p>
          <a:p>
            <a:pPr algn="just"/>
            <a:r>
              <a:rPr lang="es-AR" sz="2000" b="1" i="1" dirty="0" smtClean="0"/>
              <a:t>Criterio de lo devengado: </a:t>
            </a:r>
          </a:p>
          <a:p>
            <a:pPr algn="just"/>
            <a:r>
              <a:rPr lang="es-AR" sz="2000" dirty="0" smtClean="0"/>
              <a:t>“ Los resultados deben contabilizarse en el período de su </a:t>
            </a:r>
            <a:r>
              <a:rPr lang="es-AR" sz="2000" dirty="0" err="1" smtClean="0"/>
              <a:t>devengamiento</a:t>
            </a:r>
            <a:r>
              <a:rPr lang="es-AR" sz="2000" dirty="0" smtClean="0"/>
              <a:t>, sin entrar a considerar si han afectado los fondos del ente.” (</a:t>
            </a:r>
            <a:r>
              <a:rPr lang="es-AR" sz="2000" dirty="0" err="1" smtClean="0"/>
              <a:t>Fowler</a:t>
            </a:r>
            <a:r>
              <a:rPr lang="es-AR" sz="2000" dirty="0" smtClean="0"/>
              <a:t> Newton)</a:t>
            </a:r>
          </a:p>
          <a:p>
            <a:pPr algn="just"/>
            <a:r>
              <a:rPr lang="es-AR" sz="2000" b="1" i="1" dirty="0" smtClean="0"/>
              <a:t>Criterio de lo percibido</a:t>
            </a:r>
          </a:p>
          <a:p>
            <a:pPr algn="just"/>
            <a:r>
              <a:rPr lang="es-AR" sz="2000" dirty="0" smtClean="0"/>
              <a:t>Considera lo efectivamente cobrado o pagado, o sea, lo que implica movimientos de efectivo o equivalente de efectivo</a:t>
            </a:r>
          </a:p>
          <a:p>
            <a:pPr lvl="0" algn="just"/>
            <a:endParaRPr lang="es-MX" sz="2000" dirty="0" smtClean="0">
              <a:ea typeface="Times New Roman" pitchFamily="18" charset="0"/>
              <a:cs typeface="Tahoma" pitchFamily="34" charset="0"/>
            </a:endParaRPr>
          </a:p>
          <a:p>
            <a:pPr lvl="0" algn="just"/>
            <a:r>
              <a:rPr lang="es-MX" sz="2000" dirty="0" smtClean="0">
                <a:ea typeface="Times New Roman" pitchFamily="18" charset="0"/>
                <a:cs typeface="Tahoma" pitchFamily="34" charset="0"/>
              </a:rPr>
              <a:t>El criterio de </a:t>
            </a:r>
            <a:r>
              <a:rPr lang="es-MX" sz="2000" b="1" dirty="0" smtClean="0">
                <a:ea typeface="Times New Roman" pitchFamily="18" charset="0"/>
                <a:cs typeface="Tahoma" pitchFamily="34" charset="0"/>
              </a:rPr>
              <a:t>devengado </a:t>
            </a:r>
            <a:r>
              <a:rPr lang="es-MX" sz="2000" dirty="0" smtClean="0">
                <a:ea typeface="Times New Roman" pitchFamily="18" charset="0"/>
                <a:cs typeface="Tahoma" pitchFamily="34" charset="0"/>
              </a:rPr>
              <a:t>es un criterio de tipo económico, que se contrapone al criterio de </a:t>
            </a:r>
            <a:r>
              <a:rPr lang="es-MX" sz="2000" b="1" dirty="0" smtClean="0">
                <a:ea typeface="Times New Roman" pitchFamily="18" charset="0"/>
                <a:cs typeface="Tahoma" pitchFamily="34" charset="0"/>
              </a:rPr>
              <a:t>percibido </a:t>
            </a:r>
            <a:r>
              <a:rPr lang="es-MX" sz="2000" dirty="0" smtClean="0">
                <a:ea typeface="Times New Roman" pitchFamily="18" charset="0"/>
                <a:cs typeface="Tahoma" pitchFamily="34" charset="0"/>
              </a:rPr>
              <a:t>que es un criterio de tipo financiero, que toma en cuenta las variaciones en los fondos del ente, es decir, los cobros y pagos.</a:t>
            </a:r>
            <a:endParaRPr lang="es-AR" sz="2000" dirty="0" smtClean="0">
              <a:cs typeface="Arial" pitchFamily="34" charset="0"/>
            </a:endParaRPr>
          </a:p>
          <a:p>
            <a:pPr algn="just"/>
            <a:endParaRPr lang="es-AR" sz="2000" dirty="0" smtClean="0"/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3565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31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179512" y="836712"/>
            <a:ext cx="8640960" cy="5040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81000" lvl="2" indent="0" algn="ctr">
              <a:buFontTx/>
              <a:buNone/>
            </a:pPr>
            <a:r>
              <a:rPr lang="es-ES_tradnl" sz="2800" b="1" dirty="0" smtClean="0"/>
              <a:t>OTRAS APLICACIONES DE LA CONTABILIDAD</a:t>
            </a:r>
          </a:p>
          <a:p>
            <a:pPr marL="381000" lvl="2" indent="0" algn="ctr">
              <a:buFontTx/>
              <a:buNone/>
            </a:pPr>
            <a:endParaRPr kumimoji="0" lang="es-ES_tradnl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381000" lvl="2" indent="0" algn="ctr">
              <a:buFontTx/>
              <a:buNone/>
            </a:pPr>
            <a:endParaRPr kumimoji="0" lang="es-ES_tradnl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1560" y="1340769"/>
            <a:ext cx="79928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Contabilidad gubernamental</a:t>
            </a:r>
          </a:p>
          <a:p>
            <a:endParaRPr lang="es-AR" sz="2000" b="1" dirty="0"/>
          </a:p>
          <a:p>
            <a:r>
              <a:rPr lang="es-AR" sz="2000" b="1" dirty="0" smtClean="0"/>
              <a:t>Contabilidad social</a:t>
            </a:r>
          </a:p>
          <a:p>
            <a:endParaRPr lang="es-AR" sz="2000" b="1" dirty="0"/>
          </a:p>
          <a:p>
            <a:r>
              <a:rPr lang="es-AR" sz="2000" b="1" dirty="0" smtClean="0"/>
              <a:t>Contabilidad ambiental</a:t>
            </a:r>
          </a:p>
          <a:p>
            <a:endParaRPr lang="es-ES" sz="2000" b="1" dirty="0"/>
          </a:p>
          <a:p>
            <a:endParaRPr lang="es-AR" sz="2000" b="1" dirty="0" smtClean="0"/>
          </a:p>
          <a:p>
            <a:endParaRPr lang="es-AR" sz="2000" b="1" dirty="0"/>
          </a:p>
          <a:p>
            <a:endParaRPr lang="es-AR" sz="2000" b="1" dirty="0" smtClean="0"/>
          </a:p>
          <a:p>
            <a:endParaRPr lang="es-AR" sz="2000" dirty="0" smtClean="0"/>
          </a:p>
        </p:txBody>
      </p:sp>
    </p:spTree>
    <p:extLst>
      <p:ext uri="{BB962C8B-B14F-4D97-AF65-F5344CB8AC3E}">
        <p14:creationId xmlns:p14="http://schemas.microsoft.com/office/powerpoint/2010/main" val="138629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Los recursos requieren financiación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sz="2000" dirty="0" smtClean="0"/>
              <a:t>Principales formas de financiación</a:t>
            </a:r>
            <a:endParaRPr lang="es-ES" sz="200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_tradnl" dirty="0" smtClean="0"/>
              <a:t>Capital</a:t>
            </a:r>
          </a:p>
          <a:p>
            <a:r>
              <a:rPr lang="es-ES_tradnl" dirty="0" smtClean="0"/>
              <a:t>Préstamos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_tradnl" sz="2000" dirty="0" smtClean="0"/>
              <a:t>¿Qué se requiere para obtener financiación?</a:t>
            </a:r>
            <a:endParaRPr lang="es-ES" sz="2000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_tradnl" dirty="0" smtClean="0"/>
              <a:t>Ofrecer una retribución</a:t>
            </a:r>
          </a:p>
          <a:p>
            <a:pPr lvl="1"/>
            <a:r>
              <a:rPr lang="es-ES_tradnl" dirty="0" smtClean="0"/>
              <a:t>Capital: dividendos</a:t>
            </a:r>
          </a:p>
          <a:p>
            <a:pPr lvl="1"/>
            <a:r>
              <a:rPr lang="es-ES_tradnl" dirty="0" smtClean="0"/>
              <a:t>Préstamos: interés</a:t>
            </a:r>
          </a:p>
          <a:p>
            <a:r>
              <a:rPr lang="es-ES_tradnl" dirty="0" smtClean="0"/>
              <a:t>Demostrar capacidad de generar fondos para pagar dividendos e intereses y devolver el capital</a:t>
            </a:r>
          </a:p>
          <a:p>
            <a:r>
              <a:rPr lang="es-ES_tradnl" dirty="0" smtClean="0"/>
              <a:t>¿Cómo se demuestra esta capacidad?</a:t>
            </a:r>
            <a:endParaRPr lang="es-ES" dirty="0"/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561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5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5266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836712"/>
            <a:ext cx="7848872" cy="838200"/>
          </a:xfrm>
        </p:spPr>
        <p:txBody>
          <a:bodyPr>
            <a:normAutofit/>
          </a:bodyPr>
          <a:lstStyle/>
          <a:p>
            <a:r>
              <a:rPr lang="es-ES_tradnl" sz="2800" b="1" dirty="0" smtClean="0">
                <a:solidFill>
                  <a:srgbClr val="000000"/>
                </a:solidFill>
              </a:rPr>
              <a:t>ECUACIÓN CONTABLE FUNDAMENTAL</a:t>
            </a:r>
            <a:endParaRPr lang="es-ES_tradnl" sz="2800" dirty="0" smtClean="0">
              <a:solidFill>
                <a:srgbClr val="0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l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691680" y="4941168"/>
            <a:ext cx="6642423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>
              <a:spcBef>
                <a:spcPct val="50000"/>
              </a:spcBef>
            </a:pPr>
            <a:r>
              <a:rPr lang="es-ES_tradnl" sz="2800" b="1" dirty="0">
                <a:solidFill>
                  <a:srgbClr val="000000"/>
                </a:solidFill>
              </a:rPr>
              <a:t>          </a:t>
            </a:r>
          </a:p>
        </p:txBody>
      </p:sp>
      <p:sp>
        <p:nvSpPr>
          <p:cNvPr id="33" name="32 Rectángulo redondeado"/>
          <p:cNvSpPr/>
          <p:nvPr/>
        </p:nvSpPr>
        <p:spPr>
          <a:xfrm>
            <a:off x="2195736" y="2060848"/>
            <a:ext cx="4680520" cy="6480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b="1" dirty="0" smtClean="0"/>
              <a:t>ACTIVO = PASIVO + PATRIMONIO NETO</a:t>
            </a:r>
            <a:endParaRPr lang="es-AR" b="1" dirty="0"/>
          </a:p>
        </p:txBody>
      </p:sp>
      <p:sp>
        <p:nvSpPr>
          <p:cNvPr id="35" name="34 Flecha abajo"/>
          <p:cNvSpPr/>
          <p:nvPr/>
        </p:nvSpPr>
        <p:spPr>
          <a:xfrm>
            <a:off x="4499992" y="1628800"/>
            <a:ext cx="4571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42 Rectángulo redondeado"/>
          <p:cNvSpPr/>
          <p:nvPr/>
        </p:nvSpPr>
        <p:spPr>
          <a:xfrm>
            <a:off x="1691680" y="908720"/>
            <a:ext cx="5904656" cy="72008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Flecha abajo"/>
          <p:cNvSpPr/>
          <p:nvPr/>
        </p:nvSpPr>
        <p:spPr>
          <a:xfrm>
            <a:off x="6372200" y="3933056"/>
            <a:ext cx="7200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50 Rectángulo redondeado"/>
          <p:cNvSpPr/>
          <p:nvPr/>
        </p:nvSpPr>
        <p:spPr>
          <a:xfrm>
            <a:off x="5292080" y="4509120"/>
            <a:ext cx="2952328" cy="792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Resultados acumulados= Resultados  de ejercicios anteriores no distribuidos + Resultado del ejercicio</a:t>
            </a:r>
            <a:endParaRPr lang="es-AR" sz="1400" dirty="0"/>
          </a:p>
        </p:txBody>
      </p:sp>
      <p:sp>
        <p:nvSpPr>
          <p:cNvPr id="26" name="49 Flecha abajo"/>
          <p:cNvSpPr/>
          <p:nvPr/>
        </p:nvSpPr>
        <p:spPr>
          <a:xfrm>
            <a:off x="5580112" y="2708920"/>
            <a:ext cx="7200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50 Rectángulo redondeado"/>
          <p:cNvSpPr/>
          <p:nvPr/>
        </p:nvSpPr>
        <p:spPr>
          <a:xfrm>
            <a:off x="4499992" y="3284984"/>
            <a:ext cx="4032448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PN=Aportes + Resultados Acumulados</a:t>
            </a:r>
            <a:endParaRPr lang="es-AR" dirty="0"/>
          </a:p>
        </p:txBody>
      </p:sp>
      <p:sp>
        <p:nvSpPr>
          <p:cNvPr id="2" name="Rectangle 1"/>
          <p:cNvSpPr/>
          <p:nvPr/>
        </p:nvSpPr>
        <p:spPr>
          <a:xfrm>
            <a:off x="3995936" y="5949280"/>
            <a:ext cx="42484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 smtClean="0"/>
              <a:t>Resultado del ejercicio = </a:t>
            </a:r>
            <a:r>
              <a:rPr lang="es-AR" sz="1600" dirty="0"/>
              <a:t>I</a:t>
            </a:r>
            <a:r>
              <a:rPr lang="es-AR" sz="1600" dirty="0" smtClean="0"/>
              <a:t>ngresos - Gastos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5967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body" sz="quarter" idx="17"/>
          </p:nvPr>
        </p:nvSpPr>
        <p:spPr>
          <a:xfrm>
            <a:off x="251520" y="548680"/>
            <a:ext cx="8560515" cy="635483"/>
          </a:xfrm>
        </p:spPr>
        <p:txBody>
          <a:bodyPr/>
          <a:lstStyle/>
          <a:p>
            <a:r>
              <a:rPr lang="es-AR" noProof="0" dirty="0" smtClean="0"/>
              <a:t>Entidad informante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360000" y="6570000"/>
            <a:ext cx="360000" cy="45719"/>
          </a:xfrm>
        </p:spPr>
        <p:txBody>
          <a:bodyPr/>
          <a:lstStyle/>
          <a:p>
            <a:fld id="{48DDF857-466D-43E6-BEE2-7712FBF27DB2}" type="slidenum">
              <a:rPr lang="en-US" altLang="en-US" smtClean="0"/>
              <a:pPr/>
              <a:t>6</a:t>
            </a:fld>
            <a:endParaRPr lang="en-US" altLang="en-US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467544" y="1412776"/>
            <a:ext cx="8229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charset="2"/>
              <a:buChar char="q"/>
            </a:pPr>
            <a:r>
              <a:rPr lang="es-ES" dirty="0" smtClean="0">
                <a:solidFill>
                  <a:srgbClr val="000090"/>
                </a:solidFill>
              </a:rPr>
              <a:t>Una entidad informante es una entidad que elije, o le es requerido, presentar estados financieros (o estados contables) para propósitos generales.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q"/>
            </a:pPr>
            <a:r>
              <a:rPr lang="es-ES" dirty="0" smtClean="0">
                <a:solidFill>
                  <a:srgbClr val="000090"/>
                </a:solidFill>
              </a:rPr>
              <a:t>Una entidad informante no es necesariamente una entidad legal. Puede comprender una porción de una entidad o dos o más entidades.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q"/>
            </a:pPr>
            <a:r>
              <a:rPr lang="es-ES" dirty="0" smtClean="0">
                <a:solidFill>
                  <a:srgbClr val="000090"/>
                </a:solidFill>
              </a:rPr>
              <a:t>Debe representar un área circunscripta de actividad económica:</a:t>
            </a:r>
          </a:p>
          <a:p>
            <a:pPr marL="800100" lvl="1" indent="-342900">
              <a:spcAft>
                <a:spcPts val="600"/>
              </a:spcAft>
              <a:buFont typeface="Wingdings" charset="2"/>
              <a:buChar char="q"/>
            </a:pPr>
            <a:r>
              <a:rPr lang="es-ES" b="1" dirty="0" smtClean="0">
                <a:solidFill>
                  <a:srgbClr val="000090"/>
                </a:solidFill>
              </a:rPr>
              <a:t>A cada entidad informante le corresponde un patrimonio específico (activos, pasivos y patrimonio neto)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q"/>
            </a:pPr>
            <a:r>
              <a:rPr lang="es-ES" dirty="0" smtClean="0">
                <a:solidFill>
                  <a:srgbClr val="000090"/>
                </a:solidFill>
              </a:rPr>
              <a:t>El grupo económico (controlante/controladas) es una entidad informante. También lo son las entidades controladas y la entidad controlante si elijen o les es requerido presentar estados financieros para propósitos generales.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q"/>
            </a:pPr>
            <a:r>
              <a:rPr lang="es-ES" dirty="0" smtClean="0">
                <a:solidFill>
                  <a:srgbClr val="000090"/>
                </a:solidFill>
              </a:rPr>
              <a:t>Un conjunto de entidades bajo control común también puede ser una entidad informante (estados financieros combinados)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q"/>
            </a:pPr>
            <a:r>
              <a:rPr lang="es-ES" dirty="0" smtClean="0">
                <a:solidFill>
                  <a:srgbClr val="000090"/>
                </a:solidFill>
              </a:rPr>
              <a:t>Debe diferenciarse la entidad informante del propietario o propietarios de la entidad informante</a:t>
            </a:r>
          </a:p>
          <a:p>
            <a:pPr marL="342900" indent="-342900">
              <a:spcAft>
                <a:spcPts val="600"/>
              </a:spcAft>
              <a:buFont typeface="Wingdings" charset="2"/>
              <a:buChar char="q"/>
            </a:pPr>
            <a:endParaRPr lang="es-ES" sz="2000" dirty="0" smtClean="0">
              <a:solidFill>
                <a:srgbClr val="000090"/>
              </a:solidFill>
            </a:endParaRPr>
          </a:p>
          <a:p>
            <a:pPr marL="342900" indent="-342900">
              <a:spcAft>
                <a:spcPts val="600"/>
              </a:spcAft>
              <a:buFont typeface="Wingdings" charset="2"/>
              <a:buChar char="q"/>
            </a:pPr>
            <a:endParaRPr lang="es-ES" sz="2000" dirty="0" smtClean="0">
              <a:solidFill>
                <a:srgbClr val="000090"/>
              </a:solidFill>
            </a:endParaRPr>
          </a:p>
        </p:txBody>
      </p:sp>
      <p:cxnSp>
        <p:nvCxnSpPr>
          <p:cNvPr id="6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12 Conector recto"/>
          <p:cNvCxnSpPr/>
          <p:nvPr/>
        </p:nvCxnSpPr>
        <p:spPr>
          <a:xfrm>
            <a:off x="323528" y="404664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13 Conector recto"/>
          <p:cNvCxnSpPr/>
          <p:nvPr/>
        </p:nvCxnSpPr>
        <p:spPr>
          <a:xfrm>
            <a:off x="467544" y="47667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145193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131840" y="2060848"/>
            <a:ext cx="2376264" cy="576064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s-ES_tradnl" sz="2800" dirty="0" smtClean="0"/>
              <a:t>PLANIFICAR</a:t>
            </a:r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7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467544" y="908720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800" b="1" dirty="0" smtClean="0"/>
              <a:t>LAS ORGANIZACIONES Y LA GESTIÓN EMPRESARIAL</a:t>
            </a:r>
            <a:endParaRPr lang="es-AR" sz="2800" b="1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131840" y="2996952"/>
            <a:ext cx="2376264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EJECUTAR</a:t>
            </a:r>
            <a:endParaRPr lang="es-AR" sz="28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131840" y="3933056"/>
            <a:ext cx="2376264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CONTROLAR</a:t>
            </a:r>
            <a:endParaRPr lang="es-AR" sz="2800" dirty="0"/>
          </a:p>
        </p:txBody>
      </p:sp>
      <p:sp>
        <p:nvSpPr>
          <p:cNvPr id="14" name="13 Flecha abajo"/>
          <p:cNvSpPr/>
          <p:nvPr/>
        </p:nvSpPr>
        <p:spPr>
          <a:xfrm>
            <a:off x="4283968" y="2708920"/>
            <a:ext cx="72008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14 Flecha abajo"/>
          <p:cNvSpPr/>
          <p:nvPr/>
        </p:nvSpPr>
        <p:spPr>
          <a:xfrm>
            <a:off x="4283968" y="3645024"/>
            <a:ext cx="45719" cy="2160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7" name="16 Conector angular"/>
          <p:cNvCxnSpPr/>
          <p:nvPr/>
        </p:nvCxnSpPr>
        <p:spPr>
          <a:xfrm rot="16200000" flipV="1">
            <a:off x="1901354" y="3147318"/>
            <a:ext cx="2028924" cy="288032"/>
          </a:xfrm>
          <a:prstGeom prst="bentConnector3">
            <a:avLst>
              <a:gd name="adj1" fmla="val -1762"/>
            </a:avLst>
          </a:prstGeom>
          <a:ln w="31750" cmpd="sng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2771800" y="2276872"/>
            <a:ext cx="28803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 de flecha"/>
          <p:cNvCxnSpPr/>
          <p:nvPr/>
        </p:nvCxnSpPr>
        <p:spPr>
          <a:xfrm>
            <a:off x="5580112" y="3284984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29 CuadroTexto"/>
          <p:cNvSpPr txBox="1"/>
          <p:nvPr/>
        </p:nvSpPr>
        <p:spPr>
          <a:xfrm>
            <a:off x="6300192" y="2708920"/>
            <a:ext cx="1872208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400" u="sng" dirty="0" smtClean="0"/>
              <a:t>Ciclo operativo básico:</a:t>
            </a:r>
          </a:p>
          <a:p>
            <a:pPr>
              <a:buFont typeface="Arial" pitchFamily="34" charset="0"/>
              <a:buChar char="•"/>
            </a:pPr>
            <a:r>
              <a:rPr lang="es-AR" sz="1400" dirty="0" smtClean="0"/>
              <a:t> Comprar</a:t>
            </a:r>
          </a:p>
          <a:p>
            <a:pPr>
              <a:buFont typeface="Arial" pitchFamily="34" charset="0"/>
              <a:buChar char="•"/>
            </a:pPr>
            <a:r>
              <a:rPr lang="es-AR" sz="1400" dirty="0" smtClean="0"/>
              <a:t> Pagar</a:t>
            </a:r>
          </a:p>
          <a:p>
            <a:pPr>
              <a:buFont typeface="Arial" pitchFamily="34" charset="0"/>
              <a:buChar char="•"/>
            </a:pPr>
            <a:r>
              <a:rPr lang="es-AR" sz="1400" dirty="0" smtClean="0"/>
              <a:t> Vender</a:t>
            </a:r>
          </a:p>
          <a:p>
            <a:pPr>
              <a:buFont typeface="Arial" pitchFamily="34" charset="0"/>
              <a:buChar char="•"/>
            </a:pPr>
            <a:r>
              <a:rPr lang="es-AR" sz="1400" dirty="0" smtClean="0"/>
              <a:t> Cobrar</a:t>
            </a:r>
            <a:endParaRPr lang="es-AR" sz="1400" dirty="0"/>
          </a:p>
        </p:txBody>
      </p:sp>
      <p:sp>
        <p:nvSpPr>
          <p:cNvPr id="32" name="31 Elipse"/>
          <p:cNvSpPr/>
          <p:nvPr/>
        </p:nvSpPr>
        <p:spPr>
          <a:xfrm>
            <a:off x="1115616" y="5373216"/>
            <a:ext cx="1800200" cy="93610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 smtClean="0"/>
              <a:t>(sub)</a:t>
            </a:r>
            <a:r>
              <a:rPr lang="es-AR" sz="1400" dirty="0" smtClean="0"/>
              <a:t>Sistema de información contable</a:t>
            </a:r>
            <a:endParaRPr lang="es-AR" sz="14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83568" y="4653136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Sistemas de Información</a:t>
            </a:r>
          </a:p>
          <a:p>
            <a:endParaRPr lang="es-AR" dirty="0"/>
          </a:p>
        </p:txBody>
      </p:sp>
      <p:sp>
        <p:nvSpPr>
          <p:cNvPr id="45" name="44 Flecha derecha"/>
          <p:cNvSpPr/>
          <p:nvPr/>
        </p:nvSpPr>
        <p:spPr>
          <a:xfrm>
            <a:off x="2987824" y="5805264"/>
            <a:ext cx="36004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Elipse"/>
          <p:cNvSpPr/>
          <p:nvPr/>
        </p:nvSpPr>
        <p:spPr>
          <a:xfrm>
            <a:off x="3419872" y="5229200"/>
            <a:ext cx="1944216" cy="10801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dirty="0" smtClean="0"/>
              <a:t>Procesa datos relacionados con el patrimonio del ente y genera informes para la toma de decisiones</a:t>
            </a:r>
            <a:endParaRPr lang="es-AR" sz="1100" dirty="0"/>
          </a:p>
        </p:txBody>
      </p:sp>
      <p:sp>
        <p:nvSpPr>
          <p:cNvPr id="47" name="46 Flecha derecha"/>
          <p:cNvSpPr/>
          <p:nvPr/>
        </p:nvSpPr>
        <p:spPr>
          <a:xfrm>
            <a:off x="5436096" y="5733256"/>
            <a:ext cx="360040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47 Elipse"/>
          <p:cNvSpPr/>
          <p:nvPr/>
        </p:nvSpPr>
        <p:spPr>
          <a:xfrm>
            <a:off x="5868144" y="5229200"/>
            <a:ext cx="1944216" cy="108012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Decisiones de:</a:t>
            </a:r>
          </a:p>
          <a:p>
            <a:pPr algn="ctr">
              <a:buFont typeface="Arial" pitchFamily="34" charset="0"/>
              <a:buChar char="•"/>
            </a:pPr>
            <a:r>
              <a:rPr lang="es-AR" sz="1400" dirty="0" smtClean="0"/>
              <a:t> inversión</a:t>
            </a:r>
          </a:p>
          <a:p>
            <a:pPr algn="ctr">
              <a:buFont typeface="Arial" pitchFamily="34" charset="0"/>
              <a:buChar char="•"/>
            </a:pPr>
            <a:r>
              <a:rPr lang="es-AR" sz="1400" dirty="0" smtClean="0"/>
              <a:t> operación</a:t>
            </a:r>
          </a:p>
          <a:p>
            <a:pPr algn="ctr">
              <a:buFont typeface="Arial" pitchFamily="34" charset="0"/>
              <a:buChar char="•"/>
            </a:pPr>
            <a:r>
              <a:rPr lang="es-AR" sz="1400" dirty="0" smtClean="0"/>
              <a:t>financiación</a:t>
            </a:r>
            <a:endParaRPr lang="es-AR" sz="1400" dirty="0"/>
          </a:p>
        </p:txBody>
      </p:sp>
      <p:sp>
        <p:nvSpPr>
          <p:cNvPr id="49" name="48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Naturaleza, objetivos y metodología de la información contable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2" grpId="0"/>
      <p:bldP spid="45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204864"/>
            <a:ext cx="8229600" cy="3445843"/>
          </a:xfrm>
        </p:spPr>
        <p:txBody>
          <a:bodyPr>
            <a:normAutofit fontScale="55000" lnSpcReduction="20000"/>
          </a:bodyPr>
          <a:lstStyle/>
          <a:p>
            <a:pPr marL="18288" indent="0">
              <a:buNone/>
            </a:pPr>
            <a:r>
              <a:rPr lang="es-AR" dirty="0" smtClean="0"/>
              <a:t>Para </a:t>
            </a:r>
            <a:r>
              <a:rPr lang="es-AR" dirty="0" err="1" smtClean="0"/>
              <a:t>Fowler</a:t>
            </a:r>
            <a:r>
              <a:rPr lang="es-AR" dirty="0" smtClean="0"/>
              <a:t> Newton (Contabilidad Básica, 5ta. edición):</a:t>
            </a:r>
          </a:p>
          <a:p>
            <a:pPr marL="18288" indent="0">
              <a:buNone/>
            </a:pPr>
            <a:endParaRPr lang="es-AR" dirty="0" smtClean="0"/>
          </a:p>
          <a:p>
            <a:pPr marL="18288" indent="0">
              <a:buNone/>
            </a:pPr>
            <a:r>
              <a:rPr lang="es-AR" dirty="0" smtClean="0"/>
              <a:t>   </a:t>
            </a:r>
            <a:r>
              <a:rPr lang="es-AR" i="1" dirty="0" smtClean="0"/>
              <a:t>La contabilidad es una disciplina técnica que, a partir del procesamiento de datos sobre la composición y evolución del patrimonio de una entidad y de los bienes de propiedad de terceros en su poder, produce información (expresada principalmente en moneda) para:</a:t>
            </a:r>
          </a:p>
          <a:p>
            <a:pPr marL="18288" indent="0">
              <a:buNone/>
            </a:pPr>
            <a:r>
              <a:rPr lang="es-AR" i="1" dirty="0" smtClean="0"/>
              <a:t>   a) la toma de decisiones por parte de los directores, administradores y empleados de una entidad y de terceros ajenos a ella;</a:t>
            </a:r>
          </a:p>
          <a:p>
            <a:pPr marL="18288" indent="0">
              <a:buNone/>
            </a:pPr>
            <a:r>
              <a:rPr lang="es-AR" i="1" dirty="0" smtClean="0"/>
              <a:t>   b) la vigilancia sobre sus recursos y obligaciones;</a:t>
            </a:r>
          </a:p>
          <a:p>
            <a:pPr marL="18288" indent="0">
              <a:buNone/>
            </a:pPr>
            <a:r>
              <a:rPr lang="es-AR" i="1" dirty="0" smtClean="0"/>
              <a:t>   c) el cumplimiento de ciertas obligaciones legales.</a:t>
            </a:r>
          </a:p>
          <a:p>
            <a:pPr marL="18288" indent="0">
              <a:buNone/>
            </a:pPr>
            <a:r>
              <a:rPr lang="es-AR" i="1" dirty="0" smtClean="0"/>
              <a:t>   . . . </a:t>
            </a:r>
          </a:p>
          <a:p>
            <a:pPr marL="18288" indent="0">
              <a:buNone/>
            </a:pPr>
            <a:r>
              <a:rPr lang="es-AR" i="1" dirty="0" smtClean="0"/>
              <a:t>   La función básica del sistema contable es proporcionar información útil para la toma de decisiones.	</a:t>
            </a:r>
          </a:p>
          <a:p>
            <a:endParaRPr lang="es-ES_tradnl" dirty="0" smtClean="0"/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8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868489" y="1052736"/>
            <a:ext cx="5287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800" b="1" dirty="0" smtClean="0"/>
              <a:t>DEFINICIÓN DE LA CONTABILIDAD </a:t>
            </a:r>
            <a:endParaRPr lang="es-AR" sz="2800" b="1" dirty="0"/>
          </a:p>
        </p:txBody>
      </p:sp>
      <p:sp>
        <p:nvSpPr>
          <p:cNvPr id="12" name="11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Naturaleza, objetivos y metodología de la información contable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464496"/>
          </a:xfrm>
        </p:spPr>
        <p:txBody>
          <a:bodyPr>
            <a:normAutofit fontScale="47500" lnSpcReduction="20000"/>
          </a:bodyPr>
          <a:lstStyle/>
          <a:p>
            <a:pPr marL="18288" indent="0">
              <a:buNone/>
            </a:pPr>
            <a:r>
              <a:rPr lang="es-AR" sz="4000" dirty="0" smtClean="0"/>
              <a:t>La contabilidad es una herramienta que suministra información para:</a:t>
            </a:r>
          </a:p>
          <a:p>
            <a:pPr marL="18288" indent="0">
              <a:buNone/>
            </a:pPr>
            <a:endParaRPr lang="es-AR" sz="4000" dirty="0" smtClean="0"/>
          </a:p>
          <a:p>
            <a:pPr marL="475488" indent="-457200">
              <a:buFont typeface="+mj-lt"/>
              <a:buAutoNum type="arabicPeriod"/>
            </a:pPr>
            <a:r>
              <a:rPr lang="es-AR" sz="4000" u="sng" dirty="0" smtClean="0"/>
              <a:t>La toma de decisiones</a:t>
            </a:r>
            <a:r>
              <a:rPr lang="es-AR" sz="4000" dirty="0" smtClean="0"/>
              <a:t>:</a:t>
            </a:r>
          </a:p>
          <a:p>
            <a:pPr marL="841248" lvl="1" indent="-457200">
              <a:buFont typeface="+mj-lt"/>
              <a:buAutoNum type="alphaLcParenR"/>
            </a:pPr>
            <a:r>
              <a:rPr lang="es-AR" sz="4000" dirty="0" smtClean="0">
                <a:solidFill>
                  <a:srgbClr val="414BCB"/>
                </a:solidFill>
              </a:rPr>
              <a:t>Por parte de personas integrantes de la entidad (directores, administradores y empleados)</a:t>
            </a:r>
          </a:p>
          <a:p>
            <a:pPr marL="841248" lvl="1" indent="-457200">
              <a:buFont typeface="+mj-lt"/>
              <a:buAutoNum type="alphaLcParenR"/>
            </a:pPr>
            <a:r>
              <a:rPr lang="es-AR" sz="4000" dirty="0" smtClean="0">
                <a:solidFill>
                  <a:srgbClr val="414BCB"/>
                </a:solidFill>
              </a:rPr>
              <a:t>Por parte de personas ajenas a la entidad (inversores, financiadores, proveedores, clientes)</a:t>
            </a:r>
          </a:p>
          <a:p>
            <a:pPr marL="18288" indent="0">
              <a:buNone/>
            </a:pPr>
            <a:endParaRPr lang="es-AR" sz="4000" dirty="0" smtClean="0"/>
          </a:p>
          <a:p>
            <a:pPr marL="475488" indent="-457200">
              <a:buFont typeface="+mj-lt"/>
              <a:buAutoNum type="arabicPeriod" startAt="2"/>
            </a:pPr>
            <a:r>
              <a:rPr lang="es-AR" sz="4000" u="sng" dirty="0" smtClean="0"/>
              <a:t>El control patrimonial</a:t>
            </a:r>
            <a:r>
              <a:rPr lang="es-AR" sz="4000" dirty="0" smtClean="0"/>
              <a:t>: </a:t>
            </a:r>
            <a:r>
              <a:rPr lang="es-AR" sz="4000" dirty="0" smtClean="0">
                <a:solidFill>
                  <a:srgbClr val="414BCB"/>
                </a:solidFill>
              </a:rPr>
              <a:t>vigilancia y verificación periódica de recursos y deudas (datos contables vs. reales)</a:t>
            </a:r>
          </a:p>
          <a:p>
            <a:pPr marL="18288" indent="0">
              <a:buNone/>
            </a:pPr>
            <a:endParaRPr lang="es-AR" sz="4000" dirty="0" smtClean="0"/>
          </a:p>
          <a:p>
            <a:pPr marL="475488" indent="-457200">
              <a:buFont typeface="+mj-lt"/>
              <a:buAutoNum type="arabicPeriod" startAt="3"/>
            </a:pPr>
            <a:r>
              <a:rPr lang="es-AR" sz="4000" u="sng" dirty="0" smtClean="0"/>
              <a:t>El cumplimiento de deberes legales o contractuales</a:t>
            </a:r>
            <a:r>
              <a:rPr lang="es-AR" sz="4000" dirty="0" smtClean="0"/>
              <a:t>:</a:t>
            </a:r>
          </a:p>
          <a:p>
            <a:pPr marL="841248" lvl="1" indent="-457200">
              <a:buFont typeface="+mj-lt"/>
              <a:buAutoNum type="alphaLcParenR"/>
            </a:pPr>
            <a:r>
              <a:rPr lang="es-AR" sz="4000" dirty="0" smtClean="0">
                <a:solidFill>
                  <a:srgbClr val="414BCB"/>
                </a:solidFill>
              </a:rPr>
              <a:t>Rendición de cuentas de la gestión</a:t>
            </a:r>
          </a:p>
          <a:p>
            <a:pPr marL="841248" lvl="1" indent="-457200">
              <a:buFont typeface="+mj-lt"/>
              <a:buAutoNum type="alphaLcParenR"/>
            </a:pPr>
            <a:r>
              <a:rPr lang="es-AR" sz="4000" dirty="0" smtClean="0">
                <a:solidFill>
                  <a:srgbClr val="414BCB"/>
                </a:solidFill>
              </a:rPr>
              <a:t>Determinación de derechos y obligaciones (dividendos, impuestos)</a:t>
            </a:r>
          </a:p>
          <a:p>
            <a:endParaRPr lang="es-ES_tradnl" sz="4000" dirty="0" smtClean="0"/>
          </a:p>
          <a:p>
            <a:endParaRPr lang="es-ES_tradnl" dirty="0" smtClean="0"/>
          </a:p>
          <a:p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A45FF-1179-4B07-AEAF-3DDAFB87FA70}" type="slidenum">
              <a:rPr lang="es-AR" smtClean="0"/>
              <a:pPr/>
              <a:t>9</a:t>
            </a:fld>
            <a:endParaRPr lang="es-AR"/>
          </a:p>
        </p:txBody>
      </p:sp>
      <p:cxnSp>
        <p:nvCxnSpPr>
          <p:cNvPr id="6" name="5 Conector recto"/>
          <p:cNvCxnSpPr/>
          <p:nvPr/>
        </p:nvCxnSpPr>
        <p:spPr>
          <a:xfrm>
            <a:off x="395536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539552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8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1918346" y="1052736"/>
            <a:ext cx="5188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800" b="1" dirty="0" smtClean="0"/>
              <a:t>FUNCIONES DE LA CONTABILIDAD</a:t>
            </a:r>
            <a:endParaRPr lang="es-AR" sz="2800" b="1" dirty="0"/>
          </a:p>
        </p:txBody>
      </p:sp>
      <p:sp>
        <p:nvSpPr>
          <p:cNvPr id="12" name="11 Rectángulo"/>
          <p:cNvSpPr/>
          <p:nvPr/>
        </p:nvSpPr>
        <p:spPr>
          <a:xfrm>
            <a:off x="3923928" y="260648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r"/>
            <a:r>
              <a:rPr lang="es-ES_tradnl" sz="1200" dirty="0" smtClean="0"/>
              <a:t>Naturaleza, objetivos y metodología de la información contable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ELAPSEDTIME" val="289,64"/>
  <p:tag name="ARTICULATE_SLIDE_PAUSE" val="1"/>
  <p:tag name="ARTICULATE_NAV_LEVEL" val="1"/>
  <p:tag name="ARTICULATE_SLIDE_PRESENTER" val="Domingo M. Marchese"/>
  <p:tag name="ARTICULATE_SLIDE_PRESENTER_GUID" val="611A7D932AC1"/>
  <p:tag name="ARTICULATE_PLAYLIST_ID" val="-1"/>
  <p:tag name="ARTICULATE_LOCK_SLIDE" val="0"/>
  <p:tag name="ARTICULATE_SLIDE_GUID" val="d243d1f6-eadc-43c7-ad77-9b14dcefd319"/>
  <p:tag name="ARTICULATE_SLIDE_NAV" val="4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1777</TotalTime>
  <Words>2218</Words>
  <Application>Microsoft Office PowerPoint</Application>
  <PresentationFormat>Presentación en pantalla (4:3)</PresentationFormat>
  <Paragraphs>422</Paragraphs>
  <Slides>31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40" baseType="lpstr">
      <vt:lpstr>ＭＳ Ｐゴシック</vt:lpstr>
      <vt:lpstr>Arial</vt:lpstr>
      <vt:lpstr>Calibri</vt:lpstr>
      <vt:lpstr>Lucida Fax</vt:lpstr>
      <vt:lpstr>Tahoma</vt:lpstr>
      <vt:lpstr>Times New Roman</vt:lpstr>
      <vt:lpstr>Wingdings</vt:lpstr>
      <vt:lpstr>Wingdings 2</vt:lpstr>
      <vt:lpstr>Tema de Office</vt:lpstr>
      <vt:lpstr>Presentación de PowerPoint</vt:lpstr>
      <vt:lpstr>Presentación de PowerPoint</vt:lpstr>
      <vt:lpstr>LA IGUALDAD PATRIMONIAL</vt:lpstr>
      <vt:lpstr>Los recursos requieren financiación</vt:lpstr>
      <vt:lpstr>ECUACIÓN CONTABLE FUNDAMENTAL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OUTPUTS DEL PROCESO CONTABLE: LOS INFORMES</vt:lpstr>
      <vt:lpstr>Presentación de PowerPoint</vt:lpstr>
      <vt:lpstr>CARACTERÍSTICAS DE LOS INFORMES EXTERNOS</vt:lpstr>
      <vt:lpstr>LOS ESTADOS CONTABLES BÁSICOS</vt:lpstr>
      <vt:lpstr>MARCO CONTABLE</vt:lpstr>
      <vt:lpstr> MARCOS CONTABLES ACEPTABLES EN ARGENTINA</vt:lpstr>
      <vt:lpstr>Informes externos =Reporte Corporativo</vt:lpstr>
      <vt:lpstr>Principales organismos emisores de normas</vt:lpstr>
      <vt:lpstr>Una nueva mirada de la economía Más sustentabilidad y más inclusividad</vt:lpstr>
      <vt:lpstr>Una nueva economía y los negocios con propósito requieren  un nuevo Reporte Corporativo</vt:lpstr>
      <vt:lpstr>MOTIVACIÓN, MEDICIÓN, MONETIZACIÓN</vt:lpstr>
      <vt:lpstr>CARACTERÍSTICAS DE LOS INFORMES INTERNOS</vt:lpstr>
      <vt:lpstr>INFORMES INTERNOS TÍPICOS</vt:lpstr>
      <vt:lpstr>PRESUPUESTO</vt:lpstr>
      <vt:lpstr>EL CICLO DE PRESUPUESTACIÓN</vt:lpstr>
      <vt:lpstr>PRESUPUESTO DE CAJA</vt:lpstr>
      <vt:lpstr>PRESUPUESTO ECONÓMICO</vt:lpstr>
      <vt:lpstr>BALANCE PROYECTADO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Milagros</dc:creator>
  <cp:lastModifiedBy>Fermin</cp:lastModifiedBy>
  <cp:revision>109</cp:revision>
  <cp:lastPrinted>2019-08-08T16:46:15Z</cp:lastPrinted>
  <dcterms:created xsi:type="dcterms:W3CDTF">2013-08-06T01:05:53Z</dcterms:created>
  <dcterms:modified xsi:type="dcterms:W3CDTF">2022-02-21T13:44:55Z</dcterms:modified>
</cp:coreProperties>
</file>