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29"/>
  </p:notesMasterIdLst>
  <p:handoutMasterIdLst>
    <p:handoutMasterId r:id="rId30"/>
  </p:handoutMasterIdLst>
  <p:sldIdLst>
    <p:sldId id="259" r:id="rId2"/>
    <p:sldId id="281" r:id="rId3"/>
    <p:sldId id="300" r:id="rId4"/>
    <p:sldId id="301" r:id="rId5"/>
    <p:sldId id="308" r:id="rId6"/>
    <p:sldId id="313" r:id="rId7"/>
    <p:sldId id="282" r:id="rId8"/>
    <p:sldId id="311" r:id="rId9"/>
    <p:sldId id="312" r:id="rId10"/>
    <p:sldId id="283" r:id="rId11"/>
    <p:sldId id="314" r:id="rId12"/>
    <p:sldId id="299" r:id="rId13"/>
    <p:sldId id="284" r:id="rId14"/>
    <p:sldId id="309" r:id="rId15"/>
    <p:sldId id="315" r:id="rId16"/>
    <p:sldId id="316" r:id="rId17"/>
    <p:sldId id="317" r:id="rId18"/>
    <p:sldId id="294" r:id="rId19"/>
    <p:sldId id="290" r:id="rId20"/>
    <p:sldId id="295" r:id="rId21"/>
    <p:sldId id="291" r:id="rId22"/>
    <p:sldId id="293" r:id="rId23"/>
    <p:sldId id="292" r:id="rId24"/>
    <p:sldId id="304" r:id="rId25"/>
    <p:sldId id="305" r:id="rId26"/>
    <p:sldId id="286" r:id="rId27"/>
    <p:sldId id="287" r:id="rId28"/>
  </p:sldIdLst>
  <p:sldSz cx="9144000" cy="6858000" type="screen4x3"/>
  <p:notesSz cx="6797675" cy="99266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BD3"/>
    <a:srgbClr val="E886BE"/>
    <a:srgbClr val="B6FD9D"/>
    <a:srgbClr val="B2FE74"/>
    <a:srgbClr val="7FDAF3"/>
    <a:srgbClr val="8EE4A7"/>
    <a:srgbClr val="D09DD1"/>
    <a:srgbClr val="F9F9BF"/>
    <a:srgbClr val="F7DAAF"/>
    <a:srgbClr val="A2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C1BF6-D8D8-4CBE-AE77-28FEF874012D}" type="datetimeFigureOut">
              <a:rPr lang="es-AR" smtClean="0"/>
              <a:pPr/>
              <a:t>21/2/2022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C7F0-F898-49AD-A4AD-07428071141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3480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FA95F-464D-4948-A15D-1F87A66DDDD5}" type="datetimeFigureOut">
              <a:rPr lang="es-AR" smtClean="0"/>
              <a:pPr/>
              <a:t>21/2/2022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C34E1-EF3F-4B4A-8F19-EBD046C969A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927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18511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smtClean="0"/>
          </a:p>
        </p:txBody>
      </p:sp>
      <p:sp>
        <p:nvSpPr>
          <p:cNvPr id="26522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9900" y="9428716"/>
            <a:ext cx="2946188" cy="4963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05219" eaLnBrk="0" hangingPunct="0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08106" indent="-272348" defTabSz="605219" eaLnBrk="0" hangingPunct="0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9393" indent="-217879" defTabSz="605219" eaLnBrk="0" hangingPunct="0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25151" indent="-217879" defTabSz="605219" eaLnBrk="0" hangingPunct="0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60908" indent="-217879" defTabSz="605219" eaLnBrk="0" hangingPunct="0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96665" indent="-217879" defTabSz="60521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32423" indent="-217879" defTabSz="60521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68180" indent="-217879" defTabSz="60521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03937" indent="-217879" defTabSz="60521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3074C99-F2B4-4919-B2D6-18381BF32451}" type="slidenum">
              <a:rPr lang="en-US" sz="1100">
                <a:latin typeface="Calibri" pitchFamily="34" charset="0"/>
              </a:rPr>
              <a:pPr eaLnBrk="1" hangingPunct="1"/>
              <a:t>12</a:t>
            </a:fld>
            <a:endParaRPr lang="en-US" sz="11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8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6ABD-4DC0-445A-9FB2-1B89EC67FDEC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A2E-1085-4E82-AB5A-FB6B82E86AFD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3FF-1912-4E62-AA66-8821DC9BA0F6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- bullet 4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8000" y="1008000"/>
            <a:ext cx="8558664" cy="0"/>
          </a:xfrm>
          <a:prstGeom prst="line">
            <a:avLst/>
          </a:prstGeom>
          <a:ln w="12700">
            <a:solidFill>
              <a:srgbClr val="7B79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288000" y="324000"/>
            <a:ext cx="8560515" cy="6354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300" b="1" i="0">
                <a:solidFill>
                  <a:srgbClr val="3C3C7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1440000"/>
            <a:ext cx="8560515" cy="4475792"/>
          </a:xfrm>
          <a:prstGeom prst="rect">
            <a:avLst/>
          </a:prstGeom>
        </p:spPr>
        <p:txBody>
          <a:bodyPr vert="horz" lIns="0" tIns="0" rIns="0" bIns="0"/>
          <a:lstStyle>
            <a:lvl1pPr marL="272708" marR="0" indent="-272708" algn="l" defTabSz="436333" rtl="0" eaLnBrk="1" fontAlgn="auto" latinLnBrk="0" hangingPunct="1">
              <a:lnSpc>
                <a:spcPts val="2258"/>
              </a:lnSpc>
              <a:spcBef>
                <a:spcPts val="600"/>
              </a:spcBef>
              <a:spcAft>
                <a:spcPts val="600"/>
              </a:spcAft>
              <a:buClr>
                <a:srgbClr val="FC0232"/>
              </a:buClr>
              <a:buSzTx/>
              <a:buFont typeface="Wingdings" pitchFamily="2" charset="2"/>
              <a:buChar char="q"/>
              <a:tabLst/>
              <a:defRPr sz="2000" b="1" i="0" baseline="0">
                <a:solidFill>
                  <a:srgbClr val="4F4C4D"/>
                </a:solidFill>
                <a:latin typeface="Arial"/>
                <a:cs typeface="Arial"/>
              </a:defRPr>
            </a:lvl1pPr>
            <a:lvl2pPr marL="709041" indent="-272708">
              <a:lnSpc>
                <a:spcPts val="2258"/>
              </a:lnSpc>
              <a:spcBef>
                <a:spcPts val="500"/>
              </a:spcBef>
              <a:spcAft>
                <a:spcPts val="600"/>
              </a:spcAft>
              <a:buClr>
                <a:srgbClr val="3C3C7E"/>
              </a:buClr>
              <a:buSzPct val="100000"/>
              <a:buFont typeface="Wingdings" pitchFamily="2" charset="2"/>
              <a:buChar char="§"/>
              <a:defRPr sz="2000" b="0" i="0">
                <a:solidFill>
                  <a:srgbClr val="3C3C7E"/>
                </a:solidFill>
                <a:latin typeface="Arial"/>
                <a:cs typeface="Arial"/>
              </a:defRPr>
            </a:lvl2pPr>
            <a:lvl3pPr marL="1090832" indent="-218167">
              <a:lnSpc>
                <a:spcPts val="2258"/>
              </a:lnSpc>
              <a:spcBef>
                <a:spcPts val="6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defRPr sz="1800" b="0" i="0">
                <a:solidFill>
                  <a:srgbClr val="4F4C4D"/>
                </a:solidFill>
                <a:latin typeface="Arial"/>
                <a:cs typeface="Arial"/>
              </a:defRPr>
            </a:lvl3pPr>
            <a:lvl4pPr marL="1525370" indent="-217115">
              <a:lnSpc>
                <a:spcPts val="2258"/>
              </a:lnSpc>
              <a:spcBef>
                <a:spcPts val="600"/>
              </a:spcBef>
              <a:spcAft>
                <a:spcPts val="352"/>
              </a:spcAft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1800" baseline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z="1100" b="0"/>
            </a:lvl1pPr>
          </a:lstStyle>
          <a:p>
            <a:fld id="{6D4FCAF6-4CB2-42DD-A63B-93C306D1BC8E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760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96B2-3564-48B2-A44A-B14ED59D9916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347-952F-472A-A261-94BE68D61388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F07F-BA98-40C5-BA79-222432BFCE4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1C88-69B3-40DF-9AB3-7126ADC2433E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9FD5-99A0-44E9-9D58-AD6085AA65B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030B-567D-4444-8509-4F5784E171CA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B15A-ADA2-4942-9161-D31D44E0595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A9FC-AD64-40E7-9193-18621E8C400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B591-DEF4-49D2-AE95-B17DA9634E46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0" Type="http://schemas.openxmlformats.org/officeDocument/2006/relationships/image" Target="../media/image3.emf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87624" y="1340768"/>
            <a:ext cx="7067128" cy="2481139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s-AR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ECUACIÓN PATRIMONIAL Y LAS VARIACIONES PATRIMONIALES</a:t>
            </a:r>
          </a:p>
          <a:p>
            <a:pPr algn="ctr">
              <a:buNone/>
            </a:pPr>
            <a:endParaRPr lang="es-ES_tradnl" sz="1800" dirty="0" smtClean="0">
              <a:solidFill>
                <a:schemeClr val="tx1">
                  <a:lumMod val="75000"/>
                </a:schemeClr>
              </a:solidFill>
              <a:latin typeface="Lucida Fax" pitchFamily="18" charset="0"/>
            </a:endParaRPr>
          </a:p>
          <a:p>
            <a:pPr algn="ctr">
              <a:buNone/>
            </a:pPr>
            <a:r>
              <a:rPr lang="es-ES_tradnl" sz="18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UNIDAD 2</a:t>
            </a:r>
            <a:r>
              <a:rPr lang="es-ES_tradnl" sz="1800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 </a:t>
            </a:r>
            <a:endParaRPr lang="es-AR" sz="1800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501008"/>
            <a:ext cx="6696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r>
              <a:rPr lang="es-AR" dirty="0" smtClean="0"/>
              <a:t>	Patrimonio y contabilidad. Ecuación contable básica. El problema del reconocimiento contable de una variación en el patrimonio. Recursos y fuentes. Conceptos de activo, pasivo y patrimonio neto. Concepto de resultado, ingresos (resultado positivo) y gastos (resultado negativo). Concepto de transacciones con los propietarios. Operaciones y hechos económicos: transacciones y cambios de valor. Variaciones patrimoniales: </a:t>
            </a:r>
            <a:r>
              <a:rPr lang="es-AR" dirty="0" err="1" smtClean="0"/>
              <a:t>permutativas</a:t>
            </a:r>
            <a:r>
              <a:rPr lang="es-AR" dirty="0"/>
              <a:t>,</a:t>
            </a:r>
            <a:r>
              <a:rPr lang="es-AR" dirty="0" smtClean="0"/>
              <a:t> modificativas y transacciones con los propietarios. Concepto de entidad informante</a:t>
            </a:r>
            <a:r>
              <a:rPr lang="es-AR" dirty="0"/>
              <a:t>. </a:t>
            </a:r>
            <a:r>
              <a:rPr lang="es-AR" dirty="0" smtClean="0"/>
              <a:t>Entes </a:t>
            </a:r>
            <a:r>
              <a:rPr lang="es-AR" dirty="0"/>
              <a:t>públicos y privados. Entes con y sin fines de lucro. </a:t>
            </a:r>
            <a:r>
              <a:rPr lang="es-AR" dirty="0" smtClean="0"/>
              <a:t>Concepto de ejercicio.</a:t>
            </a:r>
            <a:endParaRPr lang="es-ES_tradnl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43608" y="1988840"/>
            <a:ext cx="7488831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endParaRPr lang="es-AR" sz="2400" b="1" i="1" dirty="0" smtClean="0"/>
          </a:p>
          <a:p>
            <a:pPr algn="ctr"/>
            <a:r>
              <a:rPr lang="es-AR" sz="2400" b="1" i="1" dirty="0" smtClean="0"/>
              <a:t>Obligación presente de transferir un recurso económico como resultado de hechos pasados. 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PASIVO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4869160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AR" sz="1200" b="1" i="1" dirty="0" smtClean="0"/>
          </a:p>
          <a:p>
            <a:pPr algn="ctr"/>
            <a:endParaRPr lang="es-A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11</a:t>
            </a:fld>
            <a:endParaRPr lang="es-AR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9512" y="83671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81000" lvl="2" indent="0" algn="ctr">
              <a:buFontTx/>
              <a:buNone/>
            </a:pPr>
            <a:r>
              <a:rPr lang="es-ES_tradnl" sz="2800" b="1" noProof="0" dirty="0" smtClean="0"/>
              <a:t>Algunas consideraciones sobre el concepto de obligación</a:t>
            </a:r>
          </a:p>
          <a:p>
            <a:pPr marL="381000" lvl="2" indent="0" algn="ctr">
              <a:buFontTx/>
              <a:buNone/>
            </a:pP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23528" y="1412776"/>
            <a:ext cx="835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b="1" dirty="0" smtClean="0">
                <a:solidFill>
                  <a:srgbClr val="C00000"/>
                </a:solidFill>
              </a:rPr>
              <a:t>Una obligación es un deber o responsabilidad que una entidad no tiene capacidad práctica de evitar.</a:t>
            </a:r>
          </a:p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b="1" dirty="0" smtClean="0">
                <a:solidFill>
                  <a:srgbClr val="C00000"/>
                </a:solidFill>
              </a:rPr>
              <a:t>Una obligación siempre se debe a otra parte (o partes). No es necesario conocer la identidad de la parte (o partes) a quienes se debe la obligación.</a:t>
            </a:r>
          </a:p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b="1" dirty="0" smtClean="0">
                <a:solidFill>
                  <a:srgbClr val="C00000"/>
                </a:solidFill>
              </a:rPr>
              <a:t>Si una parte tiene una obligación de transferir un recurso económico, implica que otra parte tiene un derecho a recibir ese recurso económico. Sin embargo, el requerimiento para una parte de reconocer un pasivo y medirlo en un monto determinado no implica que la otra parte (o partes) deban reconocer un activo o medirlo en el mismo monto.</a:t>
            </a:r>
          </a:p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b="1" dirty="0" smtClean="0">
                <a:solidFill>
                  <a:srgbClr val="C00000"/>
                </a:solidFill>
              </a:rPr>
              <a:t>Muchas obligaciones son establecidas por contratos, leyes o medios similares y son legalmente exigibles. Pero también hay obligaciones que surgen de las prácticas habituales de una entidad, de sus políticas publicadas o de declaraciones específicas, si la entidad no tiene capacidad práctica de actuar de una manera inconsistente con esas prácticas,  políticas o declaraciones. Estas últimas se suelen denominar obligaciones “constructivas”</a:t>
            </a:r>
          </a:p>
        </p:txBody>
      </p:sp>
    </p:spTree>
    <p:extLst>
      <p:ext uri="{BB962C8B-B14F-4D97-AF65-F5344CB8AC3E}">
        <p14:creationId xmlns:p14="http://schemas.microsoft.com/office/powerpoint/2010/main" val="39669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5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548680"/>
            <a:ext cx="8229600" cy="86895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DEFINICIÓN DE ACTIVO Y PASIVO</a:t>
            </a:r>
          </a:p>
        </p:txBody>
      </p:sp>
      <p:sp>
        <p:nvSpPr>
          <p:cNvPr id="21508" name="Slide Number Placeholder 1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5BC1808-88F5-425D-A296-97CE5BEC6A0B}" type="slidenum">
              <a:rPr lang="en-US" sz="900" smtClean="0">
                <a:solidFill>
                  <a:schemeClr val="tx2"/>
                </a:solidFill>
              </a:rPr>
              <a:pPr eaLnBrk="1" hangingPunct="1"/>
              <a:t>12</a:t>
            </a:fld>
            <a:endParaRPr lang="en-US" sz="900" smtClean="0">
              <a:solidFill>
                <a:schemeClr val="tx2"/>
              </a:solidFill>
            </a:endParaRPr>
          </a:p>
        </p:txBody>
      </p:sp>
      <p:sp>
        <p:nvSpPr>
          <p:cNvPr id="21509" name="Footer Placeholder 11"/>
          <p:cNvSpPr>
            <a:spLocks noGrp="1"/>
          </p:cNvSpPr>
          <p:nvPr>
            <p:ph type="ftr" sz="quarter" idx="4294967295"/>
          </p:nvPr>
        </p:nvSpPr>
        <p:spPr bwMode="auto">
          <a:xfrm>
            <a:off x="827584" y="6453336"/>
            <a:ext cx="4318000" cy="1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sz="800" dirty="0" smtClean="0">
                <a:solidFill>
                  <a:schemeClr val="tx2"/>
                </a:solidFill>
              </a:rPr>
              <a:t>Deloitte PowerPoint timesaver – March 2011</a:t>
            </a:r>
            <a:endParaRPr lang="en-US" sz="800" dirty="0" smtClean="0">
              <a:solidFill>
                <a:schemeClr val="tx2"/>
              </a:solidFill>
            </a:endParaRPr>
          </a:p>
        </p:txBody>
      </p:sp>
      <p:sp>
        <p:nvSpPr>
          <p:cNvPr id="21510" name="Text Placeholder 1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96875" y="1123950"/>
            <a:ext cx="6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1019175"/>
            <a:endParaRPr lang="en-US" sz="1400" b="1" dirty="0">
              <a:solidFill>
                <a:schemeClr val="tx2"/>
              </a:solidFill>
            </a:endParaRPr>
          </a:p>
        </p:txBody>
      </p:sp>
      <p:grpSp>
        <p:nvGrpSpPr>
          <p:cNvPr id="21511" name="Group 3"/>
          <p:cNvGrpSpPr>
            <a:grpSpLocks/>
          </p:cNvGrpSpPr>
          <p:nvPr/>
        </p:nvGrpSpPr>
        <p:grpSpPr bwMode="auto">
          <a:xfrm>
            <a:off x="393700" y="1376363"/>
            <a:ext cx="3997325" cy="4932364"/>
            <a:chOff x="393698" y="1376360"/>
            <a:chExt cx="3997326" cy="4932364"/>
          </a:xfrm>
        </p:grpSpPr>
        <p:sp>
          <p:nvSpPr>
            <p:cNvPr id="21515" name="Text Box 1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3699" y="1376360"/>
              <a:ext cx="3997325" cy="540469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solidFill>
                    <a:schemeClr val="bg1"/>
                  </a:solidFill>
                </a:rPr>
                <a:t>ACTIVO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1516" name="Text Placeholder 5"/>
            <p:cNvSpPr txBox="1">
              <a:spLocks/>
            </p:cNvSpPr>
            <p:nvPr/>
          </p:nvSpPr>
          <p:spPr bwMode="auto">
            <a:xfrm>
              <a:off x="393698" y="1772813"/>
              <a:ext cx="3997325" cy="453591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179388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358775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539750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sz="1400" dirty="0">
                <a:solidFill>
                  <a:schemeClr val="tx2"/>
                </a:solidFill>
              </a:endParaRPr>
            </a:p>
            <a:p>
              <a:pPr lvl="1" eaLnBrk="1" hangingPunct="1">
                <a:spcBef>
                  <a:spcPts val="400"/>
                </a:spcBef>
                <a:buFont typeface="Arial" pitchFamily="34" charset="0"/>
                <a:buChar char="•"/>
              </a:pPr>
              <a:endParaRPr lang="en-US" sz="2000" dirty="0" smtClean="0">
                <a:solidFill>
                  <a:schemeClr val="tx2"/>
                </a:solidFill>
              </a:endParaRPr>
            </a:p>
            <a:p>
              <a:pPr lvl="1" eaLnBrk="1" hangingPunct="1">
                <a:spcBef>
                  <a:spcPts val="400"/>
                </a:spcBef>
                <a:buFont typeface="Arial" pitchFamily="34" charset="0"/>
                <a:buChar char="•"/>
              </a:pPr>
              <a:r>
                <a:rPr lang="en-US" sz="2000" dirty="0" err="1" smtClean="0">
                  <a:solidFill>
                    <a:schemeClr val="tx2"/>
                  </a:solidFill>
                </a:rPr>
                <a:t>Recurso</a:t>
              </a:r>
              <a:r>
                <a:rPr lang="en-US" sz="2000" dirty="0" smtClean="0">
                  <a:solidFill>
                    <a:schemeClr val="tx2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económico</a:t>
              </a:r>
              <a:r>
                <a:rPr lang="en-US" sz="2000" dirty="0" smtClean="0">
                  <a:solidFill>
                    <a:schemeClr val="tx2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presente</a:t>
              </a:r>
              <a:endParaRPr lang="en-US" sz="2000" dirty="0" smtClean="0">
                <a:solidFill>
                  <a:schemeClr val="tx2"/>
                </a:solidFill>
              </a:endParaRPr>
            </a:p>
            <a:p>
              <a:pPr marL="0" lvl="1" indent="0" eaLnBrk="1" hangingPunct="1">
                <a:spcBef>
                  <a:spcPts val="400"/>
                </a:spcBef>
              </a:pPr>
              <a:endParaRPr lang="en-US" sz="2000" dirty="0" smtClean="0">
                <a:solidFill>
                  <a:schemeClr val="tx2"/>
                </a:solidFill>
              </a:endParaRPr>
            </a:p>
            <a:p>
              <a:pPr lvl="1" eaLnBrk="1" hangingPunct="1">
                <a:spcBef>
                  <a:spcPts val="400"/>
                </a:spcBef>
                <a:buFont typeface="Arial" pitchFamily="34" charset="0"/>
                <a:buChar char="•"/>
              </a:pPr>
              <a:r>
                <a:rPr lang="en-US" sz="2000" dirty="0" err="1">
                  <a:solidFill>
                    <a:schemeClr val="tx2"/>
                  </a:solidFill>
                </a:rPr>
                <a:t>C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ontrolado</a:t>
              </a:r>
              <a:r>
                <a:rPr lang="en-US" sz="2000" dirty="0" smtClean="0">
                  <a:solidFill>
                    <a:schemeClr val="tx2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por</a:t>
              </a:r>
              <a:r>
                <a:rPr lang="en-US" sz="2000" dirty="0" smtClean="0">
                  <a:solidFill>
                    <a:schemeClr val="tx2"/>
                  </a:solidFill>
                </a:rPr>
                <a:t> la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entidad</a:t>
              </a:r>
              <a:endParaRPr lang="en-US" sz="2000" dirty="0" smtClean="0">
                <a:solidFill>
                  <a:schemeClr val="tx2"/>
                </a:solidFill>
              </a:endParaRPr>
            </a:p>
            <a:p>
              <a:pPr marL="0" lvl="1" indent="0" eaLnBrk="1" hangingPunct="1">
                <a:spcBef>
                  <a:spcPts val="400"/>
                </a:spcBef>
              </a:pPr>
              <a:endParaRPr lang="en-US" sz="2000" dirty="0" smtClean="0">
                <a:solidFill>
                  <a:schemeClr val="tx2"/>
                </a:solidFill>
              </a:endParaRPr>
            </a:p>
            <a:p>
              <a:pPr lvl="1" eaLnBrk="1" hangingPunct="1">
                <a:spcBef>
                  <a:spcPts val="400"/>
                </a:spcBef>
                <a:buFont typeface="Arial" pitchFamily="34" charset="0"/>
                <a:buChar char="•"/>
              </a:pPr>
              <a:r>
                <a:rPr lang="en-US" sz="2000" dirty="0" err="1" smtClean="0">
                  <a:solidFill>
                    <a:schemeClr val="tx2"/>
                  </a:solidFill>
                </a:rPr>
                <a:t>Resultado</a:t>
              </a:r>
              <a:r>
                <a:rPr lang="en-US" sz="2000" dirty="0" smtClean="0">
                  <a:solidFill>
                    <a:schemeClr val="tx2"/>
                  </a:solidFill>
                </a:rPr>
                <a:t> de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sucesos</a:t>
              </a:r>
              <a:r>
                <a:rPr lang="en-US" sz="2000" dirty="0" smtClean="0">
                  <a:solidFill>
                    <a:schemeClr val="tx2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pasados</a:t>
              </a:r>
              <a:endParaRPr lang="en-US" sz="2000" dirty="0" smtClean="0">
                <a:solidFill>
                  <a:schemeClr val="tx2"/>
                </a:solidFill>
              </a:endParaRPr>
            </a:p>
            <a:p>
              <a:pPr marL="0" lvl="1" indent="0" eaLnBrk="1" hangingPunct="1">
                <a:spcBef>
                  <a:spcPts val="400"/>
                </a:spcBef>
              </a:pPr>
              <a:endParaRPr lang="en-US" sz="2000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21512" name="Group 22"/>
          <p:cNvGrpSpPr>
            <a:grpSpLocks/>
          </p:cNvGrpSpPr>
          <p:nvPr/>
        </p:nvGrpSpPr>
        <p:grpSpPr bwMode="auto">
          <a:xfrm>
            <a:off x="4751388" y="1376363"/>
            <a:ext cx="3997325" cy="4932362"/>
            <a:chOff x="393698" y="1376361"/>
            <a:chExt cx="3997326" cy="4932364"/>
          </a:xfrm>
        </p:grpSpPr>
        <p:sp>
          <p:nvSpPr>
            <p:cNvPr id="21513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3699" y="1376361"/>
              <a:ext cx="3997325" cy="54046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sz="1400" b="1" dirty="0" smtClean="0">
                  <a:solidFill>
                    <a:schemeClr val="bg1"/>
                  </a:solidFill>
                </a:rPr>
                <a:t>PASIVO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1514" name="Text Placeholder 5"/>
            <p:cNvSpPr txBox="1">
              <a:spLocks/>
            </p:cNvSpPr>
            <p:nvPr/>
          </p:nvSpPr>
          <p:spPr bwMode="auto">
            <a:xfrm>
              <a:off x="393698" y="1916829"/>
              <a:ext cx="3997325" cy="439189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179388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358775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539750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1" eaLnBrk="1" hangingPunct="1">
                <a:spcBef>
                  <a:spcPts val="400"/>
                </a:spcBef>
                <a:buFont typeface="Arial" pitchFamily="34" charset="0"/>
                <a:buChar char="•"/>
              </a:pPr>
              <a:endParaRPr lang="en-US" sz="2000" dirty="0" smtClean="0">
                <a:solidFill>
                  <a:schemeClr val="tx2"/>
                </a:solidFill>
              </a:endParaRPr>
            </a:p>
            <a:p>
              <a:pPr lvl="1" eaLnBrk="1" hangingPunct="1">
                <a:spcBef>
                  <a:spcPts val="400"/>
                </a:spcBef>
                <a:buFont typeface="Arial" pitchFamily="34" charset="0"/>
                <a:buChar char="•"/>
              </a:pPr>
              <a:r>
                <a:rPr lang="en-US" sz="2000" dirty="0" err="1" smtClean="0">
                  <a:solidFill>
                    <a:schemeClr val="tx2"/>
                  </a:solidFill>
                </a:rPr>
                <a:t>Obligación</a:t>
              </a:r>
              <a:r>
                <a:rPr lang="en-US" sz="2000" dirty="0" smtClean="0">
                  <a:solidFill>
                    <a:schemeClr val="tx2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presente</a:t>
              </a:r>
              <a:endParaRPr lang="en-US" sz="2000" dirty="0" smtClean="0">
                <a:solidFill>
                  <a:schemeClr val="tx2"/>
                </a:solidFill>
              </a:endParaRPr>
            </a:p>
            <a:p>
              <a:pPr marL="0" lvl="1" indent="0" eaLnBrk="1" hangingPunct="1">
                <a:spcBef>
                  <a:spcPts val="400"/>
                </a:spcBef>
              </a:pPr>
              <a:endParaRPr lang="en-US" sz="2000" dirty="0" smtClean="0">
                <a:solidFill>
                  <a:schemeClr val="tx2"/>
                </a:solidFill>
              </a:endParaRPr>
            </a:p>
            <a:p>
              <a:pPr lvl="1" eaLnBrk="1" hangingPunct="1">
                <a:spcBef>
                  <a:spcPts val="400"/>
                </a:spcBef>
                <a:buFont typeface="Arial" pitchFamily="34" charset="0"/>
                <a:buChar char="•"/>
              </a:pPr>
              <a:r>
                <a:rPr lang="en-US" sz="2000" dirty="0" err="1" smtClean="0">
                  <a:solidFill>
                    <a:schemeClr val="tx2"/>
                  </a:solidFill>
                </a:rPr>
                <a:t>Resultado</a:t>
              </a:r>
              <a:r>
                <a:rPr lang="en-US" sz="2000" dirty="0" smtClean="0">
                  <a:solidFill>
                    <a:schemeClr val="tx2"/>
                  </a:solidFill>
                </a:rPr>
                <a:t> de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sucesos</a:t>
              </a:r>
              <a:r>
                <a:rPr lang="en-US" sz="2000" dirty="0" smtClean="0">
                  <a:solidFill>
                    <a:schemeClr val="tx2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pasados</a:t>
              </a:r>
              <a:endParaRPr lang="en-US" sz="2000" dirty="0" smtClean="0">
                <a:solidFill>
                  <a:schemeClr val="tx2"/>
                </a:solidFill>
              </a:endParaRPr>
            </a:p>
            <a:p>
              <a:pPr marL="0" lvl="1" indent="0" eaLnBrk="1" hangingPunct="1">
                <a:spcBef>
                  <a:spcPts val="400"/>
                </a:spcBef>
              </a:pPr>
              <a:endParaRPr lang="en-US" sz="2000" dirty="0" smtClean="0">
                <a:solidFill>
                  <a:schemeClr val="tx2"/>
                </a:solidFill>
              </a:endParaRPr>
            </a:p>
            <a:p>
              <a:pPr lvl="1" eaLnBrk="1" hangingPunct="1">
                <a:spcBef>
                  <a:spcPts val="400"/>
                </a:spcBef>
                <a:buFont typeface="Arial" pitchFamily="34" charset="0"/>
                <a:buChar char="•"/>
              </a:pPr>
              <a:r>
                <a:rPr lang="en-US" sz="2000" dirty="0" err="1" smtClean="0">
                  <a:solidFill>
                    <a:schemeClr val="tx2"/>
                  </a:solidFill>
                </a:rPr>
                <a:t>Futura</a:t>
              </a:r>
              <a:r>
                <a:rPr lang="en-US" sz="2000" dirty="0" smtClean="0">
                  <a:solidFill>
                    <a:schemeClr val="tx2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transferencia</a:t>
              </a:r>
              <a:r>
                <a:rPr lang="en-US" sz="2000" dirty="0" smtClean="0">
                  <a:solidFill>
                    <a:schemeClr val="tx2"/>
                  </a:solidFill>
                </a:rPr>
                <a:t> de un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recurso</a:t>
              </a:r>
              <a:r>
                <a:rPr lang="en-US" sz="2000" dirty="0" smtClean="0">
                  <a:solidFill>
                    <a:schemeClr val="tx2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2"/>
                  </a:solidFill>
                </a:rPr>
                <a:t>económico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12</a:t>
            </a:fld>
            <a:endParaRPr lang="es-AR"/>
          </a:p>
        </p:txBody>
      </p:sp>
      <p:cxnSp>
        <p:nvCxnSpPr>
          <p:cNvPr id="14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17" name="8 Conector recto"/>
          <p:cNvCxnSpPr/>
          <p:nvPr/>
        </p:nvCxnSpPr>
        <p:spPr>
          <a:xfrm>
            <a:off x="5266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8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13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27584" y="1916832"/>
            <a:ext cx="7848872" cy="38164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812800" indent="-812800"/>
            <a:r>
              <a:rPr lang="es-ES_tradnl" sz="2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Es la parte residual de los activos de la entidad, </a:t>
            </a:r>
          </a:p>
          <a:p>
            <a:pPr marL="812800" indent="-812800"/>
            <a:r>
              <a:rPr lang="es-ES_tradnl" sz="2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una vez deducidos todos sus pasivos.</a:t>
            </a:r>
          </a:p>
          <a:p>
            <a:pPr marL="812800" indent="-812800"/>
            <a:endParaRPr lang="es-ES_tradnl" sz="2400" b="1" dirty="0" smtClean="0">
              <a:solidFill>
                <a:schemeClr val="bg1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marL="812800" indent="-812800"/>
            <a:r>
              <a:rPr lang="es-ES_tradnl" sz="2400" b="1" dirty="0" smtClean="0">
                <a:solidFill>
                  <a:schemeClr val="bg1"/>
                </a:solidFill>
              </a:rPr>
              <a:t>Comprende:</a:t>
            </a:r>
          </a:p>
          <a:p>
            <a:pPr marL="812800" indent="-812800"/>
            <a:r>
              <a:rPr lang="es-ES_tradnl" b="1" dirty="0" smtClean="0">
                <a:solidFill>
                  <a:schemeClr val="bg1"/>
                </a:solidFill>
              </a:rPr>
              <a:t>1) El total de los aportes de los propietarios</a:t>
            </a:r>
          </a:p>
          <a:p>
            <a:pPr marL="812800" indent="-812800"/>
            <a:r>
              <a:rPr lang="es-ES_tradnl" b="1" dirty="0" smtClean="0">
                <a:solidFill>
                  <a:schemeClr val="bg1"/>
                </a:solidFill>
              </a:rPr>
              <a:t>	más (o menos)</a:t>
            </a:r>
          </a:p>
          <a:p>
            <a:pPr marL="812800" indent="-812800">
              <a:buFont typeface="Arial" pitchFamily="34" charset="0"/>
              <a:buChar char="•"/>
            </a:pPr>
            <a:endParaRPr lang="es-ES_tradnl" b="1" dirty="0" smtClean="0">
              <a:solidFill>
                <a:schemeClr val="bg1"/>
              </a:solidFill>
            </a:endParaRPr>
          </a:p>
          <a:p>
            <a:pPr marL="812800" indent="-812800"/>
            <a:r>
              <a:rPr lang="es-ES_tradnl" b="1" dirty="0" smtClean="0">
                <a:solidFill>
                  <a:schemeClr val="bg1"/>
                </a:solidFill>
              </a:rPr>
              <a:t>2) Los resultados de las operaciones de ejercicios anteriores no distribuidos </a:t>
            </a:r>
          </a:p>
          <a:p>
            <a:pPr marL="812800" indent="-812800"/>
            <a:r>
              <a:rPr lang="es-ES_tradnl" b="1" dirty="0" smtClean="0">
                <a:solidFill>
                  <a:schemeClr val="bg1"/>
                </a:solidFill>
              </a:rPr>
              <a:t>y los resultados del ejercicio en curso.</a:t>
            </a:r>
          </a:p>
          <a:p>
            <a:pPr marL="812800" indent="-812800"/>
            <a:endParaRPr lang="es-ES_tradnl" b="1" dirty="0">
              <a:solidFill>
                <a:schemeClr val="bg1"/>
              </a:solidFill>
            </a:endParaRPr>
          </a:p>
          <a:p>
            <a:pPr marL="812800" indent="-812800"/>
            <a:endParaRPr lang="es-ES_tradnl" b="1" dirty="0" smtClean="0">
              <a:solidFill>
                <a:schemeClr val="bg1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PATRIMONIO NETO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55576" y="836713"/>
            <a:ext cx="7488832" cy="6643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Reconocimiento</a:t>
            </a: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pPr algn="r"/>
            <a:fld id="{8A9A45FF-1179-4B07-AEAF-3DDAFB87FA70}" type="slidenum">
              <a:rPr lang="es-AR" smtClean="0"/>
              <a:pPr algn="r"/>
              <a:t>14</a:t>
            </a:fld>
            <a:endParaRPr lang="es-AR" dirty="0"/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35699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r>
              <a:rPr lang="es-AR" dirty="0" smtClean="0"/>
              <a:t>	</a:t>
            </a:r>
            <a:endParaRPr lang="es-ES_tradnl" dirty="0" smtClean="0"/>
          </a:p>
        </p:txBody>
      </p:sp>
      <p:graphicFrame>
        <p:nvGraphicFramePr>
          <p:cNvPr id="12" name="Object 4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5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34655" y="4606732"/>
            <a:ext cx="3105202" cy="1280769"/>
          </a:xfrm>
          <a:prstGeom prst="homePlate">
            <a:avLst>
              <a:gd name="adj" fmla="val 43336"/>
            </a:avLst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algn="ctr" defTabSz="957263">
              <a:spcBef>
                <a:spcPts val="400"/>
              </a:spcBef>
              <a:buFont typeface="Arial" pitchFamily="34" charset="0"/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Provee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información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relevante</a:t>
            </a:r>
            <a:endParaRPr lang="en-US" b="1" dirty="0" smtClean="0">
              <a:solidFill>
                <a:schemeClr val="tx2"/>
              </a:solidFill>
            </a:endParaRPr>
          </a:p>
          <a:p>
            <a:pPr algn="ctr" defTabSz="957263">
              <a:spcBef>
                <a:spcPts val="40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chemeClr val="tx2"/>
                </a:solidFill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</a:rPr>
              <a:t>incidida</a:t>
            </a:r>
            <a:r>
              <a:rPr lang="en-US" sz="1400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</a:rPr>
              <a:t>por</a:t>
            </a:r>
            <a:r>
              <a:rPr lang="en-US" sz="1400" b="1" dirty="0" smtClean="0">
                <a:solidFill>
                  <a:schemeClr val="tx2"/>
                </a:solidFill>
              </a:rPr>
              <a:t> la </a:t>
            </a:r>
            <a:r>
              <a:rPr lang="en-US" sz="1400" b="1" dirty="0" err="1" smtClean="0">
                <a:solidFill>
                  <a:schemeClr val="tx2"/>
                </a:solidFill>
              </a:rPr>
              <a:t>incertidumbre</a:t>
            </a:r>
            <a:r>
              <a:rPr lang="en-US" sz="1400" b="1" dirty="0" smtClean="0">
                <a:solidFill>
                  <a:schemeClr val="tx2"/>
                </a:solidFill>
              </a:rPr>
              <a:t> de la </a:t>
            </a:r>
            <a:r>
              <a:rPr lang="en-US" sz="1400" b="1" dirty="0" err="1" smtClean="0">
                <a:solidFill>
                  <a:schemeClr val="tx2"/>
                </a:solidFill>
              </a:rPr>
              <a:t>existencia</a:t>
            </a:r>
            <a:r>
              <a:rPr lang="en-US" sz="1400" b="1" dirty="0" smtClean="0">
                <a:solidFill>
                  <a:schemeClr val="tx2"/>
                </a:solidFill>
              </a:rPr>
              <a:t>)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7" name="Slide Number Placeholder 13"/>
          <p:cNvSpPr txBox="1">
            <a:spLocks/>
          </p:cNvSpPr>
          <p:nvPr/>
        </p:nvSpPr>
        <p:spPr bwMode="auto">
          <a:xfrm>
            <a:off x="415573" y="6554104"/>
            <a:ext cx="282819" cy="14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s-AR"/>
            </a:defPPr>
            <a:lvl1pPr marL="0" algn="l" defTabSz="914400" rtl="0" eaLnBrk="0" latinLnBrk="0" hangingPunct="0"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fld id="{E1BA25BD-5192-4A9C-8638-76DF63DA5BC7}" type="slidenum">
              <a:rPr lang="en-US" sz="900" smtClean="0">
                <a:solidFill>
                  <a:schemeClr val="tx2"/>
                </a:solidFill>
              </a:rPr>
              <a:pPr eaLnBrk="1" hangingPunct="1"/>
              <a:t>14</a:t>
            </a:fld>
            <a:endParaRPr lang="en-US" sz="900" smtClean="0">
              <a:solidFill>
                <a:schemeClr val="tx2"/>
              </a:solidFill>
            </a:endParaRPr>
          </a:p>
        </p:txBody>
      </p:sp>
      <p:sp>
        <p:nvSpPr>
          <p:cNvPr id="18" name="Text Placeholder 1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15573" y="1568020"/>
            <a:ext cx="831839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76200" eaLnBrk="1" hangingPunct="1">
              <a:lnSpc>
                <a:spcPct val="105000"/>
              </a:lnSpc>
            </a:pPr>
            <a:r>
              <a:rPr lang="es-ES_tradnl" sz="1600" dirty="0" smtClean="0">
                <a:solidFill>
                  <a:srgbClr val="000090"/>
                </a:solidFill>
                <a:ea typeface="ＭＳ Ｐゴシック" charset="-128"/>
                <a:cs typeface="Arial" charset="0"/>
              </a:rPr>
              <a:t>Reconocimiento es el proceso de capturar, para su inclusión en el estado de situación financiera o en el estado de resultados, de un ítem que satisface la definición de uno de los elementos de los estados financieros: un activo, un pasivo, una partida del patrimonio neto, un ingreso o un gasto.</a:t>
            </a:r>
          </a:p>
          <a:p>
            <a:pPr marL="76200" eaLnBrk="1" hangingPunct="1">
              <a:lnSpc>
                <a:spcPct val="105000"/>
              </a:lnSpc>
            </a:pPr>
            <a:endParaRPr lang="es-ES_tradnl" sz="1600" dirty="0">
              <a:solidFill>
                <a:srgbClr val="000090"/>
              </a:solidFill>
              <a:ea typeface="ＭＳ Ｐゴシック" charset="-128"/>
              <a:cs typeface="Arial" charset="0"/>
            </a:endParaRPr>
          </a:p>
          <a:p>
            <a:pPr marL="76200" eaLnBrk="1" hangingPunct="1">
              <a:lnSpc>
                <a:spcPct val="105000"/>
              </a:lnSpc>
            </a:pPr>
            <a:r>
              <a:rPr lang="es-ES_tradnl" sz="1600" dirty="0" smtClean="0">
                <a:solidFill>
                  <a:srgbClr val="000090"/>
                </a:solidFill>
                <a:ea typeface="ＭＳ Ｐゴシック" charset="-128"/>
                <a:cs typeface="Arial" charset="0"/>
              </a:rPr>
              <a:t>Una </a:t>
            </a:r>
            <a:r>
              <a:rPr lang="es-ES_tradnl" sz="1600" dirty="0">
                <a:solidFill>
                  <a:srgbClr val="000090"/>
                </a:solidFill>
                <a:ea typeface="ＭＳ Ｐゴシック" charset="-128"/>
                <a:cs typeface="Arial" charset="0"/>
              </a:rPr>
              <a:t>partida que satisface la definición de un </a:t>
            </a:r>
            <a:r>
              <a:rPr lang="es-ES_tradnl" sz="1600" dirty="0" smtClean="0">
                <a:solidFill>
                  <a:srgbClr val="000090"/>
                </a:solidFill>
                <a:ea typeface="ＭＳ Ｐゴシック" charset="-128"/>
                <a:cs typeface="Arial" charset="0"/>
              </a:rPr>
              <a:t>elemento debe ser </a:t>
            </a:r>
            <a:r>
              <a:rPr lang="es-ES_tradnl" sz="1600" dirty="0">
                <a:solidFill>
                  <a:srgbClr val="000090"/>
                </a:solidFill>
                <a:ea typeface="ＭＳ Ｐゴシック" charset="-128"/>
                <a:cs typeface="Arial" charset="0"/>
              </a:rPr>
              <a:t>reconocida </a:t>
            </a:r>
            <a:r>
              <a:rPr lang="es-ES_tradnl" sz="1600" dirty="0" smtClean="0">
                <a:solidFill>
                  <a:srgbClr val="000090"/>
                </a:solidFill>
                <a:ea typeface="ＭＳ Ｐゴシック" charset="-128"/>
                <a:cs typeface="Arial" charset="0"/>
              </a:rPr>
              <a:t>solamente si ese reconocimiento (incorporación al correspondiente estado contable) provee a los usuarios de los estados contables (o estados financieros) con información que es útil, esto es:</a:t>
            </a:r>
          </a:p>
          <a:p>
            <a:pPr marL="419100" indent="-342900" eaLnBrk="1" hangingPunct="1">
              <a:lnSpc>
                <a:spcPct val="105000"/>
              </a:lnSpc>
              <a:buAutoNum type="alphaLcParenR"/>
            </a:pPr>
            <a:r>
              <a:rPr lang="es-ES_tradnl" sz="1600" dirty="0" smtClean="0">
                <a:solidFill>
                  <a:srgbClr val="000090"/>
                </a:solidFill>
                <a:ea typeface="ＭＳ Ｐゴシック" charset="-128"/>
                <a:cs typeface="Arial" charset="0"/>
              </a:rPr>
              <a:t>Provee información relevante</a:t>
            </a:r>
          </a:p>
          <a:p>
            <a:pPr marL="419100" indent="-342900" eaLnBrk="1" hangingPunct="1">
              <a:lnSpc>
                <a:spcPct val="105000"/>
              </a:lnSpc>
              <a:buAutoNum type="alphaLcParenR"/>
            </a:pPr>
            <a:r>
              <a:rPr lang="es-ES_tradnl" sz="1600" dirty="0" smtClean="0">
                <a:solidFill>
                  <a:srgbClr val="000090"/>
                </a:solidFill>
                <a:ea typeface="ＭＳ Ｐゴシック" charset="-128"/>
                <a:cs typeface="Arial" charset="0"/>
              </a:rPr>
              <a:t>Provee una fiel representación </a:t>
            </a:r>
          </a:p>
          <a:p>
            <a:pPr marL="76200" eaLnBrk="1" hangingPunct="1">
              <a:lnSpc>
                <a:spcPct val="105000"/>
              </a:lnSpc>
            </a:pPr>
            <a:endParaRPr lang="es-ES_tradnl" sz="1600" dirty="0">
              <a:solidFill>
                <a:srgbClr val="000090"/>
              </a:solidFill>
              <a:ea typeface="ＭＳ Ｐゴシック" charset="-128"/>
              <a:cs typeface="Arial" charset="0"/>
            </a:endParaRPr>
          </a:p>
          <a:p>
            <a:pPr defTabSz="1019175"/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9" name="Text Placeholder 5"/>
          <p:cNvSpPr>
            <a:spLocks/>
          </p:cNvSpPr>
          <p:nvPr/>
        </p:nvSpPr>
        <p:spPr bwMode="auto">
          <a:xfrm flipH="1">
            <a:off x="5655348" y="4606733"/>
            <a:ext cx="3216821" cy="1280769"/>
          </a:xfrm>
          <a:prstGeom prst="homePlate">
            <a:avLst>
              <a:gd name="adj" fmla="val 11880"/>
            </a:avLst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180000" tIns="36000" rIns="36000" bIns="36000"/>
          <a:lstStyle/>
          <a:p>
            <a:pPr algn="ctr" defTabSz="957263">
              <a:spcBef>
                <a:spcPts val="400"/>
              </a:spcBef>
              <a:buFont typeface="Arial" pitchFamily="34" charset="0"/>
              <a:buNone/>
            </a:pPr>
            <a:endParaRPr lang="en-US" sz="1400" dirty="0" smtClean="0">
              <a:solidFill>
                <a:schemeClr val="tx2"/>
              </a:solidFill>
            </a:endParaRPr>
          </a:p>
          <a:p>
            <a:pPr algn="ctr" defTabSz="957263">
              <a:spcBef>
                <a:spcPts val="400"/>
              </a:spcBef>
              <a:buFont typeface="Arial" pitchFamily="34" charset="0"/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Provee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una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fiel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representación</a:t>
            </a:r>
            <a:endParaRPr lang="en-US" b="1" dirty="0" smtClean="0">
              <a:solidFill>
                <a:schemeClr val="tx2"/>
              </a:solidFill>
            </a:endParaRPr>
          </a:p>
          <a:p>
            <a:pPr algn="ctr" defTabSz="957263">
              <a:spcBef>
                <a:spcPts val="40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chemeClr val="tx2"/>
                </a:solidFill>
              </a:rPr>
              <a:t>(</a:t>
            </a:r>
            <a:r>
              <a:rPr lang="en-US" sz="1400" b="1" dirty="0" err="1" smtClean="0">
                <a:solidFill>
                  <a:schemeClr val="tx2"/>
                </a:solidFill>
              </a:rPr>
              <a:t>incidida</a:t>
            </a:r>
            <a:r>
              <a:rPr lang="en-US" sz="1400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</a:rPr>
              <a:t>por</a:t>
            </a:r>
            <a:r>
              <a:rPr lang="en-US" sz="1400" b="1" dirty="0" smtClean="0">
                <a:solidFill>
                  <a:schemeClr val="tx2"/>
                </a:solidFill>
              </a:rPr>
              <a:t> la </a:t>
            </a:r>
            <a:r>
              <a:rPr lang="en-US" sz="1400" b="1" dirty="0" err="1" smtClean="0">
                <a:solidFill>
                  <a:schemeClr val="tx2"/>
                </a:solidFill>
              </a:rPr>
              <a:t>incertidumbre</a:t>
            </a:r>
            <a:r>
              <a:rPr lang="en-US" sz="1400" b="1" dirty="0" smtClean="0">
                <a:solidFill>
                  <a:schemeClr val="tx2"/>
                </a:solidFill>
              </a:rPr>
              <a:t> de la </a:t>
            </a:r>
            <a:r>
              <a:rPr lang="en-US" sz="1400" b="1" dirty="0" err="1" smtClean="0">
                <a:solidFill>
                  <a:schemeClr val="tx2"/>
                </a:solidFill>
              </a:rPr>
              <a:t>medición</a:t>
            </a:r>
            <a:r>
              <a:rPr lang="en-US" sz="1400" b="1" dirty="0" smtClean="0">
                <a:solidFill>
                  <a:schemeClr val="tx2"/>
                </a:solidFill>
              </a:rPr>
              <a:t>)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0" name="Oval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96238" y="4077073"/>
            <a:ext cx="2009033" cy="1907679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Satisface</a:t>
            </a:r>
            <a:r>
              <a:rPr lang="en-US" sz="1200" b="1" dirty="0" smtClean="0">
                <a:solidFill>
                  <a:schemeClr val="bg1"/>
                </a:solidFill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</a:rPr>
              <a:t>definición</a:t>
            </a:r>
            <a:r>
              <a:rPr lang="en-US" sz="1200" b="1" dirty="0" smtClean="0">
                <a:solidFill>
                  <a:schemeClr val="bg1"/>
                </a:solidFill>
              </a:rPr>
              <a:t> de </a:t>
            </a:r>
            <a:r>
              <a:rPr lang="en-US" sz="1200" b="1" dirty="0" err="1" smtClean="0">
                <a:solidFill>
                  <a:schemeClr val="bg1"/>
                </a:solidFill>
              </a:rPr>
              <a:t>elemento</a:t>
            </a:r>
            <a:endParaRPr lang="en-US" sz="12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16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87624" y="6013742"/>
            <a:ext cx="712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                                            SE REQUIERE EL USO DEL JUICIO PROFESIONAL</a:t>
            </a:r>
          </a:p>
          <a:p>
            <a:r>
              <a:rPr lang="es-AR" sz="1400" b="1" dirty="0" smtClean="0"/>
              <a:t>                           Las normas </a:t>
            </a:r>
            <a:r>
              <a:rPr lang="es-AR" sz="1400" b="1" smtClean="0"/>
              <a:t>contables toman </a:t>
            </a:r>
            <a:r>
              <a:rPr lang="es-AR" sz="1400" b="1" dirty="0" smtClean="0"/>
              <a:t>posición sobre el reconocimiento 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31358431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15</a:t>
            </a:fld>
            <a:endParaRPr lang="es-AR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9512" y="83671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1000" lvl="2" indent="0" algn="ctr">
              <a:buFontTx/>
              <a:buNone/>
            </a:pPr>
            <a:r>
              <a:rPr lang="es-ES_tradnl" sz="2800" b="1" noProof="0" dirty="0" smtClean="0"/>
              <a:t>DESRECONOMIENTO (o BAJA DE LAS CUENTAS)</a:t>
            </a: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2348880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">
              <a:spcAft>
                <a:spcPts val="1200"/>
              </a:spcAft>
            </a:pPr>
            <a:r>
              <a:rPr lang="es-AR" sz="2000" b="1" dirty="0" smtClean="0">
                <a:solidFill>
                  <a:srgbClr val="C00000"/>
                </a:solidFill>
              </a:rPr>
              <a:t>Es la eliminación del Estado de Situación Financiera de todo o parte de un activo o pasivo previamente reconocido.</a:t>
            </a:r>
          </a:p>
          <a:p>
            <a:pPr marL="18288">
              <a:spcAft>
                <a:spcPts val="1200"/>
              </a:spcAft>
            </a:pPr>
            <a:r>
              <a:rPr lang="es-AR" sz="2000" b="1" dirty="0" smtClean="0">
                <a:solidFill>
                  <a:srgbClr val="C00000"/>
                </a:solidFill>
              </a:rPr>
              <a:t>Para un activo, el </a:t>
            </a:r>
            <a:r>
              <a:rPr lang="es-AR" sz="2000" b="1" dirty="0" err="1" smtClean="0">
                <a:solidFill>
                  <a:srgbClr val="C00000"/>
                </a:solidFill>
              </a:rPr>
              <a:t>desreconocimiento</a:t>
            </a:r>
            <a:r>
              <a:rPr lang="es-AR" sz="2000" b="1" dirty="0" smtClean="0">
                <a:solidFill>
                  <a:srgbClr val="C00000"/>
                </a:solidFill>
              </a:rPr>
              <a:t> (o baja) normalmente ocurre cuando la entidad pierde el control de todo o parte del activo previamente reconocido.</a:t>
            </a:r>
          </a:p>
          <a:p>
            <a:pPr marL="18288">
              <a:spcAft>
                <a:spcPts val="1200"/>
              </a:spcAft>
            </a:pPr>
            <a:r>
              <a:rPr lang="es-AR" sz="2000" b="1" dirty="0" smtClean="0">
                <a:solidFill>
                  <a:srgbClr val="C00000"/>
                </a:solidFill>
              </a:rPr>
              <a:t>Para un pasivo, el </a:t>
            </a:r>
            <a:r>
              <a:rPr lang="es-AR" sz="2000" b="1" dirty="0" err="1" smtClean="0">
                <a:solidFill>
                  <a:srgbClr val="C00000"/>
                </a:solidFill>
              </a:rPr>
              <a:t>desreconocimiento</a:t>
            </a:r>
            <a:r>
              <a:rPr lang="es-AR" sz="2000" b="1" dirty="0" smtClean="0">
                <a:solidFill>
                  <a:srgbClr val="C00000"/>
                </a:solidFill>
              </a:rPr>
              <a:t> (o baja) normalmente ocurre cuando la entidad deja de tener una obligación presente por todo o parte de un pasivo previamente reconocido. </a:t>
            </a:r>
          </a:p>
        </p:txBody>
      </p:sp>
    </p:spTree>
    <p:extLst>
      <p:ext uri="{BB962C8B-B14F-4D97-AF65-F5344CB8AC3E}">
        <p14:creationId xmlns:p14="http://schemas.microsoft.com/office/powerpoint/2010/main" val="3542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16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43608" y="1988840"/>
            <a:ext cx="7488831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algn="ctr"/>
            <a:endParaRPr lang="es-AR" sz="2400" b="1" i="1" dirty="0" smtClean="0"/>
          </a:p>
          <a:p>
            <a:pPr algn="ctr"/>
            <a:r>
              <a:rPr lang="es-AR" sz="2400" b="1" i="1" dirty="0" smtClean="0"/>
              <a:t>Es un incremento en activos o una disminución en pasivos que resulta en un incremento del patrimonio neto, por una razón distinta de las contribuciones o aportes de los propietarios. 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INGRESO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4869160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AR" sz="1200" b="1" i="1" dirty="0" smtClean="0"/>
          </a:p>
          <a:p>
            <a:pPr algn="ctr"/>
            <a:endParaRPr lang="es-AR" b="1" i="1" dirty="0"/>
          </a:p>
        </p:txBody>
      </p:sp>
    </p:spTree>
    <p:extLst>
      <p:ext uri="{BB962C8B-B14F-4D97-AF65-F5344CB8AC3E}">
        <p14:creationId xmlns:p14="http://schemas.microsoft.com/office/powerpoint/2010/main" val="32054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17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43608" y="1988840"/>
            <a:ext cx="7488831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s-AR" sz="2400" b="1" i="1" dirty="0" smtClean="0"/>
          </a:p>
          <a:p>
            <a:pPr algn="ctr"/>
            <a:r>
              <a:rPr lang="es-AR" sz="2400" b="1" i="1" dirty="0" smtClean="0"/>
              <a:t>Es una disminución en activos o un incremento en pasivos, que resulta en una disminución del patrimonio neto, por una razón  distinta de las distribuciones a los propietarios (dividendos o devoluciones de capital).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GASTO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4869160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s-AR" sz="1200" b="1" i="1" dirty="0" smtClean="0"/>
          </a:p>
          <a:p>
            <a:pPr algn="ctr"/>
            <a:endParaRPr lang="es-AR" b="1" i="1" dirty="0"/>
          </a:p>
        </p:txBody>
      </p:sp>
    </p:spTree>
    <p:extLst>
      <p:ext uri="{BB962C8B-B14F-4D97-AF65-F5344CB8AC3E}">
        <p14:creationId xmlns:p14="http://schemas.microsoft.com/office/powerpoint/2010/main" val="282903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18</a:t>
            </a:fld>
            <a:endParaRPr lang="es-AR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ECUACIÓN CONTABLE FUNDAMENTAL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043608" y="1412776"/>
            <a:ext cx="7344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indent="-812800" algn="ctr"/>
            <a:r>
              <a:rPr lang="es-ES_tradnl" sz="1600" b="1" i="1" dirty="0" smtClean="0">
                <a:solidFill>
                  <a:srgbClr val="000000"/>
                </a:solidFill>
              </a:rPr>
              <a:t>Exprese la ecuación contable básica y calcule el capital para la siguiente empresa que comienza actividades y se dedicará a la producción de zapatos.</a:t>
            </a:r>
            <a:endParaRPr lang="es-ES_tradnl" sz="1600" b="1" u="sng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31161"/>
              </p:ext>
            </p:extLst>
          </p:nvPr>
        </p:nvGraphicFramePr>
        <p:xfrm>
          <a:off x="2915816" y="2043688"/>
          <a:ext cx="3375025" cy="109728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E886BE"/>
                  </a:outerShdw>
                </a:effectLst>
              </a:tblPr>
              <a:tblGrid>
                <a:gridCol w="202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i="0" dirty="0">
                          <a:latin typeface="Calibri"/>
                          <a:cs typeface="Times New Roman"/>
                        </a:rPr>
                        <a:t>ELEMENTO</a:t>
                      </a:r>
                      <a:endParaRPr lang="es-AR" sz="1000" b="1" i="1" dirty="0">
                        <a:latin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Times New Roman"/>
                          <a:cs typeface="Times New Roman"/>
                        </a:rPr>
                        <a:t>IMPORTE</a:t>
                      </a:r>
                      <a:endParaRPr lang="es-AR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Times New Roman"/>
                          <a:cs typeface="Times New Roman"/>
                        </a:rPr>
                        <a:t>Dinero en efectivo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Times New Roman"/>
                          <a:cs typeface="Times New Roman"/>
                        </a:rPr>
                        <a:t>37.000</a:t>
                      </a:r>
                      <a:endParaRPr lang="es-AR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Times New Roman"/>
                          <a:cs typeface="Times New Roman"/>
                        </a:rPr>
                        <a:t>Deudas bancarias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Times New Roman"/>
                          <a:cs typeface="Times New Roman"/>
                        </a:rPr>
                        <a:t>8.000</a:t>
                      </a:r>
                      <a:endParaRPr lang="es-AR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Times New Roman"/>
                          <a:cs typeface="Times New Roman"/>
                        </a:rPr>
                        <a:t>Maquinarias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Times New Roman"/>
                          <a:cs typeface="Times New Roman"/>
                        </a:rPr>
                        <a:t>220.000</a:t>
                      </a:r>
                      <a:endParaRPr lang="es-AR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Times New Roman"/>
                          <a:cs typeface="Times New Roman"/>
                        </a:rPr>
                        <a:t>Muebles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>
                          <a:latin typeface="Calibri"/>
                          <a:ea typeface="Times New Roman"/>
                          <a:cs typeface="Times New Roman"/>
                        </a:rPr>
                        <a:t>20.000</a:t>
                      </a:r>
                      <a:endParaRPr lang="es-AR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Times New Roman"/>
                          <a:cs typeface="Times New Roman"/>
                        </a:rPr>
                        <a:t>Capital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Times New Roman"/>
                          <a:cs typeface="Times New Roman"/>
                        </a:rPr>
                        <a:t>¿?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/>
        </p:nvGraphicFramePr>
        <p:xfrm>
          <a:off x="1475656" y="3429000"/>
          <a:ext cx="6096000" cy="5205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5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>
                          <a:latin typeface="Tahoma"/>
                          <a:ea typeface="Times New Roman"/>
                          <a:cs typeface="Times New Roman"/>
                        </a:rPr>
                        <a:t>ACTIVO = PASIVO + </a:t>
                      </a:r>
                      <a:r>
                        <a:rPr lang="es-ES" sz="1100" dirty="0" smtClean="0">
                          <a:latin typeface="Tahoma"/>
                          <a:ea typeface="Times New Roman"/>
                          <a:cs typeface="Times New Roman"/>
                        </a:rPr>
                        <a:t>PATRIMONIO NETO</a:t>
                      </a:r>
                      <a:endParaRPr lang="es-AR" sz="11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2170" marR="42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latin typeface="Tahoma"/>
                          <a:ea typeface="Times New Roman"/>
                          <a:cs typeface="Times New Roman"/>
                        </a:rPr>
                        <a:t>ACTIVO</a:t>
                      </a:r>
                      <a:endParaRPr lang="es-AR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2170" marR="42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>
                          <a:latin typeface="Tahoma"/>
                          <a:ea typeface="Times New Roman"/>
                          <a:cs typeface="Times New Roman"/>
                        </a:rPr>
                        <a:t>PASIVO</a:t>
                      </a:r>
                      <a:endParaRPr lang="es-AR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2170" marR="42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100" dirty="0" smtClean="0">
                          <a:latin typeface="Tahoma"/>
                          <a:ea typeface="Times New Roman"/>
                          <a:cs typeface="Times New Roman"/>
                        </a:rPr>
                        <a:t>PATRIMONIO NETO</a:t>
                      </a:r>
                      <a:endParaRPr lang="es-AR" sz="11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2170" marR="42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2170" marR="42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2170" marR="42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s-ES" sz="11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2170" marR="42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20 Rectángulo"/>
          <p:cNvSpPr/>
          <p:nvPr/>
        </p:nvSpPr>
        <p:spPr>
          <a:xfrm>
            <a:off x="683568" y="4149080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indent="-812800" algn="ctr"/>
            <a:r>
              <a:rPr lang="es-ES_tradnl" sz="1600" b="1" i="1" dirty="0" smtClean="0">
                <a:solidFill>
                  <a:srgbClr val="000000"/>
                </a:solidFill>
              </a:rPr>
              <a:t>Exprese la ecuación contable básica y calcule el capital para la siguiente empresa en marcha:</a:t>
            </a:r>
            <a:endParaRPr lang="es-ES_tradnl" sz="1600" b="1" u="sng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2483768" y="4725144"/>
          <a:ext cx="3375025" cy="1097280"/>
        </p:xfrm>
        <a:graphic>
          <a:graphicData uri="http://schemas.openxmlformats.org/drawingml/2006/table">
            <a:tbl>
              <a:tblPr/>
              <a:tblGrid>
                <a:gridCol w="202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000" b="1" i="0" dirty="0">
                          <a:latin typeface="Calibri"/>
                          <a:cs typeface="Times New Roman"/>
                        </a:rPr>
                        <a:t>ELEMENTO</a:t>
                      </a:r>
                      <a:endParaRPr lang="es-AR" sz="1000" b="1" i="1" dirty="0">
                        <a:latin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Calibri"/>
                          <a:ea typeface="Times New Roman"/>
                          <a:cs typeface="Times New Roman"/>
                        </a:rPr>
                        <a:t>IMPORTE</a:t>
                      </a:r>
                      <a:endParaRPr lang="es-AR" sz="12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Calibri"/>
                          <a:ea typeface="Times New Roman"/>
                          <a:cs typeface="Times New Roman"/>
                        </a:rPr>
                        <a:t>Bienes y Derechos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Calibri"/>
                          <a:ea typeface="Times New Roman"/>
                          <a:cs typeface="Times New Roman"/>
                        </a:rPr>
                        <a:t>385.000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Calibri"/>
                          <a:ea typeface="Times New Roman"/>
                          <a:cs typeface="Times New Roman"/>
                        </a:rPr>
                        <a:t>Obligaciones con terceros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Calibri"/>
                          <a:ea typeface="Times New Roman"/>
                          <a:cs typeface="Times New Roman"/>
                        </a:rPr>
                        <a:t>120.000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Calibri"/>
                          <a:ea typeface="Times New Roman"/>
                          <a:cs typeface="Times New Roman"/>
                        </a:rPr>
                        <a:t>Resultados</a:t>
                      </a:r>
                      <a:r>
                        <a:rPr lang="es-ES" sz="1200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Positivos del </a:t>
                      </a:r>
                      <a:r>
                        <a:rPr lang="es-ES" sz="1200" baseline="0" dirty="0" err="1" smtClean="0">
                          <a:latin typeface="Calibri"/>
                          <a:ea typeface="Times New Roman"/>
                          <a:cs typeface="Times New Roman"/>
                        </a:rPr>
                        <a:t>Ej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Calibri"/>
                          <a:ea typeface="Times New Roman"/>
                          <a:cs typeface="Times New Roman"/>
                        </a:rPr>
                        <a:t>150.000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Calibri"/>
                          <a:ea typeface="Times New Roman"/>
                          <a:cs typeface="Times New Roman"/>
                        </a:rPr>
                        <a:t>Resultados Negativos del </a:t>
                      </a:r>
                      <a:r>
                        <a:rPr lang="es-ES" sz="1200" dirty="0" err="1" smtClean="0">
                          <a:latin typeface="Calibri"/>
                          <a:ea typeface="Times New Roman"/>
                          <a:cs typeface="Times New Roman"/>
                        </a:rPr>
                        <a:t>Ej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Calibri"/>
                          <a:ea typeface="Times New Roman"/>
                          <a:cs typeface="Times New Roman"/>
                        </a:rPr>
                        <a:t>93.000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15900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Times New Roman"/>
                          <a:cs typeface="Times New Roman"/>
                        </a:rPr>
                        <a:t>Capital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Calibri"/>
                          <a:ea typeface="Times New Roman"/>
                          <a:cs typeface="Times New Roman"/>
                        </a:rPr>
                        <a:t>¿?</a:t>
                      </a:r>
                      <a:endParaRPr lang="es-AR" sz="1200" dirty="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19</a:t>
            </a:fld>
            <a:endParaRPr lang="es-AR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9512" y="83671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1000" lvl="2" indent="0" algn="ctr">
              <a:buFontTx/>
              <a:buNone/>
            </a:pPr>
            <a:r>
              <a:rPr lang="es-ES_tradnl" sz="2800" b="1" dirty="0" smtClean="0"/>
              <a:t>LAS VARIACIONES PATRIMONIALES</a:t>
            </a: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83568" y="2708920"/>
            <a:ext cx="79928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b="1" dirty="0" smtClean="0">
                <a:solidFill>
                  <a:srgbClr val="C00000"/>
                </a:solidFill>
              </a:rPr>
              <a:t>Transacciones</a:t>
            </a:r>
            <a:r>
              <a:rPr lang="es-AR" sz="2000" dirty="0" smtClean="0">
                <a:solidFill>
                  <a:srgbClr val="C00000"/>
                </a:solidFill>
              </a:rPr>
              <a:t>: </a:t>
            </a:r>
            <a:r>
              <a:rPr lang="es-AR" sz="2000" dirty="0" smtClean="0"/>
              <a:t>operaciones que generan derechos y obligaciones efectivos entre las partes (por ejemplo, de entrega de bienes o dinero, prestación de servicios, </a:t>
            </a:r>
            <a:r>
              <a:rPr lang="es-AR" sz="2000" dirty="0" err="1" smtClean="0"/>
              <a:t>etc</a:t>
            </a:r>
            <a:r>
              <a:rPr lang="es-AR" sz="2000" dirty="0" smtClean="0"/>
              <a:t>).</a:t>
            </a:r>
          </a:p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b="1" dirty="0" smtClean="0">
                <a:solidFill>
                  <a:srgbClr val="C00000"/>
                </a:solidFill>
              </a:rPr>
              <a:t>Cambios en el valor de activos o pasivos</a:t>
            </a:r>
            <a:r>
              <a:rPr lang="es-AR" sz="2000" dirty="0">
                <a:solidFill>
                  <a:srgbClr val="C00000"/>
                </a:solidFill>
              </a:rPr>
              <a:t> </a:t>
            </a:r>
            <a:r>
              <a:rPr lang="es-AR" sz="2000" dirty="0" smtClean="0">
                <a:solidFill>
                  <a:srgbClr val="C00000"/>
                </a:solidFill>
              </a:rPr>
              <a:t>(que deban ser reconocidos contablemente)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123728" y="184482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Hechos que generan cambios en el patrimonio del ente: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LA IGUALDAD PATRIMONIAL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403648" y="1772816"/>
            <a:ext cx="6588968" cy="2748136"/>
          </a:xfrm>
          <a:prstGeom prst="rect">
            <a:avLst/>
          </a:prstGeom>
          <a:solidFill>
            <a:srgbClr val="B6FD9D"/>
          </a:solidFill>
          <a:ln w="508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AR" dirty="0">
              <a:solidFill>
                <a:srgbClr val="000000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691680" y="4941168"/>
            <a:ext cx="664242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800" b="1" dirty="0">
                <a:solidFill>
                  <a:srgbClr val="000000"/>
                </a:solidFill>
              </a:rPr>
              <a:t>          Recursos     </a:t>
            </a:r>
            <a:r>
              <a:rPr lang="es-ES_tradnl" sz="2800" b="1" dirty="0" smtClean="0">
                <a:solidFill>
                  <a:srgbClr val="000000"/>
                </a:solidFill>
              </a:rPr>
              <a:t>   </a:t>
            </a:r>
            <a:r>
              <a:rPr lang="es-ES_tradnl" sz="2800" b="1" dirty="0">
                <a:solidFill>
                  <a:srgbClr val="000000"/>
                </a:solidFill>
              </a:rPr>
              <a:t>=    Financiamiento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55576" y="5517232"/>
            <a:ext cx="77768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 dirty="0">
                <a:solidFill>
                  <a:srgbClr val="000000"/>
                </a:solidFill>
              </a:rPr>
              <a:t>       </a:t>
            </a:r>
            <a:r>
              <a:rPr lang="es-ES_tradnl" sz="2400" b="1" dirty="0" smtClean="0">
                <a:solidFill>
                  <a:srgbClr val="000000"/>
                </a:solidFill>
              </a:rPr>
              <a:t>Aplicaciones de fondos     </a:t>
            </a:r>
            <a:r>
              <a:rPr lang="es-ES_tradnl" sz="2400" b="1" dirty="0">
                <a:solidFill>
                  <a:srgbClr val="000000"/>
                </a:solidFill>
              </a:rPr>
              <a:t>=    </a:t>
            </a:r>
            <a:r>
              <a:rPr lang="es-ES_tradnl" sz="2400" b="1" dirty="0" smtClean="0">
                <a:solidFill>
                  <a:srgbClr val="000000"/>
                </a:solidFill>
              </a:rPr>
              <a:t>Orígenes de fondos</a:t>
            </a:r>
            <a:endParaRPr lang="es-ES_tradnl" sz="2400" b="1" dirty="0">
              <a:solidFill>
                <a:srgbClr val="000000"/>
              </a:solidFill>
            </a:endParaRPr>
          </a:p>
        </p:txBody>
      </p:sp>
      <p:cxnSp>
        <p:nvCxnSpPr>
          <p:cNvPr id="18" name="17 Conector recto"/>
          <p:cNvCxnSpPr>
            <a:stCxn id="13" idx="0"/>
            <a:endCxn id="13" idx="2"/>
          </p:cNvCxnSpPr>
          <p:nvPr/>
        </p:nvCxnSpPr>
        <p:spPr>
          <a:xfrm>
            <a:off x="4698132" y="1772816"/>
            <a:ext cx="0" cy="27481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3" idx="3"/>
          </p:cNvCxnSpPr>
          <p:nvPr/>
        </p:nvCxnSpPr>
        <p:spPr>
          <a:xfrm flipH="1" flipV="1">
            <a:off x="4716016" y="3140968"/>
            <a:ext cx="3276600" cy="59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547664" y="198884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00B0F0"/>
                </a:solidFill>
              </a:rPr>
              <a:t>ACTIVO</a:t>
            </a:r>
            <a:endParaRPr lang="es-AR" sz="2400" b="1" dirty="0">
              <a:solidFill>
                <a:srgbClr val="00B0F0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860032" y="184482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00B0F0"/>
                </a:solidFill>
              </a:rPr>
              <a:t>PASIVO</a:t>
            </a:r>
            <a:endParaRPr lang="es-AR" sz="2400" b="1" dirty="0">
              <a:solidFill>
                <a:srgbClr val="00B0F0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860032" y="328498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00B0F0"/>
                </a:solidFill>
              </a:rPr>
              <a:t>PATRIMONIO NETO</a:t>
            </a:r>
            <a:endParaRPr lang="es-AR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20</a:t>
            </a:fld>
            <a:endParaRPr lang="es-AR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9512" y="83671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1000" lvl="2" indent="0" algn="ctr">
              <a:buFontTx/>
              <a:buNone/>
            </a:pPr>
            <a:r>
              <a:rPr lang="es-ES_tradnl" sz="2800" b="1" dirty="0" smtClean="0"/>
              <a:t>LAS VARIACIONES PATRIMONIALES</a:t>
            </a: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83568" y="2564904"/>
            <a:ext cx="799288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u="sng" dirty="0" smtClean="0"/>
              <a:t>PERMUTATIVAS:</a:t>
            </a:r>
            <a:r>
              <a:rPr lang="es-ES" b="1" dirty="0" smtClean="0"/>
              <a:t> </a:t>
            </a:r>
            <a:r>
              <a:rPr lang="es-ES" dirty="0" smtClean="0"/>
              <a:t>Aquellas operaciones y hechos que no modifican cuantitativamente el </a:t>
            </a:r>
            <a:r>
              <a:rPr lang="es-ES" b="1" dirty="0" smtClean="0"/>
              <a:t>Patrimonio Neto</a:t>
            </a:r>
            <a:r>
              <a:rPr lang="es-ES" dirty="0" smtClean="0"/>
              <a:t> constituyen </a:t>
            </a:r>
            <a:r>
              <a:rPr lang="es-ES" b="1" dirty="0" smtClean="0"/>
              <a:t>Variaciones Patrimoniales </a:t>
            </a:r>
            <a:r>
              <a:rPr lang="es-ES" b="1" dirty="0" err="1" smtClean="0"/>
              <a:t>Permutativas</a:t>
            </a:r>
            <a:r>
              <a:rPr lang="es-ES" dirty="0" smtClean="0"/>
              <a:t>. Es decir, estas variaciones no aumentan ni disminuyen el </a:t>
            </a:r>
            <a:r>
              <a:rPr lang="es-ES" b="1" dirty="0" smtClean="0"/>
              <a:t>Patrimonio Neto</a:t>
            </a:r>
            <a:r>
              <a:rPr lang="es-ES" dirty="0" smtClean="0"/>
              <a:t>, solamente lo afectan en forma cualitativa.</a:t>
            </a:r>
            <a:endParaRPr lang="es-AR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475656" y="4293531"/>
            <a:ext cx="60486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Solamente hacen variar:</a:t>
            </a:r>
            <a:endParaRPr kumimoji="0" lang="es-A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Cualitativamente la composición del Activo o del Pasivo, o</a:t>
            </a:r>
            <a:endParaRPr kumimoji="0" lang="es-A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80975" algn="l"/>
              </a:tabLst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 Cuantitativamente el Activo y Pasivo a la vez y por igual importe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21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71600" y="1524000"/>
            <a:ext cx="3429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_tradnl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Permutativas</a:t>
            </a: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Activo y + Pasivo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Activo y  - Pasivo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Activo y - Activo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Pasivo y – Pasivo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4724400" y="1524000"/>
            <a:ext cx="3810000" cy="4114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836712"/>
            <a:ext cx="6477000" cy="838200"/>
          </a:xfrm>
        </p:spPr>
        <p:txBody>
          <a:bodyPr/>
          <a:lstStyle/>
          <a:p>
            <a:r>
              <a:rPr lang="es-ES_tradnl" sz="3600" b="1" dirty="0" smtClean="0">
                <a:solidFill>
                  <a:srgbClr val="002060"/>
                </a:solidFill>
              </a:rPr>
              <a:t>Las variaciones patrimoniales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22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9512" y="83671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1000" lvl="2" indent="0" algn="ctr">
              <a:buFontTx/>
              <a:buNone/>
            </a:pPr>
            <a:r>
              <a:rPr lang="es-ES_tradnl" sz="2800" b="1" dirty="0" smtClean="0"/>
              <a:t>LAS VARIACIONES PATRIMONIALES</a:t>
            </a: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83568" y="2564904"/>
            <a:ext cx="799288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u="sng" dirty="0" smtClean="0"/>
              <a:t>MODIFICATIVAS:</a:t>
            </a:r>
            <a:r>
              <a:rPr lang="es-ES" b="1" dirty="0" smtClean="0"/>
              <a:t> </a:t>
            </a:r>
            <a:r>
              <a:rPr lang="es-ES" dirty="0" smtClean="0"/>
              <a:t>Aquellas operaciones y hechos que modifican cuantitativamente el </a:t>
            </a:r>
            <a:r>
              <a:rPr lang="es-ES" b="1" dirty="0" smtClean="0"/>
              <a:t>Patrimonio Neto</a:t>
            </a:r>
            <a:r>
              <a:rPr lang="es-ES" dirty="0" smtClean="0"/>
              <a:t>, </a:t>
            </a:r>
            <a:r>
              <a:rPr lang="es-ES" dirty="0" smtClean="0">
                <a:solidFill>
                  <a:srgbClr val="FF0000"/>
                </a:solidFill>
              </a:rPr>
              <a:t>que no se originan en transacciones con sus propietarios </a:t>
            </a:r>
            <a:r>
              <a:rPr lang="es-ES" dirty="0" smtClean="0"/>
              <a:t>(aportes o distribuciones), constituyen  </a:t>
            </a:r>
            <a:r>
              <a:rPr lang="es-ES" b="1" dirty="0" smtClean="0"/>
              <a:t>Variaciones Patrimoniales Modificativas</a:t>
            </a:r>
            <a:r>
              <a:rPr lang="es-ES" dirty="0" smtClean="0"/>
              <a:t>. Es decir, estas variaciones aumentan o disminuyen el </a:t>
            </a:r>
            <a:r>
              <a:rPr lang="es-ES" b="1" dirty="0" smtClean="0"/>
              <a:t>Patrimonio Neto.</a:t>
            </a:r>
            <a:endParaRPr lang="es-AR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475656" y="4478197"/>
            <a:ext cx="60486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r>
              <a:rPr kumimoji="0" lang="es-A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Se generan </a:t>
            </a:r>
            <a:r>
              <a:rPr lang="es-AR" sz="1200" b="1" dirty="0" smtClean="0">
                <a:latin typeface="Tahoma" pitchFamily="34" charset="0"/>
                <a:ea typeface="Times New Roman" pitchFamily="18" charset="0"/>
                <a:cs typeface="Tahoma" pitchFamily="34" charset="0"/>
              </a:rPr>
              <a:t>ingresos o gastos (resultados positivos o negativos)</a:t>
            </a:r>
            <a:endParaRPr kumimoji="0" lang="es-E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23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836712"/>
            <a:ext cx="6477000" cy="838200"/>
          </a:xfrm>
        </p:spPr>
        <p:txBody>
          <a:bodyPr/>
          <a:lstStyle/>
          <a:p>
            <a:r>
              <a:rPr lang="es-ES_tradnl" sz="3600" b="1" dirty="0" smtClean="0">
                <a:solidFill>
                  <a:srgbClr val="002060"/>
                </a:solidFill>
              </a:rPr>
              <a:t>Las variaciones patrimoniales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43608" y="1844824"/>
            <a:ext cx="4320480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Modificativas (de resultado)</a:t>
            </a: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+Activo + Ingreso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Activo + Gasto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Pasivo + Gasto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Pasivo </a:t>
            </a:r>
            <a:r>
              <a:rPr lang="es-ES_tradnl" sz="3200" dirty="0" smtClean="0">
                <a:solidFill>
                  <a:srgbClr val="002060"/>
                </a:solidFill>
              </a:rPr>
              <a:t>+ Ingreso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Otros</a:t>
            </a:r>
            <a:r>
              <a:rPr kumimoji="0" lang="es-ES_tradnl" sz="3200" b="1" i="1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casos no frecuentes: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ES_tradnl" sz="3200" dirty="0" smtClean="0">
                <a:solidFill>
                  <a:srgbClr val="002060"/>
                </a:solidFill>
              </a:rPr>
              <a:t> + Activo y + Pasivo (distinto valor)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ES_tradnl" sz="3200" dirty="0" smtClean="0">
                <a:solidFill>
                  <a:srgbClr val="002060"/>
                </a:solidFill>
              </a:rPr>
              <a:t> - Activo y  - Pasivo (distinto valor)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ES_tradnl" sz="3200" dirty="0" smtClean="0">
                <a:solidFill>
                  <a:srgbClr val="002060"/>
                </a:solidFill>
              </a:rPr>
              <a:t> + Activo y - Activo (distinto valor)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ES_tradnl" sz="3200" dirty="0" smtClean="0">
                <a:solidFill>
                  <a:srgbClr val="002060"/>
                </a:solidFill>
              </a:rPr>
              <a:t> + Pasivo y - Pasivo (distinto valor)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5364088" y="1772816"/>
            <a:ext cx="2622376" cy="46085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24</a:t>
            </a:fld>
            <a:endParaRPr lang="es-AR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9512" y="83671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1000" lvl="2" indent="0" algn="ctr">
              <a:buFontTx/>
              <a:buNone/>
            </a:pPr>
            <a:r>
              <a:rPr lang="es-ES_tradnl" sz="2800" b="1" dirty="0" smtClean="0"/>
              <a:t>LAS VARIACIONES PATRIMONIALES</a:t>
            </a: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83568" y="2564904"/>
            <a:ext cx="799288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b="1" u="sng" dirty="0" smtClean="0"/>
              <a:t>RELACIONADAS CON LOS PROPIETARIOS:</a:t>
            </a:r>
            <a:r>
              <a:rPr lang="es-ES" b="1" dirty="0" smtClean="0"/>
              <a:t> </a:t>
            </a:r>
            <a:r>
              <a:rPr lang="es-ES" dirty="0" smtClean="0"/>
              <a:t>Aquellas operaciones y hechos que modifican cuantitativamente o cualitativamente el </a:t>
            </a:r>
            <a:r>
              <a:rPr lang="es-ES" b="1" dirty="0" smtClean="0"/>
              <a:t>Patrimonio Neto, </a:t>
            </a:r>
            <a:r>
              <a:rPr lang="es-ES" dirty="0" smtClean="0"/>
              <a:t>pero cuyo origen está en las transacciones relacionadas con los propietarios del ente o en transferencias entre cuentas del Patrimonio Neto las cuales, en general, tienen alguna implicancia para los propietarios.  Ejemplo de ellas son:  aumento de capital social, reducciones de capital social, reparto de utilidades según la decisión de la Asamblea de Socios, constitución de reservas, distribución de dividendos en acciones, etc.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25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83568" y="1504392"/>
            <a:ext cx="5184576" cy="4114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_tradnl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Relacionadas con propietarios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Capital + Activo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s-ES_tradnl" sz="2800" dirty="0" smtClean="0">
                <a:solidFill>
                  <a:srgbClr val="002060"/>
                </a:solidFill>
              </a:rPr>
              <a:t>+ Capital - Pasivo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- Resultado </a:t>
            </a:r>
            <a:r>
              <a:rPr lang="es-ES_tradnl" sz="2800" dirty="0" smtClean="0">
                <a:solidFill>
                  <a:srgbClr val="002060"/>
                </a:solidFill>
              </a:rPr>
              <a:t>Acumulados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+ Pasivo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- Resultado </a:t>
            </a:r>
            <a:r>
              <a:rPr lang="es-ES_tradnl" sz="2800" dirty="0" smtClean="0">
                <a:solidFill>
                  <a:srgbClr val="002060"/>
                </a:solidFill>
              </a:rPr>
              <a:t>Acumulados</a:t>
            </a: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- Activo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- Resultado Acumulado + Reservas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- Resultado</a:t>
            </a:r>
            <a:r>
              <a:rPr kumimoji="0" lang="es-ES_tradnl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Acumulado + Capital</a:t>
            </a:r>
            <a:endParaRPr kumimoji="0" lang="es-ES_tradnl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>
          <a:xfrm>
            <a:off x="5796136" y="1196752"/>
            <a:ext cx="3168352" cy="424847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800" dirty="0" smtClean="0">
                <a:solidFill>
                  <a:srgbClr val="002060"/>
                </a:solidFill>
              </a:rPr>
              <a:t>: ………………………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………………………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836712"/>
            <a:ext cx="6477000" cy="838200"/>
          </a:xfrm>
        </p:spPr>
        <p:txBody>
          <a:bodyPr/>
          <a:lstStyle/>
          <a:p>
            <a:r>
              <a:rPr lang="es-ES_tradnl" sz="3600" b="1" dirty="0" smtClean="0">
                <a:solidFill>
                  <a:srgbClr val="002060"/>
                </a:solidFill>
              </a:rPr>
              <a:t>Las variaciones patrimoniales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26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827584" y="836712"/>
            <a:ext cx="763284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u="sng" dirty="0" smtClean="0"/>
              <a:t>OPERACIONES REALIZADAS POR LA EMPRESA ZETA:</a:t>
            </a:r>
            <a:r>
              <a:rPr lang="es-ES_tradnl" u="sng" dirty="0" smtClean="0"/>
              <a:t/>
            </a:r>
            <a:br>
              <a:rPr lang="es-ES_tradnl" u="sng" dirty="0" smtClean="0"/>
            </a:br>
            <a:endParaRPr lang="es-AR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95536" y="1700808"/>
            <a:ext cx="8519864" cy="4395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trata de una empresa que recién se constituye, cuyo objeto social es la prestación de servicios profesionales.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/>
              <a:t>1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Los socios aportan  $100.000 en efectivo.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/>
              <a:t>2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Depositan $90.000  en una cta.cte. del Banco Nación.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/>
              <a:t>3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Compran computadoras, en cta.cte. comercial a 30 días, por valor de $15.000.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/>
              <a:t>4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Compran muebles de escritorio y archivos por $20.000.- al contado con cheque del Banco Nación.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/>
              <a:t>5</a:t>
            </a:r>
            <a:r>
              <a:rPr kumimoji="0" lang="es-ES_tradnl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Compran un inmueble cuyo costo de adquisición total es de $60.000.  Pagan $30.000 con un cheque del Banco Nación y constituyen una hipoteca (deuda con garantía real) por el saldo adeudado.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27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9512" y="836712"/>
            <a:ext cx="8640960" cy="54033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81000" lvl="2" indent="0">
              <a:buFontTx/>
              <a:buNone/>
            </a:pPr>
            <a:r>
              <a:rPr lang="es-ES_tradnl" sz="2200" dirty="0"/>
              <a:t>6</a:t>
            </a:r>
            <a:r>
              <a:rPr lang="es-ES_tradnl" sz="2200" dirty="0" smtClean="0"/>
              <a:t>) Pagan con cheque del Banco Nación a su proveedor    de computadoras (operación 4).</a:t>
            </a:r>
          </a:p>
          <a:p>
            <a:pPr marL="381000" lvl="2" indent="0">
              <a:buFontTx/>
              <a:buNone/>
            </a:pPr>
            <a:endParaRPr lang="es-ES_tradnl" sz="2200" dirty="0" smtClean="0"/>
          </a:p>
          <a:p>
            <a:pPr marL="381000" lvl="2" indent="0">
              <a:buFontTx/>
              <a:buNone/>
            </a:pPr>
            <a:r>
              <a:rPr lang="es-ES_tradnl" sz="2200" dirty="0"/>
              <a:t>7</a:t>
            </a:r>
            <a:r>
              <a:rPr lang="es-ES_tradnl" sz="2200" dirty="0" smtClean="0"/>
              <a:t>) Prestan servicios de asesoramiento impositivo, por los cuales facturan y cobran en efectivo $5.000.-</a:t>
            </a:r>
          </a:p>
          <a:p>
            <a:pPr marL="381000" lvl="2" indent="0">
              <a:buFontTx/>
              <a:buNone/>
            </a:pPr>
            <a:endParaRPr lang="es-ES_tradnl" sz="2200" dirty="0" smtClean="0"/>
          </a:p>
          <a:p>
            <a:pPr marL="381000" lvl="2" indent="0">
              <a:buFontTx/>
              <a:buNone/>
            </a:pPr>
            <a:r>
              <a:rPr lang="es-ES_tradnl" sz="2200" dirty="0"/>
              <a:t>8</a:t>
            </a:r>
            <a:r>
              <a:rPr lang="es-ES_tradnl" sz="2200" dirty="0" smtClean="0"/>
              <a:t>) Prestan servicios de auditoría y de asesoramiento en control de gestión por los que facturan $15.000, a cobrar en el término de 15 días.</a:t>
            </a:r>
          </a:p>
          <a:p>
            <a:pPr marL="381000" lvl="2" indent="0">
              <a:buFontTx/>
              <a:buNone/>
            </a:pPr>
            <a:endParaRPr lang="es-ES_tradnl" sz="2200" dirty="0" smtClean="0"/>
          </a:p>
          <a:p>
            <a:pPr marL="381000" lvl="2" indent="0">
              <a:buFontTx/>
              <a:buNone/>
            </a:pPr>
            <a:r>
              <a:rPr lang="es-ES_tradnl" sz="2200" dirty="0"/>
              <a:t>9</a:t>
            </a:r>
            <a:r>
              <a:rPr lang="es-ES_tradnl" sz="2200" dirty="0" smtClean="0"/>
              <a:t>) Cobran una parte de las facturas emitidas, $4.000 en efectivo.</a:t>
            </a:r>
          </a:p>
          <a:p>
            <a:pPr marL="381000" lvl="2" indent="0">
              <a:buFontTx/>
              <a:buNone/>
            </a:pPr>
            <a:endParaRPr lang="es-ES_tradnl" sz="2200" dirty="0"/>
          </a:p>
          <a:p>
            <a:pPr marL="381000" lvl="2" indent="0">
              <a:buFontTx/>
              <a:buNone/>
            </a:pPr>
            <a:r>
              <a:rPr lang="es-ES_tradnl" sz="2200" dirty="0" smtClean="0"/>
              <a:t>10) Liquidan el sueldo de un empleado por un importe de $ 1.000.</a:t>
            </a:r>
          </a:p>
          <a:p>
            <a:pPr marL="381000" lvl="2" indent="0">
              <a:buFontTx/>
              <a:buNone/>
            </a:pPr>
            <a:endParaRPr lang="es-ES_tradnl" sz="2200" dirty="0" smtClean="0"/>
          </a:p>
          <a:p>
            <a:pPr marL="381000" lvl="2" indent="0">
              <a:buFontTx/>
              <a:buNone/>
            </a:pPr>
            <a:r>
              <a:rPr lang="es-ES_tradnl" sz="2200" dirty="0" smtClean="0"/>
              <a:t>11) Pagan en efectivo el sueldo de $1.000.-</a:t>
            </a:r>
          </a:p>
          <a:p>
            <a:pPr marL="381000" lvl="2" indent="0">
              <a:buFontTx/>
              <a:buNone/>
            </a:pPr>
            <a:endParaRPr lang="es-ES_tradnl" sz="2200" dirty="0" smtClean="0"/>
          </a:p>
          <a:p>
            <a:pPr marL="381000" lvl="2" indent="0">
              <a:buFontTx/>
              <a:buNone/>
            </a:pPr>
            <a:r>
              <a:rPr lang="es-ES_tradnl" sz="2200" dirty="0" smtClean="0"/>
              <a:t>12)  Reciben la factura del consumo eléctrico del período trascurrido, $100.-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5266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ECUACIÓN CONTABLE FUNDAMENTAL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691680" y="4941168"/>
            <a:ext cx="664242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800" b="1" dirty="0">
                <a:solidFill>
                  <a:srgbClr val="000000"/>
                </a:solidFill>
              </a:rPr>
              <a:t>          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2195736" y="2060848"/>
            <a:ext cx="468052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ACTIVO = PASIVO + PATRIMONIO NETO</a:t>
            </a:r>
            <a:endParaRPr lang="es-AR" b="1" dirty="0"/>
          </a:p>
        </p:txBody>
      </p:sp>
      <p:sp>
        <p:nvSpPr>
          <p:cNvPr id="35" name="34 Flecha abajo"/>
          <p:cNvSpPr/>
          <p:nvPr/>
        </p:nvSpPr>
        <p:spPr>
          <a:xfrm>
            <a:off x="4499992" y="1628800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1691680" y="908720"/>
            <a:ext cx="5904656" cy="7200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Flecha abajo"/>
          <p:cNvSpPr/>
          <p:nvPr/>
        </p:nvSpPr>
        <p:spPr>
          <a:xfrm>
            <a:off x="6372200" y="3933056"/>
            <a:ext cx="7200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0 Rectángulo redondeado"/>
          <p:cNvSpPr/>
          <p:nvPr/>
        </p:nvSpPr>
        <p:spPr>
          <a:xfrm>
            <a:off x="5292080" y="4509120"/>
            <a:ext cx="295232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Resultados acumulados= Resultados  de ejercicios anteriores no distribuidos + Resultado del ejercicio</a:t>
            </a:r>
            <a:endParaRPr lang="es-AR" sz="1400" dirty="0"/>
          </a:p>
        </p:txBody>
      </p:sp>
      <p:sp>
        <p:nvSpPr>
          <p:cNvPr id="26" name="49 Flecha abajo"/>
          <p:cNvSpPr/>
          <p:nvPr/>
        </p:nvSpPr>
        <p:spPr>
          <a:xfrm>
            <a:off x="5580112" y="2708920"/>
            <a:ext cx="7200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50 Rectángulo redondeado"/>
          <p:cNvSpPr/>
          <p:nvPr/>
        </p:nvSpPr>
        <p:spPr>
          <a:xfrm>
            <a:off x="4499992" y="3284984"/>
            <a:ext cx="4032448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PN=Aportes + Resultados Acumulados</a:t>
            </a:r>
            <a:endParaRPr lang="es-AR" dirty="0"/>
          </a:p>
        </p:txBody>
      </p:sp>
      <p:sp>
        <p:nvSpPr>
          <p:cNvPr id="2" name="Rectangle 1"/>
          <p:cNvSpPr/>
          <p:nvPr/>
        </p:nvSpPr>
        <p:spPr>
          <a:xfrm>
            <a:off x="3995936" y="5949280"/>
            <a:ext cx="4248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smtClean="0"/>
              <a:t>Resultado del ejercicio = </a:t>
            </a:r>
            <a:r>
              <a:rPr lang="es-AR" sz="1600" dirty="0"/>
              <a:t>I</a:t>
            </a:r>
            <a:r>
              <a:rPr lang="es-AR" sz="1600" dirty="0" smtClean="0"/>
              <a:t>ngresos - Gastos</a:t>
            </a:r>
            <a:endParaRPr lang="es-A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5266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7848872" cy="838200"/>
          </a:xfrm>
        </p:spPr>
        <p:txBody>
          <a:bodyPr>
            <a:normAutofit fontScale="90000"/>
          </a:bodyPr>
          <a:lstStyle/>
          <a:p>
            <a:r>
              <a:rPr lang="es-ES_tradnl" sz="2000" b="1" dirty="0" smtClean="0">
                <a:solidFill>
                  <a:srgbClr val="000000"/>
                </a:solidFill>
              </a:rPr>
              <a:t>ECUACIÓN CONTABLE FUNDAMENTAL AL COMENZAR ACTIVIDADES</a:t>
            </a:r>
            <a:br>
              <a:rPr lang="es-ES_tradnl" sz="2000" b="1" dirty="0" smtClean="0">
                <a:solidFill>
                  <a:srgbClr val="000000"/>
                </a:solidFill>
              </a:rPr>
            </a:br>
            <a:r>
              <a:rPr lang="es-ES_tradnl" sz="2000" dirty="0" smtClean="0">
                <a:solidFill>
                  <a:srgbClr val="000000"/>
                </a:solidFill>
              </a:rPr>
              <a:t>Tres socios A, B y C, deciden crear la empresa M, realizando los siguientes aportes: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691680" y="4941168"/>
            <a:ext cx="664242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800" b="1" dirty="0">
                <a:solidFill>
                  <a:srgbClr val="000000"/>
                </a:solidFill>
              </a:rPr>
              <a:t>          </a:t>
            </a:r>
          </a:p>
        </p:txBody>
      </p:sp>
      <p:sp>
        <p:nvSpPr>
          <p:cNvPr id="51" name="50 Rectángulo redondeado"/>
          <p:cNvSpPr/>
          <p:nvPr/>
        </p:nvSpPr>
        <p:spPr>
          <a:xfrm>
            <a:off x="3563888" y="1700808"/>
            <a:ext cx="2232248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SOCIO B = Aporta dinero en efectivo por $100.000</a:t>
            </a:r>
            <a:endParaRPr lang="es-AR" sz="1400" dirty="0"/>
          </a:p>
        </p:txBody>
      </p:sp>
      <p:sp>
        <p:nvSpPr>
          <p:cNvPr id="19" name="50 Rectángulo redondeado"/>
          <p:cNvSpPr/>
          <p:nvPr/>
        </p:nvSpPr>
        <p:spPr>
          <a:xfrm>
            <a:off x="971600" y="1700808"/>
            <a:ext cx="2232248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SOCIO A = Aporta una máquina por $150.000 con una deuda prendaria de $50.000</a:t>
            </a:r>
            <a:endParaRPr lang="es-AR" sz="1400" dirty="0"/>
          </a:p>
        </p:txBody>
      </p:sp>
      <p:sp>
        <p:nvSpPr>
          <p:cNvPr id="20" name="50 Rectángulo redondeado"/>
          <p:cNvSpPr/>
          <p:nvPr/>
        </p:nvSpPr>
        <p:spPr>
          <a:xfrm>
            <a:off x="6084168" y="1700808"/>
            <a:ext cx="2232248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SOCIO C = Aporta efectivo por $50.000 y mercaderías por $40.000</a:t>
            </a:r>
            <a:endParaRPr lang="es-AR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2843808" y="3501008"/>
            <a:ext cx="4032448" cy="22322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3059832" y="3861048"/>
            <a:ext cx="1800200" cy="1656184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03848" y="522920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i="1" dirty="0" smtClean="0"/>
              <a:t> </a:t>
            </a:r>
            <a:endParaRPr lang="es-AR" sz="12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3059832" y="38610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ACTIVO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60032" y="3861048"/>
            <a:ext cx="1800200" cy="8640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b="1" dirty="0" smtClean="0"/>
          </a:p>
          <a:p>
            <a:pPr algn="ctr"/>
            <a:endParaRPr lang="es-AR" sz="1200" b="1" u="sng" dirty="0" smtClean="0"/>
          </a:p>
          <a:p>
            <a:pPr algn="ctr"/>
            <a:r>
              <a:rPr lang="es-AR" sz="1200" b="1" dirty="0" smtClean="0"/>
              <a:t>      </a:t>
            </a:r>
            <a:endParaRPr lang="es-AR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860032" y="38610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PASIVO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60032" y="4653136"/>
            <a:ext cx="1800200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b="1" dirty="0"/>
          </a:p>
          <a:p>
            <a:pPr algn="ctr"/>
            <a:endParaRPr lang="es-AR" sz="1200" b="1" u="sng" dirty="0" smtClean="0"/>
          </a:p>
          <a:p>
            <a:pPr algn="ctr"/>
            <a:r>
              <a:rPr lang="es-AR" sz="1200" b="1" i="1" dirty="0" smtClean="0">
                <a:solidFill>
                  <a:schemeClr val="tx1"/>
                </a:solidFill>
              </a:rPr>
              <a:t> </a:t>
            </a:r>
            <a:endParaRPr lang="es-AR" sz="1200" b="1" i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60032" y="45811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P.N.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07904" y="35010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Empresa “M”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5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5266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7848872" cy="838200"/>
          </a:xfrm>
        </p:spPr>
        <p:txBody>
          <a:bodyPr>
            <a:normAutofit fontScale="90000"/>
          </a:bodyPr>
          <a:lstStyle/>
          <a:p>
            <a:r>
              <a:rPr lang="es-ES_tradnl" sz="2000" b="1" dirty="0" smtClean="0">
                <a:solidFill>
                  <a:srgbClr val="000000"/>
                </a:solidFill>
              </a:rPr>
              <a:t>ECUACIÓN CONTABLE FUNDAMENTAL AL COMENZAR ACTIVIDADES</a:t>
            </a:r>
            <a:br>
              <a:rPr lang="es-ES_tradnl" sz="2000" b="1" dirty="0" smtClean="0">
                <a:solidFill>
                  <a:srgbClr val="000000"/>
                </a:solidFill>
              </a:rPr>
            </a:br>
            <a:r>
              <a:rPr lang="es-ES_tradnl" sz="2000" dirty="0" smtClean="0">
                <a:solidFill>
                  <a:srgbClr val="000000"/>
                </a:solidFill>
              </a:rPr>
              <a:t>Tres socios A, B y C, deciden crear la empresa M, realizando los siguientes aportes: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691680" y="4941168"/>
            <a:ext cx="664242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800" b="1" dirty="0">
                <a:solidFill>
                  <a:srgbClr val="000000"/>
                </a:solidFill>
              </a:rPr>
              <a:t>          </a:t>
            </a:r>
          </a:p>
        </p:txBody>
      </p:sp>
      <p:sp>
        <p:nvSpPr>
          <p:cNvPr id="50" name="49 Flecha abajo"/>
          <p:cNvSpPr/>
          <p:nvPr/>
        </p:nvSpPr>
        <p:spPr>
          <a:xfrm>
            <a:off x="4716016" y="2564904"/>
            <a:ext cx="7200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0 Rectángulo redondeado"/>
          <p:cNvSpPr/>
          <p:nvPr/>
        </p:nvSpPr>
        <p:spPr>
          <a:xfrm>
            <a:off x="3563888" y="1700808"/>
            <a:ext cx="2232248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SOCIO B = Aporta dinero en efectivo por $100.000</a:t>
            </a:r>
            <a:endParaRPr lang="es-AR" sz="1400" dirty="0"/>
          </a:p>
        </p:txBody>
      </p:sp>
      <p:sp>
        <p:nvSpPr>
          <p:cNvPr id="2" name="Rectangle 1"/>
          <p:cNvSpPr/>
          <p:nvPr/>
        </p:nvSpPr>
        <p:spPr>
          <a:xfrm>
            <a:off x="7236296" y="4797152"/>
            <a:ext cx="1440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smtClean="0"/>
              <a:t>Resultado del ejercicio = 0</a:t>
            </a:r>
            <a:endParaRPr lang="es-AR" sz="1600" dirty="0"/>
          </a:p>
        </p:txBody>
      </p:sp>
      <p:sp>
        <p:nvSpPr>
          <p:cNvPr id="19" name="50 Rectángulo redondeado"/>
          <p:cNvSpPr/>
          <p:nvPr/>
        </p:nvSpPr>
        <p:spPr>
          <a:xfrm>
            <a:off x="971600" y="1700808"/>
            <a:ext cx="2232248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SOCIO A = Aporta una máquina por $150.000 con una prenda de $50.000</a:t>
            </a:r>
            <a:endParaRPr lang="es-AR" sz="1400" dirty="0"/>
          </a:p>
        </p:txBody>
      </p:sp>
      <p:sp>
        <p:nvSpPr>
          <p:cNvPr id="20" name="50 Rectángulo redondeado"/>
          <p:cNvSpPr/>
          <p:nvPr/>
        </p:nvSpPr>
        <p:spPr>
          <a:xfrm>
            <a:off x="6084168" y="1700808"/>
            <a:ext cx="2232248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SOCIO C = Aporta efectivo por $50.000 y mercaderías por $40.000</a:t>
            </a:r>
            <a:endParaRPr lang="es-AR" sz="1400" dirty="0"/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>
            <a:off x="2087724" y="2564904"/>
            <a:ext cx="1260140" cy="7920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6300192" y="2564904"/>
            <a:ext cx="900100" cy="79208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899675" y="3537012"/>
            <a:ext cx="4048590" cy="22322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3059832" y="3861048"/>
            <a:ext cx="1800200" cy="1656184"/>
          </a:xfrm>
          <a:prstGeom prst="rect">
            <a:avLst/>
          </a:prstGeom>
          <a:solidFill>
            <a:srgbClr val="A66B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/>
              <a:t>Caja                150.000</a:t>
            </a:r>
          </a:p>
          <a:p>
            <a:pPr algn="ctr"/>
            <a:r>
              <a:rPr lang="es-AR" sz="1200" b="1" dirty="0" smtClean="0"/>
              <a:t>Mercaderías   40.000</a:t>
            </a:r>
          </a:p>
          <a:p>
            <a:pPr algn="ctr"/>
            <a:r>
              <a:rPr lang="es-AR" sz="1200" b="1" dirty="0" smtClean="0"/>
              <a:t>Maquinarias  150.000</a:t>
            </a:r>
            <a:endParaRPr lang="es-AR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03848" y="522920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i="1" dirty="0" smtClean="0"/>
              <a:t>Total Activo  340.000</a:t>
            </a:r>
            <a:endParaRPr lang="es-AR" sz="1200" b="1" i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75856" y="5085184"/>
            <a:ext cx="1512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9832" y="38610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ACTIVO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60032" y="3861048"/>
            <a:ext cx="1890210" cy="7920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b="1" dirty="0" smtClean="0"/>
          </a:p>
          <a:p>
            <a:pPr algn="ctr"/>
            <a:r>
              <a:rPr lang="es-AR" sz="1200" b="1" u="sng" dirty="0" smtClean="0"/>
              <a:t>Deudas prendarias 50.000</a:t>
            </a:r>
          </a:p>
          <a:p>
            <a:pPr algn="ctr"/>
            <a:r>
              <a:rPr lang="es-AR" sz="1200" b="1" dirty="0" smtClean="0"/>
              <a:t>  Total Pasivo       50.000</a:t>
            </a:r>
            <a:endParaRPr lang="es-AR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860032" y="38610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PASIVO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60032" y="4653136"/>
            <a:ext cx="1890210" cy="8640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200" b="1" dirty="0" smtClean="0"/>
          </a:p>
          <a:p>
            <a:pPr algn="ctr"/>
            <a:r>
              <a:rPr lang="es-AR" sz="1200" b="1" u="sng" dirty="0" smtClean="0"/>
              <a:t>Capital     290.000</a:t>
            </a:r>
          </a:p>
          <a:p>
            <a:pPr algn="ctr"/>
            <a:r>
              <a:rPr lang="es-AR" sz="1200" b="1" dirty="0" smtClean="0"/>
              <a:t>Total PN    290.000</a:t>
            </a:r>
          </a:p>
          <a:p>
            <a:pPr algn="ctr"/>
            <a:r>
              <a:rPr lang="es-AR" sz="1200" b="1" i="1" dirty="0" smtClean="0">
                <a:solidFill>
                  <a:schemeClr val="tx1"/>
                </a:solidFill>
              </a:rPr>
              <a:t>Total P+ PN = 340.000</a:t>
            </a:r>
            <a:endParaRPr lang="es-AR" sz="1200" b="1" i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60032" y="458112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bg1"/>
                </a:solidFill>
              </a:rPr>
              <a:t>P.N.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07904" y="35010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Empresa “M”</a:t>
            </a:r>
            <a:endParaRPr lang="es-AR" dirty="0"/>
          </a:p>
        </p:txBody>
      </p:sp>
      <p:cxnSp>
        <p:nvCxnSpPr>
          <p:cNvPr id="45" name="Straight Arrow Connector 44"/>
          <p:cNvCxnSpPr>
            <a:endCxn id="2" idx="1"/>
          </p:cNvCxnSpPr>
          <p:nvPr/>
        </p:nvCxnSpPr>
        <p:spPr>
          <a:xfrm>
            <a:off x="6750242" y="5085184"/>
            <a:ext cx="486054" cy="4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32 Rectángulo redondeado"/>
          <p:cNvSpPr/>
          <p:nvPr/>
        </p:nvSpPr>
        <p:spPr>
          <a:xfrm>
            <a:off x="1475656" y="5877272"/>
            <a:ext cx="69127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Al iniciar actividades, el Patrimonio Neto es igual al Capital Social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510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sz="quarter" idx="17"/>
          </p:nvPr>
        </p:nvSpPr>
        <p:spPr>
          <a:xfrm>
            <a:off x="251520" y="548680"/>
            <a:ext cx="8560515" cy="635483"/>
          </a:xfrm>
        </p:spPr>
        <p:txBody>
          <a:bodyPr/>
          <a:lstStyle/>
          <a:p>
            <a:r>
              <a:rPr lang="es-AR" noProof="0" dirty="0" smtClean="0"/>
              <a:t>Entidad informante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360000" y="6570000"/>
            <a:ext cx="360000" cy="45719"/>
          </a:xfrm>
        </p:spPr>
        <p:txBody>
          <a:bodyPr/>
          <a:lstStyle/>
          <a:p>
            <a:fld id="{48DDF857-466D-43E6-BEE2-7712FBF27DB2}" type="slidenum">
              <a:rPr lang="en-US" altLang="en-US" smtClean="0"/>
              <a:pPr/>
              <a:t>6</a:t>
            </a:fld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412776"/>
            <a:ext cx="8229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Una entidad informante es una entidad que elije, o le es requerido, presentar estados financieros (o estados contables) para propósitos generales.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Una entidad informante no es necesariamente una entidad legal. Puede comprender una porción de una entidad o dos o más entidades.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Debe representar un área circunscripta de actividad económica:</a:t>
            </a:r>
          </a:p>
          <a:p>
            <a:pPr marL="800100" lvl="1" indent="-342900">
              <a:spcAft>
                <a:spcPts val="600"/>
              </a:spcAft>
              <a:buFont typeface="Wingdings" charset="2"/>
              <a:buChar char="q"/>
            </a:pPr>
            <a:r>
              <a:rPr lang="es-ES" b="1" dirty="0" smtClean="0">
                <a:solidFill>
                  <a:srgbClr val="000090"/>
                </a:solidFill>
              </a:rPr>
              <a:t>A cada entidad informante le corresponde un patrimonio específico (activos, pasivos y patrimonio neto)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El grupo económico (controlante/controladas) es una entidad informante. También lo son las entidades controladas y la entidad controlante si elijen o les es requerido presentar estados financieros para propósitos generales.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Un conjunto de entidades bajo control común también puede ser una entidad informante (estados financieros combinados)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Debe diferenciarse la entidad informante del propietario o propietarios de la entidad informante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endParaRPr lang="es-ES" sz="2000" dirty="0" smtClean="0">
              <a:solidFill>
                <a:srgbClr val="000090"/>
              </a:solidFill>
            </a:endParaRP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endParaRPr lang="es-ES" sz="2000" dirty="0" smtClean="0">
              <a:solidFill>
                <a:srgbClr val="000090"/>
              </a:solidFill>
            </a:endParaRPr>
          </a:p>
        </p:txBody>
      </p:sp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40466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47667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3593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259632" y="1916832"/>
            <a:ext cx="7128791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ES_tradnl" sz="2600" dirty="0" smtClean="0"/>
              <a:t> </a:t>
            </a:r>
          </a:p>
          <a:p>
            <a:pPr algn="ctr"/>
            <a:r>
              <a:rPr lang="es-AR" sz="2800" b="1" i="1" dirty="0" smtClean="0"/>
              <a:t>Un activo es un recurso económico presente controlado por la entidad como resultado de hechos pasados.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ACTIVO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4653136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1200" b="1" i="1" dirty="0" smtClean="0"/>
              <a:t>fuente: NIIF</a:t>
            </a:r>
          </a:p>
          <a:p>
            <a:pPr algn="ctr"/>
            <a:endParaRPr lang="es-AR" b="1" i="1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259632" y="4509120"/>
            <a:ext cx="7281191" cy="17641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s-ES_tradnl" sz="2600" dirty="0" smtClean="0"/>
              <a:t> </a:t>
            </a:r>
          </a:p>
          <a:p>
            <a:pPr algn="ctr"/>
            <a:r>
              <a:rPr lang="es-AR" sz="2400" b="1" i="1" dirty="0" smtClean="0"/>
              <a:t>Un recurso económico es un derecho que tiene el potencial de producir beneficios económicos.</a:t>
            </a:r>
          </a:p>
        </p:txBody>
      </p:sp>
      <p:sp>
        <p:nvSpPr>
          <p:cNvPr id="2" name="Right Arrow 1"/>
          <p:cNvSpPr/>
          <p:nvPr/>
        </p:nvSpPr>
        <p:spPr>
          <a:xfrm rot="5400000">
            <a:off x="4436196" y="4086784"/>
            <a:ext cx="648072" cy="484632"/>
          </a:xfrm>
          <a:prstGeom prst="rightArrow">
            <a:avLst>
              <a:gd name="adj1" fmla="val 2549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9512" y="83671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81000" lvl="2" indent="0" algn="ctr">
              <a:buFontTx/>
              <a:buNone/>
            </a:pPr>
            <a:r>
              <a:rPr lang="es-ES_tradnl" sz="2800" b="1" noProof="0" dirty="0" smtClean="0"/>
              <a:t>Derechos que tienen el potencial de producir beneficios económicos</a:t>
            </a: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611560" y="2348880"/>
            <a:ext cx="806489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b="1" dirty="0" smtClean="0">
                <a:solidFill>
                  <a:srgbClr val="C00000"/>
                </a:solidFill>
              </a:rPr>
              <a:t>Derechos que corresponden a una obligación de otra parte </a:t>
            </a:r>
            <a:r>
              <a:rPr lang="es-AR" b="1" dirty="0" smtClean="0"/>
              <a:t>(derechos a recibir dinero, derechos a recibir bienes o servicios, derechos a intercambiar recursos económicos con otra parte en términos favorables, derechos a beneficiarse de una obligación de otra parte a transferir un recurso económico si un evento futuro específico e incierto ocurre).</a:t>
            </a:r>
            <a:endParaRPr lang="es-AR" dirty="0" smtClean="0"/>
          </a:p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b="1" dirty="0" smtClean="0">
                <a:solidFill>
                  <a:srgbClr val="C00000"/>
                </a:solidFill>
              </a:rPr>
              <a:t>Derechos que no corresponden a una obligación de otra parte. </a:t>
            </a:r>
          </a:p>
          <a:p>
            <a:pPr marL="18288">
              <a:spcAft>
                <a:spcPts val="1200"/>
              </a:spcAft>
            </a:pPr>
            <a:r>
              <a:rPr lang="es-AR" b="1" dirty="0" smtClean="0"/>
              <a:t>Por ejemplo: </a:t>
            </a:r>
          </a:p>
          <a:p>
            <a:pPr marL="932688" lvl="1" indent="-457200">
              <a:spcAft>
                <a:spcPts val="1200"/>
              </a:spcAft>
              <a:buFont typeface="+mj-lt"/>
              <a:buAutoNum type="arabicPeriod"/>
            </a:pPr>
            <a:r>
              <a:rPr lang="es-AR" b="1" dirty="0" smtClean="0"/>
              <a:t>derechos sobre objetos físicos, derechos a usar un objeto físico (por ejemplo derecho a usarlo o derecho a beneficiarse del valor residual de un objeto alquilado)</a:t>
            </a:r>
          </a:p>
          <a:p>
            <a:pPr marL="932688" lvl="1" indent="-457200">
              <a:spcAft>
                <a:spcPts val="1200"/>
              </a:spcAft>
              <a:buFont typeface="+mj-lt"/>
              <a:buAutoNum type="arabicPeriod"/>
            </a:pPr>
            <a:r>
              <a:rPr lang="es-AR" b="1" dirty="0" smtClean="0"/>
              <a:t>Derechos a usar propiedad intelectual</a:t>
            </a:r>
            <a:endParaRPr lang="es-AR" dirty="0" smtClean="0"/>
          </a:p>
        </p:txBody>
      </p:sp>
      <p:sp>
        <p:nvSpPr>
          <p:cNvPr id="13" name="12 CuadroTexto"/>
          <p:cNvSpPr txBox="1"/>
          <p:nvPr/>
        </p:nvSpPr>
        <p:spPr>
          <a:xfrm>
            <a:off x="2123728" y="184482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Toman muchas formas, incluyendo: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11154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9512" y="83671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1000" lvl="2" indent="0" algn="ctr">
              <a:buFontTx/>
              <a:buNone/>
            </a:pPr>
            <a:r>
              <a:rPr lang="es-ES_tradnl" sz="2800" b="1" noProof="0" dirty="0" smtClean="0"/>
              <a:t>Algunas consideraciones sobre los derechos</a:t>
            </a:r>
          </a:p>
          <a:p>
            <a:pPr marL="381000" lvl="2" indent="0" algn="ctr">
              <a:buFontTx/>
              <a:buNone/>
            </a:pP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23528" y="1412776"/>
            <a:ext cx="835292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b="1" dirty="0" smtClean="0">
                <a:solidFill>
                  <a:srgbClr val="C00000"/>
                </a:solidFill>
              </a:rPr>
              <a:t>Muchos derechos son establecidos por contrato, por legislación o medios similares</a:t>
            </a:r>
          </a:p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b="1" dirty="0" smtClean="0">
                <a:solidFill>
                  <a:srgbClr val="C00000"/>
                </a:solidFill>
              </a:rPr>
              <a:t>Una entidad puede obtener derechos de otras maneras</a:t>
            </a:r>
          </a:p>
          <a:p>
            <a:pPr marL="932688" lvl="1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1600" b="1" dirty="0" smtClean="0"/>
              <a:t>Por la adquisición o creación de know-how que no es de dominio público</a:t>
            </a:r>
          </a:p>
          <a:p>
            <a:pPr marL="932688" lvl="1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1600" b="1" dirty="0" smtClean="0"/>
              <a:t>A través de una obligación de otra parte que se aparece porque esa otra parte no tiene la habilidad práctica de actuar de una manera inconsistente con sus prácticas habituales</a:t>
            </a:r>
          </a:p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b="1" dirty="0" smtClean="0">
                <a:solidFill>
                  <a:srgbClr val="C00000"/>
                </a:solidFill>
              </a:rPr>
              <a:t>Una entidad no puede tener un derecho a obtener beneficios económicos de sí misma </a:t>
            </a:r>
          </a:p>
          <a:p>
            <a:pPr marL="475488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2000" b="1" dirty="0" smtClean="0">
                <a:solidFill>
                  <a:srgbClr val="C00000"/>
                </a:solidFill>
              </a:rPr>
              <a:t>En principio, cada derecho de la entidad es un activo separado. Sin embargo, para propósitos contables, derechos relacionados  son tratados a menudo como un único activo.</a:t>
            </a:r>
          </a:p>
          <a:p>
            <a:pPr marL="932688" lvl="1" indent="-457200">
              <a:spcAft>
                <a:spcPts val="1200"/>
              </a:spcAft>
              <a:buFont typeface="+mj-lt"/>
              <a:buAutoNum type="arabicPeriod"/>
            </a:pPr>
            <a:r>
              <a:rPr lang="es-AR" sz="1600" b="1" dirty="0" smtClean="0"/>
              <a:t>Por ejemplo, la propiedad de un objeto físico puede dar lugar a varios derechos: el derecho al uso, el derecho a vender los derechos sobre el objeto, el derecho a prometer derechos sobre el objeto y otros</a:t>
            </a:r>
          </a:p>
          <a:p>
            <a:pPr marL="18288">
              <a:spcAft>
                <a:spcPts val="1200"/>
              </a:spcAft>
            </a:pPr>
            <a:endParaRPr lang="es-AR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Wp6TiXa06CQMVhTsMj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2WTj7vRO0OVQoHtRCupe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EztrqPu0.ccF8qdOw.L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Q4iBO9pEmQU7xMrr1lrA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Words>2070</Words>
  <Application>Microsoft Office PowerPoint</Application>
  <PresentationFormat>Presentación en pantalla (4:3)</PresentationFormat>
  <Paragraphs>295</Paragraphs>
  <Slides>27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Calibri</vt:lpstr>
      <vt:lpstr>Lucida Fax</vt:lpstr>
      <vt:lpstr>Tahoma</vt:lpstr>
      <vt:lpstr>Times New Roman</vt:lpstr>
      <vt:lpstr>Wingdings</vt:lpstr>
      <vt:lpstr>Tema de Office</vt:lpstr>
      <vt:lpstr>think-cell Slide</vt:lpstr>
      <vt:lpstr>Presentación de PowerPoint</vt:lpstr>
      <vt:lpstr>LA IGUALDAD PATRIMONIAL</vt:lpstr>
      <vt:lpstr>ECUACIÓN CONTABLE FUNDAMENTAL</vt:lpstr>
      <vt:lpstr>ECUACIÓN CONTABLE FUNDAMENTAL AL COMENZAR ACTIVIDADES Tres socios A, B y C, deciden crear la empresa M, realizando los siguientes aportes:</vt:lpstr>
      <vt:lpstr>ECUACIÓN CONTABLE FUNDAMENTAL AL COMENZAR ACTIVIDADES Tres socios A, B y C, deciden crear la empresa M, realizando los siguientes aportes:</vt:lpstr>
      <vt:lpstr>Presentación de PowerPoint</vt:lpstr>
      <vt:lpstr>ACTIVO</vt:lpstr>
      <vt:lpstr>Presentación de PowerPoint</vt:lpstr>
      <vt:lpstr>Presentación de PowerPoint</vt:lpstr>
      <vt:lpstr>PASIVO</vt:lpstr>
      <vt:lpstr>Presentación de PowerPoint</vt:lpstr>
      <vt:lpstr>DEFINICIÓN DE ACTIVO Y PASIVO</vt:lpstr>
      <vt:lpstr>PATRIMONIO NETO</vt:lpstr>
      <vt:lpstr>Presentación de PowerPoint</vt:lpstr>
      <vt:lpstr>Presentación de PowerPoint</vt:lpstr>
      <vt:lpstr>INGRESO</vt:lpstr>
      <vt:lpstr>GASTO</vt:lpstr>
      <vt:lpstr>ECUACIÓN CONTABLE FUNDAMENTAL</vt:lpstr>
      <vt:lpstr>Presentación de PowerPoint</vt:lpstr>
      <vt:lpstr>Presentación de PowerPoint</vt:lpstr>
      <vt:lpstr>Las variaciones patrimoniales</vt:lpstr>
      <vt:lpstr>Presentación de PowerPoint</vt:lpstr>
      <vt:lpstr>Las variaciones patrimoniales</vt:lpstr>
      <vt:lpstr>Presentación de PowerPoint</vt:lpstr>
      <vt:lpstr>Las variaciones patrimoniales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Milagros</dc:creator>
  <cp:lastModifiedBy>Fermin</cp:lastModifiedBy>
  <cp:revision>119</cp:revision>
  <cp:lastPrinted>2016-03-10T15:59:00Z</cp:lastPrinted>
  <dcterms:created xsi:type="dcterms:W3CDTF">2013-08-06T01:05:53Z</dcterms:created>
  <dcterms:modified xsi:type="dcterms:W3CDTF">2022-02-21T14:05:02Z</dcterms:modified>
</cp:coreProperties>
</file>