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6"/>
  </p:notesMasterIdLst>
  <p:handoutMasterIdLst>
    <p:handoutMasterId r:id="rId37"/>
  </p:handoutMasterIdLst>
  <p:sldIdLst>
    <p:sldId id="259" r:id="rId2"/>
    <p:sldId id="330" r:id="rId3"/>
    <p:sldId id="297" r:id="rId4"/>
    <p:sldId id="298" r:id="rId5"/>
    <p:sldId id="301" r:id="rId6"/>
    <p:sldId id="302" r:id="rId7"/>
    <p:sldId id="277" r:id="rId8"/>
    <p:sldId id="324" r:id="rId9"/>
    <p:sldId id="311" r:id="rId10"/>
    <p:sldId id="312" r:id="rId11"/>
    <p:sldId id="325" r:id="rId12"/>
    <p:sldId id="323" r:id="rId13"/>
    <p:sldId id="327" r:id="rId14"/>
    <p:sldId id="326" r:id="rId15"/>
    <p:sldId id="319" r:id="rId16"/>
    <p:sldId id="328" r:id="rId17"/>
    <p:sldId id="329" r:id="rId18"/>
    <p:sldId id="305" r:id="rId19"/>
    <p:sldId id="320" r:id="rId20"/>
    <p:sldId id="331" r:id="rId21"/>
    <p:sldId id="304" r:id="rId22"/>
    <p:sldId id="307" r:id="rId23"/>
    <p:sldId id="308" r:id="rId24"/>
    <p:sldId id="340" r:id="rId25"/>
    <p:sldId id="338" r:id="rId26"/>
    <p:sldId id="339" r:id="rId27"/>
    <p:sldId id="313" r:id="rId28"/>
    <p:sldId id="322" r:id="rId29"/>
    <p:sldId id="336" r:id="rId30"/>
    <p:sldId id="332" r:id="rId31"/>
    <p:sldId id="315" r:id="rId32"/>
    <p:sldId id="316" r:id="rId33"/>
    <p:sldId id="317" r:id="rId34"/>
    <p:sldId id="314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9DD1"/>
    <a:srgbClr val="E886BE"/>
    <a:srgbClr val="B6FD9D"/>
    <a:srgbClr val="B2FE74"/>
    <a:srgbClr val="7FDAF3"/>
    <a:srgbClr val="8EE4A7"/>
    <a:srgbClr val="F9F9BF"/>
    <a:srgbClr val="F7DAAF"/>
    <a:srgbClr val="A2F6FA"/>
    <a:srgbClr val="414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33"/>
    </p:cViewPr>
  </p:sorterViewPr>
  <p:notesViewPr>
    <p:cSldViewPr>
      <p:cViewPr varScale="1">
        <p:scale>
          <a:sx n="54" d="100"/>
          <a:sy n="54" d="100"/>
        </p:scale>
        <p:origin x="-191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36022-1F4C-4A7D-A548-AEE4D246AE27}" type="datetimeFigureOut">
              <a:rPr lang="es-AR" smtClean="0"/>
              <a:pPr/>
              <a:t>21/3/2022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0F93E-8B36-4B49-9CB1-2445234E179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744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A95F-464D-4948-A15D-1F87A66DDDD5}" type="datetimeFigureOut">
              <a:rPr lang="es-AR" smtClean="0"/>
              <a:pPr/>
              <a:t>21/3/2022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34E1-EF3F-4B4A-8F19-EBD046C969A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843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88F3824-001F-4438-B69C-EB432F2EF327}" type="slidenum">
              <a:rPr lang="en-US" altLang="es-AR" sz="1200" smtClean="0">
                <a:latin typeface="Calibri" pitchFamily="34" charset="0"/>
              </a:rPr>
              <a:pPr eaLnBrk="1" hangingPunct="1"/>
              <a:t>5</a:t>
            </a:fld>
            <a:endParaRPr lang="en-US" altLang="es-AR" sz="12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9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64790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64790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265186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34886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70526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88F3824-001F-4438-B69C-EB432F2EF327}" type="slidenum">
              <a:rPr lang="en-US" altLang="es-AR" sz="1200" smtClean="0">
                <a:latin typeface="Calibri" pitchFamily="34" charset="0"/>
              </a:rPr>
              <a:pPr eaLnBrk="1" hangingPunct="1"/>
              <a:t>6</a:t>
            </a:fld>
            <a:endParaRPr lang="en-US" altLang="es-AR" sz="12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4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88F3824-001F-4438-B69C-EB432F2EF327}" type="slidenum">
              <a:rPr lang="en-US" altLang="es-AR" sz="1200" smtClean="0">
                <a:latin typeface="Calibri" pitchFamily="34" charset="0"/>
              </a:rPr>
              <a:pPr eaLnBrk="1" hangingPunct="1"/>
              <a:t>21</a:t>
            </a:fld>
            <a:endParaRPr lang="en-US" altLang="es-AR" sz="12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3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0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 smtClean="0"/>
          </a:p>
        </p:txBody>
      </p:sp>
      <p:sp>
        <p:nvSpPr>
          <p:cNvPr id="300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771A7FF-3F48-4855-9452-86954A9021B4}" type="slidenum">
              <a:rPr lang="en-US" altLang="es-AR" sz="1200" smtClean="0">
                <a:latin typeface="Calibri" pitchFamily="34" charset="0"/>
              </a:rPr>
              <a:pPr eaLnBrk="1" hangingPunct="1"/>
              <a:t>22</a:t>
            </a:fld>
            <a:endParaRPr lang="en-US" altLang="es-AR" sz="12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99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86433" y="4343400"/>
            <a:ext cx="5485135" cy="4114800"/>
          </a:xfrm>
          <a:prstGeom prst="rect">
            <a:avLst/>
          </a:prstGeo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118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265161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8643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17119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17119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6ABD-4DC0-445A-9FB2-1B89EC67FDEC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A2E-1085-4E82-AB5A-FB6B82E86AFD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3FF-1912-4E62-AA66-8821DC9BA0F6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AutoShape 92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AutoShape 3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98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- bullet 4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8000" y="1008000"/>
            <a:ext cx="8558664" cy="0"/>
          </a:xfrm>
          <a:prstGeom prst="line">
            <a:avLst/>
          </a:prstGeom>
          <a:ln w="12700">
            <a:solidFill>
              <a:srgbClr val="7B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88000" y="324000"/>
            <a:ext cx="8560515" cy="6354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300" b="1" i="0">
                <a:solidFill>
                  <a:srgbClr val="3C3C7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1440000"/>
            <a:ext cx="8560515" cy="4475792"/>
          </a:xfrm>
          <a:prstGeom prst="rect">
            <a:avLst/>
          </a:prstGeom>
        </p:spPr>
        <p:txBody>
          <a:bodyPr vert="horz" lIns="0" tIns="0" rIns="0" bIns="0"/>
          <a:lstStyle>
            <a:lvl1pPr marL="272708" marR="0" indent="-272708" algn="l" defTabSz="436333" rtl="0" eaLnBrk="1" fontAlgn="auto" latinLnBrk="0" hangingPunct="1">
              <a:lnSpc>
                <a:spcPts val="2258"/>
              </a:lnSpc>
              <a:spcBef>
                <a:spcPts val="600"/>
              </a:spcBef>
              <a:spcAft>
                <a:spcPts val="600"/>
              </a:spcAft>
              <a:buClr>
                <a:srgbClr val="FC0232"/>
              </a:buClr>
              <a:buSzTx/>
              <a:buFont typeface="Wingdings" pitchFamily="2" charset="2"/>
              <a:buChar char="q"/>
              <a:tabLst/>
              <a:defRPr sz="2000" b="1" i="0" baseline="0">
                <a:solidFill>
                  <a:srgbClr val="4F4C4D"/>
                </a:solidFill>
                <a:latin typeface="Arial"/>
                <a:cs typeface="Arial"/>
              </a:defRPr>
            </a:lvl1pPr>
            <a:lvl2pPr marL="709041" indent="-272708">
              <a:lnSpc>
                <a:spcPts val="2258"/>
              </a:lnSpc>
              <a:spcBef>
                <a:spcPts val="500"/>
              </a:spcBef>
              <a:spcAft>
                <a:spcPts val="600"/>
              </a:spcAft>
              <a:buClr>
                <a:srgbClr val="3C3C7E"/>
              </a:buClr>
              <a:buSzPct val="100000"/>
              <a:buFont typeface="Wingdings" pitchFamily="2" charset="2"/>
              <a:buChar char="§"/>
              <a:defRPr sz="2000" b="0" i="0">
                <a:solidFill>
                  <a:srgbClr val="3C3C7E"/>
                </a:solidFill>
                <a:latin typeface="Arial"/>
                <a:cs typeface="Arial"/>
              </a:defRPr>
            </a:lvl2pPr>
            <a:lvl3pPr marL="1090832" indent="-218167">
              <a:lnSpc>
                <a:spcPts val="2258"/>
              </a:lnSpc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 b="0" i="0">
                <a:solidFill>
                  <a:srgbClr val="4F4C4D"/>
                </a:solidFill>
                <a:latin typeface="Arial"/>
                <a:cs typeface="Arial"/>
              </a:defRPr>
            </a:lvl3pPr>
            <a:lvl4pPr marL="1525370" indent="-217115">
              <a:lnSpc>
                <a:spcPts val="2258"/>
              </a:lnSpc>
              <a:spcBef>
                <a:spcPts val="600"/>
              </a:spcBef>
              <a:spcAft>
                <a:spcPts val="352"/>
              </a:spcAft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1800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100" b="0"/>
            </a:lvl1pPr>
          </a:lstStyle>
          <a:p>
            <a:fld id="{6D4FCAF6-4CB2-42DD-A63B-93C306D1BC8E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30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96B2-3564-48B2-A44A-B14ED59D9916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47-952F-472A-A261-94BE68D61388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07F-BA98-40C5-BA79-222432BFCE42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C88-69B3-40DF-9AB3-7126ADC2433E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9FD5-99A0-44E9-9D58-AD6085AA65B2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030B-567D-4444-8509-4F5784E171CA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B15A-ADA2-4942-9161-D31D44E05952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A9FC-AD64-40E7-9193-18621E8C4002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B591-DEF4-49D2-AE95-B17DA9634E46}" type="datetime1">
              <a:rPr lang="es-AR" smtClean="0"/>
              <a:pPr/>
              <a:t>21/3/2022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4" r:id="rId12"/>
    <p:sldLayoutId id="214748409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1.xml"/><Relationship Id="rId7" Type="http://schemas.openxmlformats.org/officeDocument/2006/relationships/image" Target="../media/image3.emf"/><Relationship Id="rId2" Type="http://schemas.openxmlformats.org/officeDocument/2006/relationships/tags" Target="../tags/tag1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2.png"/><Relationship Id="rId1" Type="http://schemas.openxmlformats.org/officeDocument/2006/relationships/vmlDrawing" Target="../drawings/vmlDrawing5.v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oleObject" Target="../embeddings/oleObject5.bin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image" Target="../media/image6.emf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image" Target="../media/image9.emf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5" Type="http://schemas.openxmlformats.org/officeDocument/2006/relationships/image" Target="../media/image10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7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10" Type="http://schemas.openxmlformats.org/officeDocument/2006/relationships/image" Target="../media/image2.png"/><Relationship Id="rId4" Type="http://schemas.openxmlformats.org/officeDocument/2006/relationships/tags" Target="../tags/tag8.xml"/><Relationship Id="rId9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7624" y="1340768"/>
            <a:ext cx="7067128" cy="24811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los estados contables básicos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ES_tradnl" sz="18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3  </a:t>
            </a:r>
            <a:endParaRPr lang="es-AR" sz="1800" b="1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501008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s-AR" dirty="0" smtClean="0"/>
              <a:t>	Presentación de dos productos básicos de la contabilidad financiera: estado de resultados y estado de situación patrimonial. Criterios clasificatorios del patrimonio. Rubros patrimoniales y rubros de resultados. Ejercicio económico y periodicidad. Estados contables consolidados, separados e individuales. Concepto de empresa en marcha. Concepto de capital de trabajo, liquidez y solvencia. Conceptos de rentabilidad, margen y rotación de activos</a:t>
            </a:r>
            <a:r>
              <a:rPr lang="es-AR" smtClean="0"/>
              <a:t>. </a:t>
            </a:r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BIENES DE USO (RT Argentinas),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PROPIEDADES, PLANTAS Y EQUIPOS (NIIF)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endParaRPr lang="es-AR" sz="2000" dirty="0" smtClean="0">
              <a:solidFill>
                <a:srgbClr val="000000"/>
              </a:solidFill>
              <a:latin typeface="+mj-lt"/>
            </a:endParaRPr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activos de larga vida</a:t>
            </a: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 en la empresa, que, a diferencia de la mercadería,  no se mantienen en el activo para su venta sino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para ser utilizados en las operaciones de producción, administración o comercialización.</a:t>
            </a:r>
          </a:p>
          <a:p>
            <a:pPr marL="342900" indent="-342900"/>
            <a:r>
              <a:rPr lang="es-AR" sz="2000" u="sng" dirty="0" smtClean="0"/>
              <a:t>Ejemplos: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Inmuebles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Terrenos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Edificios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Rodados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Maquinarias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Muebles y Útiles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Equipos de computación</a:t>
            </a:r>
            <a:endParaRPr lang="es-A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Instalaciones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Herramientas y equipos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sz="2000" dirty="0" smtClean="0"/>
              <a:t>Anticipo a proveedores de bienes de uso </a:t>
            </a:r>
            <a:r>
              <a:rPr lang="es-AR" sz="1600" dirty="0" smtClean="0"/>
              <a:t>(En NIIF va en Otros Créditos)</a:t>
            </a:r>
          </a:p>
          <a:p>
            <a:pPr marL="342900" indent="-342900"/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9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INVERSIONES</a:t>
            </a:r>
            <a:br>
              <a:rPr lang="es-AR" sz="2800" b="1" dirty="0" smtClean="0">
                <a:latin typeface="+mj-lt"/>
                <a:ea typeface="+mj-ea"/>
                <a:cs typeface="+mj-cs"/>
              </a:rPr>
            </a:b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1560" y="1340768"/>
            <a:ext cx="7848872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endParaRPr lang="es-AR" dirty="0" smtClean="0"/>
          </a:p>
          <a:p>
            <a:pPr marL="342900" indent="-342900"/>
            <a:r>
              <a:rPr lang="es-ES" dirty="0" smtClean="0"/>
              <a:t>      Son las realizadas con </a:t>
            </a:r>
            <a:r>
              <a:rPr lang="es-ES" b="1" dirty="0" smtClean="0"/>
              <a:t>el ánimo de obtener una renta u otro beneficio</a:t>
            </a:r>
            <a:r>
              <a:rPr lang="es-ES" dirty="0" smtClean="0"/>
              <a:t>, explícito o implícito, y que </a:t>
            </a:r>
            <a:r>
              <a:rPr lang="es-ES" b="1" dirty="0" smtClean="0"/>
              <a:t>no forman parte de los activos dedicados a la actividad principal del ente. </a:t>
            </a:r>
          </a:p>
          <a:p>
            <a:pPr marL="342900" indent="-342900"/>
            <a:endParaRPr lang="es-ES" dirty="0"/>
          </a:p>
          <a:p>
            <a:pPr marL="342900" indent="-342900"/>
            <a:r>
              <a:rPr lang="es-ES" dirty="0" smtClean="0"/>
              <a:t>       También lo son las participaciones en otros entes que se mantienen no sólo para obtener una renta.</a:t>
            </a:r>
          </a:p>
          <a:p>
            <a:pPr marL="342900" indent="-342900"/>
            <a:endParaRPr lang="es-ES" dirty="0"/>
          </a:p>
          <a:p>
            <a:pPr marL="342900" indent="-342900"/>
            <a:r>
              <a:rPr lang="es-ES" dirty="0" smtClean="0"/>
              <a:t>        Las inversiones pueden clasificarse en:</a:t>
            </a:r>
          </a:p>
          <a:p>
            <a:pPr marL="342900" indent="-342900"/>
            <a:endParaRPr lang="es-E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 Participaciones en otras entidades</a:t>
            </a:r>
          </a:p>
          <a:p>
            <a:pPr marL="1657350" lvl="3" indent="-285750">
              <a:buFontTx/>
              <a:buChar char="-"/>
            </a:pPr>
            <a:r>
              <a:rPr lang="es-ES" dirty="0" smtClean="0"/>
              <a:t>Inversiones financieras en acciones o participaciones sociales</a:t>
            </a:r>
          </a:p>
          <a:p>
            <a:pPr marL="1657350" lvl="3" indent="-285750">
              <a:buFontTx/>
              <a:buChar char="-"/>
            </a:pPr>
            <a:r>
              <a:rPr lang="es-ES" dirty="0" smtClean="0"/>
              <a:t>Inversiones permanentes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dirty="0" smtClean="0"/>
              <a:t> Otras inversiones</a:t>
            </a:r>
          </a:p>
          <a:p>
            <a:pPr marL="800100" lvl="1" indent="-342900"/>
            <a:r>
              <a:rPr lang="es-ES" dirty="0" smtClean="0"/>
              <a:t>                    - Asimilables a créditos (préstamos otorgados, plazos fijos, etc.)</a:t>
            </a:r>
          </a:p>
          <a:p>
            <a:pPr marL="800100" lvl="1" indent="-342900"/>
            <a:r>
              <a:rPr lang="es-ES" dirty="0"/>
              <a:t> </a:t>
            </a:r>
            <a:r>
              <a:rPr lang="es-ES" dirty="0" smtClean="0"/>
              <a:t>                   - Inversiones en inmuebles</a:t>
            </a:r>
          </a:p>
          <a:p>
            <a:pPr marL="800100" lvl="1" indent="-342900"/>
            <a:r>
              <a:rPr lang="es-ES" dirty="0" smtClean="0"/>
              <a:t>		            - Inversiones en bienes muebles</a:t>
            </a:r>
          </a:p>
          <a:p>
            <a:pPr marL="342900" indent="-342900"/>
            <a:endParaRPr lang="es-ES" dirty="0" smtClean="0"/>
          </a:p>
          <a:p>
            <a:pPr marL="342900" indent="-342900" algn="just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9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BIENES INTANGIBLES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</a:t>
            </a:r>
            <a:r>
              <a:rPr lang="es-AR" sz="2000" dirty="0" smtClean="0">
                <a:solidFill>
                  <a:srgbClr val="3333CC"/>
                </a:solidFill>
                <a:latin typeface="+mj-lt"/>
              </a:rPr>
              <a:t>activos no monetarios identificables y sin sustancia física.</a:t>
            </a:r>
          </a:p>
          <a:p>
            <a:pPr algn="just">
              <a:buSzPts val="3200"/>
            </a:pPr>
            <a:endParaRPr lang="es-AR" sz="2000" dirty="0" smtClean="0"/>
          </a:p>
          <a:p>
            <a:pPr marL="342900" indent="-342900"/>
            <a:r>
              <a:rPr lang="es-AR" sz="2000" u="sng" dirty="0" smtClean="0"/>
              <a:t>Ejemplos: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Derechos de propiedad intelectual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Patentes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Marcas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2000" dirty="0" smtClean="0"/>
              <a:t>Licencias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Concesiones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ES" sz="2000" dirty="0" smtClean="0"/>
              <a:t>Gastos de desarrollo</a:t>
            </a:r>
            <a:endParaRPr lang="es-AR" sz="2000" dirty="0" smtClean="0"/>
          </a:p>
          <a:p>
            <a:pPr marL="342900" indent="-342900"/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97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ACTIVOS BIOLÓGICOS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animales vivos o plantas.</a:t>
            </a:r>
          </a:p>
          <a:p>
            <a:pPr algn="just">
              <a:buSzPts val="3200"/>
            </a:pPr>
            <a:endParaRPr lang="es-AR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La transformación biológica comprende el proceso de crecimiento, degeneración, producción y procreación que causa cambios cualitativos o cuantitativos en un activo biológico.</a:t>
            </a:r>
          </a:p>
          <a:p>
            <a:pPr algn="just">
              <a:buSzPts val="3200"/>
            </a:pPr>
            <a:endParaRPr lang="es-AR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La actividad agrícola es la gestión por una entidad de la transformación biológica y cosecha o recolección de activos biológicos para su venta o para su conversión en producto agrícola o en activos biológicos adicionales.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77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LLAVE DE NEGOCIO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556792"/>
            <a:ext cx="76328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endParaRPr lang="es-AR" sz="2000" dirty="0" smtClean="0">
              <a:solidFill>
                <a:srgbClr val="000000"/>
              </a:solidFill>
              <a:latin typeface="+mj-lt"/>
            </a:endParaRPr>
          </a:p>
          <a:p>
            <a:pPr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Es lo que se paga por encima del valor de los bienes identificables al comprar una empresa. </a:t>
            </a:r>
          </a:p>
          <a:p>
            <a:pPr marL="342900" indent="-342900"/>
            <a:endParaRPr lang="es-AR" sz="2000" dirty="0" smtClean="0"/>
          </a:p>
          <a:p>
            <a:pPr marL="342900" indent="-342900"/>
            <a:endParaRPr lang="es-AR" sz="2000" dirty="0" smtClean="0"/>
          </a:p>
          <a:p>
            <a:pPr marL="342900" indent="-342900"/>
            <a:r>
              <a:rPr lang="es-AR" sz="2000" dirty="0" smtClean="0"/>
              <a:t>Es un tipo especial de “bien intangible” que solo puede aparecer</a:t>
            </a:r>
          </a:p>
          <a:p>
            <a:pPr marL="342900" indent="-342900"/>
            <a:r>
              <a:rPr lang="es-AR" sz="2000" dirty="0" smtClean="0"/>
              <a:t>cuando se compra otra compañía.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5779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64496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s-AR" sz="2600" b="1" dirty="0" smtClean="0"/>
              <a:t>RUBROS DEL PASIVO:</a:t>
            </a:r>
          </a:p>
          <a:p>
            <a:pPr marL="18288" indent="0">
              <a:buNone/>
            </a:pPr>
            <a:endParaRPr lang="es-AR" sz="2600" b="1" dirty="0"/>
          </a:p>
          <a:p>
            <a:pPr marL="589788" indent="-571500">
              <a:buFontTx/>
              <a:buChar char="-"/>
            </a:pPr>
            <a:r>
              <a:rPr lang="es-AR" sz="2600" b="1" dirty="0" smtClean="0"/>
              <a:t>Deudas comerciales</a:t>
            </a:r>
          </a:p>
          <a:p>
            <a:pPr marL="589788" indent="-571500">
              <a:buFontTx/>
              <a:buChar char="-"/>
            </a:pPr>
            <a:r>
              <a:rPr lang="es-AR" sz="2600" b="1" dirty="0" smtClean="0"/>
              <a:t>Deudas sociales</a:t>
            </a:r>
          </a:p>
          <a:p>
            <a:pPr marL="589788" indent="-571500">
              <a:buFontTx/>
              <a:buChar char="-"/>
            </a:pPr>
            <a:r>
              <a:rPr lang="es-AR" sz="2600" b="1" dirty="0" smtClean="0"/>
              <a:t>Deudas fiscales</a:t>
            </a:r>
          </a:p>
          <a:p>
            <a:pPr marL="589788" indent="-571500">
              <a:buFontTx/>
              <a:buChar char="-"/>
            </a:pPr>
            <a:r>
              <a:rPr lang="es-AR" sz="2600" b="1" dirty="0" smtClean="0"/>
              <a:t>Deudas financieras (Préstamos)</a:t>
            </a:r>
          </a:p>
          <a:p>
            <a:pPr marL="589788" indent="-571500">
              <a:buFontTx/>
              <a:buChar char="-"/>
            </a:pPr>
            <a:r>
              <a:rPr lang="es-AR" sz="2600" b="1" dirty="0" smtClean="0"/>
              <a:t>Otras deudas</a:t>
            </a:r>
          </a:p>
          <a:p>
            <a:pPr marL="589788" indent="-571500">
              <a:buFontTx/>
              <a:buChar char="-"/>
            </a:pPr>
            <a:r>
              <a:rPr lang="es-AR" sz="2600" b="1" dirty="0" smtClean="0"/>
              <a:t>Previsiones</a:t>
            </a:r>
          </a:p>
          <a:p>
            <a:pPr marL="589788" indent="-571500">
              <a:buFontTx/>
              <a:buChar char="-"/>
            </a:pPr>
            <a:endParaRPr lang="es-AR" sz="4000" dirty="0" smtClean="0"/>
          </a:p>
          <a:p>
            <a:pPr marL="18288" indent="0">
              <a:buNone/>
            </a:pPr>
            <a:endParaRPr lang="es-AR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639974" y="1052736"/>
            <a:ext cx="5744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ESTADO DE SITUACIÓN PATRIMONIAL</a:t>
            </a:r>
            <a:endParaRPr lang="es-AR" sz="2800" b="1" dirty="0"/>
          </a:p>
        </p:txBody>
      </p:sp>
      <p:sp>
        <p:nvSpPr>
          <p:cNvPr id="12" name="11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Naturaleza, objetivos y metodología de la información contable</a:t>
            </a:r>
          </a:p>
        </p:txBody>
      </p:sp>
    </p:spTree>
    <p:extLst>
      <p:ext uri="{BB962C8B-B14F-4D97-AF65-F5344CB8AC3E}">
        <p14:creationId xmlns:p14="http://schemas.microsoft.com/office/powerpoint/2010/main" val="23170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noProof="0" dirty="0" smtClean="0">
                <a:latin typeface="+mj-lt"/>
                <a:ea typeface="+mj-ea"/>
                <a:cs typeface="+mj-cs"/>
              </a:rPr>
              <a:t>DEUDAS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obligaciones ciertas, determinadas o determinables.</a:t>
            </a:r>
          </a:p>
          <a:p>
            <a:pPr algn="just">
              <a:buSzPts val="3200"/>
            </a:pPr>
            <a:endParaRPr lang="es-AR" sz="2000" dirty="0" smtClean="0">
              <a:solidFill>
                <a:srgbClr val="000000"/>
              </a:solidFill>
              <a:latin typeface="+mj-lt"/>
            </a:endParaRPr>
          </a:p>
          <a:p>
            <a:pPr algn="just">
              <a:buSzPct val="95000"/>
            </a:pPr>
            <a:endParaRPr lang="es-AR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ct val="95000"/>
              <a:buFont typeface="Wingdings" pitchFamily="2" charset="2"/>
              <a:buChar char="ü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Comerciales: derivadas de las actividades operativas de compra de bienes o servicios vinculados al negocio del ente.</a:t>
            </a:r>
          </a:p>
          <a:p>
            <a:pPr algn="just">
              <a:buSzPct val="95000"/>
              <a:buFont typeface="Wingdings" pitchFamily="2" charset="2"/>
              <a:buChar char="ü"/>
            </a:pPr>
            <a:endParaRPr lang="es-AR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ct val="95000"/>
              <a:buFont typeface="Wingdings" pitchFamily="2" charset="2"/>
              <a:buChar char="ü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Sociales: </a:t>
            </a:r>
            <a:r>
              <a:rPr lang="es-AR" sz="2000" dirty="0" smtClean="0">
                <a:solidFill>
                  <a:srgbClr val="000000"/>
                </a:solidFill>
              </a:rPr>
              <a:t>relacionadas con lo adeudado por sueldos y cargas sociales.</a:t>
            </a:r>
            <a:endParaRPr lang="es-AR" sz="2000" dirty="0" smtClean="0">
              <a:solidFill>
                <a:srgbClr val="000000"/>
              </a:solidFill>
              <a:latin typeface="+mj-lt"/>
            </a:endParaRPr>
          </a:p>
          <a:p>
            <a:pPr algn="just">
              <a:buSzPct val="95000"/>
              <a:buFont typeface="Wingdings" pitchFamily="2" charset="2"/>
              <a:buChar char="ü"/>
            </a:pPr>
            <a:endParaRPr lang="es-AR" sz="2000" dirty="0" smtClean="0">
              <a:solidFill>
                <a:srgbClr val="000000"/>
              </a:solidFill>
              <a:latin typeface="+mj-lt"/>
            </a:endParaRPr>
          </a:p>
          <a:p>
            <a:pPr algn="just">
              <a:buSzPct val="95000"/>
              <a:buFont typeface="Wingdings" pitchFamily="2" charset="2"/>
              <a:buChar char="ü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Fiscales: relacionadas con lo adeudado por impuestos.</a:t>
            </a:r>
          </a:p>
          <a:p>
            <a:pPr algn="just">
              <a:buSzPct val="95000"/>
              <a:buFont typeface="Wingdings" pitchFamily="2" charset="2"/>
              <a:buChar char="ü"/>
            </a:pPr>
            <a:endParaRPr lang="es-AR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ct val="95000"/>
              <a:buFont typeface="Wingdings" pitchFamily="2" charset="2"/>
              <a:buChar char="ü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Financieras: derivadas de las actividades de financiación.</a:t>
            </a:r>
          </a:p>
          <a:p>
            <a:pPr algn="just">
              <a:buSzPts val="3200"/>
            </a:pPr>
            <a:endParaRPr lang="es-AR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ts val="3200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39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b="1" dirty="0" smtClean="0">
                <a:latin typeface="+mj-lt"/>
                <a:ea typeface="+mj-ea"/>
                <a:cs typeface="+mj-cs"/>
              </a:rPr>
              <a:t>Previsiones</a:t>
            </a: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63284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algn="just">
              <a:buSzPts val="3200"/>
            </a:pPr>
            <a:r>
              <a:rPr lang="es-AR" sz="2000" dirty="0" smtClean="0">
                <a:solidFill>
                  <a:srgbClr val="000000"/>
                </a:solidFill>
                <a:latin typeface="+mj-lt"/>
              </a:rPr>
              <a:t>Son obligaciones inciertas, ya sea por el monto o por la efectiva ocurrencia.</a:t>
            </a:r>
          </a:p>
          <a:p>
            <a:pPr algn="just">
              <a:buSzPts val="3200"/>
            </a:pPr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ts val="3200"/>
            </a:pPr>
            <a:r>
              <a:rPr lang="es-ES" sz="2000" dirty="0" smtClean="0">
                <a:solidFill>
                  <a:srgbClr val="000000"/>
                </a:solidFill>
                <a:latin typeface="+mj-lt"/>
              </a:rPr>
              <a:t>La ocurrencia está supeditada a condiciones que es probable (pero no seguro) que ocurran y puede no saberse cuándo.</a:t>
            </a:r>
          </a:p>
          <a:p>
            <a:pPr algn="just">
              <a:buSzPts val="3200"/>
            </a:pPr>
            <a:endParaRPr lang="es-ES" sz="2000" dirty="0">
              <a:solidFill>
                <a:srgbClr val="000000"/>
              </a:solidFill>
              <a:latin typeface="+mj-lt"/>
            </a:endParaRPr>
          </a:p>
          <a:p>
            <a:pPr algn="just">
              <a:buSzPts val="3200"/>
            </a:pPr>
            <a:r>
              <a:rPr lang="es-ES" sz="2000" dirty="0" smtClean="0">
                <a:solidFill>
                  <a:srgbClr val="000000"/>
                </a:solidFill>
                <a:latin typeface="+mj-lt"/>
              </a:rPr>
              <a:t>En la terminología europea, adoptada por algunas empresas que aplican NIIF, se las llama “provisiones”.</a:t>
            </a:r>
          </a:p>
          <a:p>
            <a:pPr algn="just">
              <a:buSzPts val="3200"/>
            </a:pPr>
            <a:r>
              <a:rPr lang="es-ES" sz="2000" dirty="0" smtClean="0">
                <a:solidFill>
                  <a:srgbClr val="000000"/>
                </a:solidFill>
                <a:latin typeface="+mj-lt"/>
              </a:rPr>
              <a:t>En la terminología argentina, “provisiones” tiene otro significado. Ver Unidad 6 parte 2</a:t>
            </a: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54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64496"/>
          </a:xfrm>
        </p:spPr>
        <p:txBody>
          <a:bodyPr>
            <a:normAutofit fontScale="77500" lnSpcReduction="20000"/>
          </a:bodyPr>
          <a:lstStyle/>
          <a:p>
            <a:pPr marL="18288" indent="0">
              <a:buNone/>
            </a:pPr>
            <a:r>
              <a:rPr lang="es-AR" sz="3100" b="1" dirty="0" smtClean="0"/>
              <a:t>RUBROS DEL PATRIMONIO NETO</a:t>
            </a:r>
          </a:p>
          <a:p>
            <a:pPr marL="18288" indent="0">
              <a:buNone/>
            </a:pPr>
            <a:endParaRPr lang="es-AR" sz="3600" b="1" dirty="0"/>
          </a:p>
          <a:p>
            <a:pPr marL="589788" indent="-571500">
              <a:buFontTx/>
              <a:buChar char="-"/>
            </a:pPr>
            <a:r>
              <a:rPr lang="es-AR" sz="3100" b="1" dirty="0" smtClean="0"/>
              <a:t>Aportes de los propietarios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Capital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Aportes no capitalizados</a:t>
            </a:r>
          </a:p>
          <a:p>
            <a:pPr marL="589788" indent="-571500">
              <a:buFontTx/>
              <a:buChar char="-"/>
            </a:pPr>
            <a:r>
              <a:rPr lang="es-AR" sz="3100" b="1" dirty="0" smtClean="0"/>
              <a:t>Resultados acumulados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Reservas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Reservas legales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Reservas estatutarias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Reservas facultativas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Resultados no asignados (incluye resultados de ejercicios anteriores no distribuidos y resultado del último ejercicio)</a:t>
            </a:r>
          </a:p>
          <a:p>
            <a:pPr marL="989838" lvl="1" indent="-571500">
              <a:buFontTx/>
              <a:buChar char="-"/>
            </a:pPr>
            <a:endParaRPr lang="es-AR" b="1" dirty="0" smtClean="0"/>
          </a:p>
          <a:p>
            <a:pPr marL="418338" lvl="1" indent="0">
              <a:buNone/>
            </a:pPr>
            <a:endParaRPr lang="es-AR" b="1" dirty="0" smtClean="0"/>
          </a:p>
          <a:p>
            <a:pPr marL="18288" indent="0">
              <a:buNone/>
            </a:pPr>
            <a:endParaRPr lang="es-AR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619672" y="836712"/>
            <a:ext cx="5744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ESTADO DE SITUACIÓN PATRIMONIAL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959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80520"/>
          </a:xfrm>
        </p:spPr>
        <p:txBody>
          <a:bodyPr>
            <a:normAutofit fontScale="70000" lnSpcReduction="20000"/>
          </a:bodyPr>
          <a:lstStyle/>
          <a:p>
            <a:pPr marL="18288" indent="0">
              <a:buNone/>
            </a:pPr>
            <a:r>
              <a:rPr lang="es-AR" sz="3400" b="1" dirty="0" smtClean="0"/>
              <a:t>RUBROS DEL PATRIMONIO NETO</a:t>
            </a:r>
          </a:p>
          <a:p>
            <a:pPr marL="18288" indent="0">
              <a:buNone/>
            </a:pPr>
            <a:endParaRPr lang="es-AR" sz="3600" b="1" dirty="0"/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Aportes de los propietarios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Capital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Aportes no capitalizados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Resultados acumulados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Reservas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Reservas legales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Reservas estatutarias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Reservas facultativas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>
                <a:solidFill>
                  <a:srgbClr val="FF0000"/>
                </a:solidFill>
              </a:rPr>
              <a:t>Otros resultados integrales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Resultados no asignados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Resultado de ejercicios anteriores no distribuidos</a:t>
            </a:r>
          </a:p>
          <a:p>
            <a:pPr marL="1389888" lvl="2" indent="-571500">
              <a:buFontTx/>
              <a:buChar char="-"/>
            </a:pPr>
            <a:r>
              <a:rPr lang="es-AR" b="1" dirty="0" smtClean="0"/>
              <a:t>Resultado del ejercicio</a:t>
            </a:r>
          </a:p>
          <a:p>
            <a:pPr marL="418338" lvl="1" indent="0">
              <a:buNone/>
            </a:pPr>
            <a:endParaRPr lang="es-AR" b="1" dirty="0" smtClean="0"/>
          </a:p>
          <a:p>
            <a:pPr marL="18288" indent="0">
              <a:buNone/>
            </a:pPr>
            <a:endParaRPr lang="es-AR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19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691680" y="836712"/>
            <a:ext cx="57449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ESTADO DE SITUACIÓN PATRIMONIAL</a:t>
            </a:r>
          </a:p>
          <a:p>
            <a:pPr algn="ctr"/>
            <a:r>
              <a:rPr lang="es-ES_tradnl" sz="2000" b="1" dirty="0" smtClean="0"/>
              <a:t>(según NIIF)</a:t>
            </a:r>
            <a:endParaRPr lang="es-AR" sz="2000" b="1" dirty="0"/>
          </a:p>
        </p:txBody>
      </p:sp>
      <p:sp>
        <p:nvSpPr>
          <p:cNvPr id="12" name="11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endParaRPr lang="es-ES_tradnl" sz="1200" dirty="0" smtClean="0"/>
          </a:p>
        </p:txBody>
      </p:sp>
    </p:spTree>
    <p:extLst>
      <p:ext uri="{BB962C8B-B14F-4D97-AF65-F5344CB8AC3E}">
        <p14:creationId xmlns:p14="http://schemas.microsoft.com/office/powerpoint/2010/main" val="35098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LA REGISTRACIÓN CONTABLE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La Registración Contable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611560" y="1916832"/>
            <a:ext cx="86409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DATOS</a:t>
            </a:r>
            <a:endParaRPr lang="es-AR" sz="1200" dirty="0"/>
          </a:p>
        </p:txBody>
      </p:sp>
      <p:sp>
        <p:nvSpPr>
          <p:cNvPr id="16" name="15 Cilindro"/>
          <p:cNvSpPr/>
          <p:nvPr/>
        </p:nvSpPr>
        <p:spPr>
          <a:xfrm>
            <a:off x="1907704" y="1916832"/>
            <a:ext cx="4176464" cy="93610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PROCESO </a:t>
            </a:r>
          </a:p>
          <a:p>
            <a:pPr algn="ctr"/>
            <a:r>
              <a:rPr lang="es-AR" b="1" dirty="0" smtClean="0"/>
              <a:t>CONTABLE</a:t>
            </a:r>
            <a:endParaRPr lang="es-AR" b="1" dirty="0"/>
          </a:p>
        </p:txBody>
      </p:sp>
      <p:sp>
        <p:nvSpPr>
          <p:cNvPr id="18" name="17 Flecha derecha"/>
          <p:cNvSpPr/>
          <p:nvPr/>
        </p:nvSpPr>
        <p:spPr>
          <a:xfrm>
            <a:off x="1547664" y="234888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Multidocumento"/>
          <p:cNvSpPr/>
          <p:nvPr/>
        </p:nvSpPr>
        <p:spPr>
          <a:xfrm>
            <a:off x="6300192" y="2060848"/>
            <a:ext cx="864096" cy="696983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/>
              <a:t>I</a:t>
            </a:r>
            <a:r>
              <a:rPr lang="es-AR" sz="900" b="1" dirty="0" smtClean="0"/>
              <a:t>NFORMES</a:t>
            </a:r>
            <a:endParaRPr lang="es-AR" sz="900" b="1" dirty="0"/>
          </a:p>
        </p:txBody>
      </p:sp>
      <p:sp>
        <p:nvSpPr>
          <p:cNvPr id="21" name="20 Elipse"/>
          <p:cNvSpPr/>
          <p:nvPr/>
        </p:nvSpPr>
        <p:spPr>
          <a:xfrm>
            <a:off x="7236296" y="1700808"/>
            <a:ext cx="1542261" cy="43748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EXTERNOS</a:t>
            </a:r>
            <a:endParaRPr lang="es-AR" sz="1200" dirty="0"/>
          </a:p>
        </p:txBody>
      </p:sp>
      <p:sp>
        <p:nvSpPr>
          <p:cNvPr id="23" name="22 Elipse"/>
          <p:cNvSpPr/>
          <p:nvPr/>
        </p:nvSpPr>
        <p:spPr>
          <a:xfrm>
            <a:off x="7236296" y="2708920"/>
            <a:ext cx="1542261" cy="4062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INTERNOS </a:t>
            </a:r>
          </a:p>
        </p:txBody>
      </p:sp>
      <p:cxnSp>
        <p:nvCxnSpPr>
          <p:cNvPr id="25" name="24 Conector recto de flecha"/>
          <p:cNvCxnSpPr>
            <a:stCxn id="19" idx="3"/>
            <a:endCxn id="21" idx="2"/>
          </p:cNvCxnSpPr>
          <p:nvPr/>
        </p:nvCxnSpPr>
        <p:spPr>
          <a:xfrm flipV="1">
            <a:off x="7164288" y="1919550"/>
            <a:ext cx="72008" cy="48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9" idx="3"/>
            <a:endCxn id="23" idx="2"/>
          </p:cNvCxnSpPr>
          <p:nvPr/>
        </p:nvCxnSpPr>
        <p:spPr>
          <a:xfrm>
            <a:off x="7164288" y="2409340"/>
            <a:ext cx="72008" cy="50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errar llave"/>
          <p:cNvSpPr/>
          <p:nvPr/>
        </p:nvSpPr>
        <p:spPr>
          <a:xfrm rot="16200000">
            <a:off x="3851920" y="548680"/>
            <a:ext cx="360040" cy="5256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ortar rectángulo de esquina diagonal"/>
          <p:cNvSpPr/>
          <p:nvPr/>
        </p:nvSpPr>
        <p:spPr>
          <a:xfrm>
            <a:off x="899592" y="3356992"/>
            <a:ext cx="792088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1°</a:t>
            </a:r>
          </a:p>
          <a:p>
            <a:pPr algn="ctr"/>
            <a:r>
              <a:rPr lang="es-AR" sz="1100" dirty="0" smtClean="0"/>
              <a:t>Analizar datos</a:t>
            </a:r>
            <a:endParaRPr lang="es-AR" sz="1100" dirty="0"/>
          </a:p>
        </p:txBody>
      </p:sp>
      <p:sp>
        <p:nvSpPr>
          <p:cNvPr id="48" name="47 Recortar rectángulo de esquina diagonal"/>
          <p:cNvSpPr/>
          <p:nvPr/>
        </p:nvSpPr>
        <p:spPr>
          <a:xfrm>
            <a:off x="1979712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2°</a:t>
            </a:r>
          </a:p>
          <a:p>
            <a:pPr algn="ctr"/>
            <a:r>
              <a:rPr lang="es-AR" sz="1100" dirty="0" smtClean="0"/>
              <a:t>Registrar en Diario</a:t>
            </a:r>
            <a:endParaRPr lang="es-AR" sz="1100" dirty="0"/>
          </a:p>
        </p:txBody>
      </p:sp>
      <p:sp>
        <p:nvSpPr>
          <p:cNvPr id="49" name="48 Flecha derecha"/>
          <p:cNvSpPr/>
          <p:nvPr/>
        </p:nvSpPr>
        <p:spPr>
          <a:xfrm>
            <a:off x="1763688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Recortar rectángulo de esquina diagonal"/>
          <p:cNvSpPr/>
          <p:nvPr/>
        </p:nvSpPr>
        <p:spPr>
          <a:xfrm>
            <a:off x="313184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3°</a:t>
            </a:r>
          </a:p>
          <a:p>
            <a:pPr algn="ctr"/>
            <a:r>
              <a:rPr lang="es-AR" sz="1100" dirty="0" smtClean="0"/>
              <a:t>Armar los Mayores</a:t>
            </a:r>
            <a:endParaRPr lang="es-AR" sz="1100" dirty="0"/>
          </a:p>
        </p:txBody>
      </p:sp>
      <p:sp>
        <p:nvSpPr>
          <p:cNvPr id="52" name="51 Recortar rectángulo de esquina diagonal"/>
          <p:cNvSpPr/>
          <p:nvPr/>
        </p:nvSpPr>
        <p:spPr>
          <a:xfrm>
            <a:off x="421196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4°</a:t>
            </a:r>
          </a:p>
          <a:p>
            <a:pPr algn="ctr"/>
            <a:r>
              <a:rPr lang="es-AR" sz="1100" dirty="0" smtClean="0"/>
              <a:t>Balance de Saldos</a:t>
            </a:r>
            <a:endParaRPr lang="es-AR" sz="1100" dirty="0"/>
          </a:p>
        </p:txBody>
      </p:sp>
      <p:sp>
        <p:nvSpPr>
          <p:cNvPr id="53" name="52 Recortar rectángulo de esquina diagonal"/>
          <p:cNvSpPr/>
          <p:nvPr/>
        </p:nvSpPr>
        <p:spPr>
          <a:xfrm>
            <a:off x="529208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5°</a:t>
            </a:r>
          </a:p>
          <a:p>
            <a:pPr algn="ctr"/>
            <a:r>
              <a:rPr lang="es-AR" sz="1100" dirty="0" smtClean="0"/>
              <a:t>Analizar saldos</a:t>
            </a:r>
            <a:endParaRPr lang="es-AR" sz="1100" dirty="0"/>
          </a:p>
        </p:txBody>
      </p:sp>
      <p:sp>
        <p:nvSpPr>
          <p:cNvPr id="54" name="53 Recortar rectángulo de esquina diagonal"/>
          <p:cNvSpPr/>
          <p:nvPr/>
        </p:nvSpPr>
        <p:spPr>
          <a:xfrm>
            <a:off x="637220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6°</a:t>
            </a:r>
          </a:p>
          <a:p>
            <a:pPr algn="ctr"/>
            <a:r>
              <a:rPr lang="es-AR" sz="1100" dirty="0" smtClean="0"/>
              <a:t>Emitir informes</a:t>
            </a:r>
            <a:endParaRPr lang="es-AR" sz="1100" dirty="0"/>
          </a:p>
        </p:txBody>
      </p:sp>
      <p:sp>
        <p:nvSpPr>
          <p:cNvPr id="55" name="54 Flecha derecha"/>
          <p:cNvSpPr/>
          <p:nvPr/>
        </p:nvSpPr>
        <p:spPr>
          <a:xfrm>
            <a:off x="2915816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Flecha derecha"/>
          <p:cNvSpPr/>
          <p:nvPr/>
        </p:nvSpPr>
        <p:spPr>
          <a:xfrm>
            <a:off x="3995936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Flecha derecha"/>
          <p:cNvSpPr/>
          <p:nvPr/>
        </p:nvSpPr>
        <p:spPr>
          <a:xfrm>
            <a:off x="5148064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Flecha derecha"/>
          <p:cNvSpPr/>
          <p:nvPr/>
        </p:nvSpPr>
        <p:spPr>
          <a:xfrm>
            <a:off x="6156176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Flecha derecha"/>
          <p:cNvSpPr/>
          <p:nvPr/>
        </p:nvSpPr>
        <p:spPr>
          <a:xfrm>
            <a:off x="6084168" y="242088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Rectángulo"/>
          <p:cNvSpPr/>
          <p:nvPr/>
        </p:nvSpPr>
        <p:spPr>
          <a:xfrm>
            <a:off x="1619672" y="4797152"/>
            <a:ext cx="1296144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74" name="73 Conector recto"/>
          <p:cNvCxnSpPr/>
          <p:nvPr/>
        </p:nvCxnSpPr>
        <p:spPr>
          <a:xfrm>
            <a:off x="2411760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1619672" y="508518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763688" y="47971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DIARIO</a:t>
            </a:r>
            <a:endParaRPr lang="es-AR" sz="1200" dirty="0"/>
          </a:p>
        </p:txBody>
      </p:sp>
      <p:cxnSp>
        <p:nvCxnSpPr>
          <p:cNvPr id="93" name="92 Conector recto de flecha"/>
          <p:cNvCxnSpPr>
            <a:stCxn id="48" idx="1"/>
          </p:cNvCxnSpPr>
          <p:nvPr/>
        </p:nvCxnSpPr>
        <p:spPr>
          <a:xfrm>
            <a:off x="2411760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Multidocumento"/>
          <p:cNvSpPr/>
          <p:nvPr/>
        </p:nvSpPr>
        <p:spPr>
          <a:xfrm>
            <a:off x="3131840" y="4941168"/>
            <a:ext cx="792088" cy="720080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/>
              <a:t>MAYORES</a:t>
            </a:r>
            <a:endParaRPr lang="es-AR" sz="900" b="1" dirty="0"/>
          </a:p>
        </p:txBody>
      </p:sp>
      <p:cxnSp>
        <p:nvCxnSpPr>
          <p:cNvPr id="96" name="95 Conector recto de flecha"/>
          <p:cNvCxnSpPr>
            <a:stCxn id="72" idx="3"/>
          </p:cNvCxnSpPr>
          <p:nvPr/>
        </p:nvCxnSpPr>
        <p:spPr>
          <a:xfrm>
            <a:off x="2915816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Rectángulo"/>
          <p:cNvSpPr/>
          <p:nvPr/>
        </p:nvSpPr>
        <p:spPr>
          <a:xfrm>
            <a:off x="4139952" y="4797152"/>
            <a:ext cx="1296144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9" name="98 Conector recto"/>
          <p:cNvCxnSpPr/>
          <p:nvPr/>
        </p:nvCxnSpPr>
        <p:spPr>
          <a:xfrm>
            <a:off x="4932040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>
            <a:off x="5148064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4283968" y="479715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BCE DE SALDOS</a:t>
            </a:r>
            <a:endParaRPr lang="es-AR" sz="1200" dirty="0"/>
          </a:p>
        </p:txBody>
      </p:sp>
      <p:cxnSp>
        <p:nvCxnSpPr>
          <p:cNvPr id="102" name="101 Conector recto"/>
          <p:cNvCxnSpPr/>
          <p:nvPr/>
        </p:nvCxnSpPr>
        <p:spPr>
          <a:xfrm>
            <a:off x="4139952" y="508518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>
            <a:stCxn id="52" idx="1"/>
          </p:cNvCxnSpPr>
          <p:nvPr/>
        </p:nvCxnSpPr>
        <p:spPr>
          <a:xfrm>
            <a:off x="464400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94" idx="3"/>
            <a:endCxn id="98" idx="1"/>
          </p:cNvCxnSpPr>
          <p:nvPr/>
        </p:nvCxnSpPr>
        <p:spPr>
          <a:xfrm>
            <a:off x="3923928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>
            <a:stCxn id="50" idx="1"/>
          </p:cNvCxnSpPr>
          <p:nvPr/>
        </p:nvCxnSpPr>
        <p:spPr>
          <a:xfrm>
            <a:off x="356388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Rectángulo redondeado"/>
          <p:cNvSpPr/>
          <p:nvPr/>
        </p:nvSpPr>
        <p:spPr>
          <a:xfrm>
            <a:off x="755576" y="4725144"/>
            <a:ext cx="288032" cy="11521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DATOS</a:t>
            </a:r>
            <a:endParaRPr lang="es-AR" sz="1200" dirty="0"/>
          </a:p>
        </p:txBody>
      </p:sp>
      <p:cxnSp>
        <p:nvCxnSpPr>
          <p:cNvPr id="119" name="118 Conector recto de flecha"/>
          <p:cNvCxnSpPr>
            <a:stCxn id="116" idx="3"/>
            <a:endCxn id="72" idx="1"/>
          </p:cNvCxnSpPr>
          <p:nvPr/>
        </p:nvCxnSpPr>
        <p:spPr>
          <a:xfrm>
            <a:off x="1043608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Rectángulo redondeado"/>
          <p:cNvSpPr/>
          <p:nvPr/>
        </p:nvSpPr>
        <p:spPr>
          <a:xfrm>
            <a:off x="539552" y="4581128"/>
            <a:ext cx="5328592" cy="151216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126 Flecha derecha"/>
          <p:cNvSpPr/>
          <p:nvPr/>
        </p:nvSpPr>
        <p:spPr>
          <a:xfrm>
            <a:off x="5940152" y="5229200"/>
            <a:ext cx="432048" cy="1440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127 CuadroTexto"/>
          <p:cNvSpPr txBox="1"/>
          <p:nvPr/>
        </p:nvSpPr>
        <p:spPr>
          <a:xfrm>
            <a:off x="6444208" y="494116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La registración contable básica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6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181975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600" b="1" dirty="0" smtClean="0">
                <a:solidFill>
                  <a:srgbClr val="000000"/>
                </a:solidFill>
                <a:latin typeface="+mn-lt"/>
              </a:rPr>
              <a:t>Integración del ESP con el ER</a:t>
            </a:r>
            <a:endParaRPr lang="es-ES_tradnl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2843808" y="1844674"/>
            <a:ext cx="2399705" cy="2232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 dirty="0">
                <a:solidFill>
                  <a:srgbClr val="000000"/>
                </a:solidFill>
              </a:rPr>
              <a:t>Estado de </a:t>
            </a:r>
          </a:p>
          <a:p>
            <a:pPr algn="ctr"/>
            <a:r>
              <a:rPr lang="es-ES_tradnl" sz="2000" b="1" dirty="0">
                <a:solidFill>
                  <a:srgbClr val="000000"/>
                </a:solidFill>
              </a:rPr>
              <a:t>Situación</a:t>
            </a:r>
          </a:p>
          <a:p>
            <a:pPr algn="ctr"/>
            <a:r>
              <a:rPr lang="es-ES_tradnl" sz="2000" b="1" dirty="0">
                <a:solidFill>
                  <a:srgbClr val="000000"/>
                </a:solidFill>
              </a:rPr>
              <a:t>Patrimonial</a:t>
            </a:r>
            <a:endParaRPr lang="es-ES_tradnl" b="1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5508104" y="4077072"/>
            <a:ext cx="1406525" cy="205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_tradnl" sz="2000" b="1">
                <a:solidFill>
                  <a:srgbClr val="000000"/>
                </a:solidFill>
              </a:rPr>
              <a:t>Estado de </a:t>
            </a:r>
          </a:p>
          <a:p>
            <a:pPr algn="ctr"/>
            <a:r>
              <a:rPr lang="es-ES_tradnl" sz="2000" b="1">
                <a:solidFill>
                  <a:srgbClr val="000000"/>
                </a:solidFill>
              </a:rPr>
              <a:t>Resultados</a:t>
            </a:r>
            <a:endParaRPr lang="es-ES_tradnl" b="1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>
            <a:off x="4572000" y="1828800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28" name="Line 9"/>
          <p:cNvSpPr>
            <a:spLocks noChangeShapeType="1"/>
          </p:cNvSpPr>
          <p:nvPr/>
        </p:nvSpPr>
        <p:spPr bwMode="auto">
          <a:xfrm>
            <a:off x="4140200" y="1844675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4140200" y="2781300"/>
            <a:ext cx="1055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sp>
        <p:nvSpPr>
          <p:cNvPr id="30730" name="AutoShape 12"/>
          <p:cNvSpPr>
            <a:spLocks noChangeArrowheads="1"/>
          </p:cNvSpPr>
          <p:nvPr/>
        </p:nvSpPr>
        <p:spPr bwMode="auto">
          <a:xfrm rot="-1556453">
            <a:off x="4835931" y="3818588"/>
            <a:ext cx="624387" cy="2008395"/>
          </a:xfrm>
          <a:prstGeom prst="curvedRightArrow">
            <a:avLst>
              <a:gd name="adj1" fmla="val 25000"/>
              <a:gd name="adj2" fmla="val 5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/>
          </a:p>
        </p:txBody>
      </p:sp>
      <p:pic>
        <p:nvPicPr>
          <p:cNvPr id="13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5" name="1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20</a:t>
            </a:fld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4283968" y="34290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RNA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s-AR" sz="3200" dirty="0" err="1" smtClean="0"/>
              <a:t>Estructura</a:t>
            </a:r>
            <a:r>
              <a:rPr lang="en-US" altLang="es-AR" sz="3200" dirty="0" smtClean="0"/>
              <a:t> del Estado de </a:t>
            </a:r>
            <a:r>
              <a:rPr lang="en-US" altLang="es-AR" sz="3200" dirty="0" err="1" smtClean="0"/>
              <a:t>Resultados</a:t>
            </a:r>
            <a:endParaRPr lang="en-US" altLang="es-AR" sz="3200" dirty="0" smtClean="0"/>
          </a:p>
        </p:txBody>
      </p:sp>
      <p:sp>
        <p:nvSpPr>
          <p:cNvPr id="21508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88224" y="6093296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B62DFE0-0455-4D13-B2DF-04AAFE2A5E8B}" type="slidenum">
              <a:rPr lang="en-US" altLang="es-AR" sz="900" smtClean="0">
                <a:solidFill>
                  <a:schemeClr val="tx2"/>
                </a:solidFill>
              </a:rPr>
              <a:pPr eaLnBrk="1" hangingPunct="1"/>
              <a:t>21</a:t>
            </a:fld>
            <a:endParaRPr lang="en-US" altLang="es-AR" sz="900" smtClean="0">
              <a:solidFill>
                <a:schemeClr val="tx2"/>
              </a:solidFill>
            </a:endParaRPr>
          </a:p>
        </p:txBody>
      </p:sp>
      <p:sp>
        <p:nvSpPr>
          <p:cNvPr id="21516" name="Text Placeholder 5"/>
          <p:cNvSpPr txBox="1">
            <a:spLocks/>
          </p:cNvSpPr>
          <p:nvPr/>
        </p:nvSpPr>
        <p:spPr bwMode="auto">
          <a:xfrm>
            <a:off x="1331640" y="1340873"/>
            <a:ext cx="6192688" cy="491501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/>
          <a:lstStyle>
            <a:lvl1pPr defTabSz="9572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179388" indent="-179388" defTabSz="9572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358775" indent="-179388" defTabSz="9572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539750" indent="-179388" defTabSz="9572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VENTAS NETAS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-COSTO DE VENTAS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b="1" dirty="0" smtClean="0">
                <a:solidFill>
                  <a:schemeClr val="tx2"/>
                </a:solidFill>
              </a:rPr>
              <a:t>=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Resultado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bruto</a:t>
            </a:r>
            <a:endParaRPr lang="en-US" altLang="es-AR" sz="2000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-GASTOS OPERATIVOS DE ADMINISTRACIÓN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-GASTOS OPERATIVOS DE COMERCIALIZACIÓN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-OTROS GASTOS OPERATIVOS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+OTROS INGRESOS OPERATIVOS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b="1" dirty="0" smtClean="0">
                <a:solidFill>
                  <a:schemeClr val="tx2"/>
                </a:solidFill>
              </a:rPr>
              <a:t>=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Resultado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operativo</a:t>
            </a:r>
            <a:endParaRPr lang="en-US" altLang="es-AR" sz="2000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+/-RESULTADOS FINANCIEROS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+/-</a:t>
            </a:r>
            <a:r>
              <a:rPr lang="en-US" altLang="es-AR" sz="1800" dirty="0" smtClean="0">
                <a:solidFill>
                  <a:schemeClr val="tx2"/>
                </a:solidFill>
              </a:rPr>
              <a:t>RESULTADOS DE INVERSIONES PERMANENTES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+/-OTROS INGRESOS Y EGRESOS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b="1" dirty="0" smtClean="0">
                <a:solidFill>
                  <a:schemeClr val="tx2"/>
                </a:solidFill>
              </a:rPr>
              <a:t>=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Resultado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antes de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impuesto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a las 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ganancias</a:t>
            </a:r>
            <a:endParaRPr lang="en-US" altLang="es-AR" sz="2000" b="1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dirty="0" smtClean="0">
                <a:solidFill>
                  <a:schemeClr val="tx2"/>
                </a:solidFill>
              </a:rPr>
              <a:t>-IMPUESTO A LAS GANANCIAS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r>
              <a:rPr lang="en-US" altLang="es-AR" sz="2000" b="1" dirty="0" smtClean="0">
                <a:solidFill>
                  <a:schemeClr val="tx2"/>
                </a:solidFill>
              </a:rPr>
              <a:t>=</a:t>
            </a:r>
            <a:r>
              <a:rPr lang="en-US" altLang="es-AR" sz="2000" b="1" dirty="0" err="1" smtClean="0">
                <a:solidFill>
                  <a:schemeClr val="tx2"/>
                </a:solidFill>
              </a:rPr>
              <a:t>Resultado</a:t>
            </a:r>
            <a:r>
              <a:rPr lang="en-US" altLang="es-AR" sz="2000" b="1" dirty="0" smtClean="0">
                <a:solidFill>
                  <a:schemeClr val="tx2"/>
                </a:solidFill>
              </a:rPr>
              <a:t> final</a:t>
            </a: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endParaRPr lang="en-US" altLang="es-AR" sz="18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endParaRPr lang="en-US" altLang="es-AR" sz="20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endParaRPr lang="en-US" altLang="es-AR" sz="20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endParaRPr lang="en-US" altLang="es-AR" sz="2000" dirty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pitchFamily="34" charset="0"/>
              <a:buNone/>
            </a:pPr>
            <a:endParaRPr lang="en-US" altLang="es-AR" sz="1400" dirty="0">
              <a:solidFill>
                <a:schemeClr val="tx2"/>
              </a:solidFill>
            </a:endParaRPr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2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5925" y="6554788"/>
            <a:ext cx="346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72B3A86-D12B-48E4-9D3A-96D5DC27493E}" type="slidenum">
              <a:rPr lang="en-US" altLang="es-AR" sz="900" smtClean="0">
                <a:solidFill>
                  <a:schemeClr val="tx2"/>
                </a:solidFill>
              </a:rPr>
              <a:pPr eaLnBrk="1" hangingPunct="1"/>
              <a:t>22</a:t>
            </a:fld>
            <a:endParaRPr lang="en-US" altLang="es-AR" sz="900" smtClean="0">
              <a:solidFill>
                <a:schemeClr val="tx2"/>
              </a:solidFill>
            </a:endParaRPr>
          </a:p>
        </p:txBody>
      </p:sp>
      <p:sp>
        <p:nvSpPr>
          <p:cNvPr id="56324" name="Footer Placeholder 26"/>
          <p:cNvSpPr>
            <a:spLocks noGrp="1"/>
          </p:cNvSpPr>
          <p:nvPr>
            <p:ph type="ftr" sz="quarter" idx="4294967295"/>
          </p:nvPr>
        </p:nvSpPr>
        <p:spPr bwMode="auto">
          <a:xfrm>
            <a:off x="771525" y="6554788"/>
            <a:ext cx="4318000" cy="12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altLang="es-AR" sz="800" smtClean="0">
                <a:solidFill>
                  <a:schemeClr val="tx2"/>
                </a:solidFill>
              </a:rPr>
              <a:t>Deloitte PowerPoint timesaver – March 2011</a:t>
            </a:r>
            <a:endParaRPr lang="en-US" altLang="es-AR" sz="800" smtClean="0">
              <a:solidFill>
                <a:schemeClr val="tx2"/>
              </a:solidFill>
            </a:endParaRPr>
          </a:p>
        </p:txBody>
      </p:sp>
      <p:cxnSp>
        <p:nvCxnSpPr>
          <p:cNvPr id="56325" name="AutoShape 6"/>
          <p:cNvCxnSpPr>
            <a:cxnSpLocks noChangeShapeType="1"/>
            <a:stCxn id="56337" idx="3"/>
            <a:endCxn id="56338" idx="1"/>
          </p:cNvCxnSpPr>
          <p:nvPr>
            <p:custDataLst>
              <p:tags r:id="rId2"/>
            </p:custDataLst>
          </p:nvPr>
        </p:nvCxnSpPr>
        <p:spPr bwMode="auto">
          <a:xfrm flipV="1">
            <a:off x="5297488" y="1862138"/>
            <a:ext cx="1063625" cy="36036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6" name="AutoShape 7"/>
          <p:cNvCxnSpPr>
            <a:cxnSpLocks noChangeShapeType="1"/>
            <a:stCxn id="56337" idx="3"/>
            <a:endCxn id="56339" idx="1"/>
          </p:cNvCxnSpPr>
          <p:nvPr>
            <p:custDataLst>
              <p:tags r:id="rId3"/>
            </p:custDataLst>
          </p:nvPr>
        </p:nvCxnSpPr>
        <p:spPr bwMode="auto">
          <a:xfrm>
            <a:off x="5297488" y="2222500"/>
            <a:ext cx="1063625" cy="3952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11"/>
          <p:cNvCxnSpPr>
            <a:cxnSpLocks noChangeShapeType="1"/>
            <a:stCxn id="56342" idx="3"/>
            <a:endCxn id="56340" idx="1"/>
          </p:cNvCxnSpPr>
          <p:nvPr>
            <p:custDataLst>
              <p:tags r:id="rId4"/>
            </p:custDataLst>
          </p:nvPr>
        </p:nvCxnSpPr>
        <p:spPr bwMode="auto">
          <a:xfrm flipV="1">
            <a:off x="5297488" y="4886325"/>
            <a:ext cx="1063625" cy="3794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12"/>
          <p:cNvCxnSpPr>
            <a:cxnSpLocks noChangeShapeType="1"/>
            <a:stCxn id="56342" idx="3"/>
            <a:endCxn id="56341" idx="1"/>
          </p:cNvCxnSpPr>
          <p:nvPr>
            <p:custDataLst>
              <p:tags r:id="rId5"/>
            </p:custDataLst>
          </p:nvPr>
        </p:nvCxnSpPr>
        <p:spPr bwMode="auto">
          <a:xfrm>
            <a:off x="5297488" y="5265738"/>
            <a:ext cx="1063625" cy="37782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14"/>
          <p:cNvCxnSpPr>
            <a:cxnSpLocks noChangeShapeType="1"/>
            <a:stCxn id="56337" idx="1"/>
            <a:endCxn id="56343" idx="3"/>
          </p:cNvCxnSpPr>
          <p:nvPr>
            <p:custDataLst>
              <p:tags r:id="rId6"/>
            </p:custDataLst>
          </p:nvPr>
        </p:nvCxnSpPr>
        <p:spPr bwMode="auto">
          <a:xfrm rot="10800000" flipV="1">
            <a:off x="2771775" y="2222500"/>
            <a:ext cx="1063625" cy="15303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5"/>
          <p:cNvCxnSpPr>
            <a:cxnSpLocks noChangeShapeType="1"/>
            <a:stCxn id="56343" idx="3"/>
            <a:endCxn id="56342" idx="1"/>
          </p:cNvCxnSpPr>
          <p:nvPr>
            <p:custDataLst>
              <p:tags r:id="rId7"/>
            </p:custDataLst>
          </p:nvPr>
        </p:nvCxnSpPr>
        <p:spPr bwMode="auto">
          <a:xfrm>
            <a:off x="2771775" y="3752850"/>
            <a:ext cx="1063625" cy="15128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6334" name="AutoShape 93"/>
          <p:cNvGraphicFramePr>
            <a:graphicFrameLocks/>
          </p:cNvGraphicFramePr>
          <p:nvPr>
            <p:custDataLst>
              <p:tags r:id="rId8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think-cell Slide" r:id="rId19" imgW="0" imgH="0" progId="">
                  <p:embed/>
                </p:oleObj>
              </mc:Choice>
              <mc:Fallback>
                <p:oleObj name="think-cell Slide" r:id="rId19" imgW="0" imgH="0" progId="">
                  <p:embed/>
                  <p:pic>
                    <p:nvPicPr>
                      <p:cNvPr id="0" name="AutoShape 2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 hidden="1"/>
          <p:cNvSpPr/>
          <p:nvPr>
            <p:custDataLst>
              <p:tags r:id="rId9"/>
            </p:custDataLst>
          </p:nvPr>
        </p:nvSpPr>
        <p:spPr bwMode="auto">
          <a:xfrm>
            <a:off x="0" y="0"/>
            <a:ext cx="146050" cy="158750"/>
          </a:xfrm>
          <a:prstGeom prst="rect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400" tIns="0" rIns="25400" bIns="0" anchor="ctr"/>
          <a:lstStyle/>
          <a:p>
            <a:pPr algn="ctr">
              <a:defRPr/>
            </a:pPr>
            <a:r>
              <a:rPr lang="nl-NL" sz="1200">
                <a:sym typeface="+mn-lt"/>
              </a:rPr>
              <a:t>100%</a:t>
            </a:r>
          </a:p>
        </p:txBody>
      </p:sp>
      <p:sp>
        <p:nvSpPr>
          <p:cNvPr id="56337" name="Rectangle 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35400" y="1916113"/>
            <a:ext cx="1462088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Generados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por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el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activo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56338" name="Rectangle 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61113" y="1555750"/>
            <a:ext cx="1462087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Activos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operativos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56339" name="Rectangle 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61113" y="2311400"/>
            <a:ext cx="1462087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Activos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financieros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56340" name="Rectangle 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61113" y="4579938"/>
            <a:ext cx="1462087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Pasivos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operativos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56341" name="Rectangle 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61113" y="5337175"/>
            <a:ext cx="1462087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Pasivos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financieros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56342" name="Rectangle 1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35400" y="4959350"/>
            <a:ext cx="1462088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Generados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por</a:t>
            </a:r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 el </a:t>
            </a:r>
            <a:r>
              <a:rPr lang="en-US" altLang="ja-JP" sz="1400" b="1" dirty="0" err="1" smtClean="0">
                <a:solidFill>
                  <a:schemeClr val="bg1"/>
                </a:solidFill>
                <a:ea typeface="ＭＳ Ｐゴシック" pitchFamily="34" charset="-128"/>
              </a:rPr>
              <a:t>pasivo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56343" name="Rectangle 1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08100" y="3446463"/>
            <a:ext cx="1463675" cy="612775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smtClean="0">
                <a:solidFill>
                  <a:schemeClr val="bg1"/>
                </a:solidFill>
                <a:ea typeface="ＭＳ Ｐゴシック" pitchFamily="34" charset="-128"/>
              </a:rPr>
              <a:t>RESULTADOS FINANCIEROS</a:t>
            </a:r>
            <a:endParaRPr lang="en-US" altLang="ja-JP" sz="14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19" name="Picture 5"/>
          <p:cNvPicPr>
            <a:picLocks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20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64496"/>
          </a:xfrm>
        </p:spPr>
        <p:txBody>
          <a:bodyPr>
            <a:normAutofit fontScale="55000" lnSpcReduction="20000"/>
          </a:bodyPr>
          <a:lstStyle/>
          <a:p>
            <a:pPr marL="761238" indent="-742950"/>
            <a:endParaRPr lang="es-AR" sz="3600" dirty="0" smtClean="0"/>
          </a:p>
          <a:p>
            <a:pPr marL="589788" indent="-571500">
              <a:buFontTx/>
              <a:buChar char="-"/>
            </a:pPr>
            <a:r>
              <a:rPr lang="es-ES" sz="3600" dirty="0" smtClean="0"/>
              <a:t>Esta es una clasificación que subsiste en las normas argentinas, pero que ya no existe en las normas internacionales.</a:t>
            </a:r>
          </a:p>
          <a:p>
            <a:pPr marL="18288" indent="0">
              <a:buNone/>
            </a:pPr>
            <a:endParaRPr lang="es-ES" sz="3600" dirty="0" smtClean="0"/>
          </a:p>
          <a:p>
            <a:pPr marL="589788" indent="-571500">
              <a:buFontTx/>
              <a:buChar char="-"/>
            </a:pPr>
            <a:r>
              <a:rPr lang="es-ES" sz="3600" dirty="0" smtClean="0"/>
              <a:t>Resultados ordinarios: son todos los resultados del ente acaecidos durante el ejercicio, excepto los resultados extraordinarios.</a:t>
            </a:r>
          </a:p>
          <a:p>
            <a:pPr marL="589788" indent="-571500">
              <a:buFontTx/>
              <a:buChar char="-"/>
            </a:pPr>
            <a:endParaRPr lang="es-AR" sz="3600" dirty="0"/>
          </a:p>
          <a:p>
            <a:pPr marL="589788" indent="-571500">
              <a:buFontTx/>
              <a:buChar char="-"/>
            </a:pPr>
            <a:r>
              <a:rPr lang="es-ES" sz="3600" dirty="0" smtClean="0"/>
              <a:t>Resultados extraordinarios: comprende los resultados atípicos y excepcionales acaecidos durante el ejercicio, de suceso infrecuente en el pasado y de comportamiento similar esperado en el futuro, </a:t>
            </a:r>
            <a:r>
              <a:rPr lang="es-ES" sz="3600" i="1" dirty="0" smtClean="0"/>
              <a:t>generados por factores ajenos a las decisiones propias del ente, tales como expropiación de activos y siniestros.</a:t>
            </a:r>
            <a:endParaRPr lang="es-AR" sz="3600" b="1" i="1" dirty="0" smtClean="0"/>
          </a:p>
          <a:p>
            <a:pPr marL="418338" lvl="1" indent="0">
              <a:buNone/>
            </a:pPr>
            <a:endParaRPr lang="es-AR" b="1" dirty="0" smtClean="0"/>
          </a:p>
          <a:p>
            <a:pPr marL="18288" indent="0">
              <a:buNone/>
            </a:pPr>
            <a:endParaRPr lang="es-AR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498110" y="1052736"/>
            <a:ext cx="602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Resultados ordinarios y extraordinarios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371384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458200" cy="914400"/>
          </a:xfrm>
        </p:spPr>
        <p:txBody>
          <a:bodyPr/>
          <a:lstStyle/>
          <a:p>
            <a:pPr eaLnBrk="1" hangingPunct="1"/>
            <a:r>
              <a:rPr lang="es-ES_tradnl" sz="2800" dirty="0" smtClean="0">
                <a:ea typeface="ＭＳ Ｐゴシック" charset="-128"/>
              </a:rPr>
              <a:t>Ejercicio – Periodicidad</a:t>
            </a:r>
          </a:p>
        </p:txBody>
      </p:sp>
      <p:sp>
        <p:nvSpPr>
          <p:cNvPr id="1896451" name="Rectangle 3"/>
          <p:cNvSpPr>
            <a:spLocks noGrp="1" noChangeArrowheads="1"/>
          </p:cNvSpPr>
          <p:nvPr>
            <p:ph idx="1"/>
          </p:nvPr>
        </p:nvSpPr>
        <p:spPr>
          <a:xfrm>
            <a:off x="323851" y="1340767"/>
            <a:ext cx="8568630" cy="5040561"/>
          </a:xfrm>
        </p:spPr>
        <p:txBody>
          <a:bodyPr>
            <a:normAutofit lnSpcReduction="10000"/>
          </a:bodyPr>
          <a:lstStyle/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Normalmente la legislación o las regulaciones establecen la frecuencia con que deben presentarse los estados contables.</a:t>
            </a:r>
          </a:p>
          <a:p>
            <a:pPr marL="852488" lvl="2" indent="-419100">
              <a:lnSpc>
                <a:spcPct val="105000"/>
              </a:lnSpc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Usualmente anual o trimestral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Los estados de resultados, de evolución del patrimonio neto y de flujo de efectivo se  refieren a un período.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El estado de situación patrimonial se refiere a la situación a una fecha determinada, la de cierre del período o ejercicio.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Usualmente el ejercicio es de un año y a algunas entidades se les requiere presentar estados contables de períodos intermedios (usualmente trimestrales).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Cuando un ente cambia su fecha de cierre, entonces se produce un ejercicio irregular (en Argentina inferior al año).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La existencia de ejercicios o períodos introduce la necesidad de asignar los resultados a los períodos o ejercicios correspondientes.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Usualmente se denomina ejercicio al anual (ejercicio económico o fiscal) y períodos a los intermedios dentro de un ejercicio.</a:t>
            </a: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76200" algn="ctr" eaLnBrk="1" hangingPunct="1">
              <a:lnSpc>
                <a:spcPct val="105000"/>
              </a:lnSpc>
              <a:buNone/>
            </a:pPr>
            <a:r>
              <a:rPr lang="es-ES_tradnl" sz="16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	     PROBLEMA IMPORTANTE DE LA CONTABILIDAD: </a:t>
            </a:r>
          </a:p>
          <a:p>
            <a:pPr marL="76200" algn="ctr" eaLnBrk="1" hangingPunct="1">
              <a:lnSpc>
                <a:spcPct val="105000"/>
              </a:lnSpc>
              <a:buNone/>
            </a:pPr>
            <a:r>
              <a:rPr lang="es-ES_tradnl" sz="16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      ASIGNAR LOS RESULTADOS A CADA EJERCICIO</a:t>
            </a:r>
          </a:p>
        </p:txBody>
      </p:sp>
      <p:sp>
        <p:nvSpPr>
          <p:cNvPr id="7171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0AF29F-A3DF-4912-A0C2-874953BBA8BA}" type="slidenum">
              <a:rPr lang="es-ES" sz="1200" smtClean="0">
                <a:solidFill>
                  <a:srgbClr val="000090"/>
                </a:solidFill>
              </a:rPr>
              <a:pPr eaLnBrk="1" hangingPunct="1"/>
              <a:t>24</a:t>
            </a:fld>
            <a:endParaRPr lang="es-ES" sz="1200" smtClean="0">
              <a:solidFill>
                <a:srgbClr val="000090"/>
              </a:solidFill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67744" y="5445224"/>
            <a:ext cx="504056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9429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4582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_tradnl" sz="2800" dirty="0" smtClean="0">
                <a:ea typeface="ＭＳ Ｐゴシック" charset="-128"/>
              </a:rPr>
              <a:t>Estados contables consolidados, separados, individuales y combinados</a:t>
            </a:r>
          </a:p>
        </p:txBody>
      </p:sp>
      <p:sp>
        <p:nvSpPr>
          <p:cNvPr id="18964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8568630" cy="4176464"/>
          </a:xfrm>
        </p:spPr>
        <p:txBody>
          <a:bodyPr>
            <a:normAutofit lnSpcReduction="10000"/>
          </a:bodyPr>
          <a:lstStyle/>
          <a:p>
            <a:pPr marL="375879" lvl="2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_tradnl" sz="16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ESTADOS CONTABLES CONSOLIDADOS</a:t>
            </a:r>
          </a:p>
          <a:p>
            <a:pPr marL="558441" lvl="3" indent="-285750">
              <a:lnSpc>
                <a:spcPct val="105000"/>
              </a:lnSpc>
            </a:pPr>
            <a:r>
              <a:rPr lang="es-ES_tradnl" sz="14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Son los estados del grupo económico integrado por la sociedad controladora y las sociedades controladas</a:t>
            </a:r>
          </a:p>
          <a:p>
            <a:pPr marL="558441" lvl="3" indent="-285750">
              <a:lnSpc>
                <a:spcPct val="105000"/>
              </a:lnSpc>
            </a:pPr>
            <a:endParaRPr lang="es-ES_tradnl" sz="1400" b="1" dirty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375879" lvl="2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_tradnl" sz="16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ESTADOS CONTABLES SEPARADOS</a:t>
            </a:r>
          </a:p>
          <a:p>
            <a:pPr marL="691039" lvl="3" indent="-419100">
              <a:lnSpc>
                <a:spcPct val="105000"/>
              </a:lnSpc>
            </a:pPr>
            <a:r>
              <a:rPr lang="es-ES_tradnl" sz="14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Son los estados de la sociedad controladora.</a:t>
            </a:r>
          </a:p>
          <a:p>
            <a:pPr marL="691039" lvl="3" indent="-419100">
              <a:lnSpc>
                <a:spcPct val="105000"/>
              </a:lnSpc>
            </a:pPr>
            <a:r>
              <a:rPr lang="es-ES_tradnl" sz="14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En los estados separados, la inversión en las sociedades controladas aparece en el rubro inversiones (participaciones en sociedades controladas)</a:t>
            </a:r>
          </a:p>
          <a:p>
            <a:pPr marL="271939" lvl="3" indent="0">
              <a:lnSpc>
                <a:spcPct val="105000"/>
              </a:lnSpc>
              <a:buNone/>
            </a:pPr>
            <a:endParaRPr lang="es-ES_tradnl" sz="14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_tradnl" sz="16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ESTADOS INDIVIDUALES</a:t>
            </a:r>
          </a:p>
          <a:p>
            <a:pPr marL="468313" lvl="1" indent="-285750">
              <a:lnSpc>
                <a:spcPct val="105000"/>
              </a:lnSpc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Son los estados de una sociedad que no tiene sociedades controladas</a:t>
            </a:r>
          </a:p>
          <a:p>
            <a:pPr>
              <a:lnSpc>
                <a:spcPct val="105000"/>
              </a:lnSpc>
            </a:pP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285750" indent="-28575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s-ES_tradnl" sz="16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ESTADOS COMBINADOS</a:t>
            </a:r>
          </a:p>
          <a:p>
            <a:pPr marL="468313" lvl="1" indent="-285750">
              <a:lnSpc>
                <a:spcPct val="105000"/>
              </a:lnSpc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Son los estados de un conjunto de sociedades bajo control común de una o más </a:t>
            </a:r>
            <a:r>
              <a:rPr lang="es-ES_tradnl" sz="160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personas físicas.</a:t>
            </a: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468313" lvl="1" indent="-285750">
              <a:lnSpc>
                <a:spcPct val="105000"/>
              </a:lnSpc>
            </a:pPr>
            <a:endParaRPr lang="es-ES_tradnl" sz="1600" dirty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285750" indent="-285750">
              <a:lnSpc>
                <a:spcPct val="105000"/>
              </a:lnSpc>
            </a:pP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>
              <a:lnSpc>
                <a:spcPct val="105000"/>
              </a:lnSpc>
            </a:pPr>
            <a:endParaRPr lang="es-ES_tradnl" sz="1600" b="1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7171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0AF29F-A3DF-4912-A0C2-874953BBA8BA}" type="slidenum">
              <a:rPr lang="es-ES" sz="1200" smtClean="0">
                <a:solidFill>
                  <a:srgbClr val="000090"/>
                </a:solidFill>
              </a:rPr>
              <a:pPr eaLnBrk="1" hangingPunct="1"/>
              <a:t>25</a:t>
            </a:fld>
            <a:endParaRPr lang="es-ES" sz="1200" smtClean="0">
              <a:solidFill>
                <a:srgbClr val="000090"/>
              </a:solidFill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83568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82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251520" y="620688"/>
            <a:ext cx="8560515" cy="635483"/>
          </a:xfrm>
        </p:spPr>
        <p:txBody>
          <a:bodyPr/>
          <a:lstStyle/>
          <a:p>
            <a:r>
              <a:rPr lang="es-ES_tradnl" sz="2800" dirty="0">
                <a:ea typeface="ＭＳ Ｐゴシック" charset="-128"/>
              </a:rPr>
              <a:t>Empresa en marcha</a:t>
            </a:r>
            <a:endParaRPr lang="es-AR" sz="2800" noProof="0" dirty="0" smtClean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8DDF857-466D-43E6-BEE2-7712FBF27DB2}" type="slidenum">
              <a:rPr lang="es-ES" altLang="en-US" smtClean="0"/>
              <a:pPr/>
              <a:t>26</a:t>
            </a:fld>
            <a:endParaRPr lang="es-ES" altLang="en-US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23850" y="1268413"/>
            <a:ext cx="8583613" cy="5112915"/>
          </a:xfrm>
          <a:prstGeom prst="rect">
            <a:avLst/>
          </a:prstGeom>
        </p:spPr>
        <p:txBody>
          <a:bodyPr/>
          <a:lstStyle>
            <a:lvl1pPr marL="325672" indent="-325672" algn="l" defTabSz="43423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07015" indent="-271394" algn="l" defTabSz="43423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2pPr>
            <a:lvl3pPr marL="1089749" indent="-217115" algn="l" defTabSz="43423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3pPr>
            <a:lvl4pPr marL="1525370" indent="-217115" algn="l" defTabSz="43423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4pPr>
            <a:lvl5pPr marL="1962383" indent="-217115" algn="l" defTabSz="43423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ヒラギノ角ゴ Pro W3" charset="0"/>
                <a:cs typeface="+mn-cs"/>
              </a:defRPr>
            </a:lvl5pPr>
            <a:lvl6pPr marL="2399830" indent="-218167" algn="l" defTabSz="43633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6163" indent="-218167" algn="l" defTabSz="43633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72496" indent="-218167" algn="l" defTabSz="43633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8829" indent="-218167" algn="l" defTabSz="436333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3429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Char char="q"/>
            </a:pPr>
            <a:r>
              <a:rPr lang="es-ES_tradnl" sz="20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Los estados financieros son normalmente preparados bajo el supuesto de que la entidad es una empresa en marcha y que </a:t>
            </a:r>
            <a:r>
              <a:rPr lang="es-ES_tradnl" sz="2000" u="sng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continuará en operación por el futuro previsible</a:t>
            </a:r>
            <a:r>
              <a:rPr lang="es-ES_tradnl" sz="20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.</a:t>
            </a:r>
          </a:p>
          <a:p>
            <a:pPr marL="419100" indent="-3429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Char char="q"/>
            </a:pPr>
            <a:r>
              <a:rPr lang="es-ES_tradnl" sz="2000" dirty="0" smtClean="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rPr>
              <a:t>Por lo tanto se asume que la entidad no tiene la intención ni la necesidad de liquidarse o reducir significativamente la escala de sus operaciones.</a:t>
            </a:r>
          </a:p>
          <a:p>
            <a:pPr marL="419100" indent="-3429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Font typeface="Wingdings" charset="2"/>
              <a:buChar char="q"/>
            </a:pPr>
            <a:r>
              <a:rPr lang="es-ES_tradnl" sz="20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Si dicha intención o necesidad existiese, entonces los estados financieros pueden tener que prepararse sobre bases distintas y, en tal caso, dichas bases deben ser reveladas.</a:t>
            </a: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83805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251520" y="548680"/>
            <a:ext cx="8560515" cy="635483"/>
          </a:xfrm>
        </p:spPr>
        <p:txBody>
          <a:bodyPr/>
          <a:lstStyle/>
          <a:p>
            <a:r>
              <a:rPr lang="es-AR" noProof="0" dirty="0" smtClean="0"/>
              <a:t>Capital de Trabajo – Enfoque I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360000" y="6570000"/>
            <a:ext cx="360000" cy="45719"/>
          </a:xfrm>
        </p:spPr>
        <p:txBody>
          <a:bodyPr/>
          <a:lstStyle/>
          <a:p>
            <a:fld id="{48DDF857-466D-43E6-BEE2-7712FBF27DB2}" type="slidenum">
              <a:rPr lang="en-US" altLang="en-US" smtClean="0"/>
              <a:pPr/>
              <a:t>27</a:t>
            </a:fld>
            <a:endParaRPr lang="en-US" altLang="en-US" dirty="0" smtClean="0"/>
          </a:p>
        </p:txBody>
      </p:sp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3568" y="1844824"/>
            <a:ext cx="2232248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600" b="1" dirty="0" smtClean="0">
                <a:solidFill>
                  <a:srgbClr val="00B050"/>
                </a:solidFill>
              </a:rPr>
              <a:t>Créditos operativos</a:t>
            </a:r>
          </a:p>
          <a:p>
            <a:endParaRPr lang="es-AR" sz="1600" b="1" dirty="0" smtClean="0">
              <a:solidFill>
                <a:srgbClr val="00B050"/>
              </a:solidFill>
            </a:endParaRPr>
          </a:p>
          <a:p>
            <a:r>
              <a:rPr lang="es-AR" sz="1600" b="1" dirty="0" smtClean="0">
                <a:solidFill>
                  <a:srgbClr val="00B050"/>
                </a:solidFill>
              </a:rPr>
              <a:t>Bienes de Cambio</a:t>
            </a:r>
          </a:p>
          <a:p>
            <a:endParaRPr lang="es-AR" sz="1600" b="1" dirty="0">
              <a:solidFill>
                <a:srgbClr val="00B050"/>
              </a:solidFill>
            </a:endParaRPr>
          </a:p>
          <a:p>
            <a:r>
              <a:rPr lang="es-AR" sz="1600" b="1" dirty="0" smtClean="0">
                <a:solidFill>
                  <a:srgbClr val="00B050"/>
                </a:solidFill>
              </a:rPr>
              <a:t>(ACTIVOS OPERATIVOS)</a:t>
            </a:r>
            <a:endParaRPr lang="es-AR" sz="16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5896" y="1844824"/>
            <a:ext cx="208823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Deudas comerciales</a:t>
            </a:r>
          </a:p>
          <a:p>
            <a:pPr algn="ctr"/>
            <a:endParaRPr lang="es-A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Deudas sociales</a:t>
            </a:r>
          </a:p>
          <a:p>
            <a:pPr algn="ctr"/>
            <a:endParaRPr lang="es-A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Deudas fiscales</a:t>
            </a:r>
          </a:p>
          <a:p>
            <a:pPr algn="ctr"/>
            <a:endParaRPr lang="es-AR" sz="1600" b="1" dirty="0">
              <a:solidFill>
                <a:srgbClr val="FF0000"/>
              </a:solidFill>
            </a:endParaRPr>
          </a:p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(PASIVOS OPERATIVOS)</a:t>
            </a:r>
            <a:endParaRPr lang="es-AR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6216" y="1844824"/>
            <a:ext cx="208823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Capital </a:t>
            </a:r>
          </a:p>
          <a:p>
            <a:pPr algn="ctr"/>
            <a:endParaRPr lang="es-A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A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</a:p>
          <a:p>
            <a:pPr algn="ctr"/>
            <a:endParaRPr lang="es-A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A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Trabajo</a:t>
            </a:r>
            <a:endParaRPr lang="es-A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270892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-</a:t>
            </a:r>
            <a:endParaRPr lang="es-AR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263691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=</a:t>
            </a:r>
            <a:endParaRPr lang="es-AR" sz="36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3059832" y="1844824"/>
            <a:ext cx="288032" cy="5040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683568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Reflejo de las </a:t>
            </a:r>
            <a:r>
              <a:rPr lang="es-AR" b="1" smtClean="0"/>
              <a:t>actividades operativas</a:t>
            </a:r>
            <a:endParaRPr lang="es-AR" b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49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251520" y="548680"/>
            <a:ext cx="8560515" cy="635483"/>
          </a:xfrm>
        </p:spPr>
        <p:txBody>
          <a:bodyPr/>
          <a:lstStyle/>
          <a:p>
            <a:r>
              <a:rPr lang="es-AR" noProof="0" dirty="0" smtClean="0"/>
              <a:t>Capital de Trabajo – Enfoque II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360000" y="6570000"/>
            <a:ext cx="360000" cy="45719"/>
          </a:xfrm>
        </p:spPr>
        <p:txBody>
          <a:bodyPr/>
          <a:lstStyle/>
          <a:p>
            <a:fld id="{48DDF857-466D-43E6-BEE2-7712FBF27DB2}" type="slidenum">
              <a:rPr lang="en-US" altLang="en-US" smtClean="0"/>
              <a:pPr/>
              <a:t>28</a:t>
            </a:fld>
            <a:endParaRPr lang="en-US" altLang="en-US" dirty="0" smtClean="0"/>
          </a:p>
        </p:txBody>
      </p:sp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683568" y="1844824"/>
            <a:ext cx="208823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600" b="1" dirty="0" smtClean="0">
                <a:solidFill>
                  <a:srgbClr val="00B050"/>
                </a:solidFill>
              </a:rPr>
              <a:t>Caja y Bancos</a:t>
            </a:r>
          </a:p>
          <a:p>
            <a:endParaRPr lang="es-AR" sz="1600" b="1" dirty="0" smtClean="0">
              <a:solidFill>
                <a:srgbClr val="00B050"/>
              </a:solidFill>
            </a:endParaRPr>
          </a:p>
          <a:p>
            <a:r>
              <a:rPr lang="es-AR" sz="1600" b="1" dirty="0" smtClean="0">
                <a:solidFill>
                  <a:srgbClr val="00B050"/>
                </a:solidFill>
              </a:rPr>
              <a:t>Créditos Operativos</a:t>
            </a:r>
          </a:p>
          <a:p>
            <a:endParaRPr lang="es-AR" sz="1600" b="1" dirty="0" smtClean="0">
              <a:solidFill>
                <a:srgbClr val="00B050"/>
              </a:solidFill>
            </a:endParaRPr>
          </a:p>
          <a:p>
            <a:r>
              <a:rPr lang="es-AR" sz="1600" b="1" dirty="0" smtClean="0">
                <a:solidFill>
                  <a:srgbClr val="00B050"/>
                </a:solidFill>
              </a:rPr>
              <a:t>Bienes de Cambio</a:t>
            </a:r>
            <a:endParaRPr lang="es-AR" sz="16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5896" y="1844824"/>
            <a:ext cx="208823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Deudas comerciales</a:t>
            </a:r>
          </a:p>
          <a:p>
            <a:pPr algn="ctr"/>
            <a:endParaRPr lang="es-A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Deudas sociales</a:t>
            </a:r>
          </a:p>
          <a:p>
            <a:pPr algn="ctr"/>
            <a:endParaRPr lang="es-AR" sz="1600" b="1" dirty="0" smtClean="0">
              <a:solidFill>
                <a:srgbClr val="FF0000"/>
              </a:solidFill>
            </a:endParaRPr>
          </a:p>
          <a:p>
            <a:pPr algn="ctr"/>
            <a:r>
              <a:rPr lang="es-AR" sz="1600" b="1" dirty="0" smtClean="0">
                <a:solidFill>
                  <a:srgbClr val="FF0000"/>
                </a:solidFill>
              </a:rPr>
              <a:t>Deudas fiscales</a:t>
            </a:r>
            <a:endParaRPr lang="es-AR" sz="16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6216" y="1844824"/>
            <a:ext cx="2088232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Capital </a:t>
            </a:r>
          </a:p>
          <a:p>
            <a:pPr algn="ctr"/>
            <a:endParaRPr lang="es-A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A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</a:t>
            </a:r>
          </a:p>
          <a:p>
            <a:pPr algn="ctr"/>
            <a:endParaRPr lang="es-A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A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Trabajo</a:t>
            </a:r>
            <a:endParaRPr lang="es-A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5816" y="270892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-</a:t>
            </a:r>
            <a:endParaRPr lang="es-AR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2636912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 smtClean="0"/>
              <a:t>=</a:t>
            </a:r>
            <a:endParaRPr lang="es-AR" sz="3600" dirty="0"/>
          </a:p>
        </p:txBody>
      </p:sp>
      <p:sp>
        <p:nvSpPr>
          <p:cNvPr id="16" name="Right Brace 15"/>
          <p:cNvSpPr/>
          <p:nvPr/>
        </p:nvSpPr>
        <p:spPr>
          <a:xfrm rot="5400000">
            <a:off x="3059832" y="1844824"/>
            <a:ext cx="288032" cy="50405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683568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Reflejo de las actividades operativas</a:t>
            </a:r>
            <a:endParaRPr lang="es-AR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49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76470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83671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644008" y="2276872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573016"/>
            <a:ext cx="265906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140968"/>
            <a:ext cx="2659063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5364088" y="30689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Activos Netos</a:t>
            </a:r>
            <a:endParaRPr lang="es-AR" sz="1000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804248" y="30689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 smtClean="0"/>
              <a:t>Debts</a:t>
            </a:r>
            <a:r>
              <a:rPr lang="es-AR" sz="1000" b="1" dirty="0" smtClean="0"/>
              <a:t> + </a:t>
            </a:r>
            <a:r>
              <a:rPr lang="es-AR" sz="1000" b="1" dirty="0" err="1" smtClean="0"/>
              <a:t>Equity</a:t>
            </a:r>
            <a:endParaRPr lang="es-AR" sz="1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475656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Activo</a:t>
            </a:r>
            <a:endParaRPr lang="es-AR" sz="1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59832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P + PN</a:t>
            </a:r>
            <a:endParaRPr lang="es-AR" sz="1000" b="1" dirty="0"/>
          </a:p>
        </p:txBody>
      </p:sp>
      <p:sp>
        <p:nvSpPr>
          <p:cNvPr id="2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29</a:t>
            </a:fld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1907704" y="2276872"/>
            <a:ext cx="5812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Mirada clásica                                                  Mirada financiera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0533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627784" y="4869160"/>
            <a:ext cx="2088232" cy="14319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812800" indent="-812800"/>
            <a:r>
              <a:rPr lang="es-ES_tradnl" sz="2400" b="1" dirty="0" smtClean="0">
                <a:solidFill>
                  <a:schemeClr val="bg1"/>
                </a:solidFill>
              </a:rPr>
              <a:t>Patrimonio Neto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8352928" cy="1584176"/>
          </a:xfrm>
        </p:spPr>
        <p:txBody>
          <a:bodyPr>
            <a:normAutofit fontScale="90000"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ESTADO DE SITUACIÓN PATRIMONIAL o BALANCE GENERAL  </a:t>
            </a:r>
            <a:br>
              <a:rPr lang="es-ES_tradnl" sz="2800" b="1" dirty="0" smtClean="0">
                <a:solidFill>
                  <a:srgbClr val="000000"/>
                </a:solidFill>
              </a:rPr>
            </a:br>
            <a:r>
              <a:rPr lang="es-ES_tradnl" sz="2800" b="1" dirty="0" smtClean="0">
                <a:solidFill>
                  <a:srgbClr val="000000"/>
                </a:solidFill>
              </a:rPr>
              <a:t>(NIIF: Estado de Situación Financiera)</a:t>
            </a:r>
            <a:br>
              <a:rPr lang="es-ES_tradnl" sz="2800" b="1" dirty="0" smtClean="0">
                <a:solidFill>
                  <a:srgbClr val="000000"/>
                </a:solidFill>
              </a:rPr>
            </a:b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El Activo, el Pasivo y el Patrimonio Neto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627784" y="4221088"/>
            <a:ext cx="2088232" cy="65630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812800" indent="-812800"/>
            <a:r>
              <a:rPr lang="es-ES_tradnl" sz="2400" b="1" dirty="0" smtClean="0">
                <a:solidFill>
                  <a:schemeClr val="bg1"/>
                </a:solidFill>
              </a:rPr>
              <a:t>Pasivo</a:t>
            </a:r>
            <a:endParaRPr lang="es-ES_tradnl" sz="2800" b="1" dirty="0" smtClean="0">
              <a:solidFill>
                <a:schemeClr val="bg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39552" y="4221088"/>
            <a:ext cx="2088232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812800" indent="-812800"/>
            <a:r>
              <a:rPr lang="es-ES_tradnl" sz="2600" dirty="0" smtClean="0"/>
              <a:t> </a:t>
            </a:r>
            <a:r>
              <a:rPr lang="es-ES_tradnl" sz="2800" b="1" dirty="0" smtClean="0">
                <a:solidFill>
                  <a:schemeClr val="bg1"/>
                </a:solidFill>
              </a:rPr>
              <a:t>Activo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971600" y="206084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 algn="ctr"/>
            <a:r>
              <a:rPr lang="es-ES_tradnl" b="1" i="1" dirty="0" smtClean="0">
                <a:solidFill>
                  <a:srgbClr val="000000"/>
                </a:solidFill>
              </a:rPr>
              <a:t>Exposición de los elementos patrimoniales: A = P + PN</a:t>
            </a:r>
          </a:p>
          <a:p>
            <a:pPr marL="812800" indent="-812800" algn="ctr"/>
            <a:r>
              <a:rPr lang="es-ES_tradnl" b="1" i="1" dirty="0" smtClean="0">
                <a:solidFill>
                  <a:srgbClr val="000000"/>
                </a:solidFill>
              </a:rPr>
              <a:t>Pertenecientes a una persona física o jurídica</a:t>
            </a:r>
          </a:p>
          <a:p>
            <a:pPr marL="812800" indent="-812800" algn="ctr"/>
            <a:r>
              <a:rPr lang="es-ES_tradnl" b="1" i="1" dirty="0" smtClean="0">
                <a:solidFill>
                  <a:srgbClr val="000000"/>
                </a:solidFill>
              </a:rPr>
              <a:t>A una fecha determinada</a:t>
            </a:r>
          </a:p>
          <a:p>
            <a:pPr marL="812800" indent="-812800" algn="ctr"/>
            <a:r>
              <a:rPr lang="es-ES_tradnl" b="1" u="sng" dirty="0" smtClean="0">
                <a:solidFill>
                  <a:srgbClr val="000000"/>
                </a:solidFill>
              </a:rPr>
              <a:t>UNA FOTOGRAFIA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39552" y="371703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Estado de Situación Patrimonial al  .............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07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251520" y="564178"/>
            <a:ext cx="8560515" cy="635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Análisis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del ESP y del ER: </a:t>
            </a: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Indicadores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y márgenes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0963" y="1239864"/>
            <a:ext cx="8214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3608" y="2348880"/>
            <a:ext cx="748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Son relaciones entre cifras de los </a:t>
            </a:r>
          </a:p>
          <a:p>
            <a:pPr algn="ctr"/>
            <a:r>
              <a:rPr lang="es-AR" sz="2800" dirty="0" smtClean="0"/>
              <a:t>Estados Contables que hacen visible información adicional útil para el análisis del ente.</a:t>
            </a:r>
            <a:endParaRPr lang="es-A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32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3969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488" y="2235253"/>
            <a:ext cx="7691258" cy="3375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251520" y="564178"/>
            <a:ext cx="8560515" cy="635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Rentabilidad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0963" y="1239864"/>
            <a:ext cx="8214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8632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251520" y="564178"/>
            <a:ext cx="8560515" cy="635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Rentabilidad del</a:t>
            </a:r>
            <a:r>
              <a:rPr kumimoji="0" lang="es-AR" sz="3200" b="1" i="0" u="none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negocio y del accionista</a:t>
            </a:r>
            <a:endParaRPr kumimoji="0" lang="es-AR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40963" y="1239864"/>
            <a:ext cx="8214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079" y="3481411"/>
            <a:ext cx="8179506" cy="136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942" y="1844824"/>
            <a:ext cx="8090115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51520" y="4918664"/>
            <a:ext cx="8951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resultado del negocio es el resultado final sin considerar los resultados financieros</a:t>
            </a:r>
          </a:p>
          <a:p>
            <a:r>
              <a:rPr lang="es-AR" smtClean="0"/>
              <a:t>del pasivo.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Resultado del negocio – Resultado financiero del pasivo = Resultado del accionista = </a:t>
            </a:r>
            <a:r>
              <a:rPr lang="es-AR" dirty="0" err="1" smtClean="0"/>
              <a:t>R.neto</a:t>
            </a:r>
            <a:endParaRPr lang="es-AR" dirty="0" smtClean="0"/>
          </a:p>
          <a:p>
            <a:r>
              <a:rPr lang="es-AR" dirty="0" smtClean="0"/>
              <a:t>ESTE INDICADOR SE VERÁ CON MÁS DETALLE EN LA UNIDAD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1614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251520" y="564178"/>
            <a:ext cx="8560515" cy="635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Márgenes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0963" y="1239864"/>
            <a:ext cx="8214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852" y="1952787"/>
            <a:ext cx="8714443" cy="320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97164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3004" y="1640843"/>
            <a:ext cx="7757840" cy="390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5"/>
          <p:cNvSpPr txBox="1">
            <a:spLocks noChangeArrowheads="1"/>
          </p:cNvSpPr>
          <p:nvPr/>
        </p:nvSpPr>
        <p:spPr>
          <a:xfrm>
            <a:off x="251520" y="564178"/>
            <a:ext cx="8560515" cy="63548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Indicadores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40963" y="1239864"/>
            <a:ext cx="8214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7293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836712"/>
            <a:ext cx="8352928" cy="1584176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ESTADO DE RESULTADOS  </a:t>
            </a:r>
            <a:br>
              <a:rPr lang="es-ES_tradnl" sz="2800" b="1" dirty="0" smtClean="0">
                <a:solidFill>
                  <a:srgbClr val="000000"/>
                </a:solidFill>
              </a:rPr>
            </a:b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El Activo, el Pasivo y el Patrimonio Neto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39552" y="4221088"/>
            <a:ext cx="2088232" cy="20882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812800" indent="-812800"/>
            <a:r>
              <a:rPr lang="es-ES_tradnl" sz="2600" dirty="0" smtClean="0"/>
              <a:t> </a:t>
            </a:r>
            <a:r>
              <a:rPr lang="es-ES_tradnl" sz="2800" b="1" dirty="0" smtClean="0">
                <a:solidFill>
                  <a:schemeClr val="bg1"/>
                </a:solidFill>
              </a:rPr>
              <a:t>Ingresos</a:t>
            </a:r>
          </a:p>
          <a:p>
            <a:pPr marL="812800" indent="-812800"/>
            <a:r>
              <a:rPr lang="es-ES_tradnl" sz="1400" b="1" dirty="0" smtClean="0">
                <a:solidFill>
                  <a:schemeClr val="bg1"/>
                </a:solidFill>
              </a:rPr>
              <a:t>Menos</a:t>
            </a:r>
          </a:p>
          <a:p>
            <a:pPr marL="812800" indent="-812800"/>
            <a:r>
              <a:rPr lang="es-ES_tradnl" sz="2800" b="1" dirty="0" smtClean="0">
                <a:solidFill>
                  <a:schemeClr val="bg1"/>
                </a:solidFill>
              </a:rPr>
              <a:t> Gastos</a:t>
            </a:r>
          </a:p>
          <a:p>
            <a:pPr marL="812800" indent="-812800"/>
            <a:r>
              <a:rPr lang="es-ES_tradnl" sz="1400" b="1" dirty="0" smtClean="0">
                <a:solidFill>
                  <a:schemeClr val="bg1"/>
                </a:solidFill>
              </a:rPr>
              <a:t>=</a:t>
            </a:r>
          </a:p>
          <a:p>
            <a:pPr marL="812800" indent="-812800"/>
            <a:r>
              <a:rPr lang="es-ES_tradnl" sz="2800" b="1" dirty="0" smtClean="0">
                <a:solidFill>
                  <a:schemeClr val="bg1"/>
                </a:solidFill>
              </a:rPr>
              <a:t>Resultado</a:t>
            </a:r>
          </a:p>
          <a:p>
            <a:pPr marL="812800" indent="-812800"/>
            <a:endParaRPr lang="es-ES_tradnl" sz="1400" b="1" dirty="0">
              <a:solidFill>
                <a:schemeClr val="bg1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971600" y="206084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indent="-812800" algn="ctr"/>
            <a:r>
              <a:rPr lang="es-ES_tradnl" b="1" i="1" dirty="0" smtClean="0">
                <a:solidFill>
                  <a:srgbClr val="000000"/>
                </a:solidFill>
              </a:rPr>
              <a:t>Exposición de los elementos que componen el resultado del ejercicio</a:t>
            </a:r>
          </a:p>
          <a:p>
            <a:pPr marL="812800" indent="-812800" algn="ctr"/>
            <a:r>
              <a:rPr lang="es-ES_tradnl" b="1" i="1" dirty="0" smtClean="0">
                <a:solidFill>
                  <a:srgbClr val="000000"/>
                </a:solidFill>
              </a:rPr>
              <a:t>Pertenecientes a una persona física o jurídica</a:t>
            </a:r>
          </a:p>
          <a:p>
            <a:pPr marL="812800" indent="-812800" algn="ctr"/>
            <a:r>
              <a:rPr lang="es-ES_tradnl" b="1" i="1" dirty="0" smtClean="0">
                <a:solidFill>
                  <a:srgbClr val="000000"/>
                </a:solidFill>
              </a:rPr>
              <a:t>Correspondientes a un período</a:t>
            </a:r>
          </a:p>
          <a:p>
            <a:pPr marL="812800" indent="-812800" algn="ctr"/>
            <a:r>
              <a:rPr lang="es-ES_tradnl" b="1" u="sng" dirty="0" smtClean="0">
                <a:solidFill>
                  <a:srgbClr val="000000"/>
                </a:solidFill>
              </a:rPr>
              <a:t>UNA PELÍCULA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39552" y="3717032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Estado de Resultados por el ejercicio terminado el………………………………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9416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67544" y="296652"/>
            <a:ext cx="8219256" cy="112098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s-AR" sz="3200" dirty="0" smtClean="0"/>
              <a:t/>
            </a:r>
            <a:br>
              <a:rPr lang="en-US" altLang="es-AR" sz="3200" dirty="0" smtClean="0"/>
            </a:br>
            <a:r>
              <a:rPr lang="en-US" altLang="es-AR" sz="3200" dirty="0" err="1" smtClean="0"/>
              <a:t>Estructura</a:t>
            </a:r>
            <a:r>
              <a:rPr lang="en-US" altLang="es-AR" sz="3200" dirty="0" smtClean="0"/>
              <a:t> del Estado de </a:t>
            </a:r>
            <a:r>
              <a:rPr lang="en-US" altLang="es-AR" sz="3200" dirty="0" err="1" smtClean="0"/>
              <a:t>Situación</a:t>
            </a:r>
            <a:r>
              <a:rPr lang="en-US" altLang="es-AR" sz="3200" dirty="0" smtClean="0"/>
              <a:t> Patrimonial</a:t>
            </a:r>
            <a:br>
              <a:rPr lang="en-US" altLang="es-AR" sz="3200" dirty="0" smtClean="0"/>
            </a:br>
            <a:r>
              <a:rPr lang="en-US" altLang="es-AR" sz="1600" dirty="0" err="1" smtClean="0"/>
              <a:t>Modalidad</a:t>
            </a:r>
            <a:r>
              <a:rPr lang="en-US" altLang="es-AR" sz="1600" dirty="0" smtClean="0"/>
              <a:t> </a:t>
            </a:r>
            <a:r>
              <a:rPr lang="en-US" altLang="es-AR" sz="1600" dirty="0" err="1" smtClean="0"/>
              <a:t>argentina</a:t>
            </a:r>
            <a:r>
              <a:rPr lang="en-US" altLang="es-AR" sz="1600" dirty="0" smtClean="0"/>
              <a:t> (</a:t>
            </a:r>
            <a:r>
              <a:rPr lang="en-US" altLang="es-AR" sz="1600" dirty="0" err="1" smtClean="0"/>
              <a:t>reflejada</a:t>
            </a:r>
            <a:r>
              <a:rPr lang="en-US" altLang="es-AR" sz="1600" dirty="0" smtClean="0"/>
              <a:t> </a:t>
            </a:r>
            <a:r>
              <a:rPr lang="en-US" altLang="es-AR" sz="1600" dirty="0" err="1" smtClean="0"/>
              <a:t>en</a:t>
            </a:r>
            <a:r>
              <a:rPr lang="en-US" altLang="es-AR" sz="1600" dirty="0" smtClean="0"/>
              <a:t> las </a:t>
            </a:r>
            <a:r>
              <a:rPr lang="en-US" altLang="es-AR" sz="1600" dirty="0" err="1" smtClean="0"/>
              <a:t>normas</a:t>
            </a:r>
            <a:r>
              <a:rPr lang="en-US" altLang="es-AR" sz="1600" dirty="0" smtClean="0"/>
              <a:t> </a:t>
            </a:r>
            <a:r>
              <a:rPr lang="en-US" altLang="es-AR" sz="1600" dirty="0" err="1" smtClean="0"/>
              <a:t>argentinas</a:t>
            </a:r>
            <a:r>
              <a:rPr lang="en-US" altLang="es-AR" sz="1600" dirty="0" smtClean="0"/>
              <a:t>)</a:t>
            </a:r>
          </a:p>
        </p:txBody>
      </p:sp>
      <p:sp>
        <p:nvSpPr>
          <p:cNvPr id="21508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B62DFE0-0455-4D13-B2DF-04AAFE2A5E8B}" type="slidenum">
              <a:rPr lang="en-US" altLang="es-AR" sz="9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US" altLang="es-AR" sz="900" smtClean="0">
              <a:solidFill>
                <a:schemeClr val="tx2"/>
              </a:solidFill>
            </a:endParaRPr>
          </a:p>
        </p:txBody>
      </p:sp>
      <p:grpSp>
        <p:nvGrpSpPr>
          <p:cNvPr id="21511" name="Group 3"/>
          <p:cNvGrpSpPr>
            <a:grpSpLocks/>
          </p:cNvGrpSpPr>
          <p:nvPr/>
        </p:nvGrpSpPr>
        <p:grpSpPr bwMode="auto">
          <a:xfrm>
            <a:off x="393700" y="1376364"/>
            <a:ext cx="3997325" cy="4932364"/>
            <a:chOff x="393698" y="1376361"/>
            <a:chExt cx="3997326" cy="4932364"/>
          </a:xfrm>
        </p:grpSpPr>
        <p:sp>
          <p:nvSpPr>
            <p:cNvPr id="21515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3699" y="1376361"/>
              <a:ext cx="3997325" cy="24967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516" name="Text Placeholder 5"/>
            <p:cNvSpPr txBox="1">
              <a:spLocks/>
            </p:cNvSpPr>
            <p:nvPr/>
          </p:nvSpPr>
          <p:spPr bwMode="auto">
            <a:xfrm>
              <a:off x="393698" y="1626041"/>
              <a:ext cx="3997325" cy="468268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179388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358775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539750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ACTIVOS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ACTIVOS NO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 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TOTAL DEL ACTIVO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4751388" y="1376363"/>
            <a:ext cx="3997325" cy="4932362"/>
            <a:chOff x="393698" y="1376361"/>
            <a:chExt cx="3997326" cy="4932364"/>
          </a:xfrm>
        </p:grpSpPr>
        <p:sp>
          <p:nvSpPr>
            <p:cNvPr id="21513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3699" y="1376361"/>
              <a:ext cx="3997325" cy="24967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514" name="Text Placeholder 5"/>
            <p:cNvSpPr txBox="1">
              <a:spLocks/>
            </p:cNvSpPr>
            <p:nvPr/>
          </p:nvSpPr>
          <p:spPr bwMode="auto">
            <a:xfrm>
              <a:off x="393698" y="1626041"/>
              <a:ext cx="3997325" cy="468268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179388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358775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539750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PASIVOS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PASIVOS NO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PATRIMONIO NETO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TOTAL DEL PASIVO Y P.NETO</a:t>
              </a:r>
              <a:endParaRPr lang="en-US" altLang="es-AR" sz="2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2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3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6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5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s-AR" sz="1800" dirty="0" smtClean="0"/>
              <a:t/>
            </a:r>
            <a:br>
              <a:rPr lang="en-US" altLang="es-AR" sz="1800" dirty="0" smtClean="0"/>
            </a:br>
            <a:r>
              <a:rPr lang="en-US" altLang="es-AR" sz="2400" dirty="0" smtClean="0"/>
              <a:t>Estado de </a:t>
            </a:r>
            <a:r>
              <a:rPr lang="en-US" altLang="es-AR" sz="2400" dirty="0" err="1" smtClean="0"/>
              <a:t>SituaciónPatrimonial</a:t>
            </a:r>
            <a:r>
              <a:rPr lang="en-US" altLang="es-AR" sz="2400" dirty="0" smtClean="0"/>
              <a:t> </a:t>
            </a:r>
            <a:r>
              <a:rPr lang="en-US" altLang="es-AR" sz="1600" dirty="0" smtClean="0"/>
              <a:t>(o de </a:t>
            </a:r>
            <a:r>
              <a:rPr lang="en-US" altLang="es-AR" sz="1600" dirty="0" err="1" smtClean="0"/>
              <a:t>situación</a:t>
            </a:r>
            <a:r>
              <a:rPr lang="en-US" altLang="es-AR" sz="1600" dirty="0" smtClean="0"/>
              <a:t> </a:t>
            </a:r>
            <a:r>
              <a:rPr lang="en-US" altLang="es-AR" sz="1600" dirty="0" err="1" smtClean="0"/>
              <a:t>financiera</a:t>
            </a:r>
            <a:r>
              <a:rPr lang="en-US" altLang="es-AR" sz="1600" dirty="0" smtClean="0"/>
              <a:t>) </a:t>
            </a:r>
            <a:br>
              <a:rPr lang="en-US" altLang="es-AR" sz="1600" dirty="0" smtClean="0"/>
            </a:br>
            <a:r>
              <a:rPr lang="en-US" altLang="es-AR" sz="1400" dirty="0" err="1" smtClean="0"/>
              <a:t>Modalidad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europea</a:t>
            </a:r>
            <a:r>
              <a:rPr lang="en-US" altLang="es-AR" sz="1400" dirty="0" smtClean="0"/>
              <a:t> (</a:t>
            </a:r>
            <a:r>
              <a:rPr lang="en-US" altLang="es-AR" sz="1400" dirty="0" err="1" smtClean="0"/>
              <a:t>adoptada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por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algunas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empresas</a:t>
            </a:r>
            <a:r>
              <a:rPr lang="en-US" altLang="es-AR" sz="1400" dirty="0" smtClean="0"/>
              <a:t> que </a:t>
            </a:r>
            <a:r>
              <a:rPr lang="en-US" altLang="es-AR" sz="1400" dirty="0" err="1" smtClean="0"/>
              <a:t>aplican</a:t>
            </a:r>
            <a:r>
              <a:rPr lang="en-US" altLang="es-AR" sz="1400" dirty="0" smtClean="0"/>
              <a:t> las </a:t>
            </a:r>
            <a:r>
              <a:rPr lang="en-US" altLang="es-AR" sz="1400" dirty="0" err="1" smtClean="0"/>
              <a:t>normas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internacionales</a:t>
            </a:r>
            <a:r>
              <a:rPr lang="en-US" altLang="es-AR" sz="1400" dirty="0" smtClean="0"/>
              <a:t>, </a:t>
            </a:r>
            <a:r>
              <a:rPr lang="en-US" altLang="es-AR" sz="1400" dirty="0" err="1" smtClean="0"/>
              <a:t>pero</a:t>
            </a:r>
            <a:r>
              <a:rPr lang="en-US" altLang="es-AR" sz="1400" dirty="0" smtClean="0"/>
              <a:t> no </a:t>
            </a:r>
            <a:r>
              <a:rPr lang="en-US" altLang="es-AR" sz="1400" dirty="0" err="1" smtClean="0"/>
              <a:t>requerida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necesariamente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por</a:t>
            </a:r>
            <a:r>
              <a:rPr lang="en-US" altLang="es-AR" sz="1400" dirty="0" smtClean="0"/>
              <a:t> </a:t>
            </a:r>
            <a:r>
              <a:rPr lang="en-US" altLang="es-AR" sz="1400" dirty="0" err="1" smtClean="0"/>
              <a:t>éstas</a:t>
            </a:r>
            <a:r>
              <a:rPr lang="en-US" altLang="es-AR" sz="1400" dirty="0" smtClean="0"/>
              <a:t>)</a:t>
            </a:r>
          </a:p>
        </p:txBody>
      </p:sp>
      <p:sp>
        <p:nvSpPr>
          <p:cNvPr id="21508" name="Slide Number Placeholder 1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B62DFE0-0455-4D13-B2DF-04AAFE2A5E8B}" type="slidenum">
              <a:rPr lang="en-US" altLang="es-AR" sz="9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es-AR" sz="900" smtClean="0">
              <a:solidFill>
                <a:schemeClr val="tx2"/>
              </a:solidFill>
            </a:endParaRPr>
          </a:p>
        </p:txBody>
      </p:sp>
      <p:grpSp>
        <p:nvGrpSpPr>
          <p:cNvPr id="21511" name="Group 3"/>
          <p:cNvGrpSpPr>
            <a:grpSpLocks/>
          </p:cNvGrpSpPr>
          <p:nvPr/>
        </p:nvGrpSpPr>
        <p:grpSpPr bwMode="auto">
          <a:xfrm>
            <a:off x="393700" y="1376364"/>
            <a:ext cx="3997325" cy="4932364"/>
            <a:chOff x="393698" y="1376361"/>
            <a:chExt cx="3997326" cy="4932364"/>
          </a:xfrm>
        </p:grpSpPr>
        <p:sp>
          <p:nvSpPr>
            <p:cNvPr id="21515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93699" y="1376361"/>
              <a:ext cx="3997325" cy="24967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516" name="Text Placeholder 5"/>
            <p:cNvSpPr txBox="1">
              <a:spLocks/>
            </p:cNvSpPr>
            <p:nvPr/>
          </p:nvSpPr>
          <p:spPr bwMode="auto">
            <a:xfrm>
              <a:off x="393698" y="1626041"/>
              <a:ext cx="3997325" cy="468268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179388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358775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539750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ACTIVOS NO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ACTIVOS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 TOTAL DEL ACTIVO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4751388" y="1376363"/>
            <a:ext cx="3997325" cy="4932362"/>
            <a:chOff x="393698" y="1376361"/>
            <a:chExt cx="3997326" cy="4932364"/>
          </a:xfrm>
        </p:grpSpPr>
        <p:sp>
          <p:nvSpPr>
            <p:cNvPr id="21513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3699" y="1376361"/>
              <a:ext cx="3997325" cy="249678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s-AR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1514" name="Text Placeholder 5"/>
            <p:cNvSpPr txBox="1">
              <a:spLocks/>
            </p:cNvSpPr>
            <p:nvPr/>
          </p:nvSpPr>
          <p:spPr bwMode="auto">
            <a:xfrm>
              <a:off x="393698" y="1626041"/>
              <a:ext cx="3997325" cy="468268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/>
            <a:lstStyle>
              <a:lvl1pPr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179388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358775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539750" indent="-179388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57263" eaLnBrk="0" hangingPunct="0"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defTabSz="957263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PATRIMONIO NETO (</a:t>
              </a:r>
              <a:r>
                <a:rPr lang="en-US" altLang="es-AR" sz="1600" dirty="0" smtClean="0">
                  <a:solidFill>
                    <a:schemeClr val="tx2"/>
                  </a:solidFill>
                </a:rPr>
                <a:t>o </a:t>
              </a:r>
              <a:r>
                <a:rPr lang="en-US" altLang="es-AR" sz="1600" dirty="0" err="1" smtClean="0">
                  <a:solidFill>
                    <a:schemeClr val="tx2"/>
                  </a:solidFill>
                </a:rPr>
                <a:t>Patrimonio</a:t>
              </a:r>
              <a:r>
                <a:rPr lang="en-US" altLang="es-AR" sz="1600" dirty="0" smtClean="0">
                  <a:solidFill>
                    <a:schemeClr val="tx2"/>
                  </a:solidFill>
                </a:rPr>
                <a:t>)</a:t>
              </a: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PASIVOS NO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PASIVOS CORRIENTES</a:t>
              </a: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 smtClean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endParaRPr lang="en-US" altLang="es-AR" sz="2000" dirty="0">
                <a:solidFill>
                  <a:schemeClr val="tx2"/>
                </a:solidFill>
              </a:endParaRPr>
            </a:p>
            <a:p>
              <a:pPr eaLnBrk="1" hangingPunct="1">
                <a:spcBef>
                  <a:spcPts val="400"/>
                </a:spcBef>
                <a:buFont typeface="Arial" pitchFamily="34" charset="0"/>
                <a:buNone/>
              </a:pPr>
              <a:r>
                <a:rPr lang="en-US" altLang="es-AR" sz="2000" dirty="0" smtClean="0">
                  <a:solidFill>
                    <a:schemeClr val="tx2"/>
                  </a:solidFill>
                </a:rPr>
                <a:t>TOTAL DEL PASIVO Y P.NETO</a:t>
              </a:r>
              <a:endParaRPr lang="en-US" altLang="es-AR" sz="20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12" name="Picture 5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3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3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7"/>
            <a:ext cx="8229600" cy="4824535"/>
          </a:xfrm>
        </p:spPr>
        <p:txBody>
          <a:bodyPr>
            <a:normAutofit fontScale="47500" lnSpcReduction="20000"/>
          </a:bodyPr>
          <a:lstStyle/>
          <a:p>
            <a:pPr marL="18288" indent="0">
              <a:buNone/>
            </a:pPr>
            <a:r>
              <a:rPr lang="es-AR" sz="3600" b="1" dirty="0" smtClean="0"/>
              <a:t>RUBROS DEL ACTIVO</a:t>
            </a:r>
          </a:p>
          <a:p>
            <a:pPr marL="18288" indent="0">
              <a:buNone/>
            </a:pPr>
            <a:endParaRPr lang="es-AR" sz="3600" b="1" dirty="0"/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Caja y Bancos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Créditos (cuentas a cobrar)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Créditos por ventas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Otros créditos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Bienes de cambio (inventarios)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Bienes de uso (propiedades, planta y equipo)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Inversiones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Participaciones en otras sociedades</a:t>
            </a:r>
          </a:p>
          <a:p>
            <a:pPr marL="989838" lvl="1" indent="-571500">
              <a:buFontTx/>
              <a:buChar char="-"/>
            </a:pPr>
            <a:r>
              <a:rPr lang="es-AR" b="1" dirty="0" smtClean="0"/>
              <a:t>Otras inversiones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Bienes intangibles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Activos biológicos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Llave de negocio</a:t>
            </a:r>
          </a:p>
          <a:p>
            <a:pPr marL="589788" indent="-571500">
              <a:buFontTx/>
              <a:buChar char="-"/>
            </a:pPr>
            <a:r>
              <a:rPr lang="es-AR" sz="3600" b="1" dirty="0" smtClean="0"/>
              <a:t>Otros activos</a:t>
            </a:r>
          </a:p>
          <a:p>
            <a:pPr marL="18288" indent="0">
              <a:buNone/>
            </a:pPr>
            <a:endParaRPr lang="es-AR" sz="3600" b="1" dirty="0" smtClean="0"/>
          </a:p>
          <a:p>
            <a:pPr marL="18288" indent="0">
              <a:buNone/>
            </a:pPr>
            <a:r>
              <a:rPr lang="es-AR" sz="3600" b="1" dirty="0" smtClean="0"/>
              <a:t>Los Derechos de Uso (alquileres) pueden presentarse en un rubro aparte o dentro del rubro que le correspondería al activo subyacente, con indicación de que se trata de Derechos de Uso (ver Unidad 6 parte 2)</a:t>
            </a:r>
          </a:p>
          <a:p>
            <a:pPr marL="589788" indent="-571500">
              <a:buFontTx/>
              <a:buChar char="-"/>
            </a:pPr>
            <a:endParaRPr lang="es-AR" sz="4000" dirty="0" smtClean="0"/>
          </a:p>
          <a:p>
            <a:pPr marL="18288" indent="0">
              <a:buNone/>
            </a:pPr>
            <a:endParaRPr lang="es-AR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639974" y="1052736"/>
            <a:ext cx="5744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ESTADO DE SITUACIÓN PATRIMONIAL</a:t>
            </a:r>
            <a:endParaRPr lang="es-AR" sz="2800" b="1" dirty="0"/>
          </a:p>
        </p:txBody>
      </p:sp>
      <p:sp>
        <p:nvSpPr>
          <p:cNvPr id="12" name="11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Naturaleza, objetivos y metodología de la información contable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CRÉDITOS  (RT Argentinas)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CUENTAS A COBRAR (NIIF)</a:t>
            </a:r>
            <a:br>
              <a:rPr lang="es-AR" sz="2800" b="1" dirty="0" smtClean="0">
                <a:latin typeface="+mj-lt"/>
                <a:ea typeface="+mj-ea"/>
                <a:cs typeface="+mj-cs"/>
              </a:rPr>
            </a:b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611560" y="1340768"/>
            <a:ext cx="784887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endParaRPr lang="es-AR" dirty="0" smtClean="0"/>
          </a:p>
          <a:p>
            <a:pPr marL="342900" indent="-342900"/>
            <a:r>
              <a:rPr lang="es-ES" dirty="0" smtClean="0"/>
              <a:t>     </a:t>
            </a:r>
          </a:p>
          <a:p>
            <a:pPr marL="342900" indent="-342900"/>
            <a:r>
              <a:rPr lang="es-ES" dirty="0" smtClean="0"/>
              <a:t> Son derechos que el ente posee contra terceros para percibir sumas de dinero u otros bienes o servicios (siempre que no respondan a las características de otro rubro del activo).</a:t>
            </a:r>
          </a:p>
          <a:p>
            <a:pPr marL="342900" indent="-342900"/>
            <a:endParaRPr lang="es-ES" dirty="0"/>
          </a:p>
          <a:p>
            <a:pPr marL="342900" indent="-342900"/>
            <a:r>
              <a:rPr lang="es-ES" dirty="0" smtClean="0"/>
              <a:t>       Los </a:t>
            </a:r>
            <a:r>
              <a:rPr lang="es-ES" b="1" dirty="0" smtClean="0"/>
              <a:t>créditos por ventas </a:t>
            </a:r>
            <a:r>
              <a:rPr lang="es-ES" dirty="0" smtClean="0"/>
              <a:t>(de bienes o servicios) correspondientes a las actividades habituales del ente deben discriminarse de los que no tengan ese origen.</a:t>
            </a:r>
          </a:p>
          <a:p>
            <a:pPr marL="342900" indent="-342900"/>
            <a:endParaRPr lang="es-ES" dirty="0" smtClean="0"/>
          </a:p>
          <a:p>
            <a:pPr marL="342900" indent="-342900"/>
            <a:r>
              <a:rPr lang="es-ES" b="1" dirty="0"/>
              <a:t> </a:t>
            </a:r>
            <a:r>
              <a:rPr lang="es-ES" b="1" dirty="0" smtClean="0"/>
              <a:t>      Otros créditos </a:t>
            </a:r>
            <a:r>
              <a:rPr lang="es-ES" dirty="0" smtClean="0"/>
              <a:t>son aquéllos que no son créditos por ventas.</a:t>
            </a:r>
          </a:p>
          <a:p>
            <a:pPr marL="342900" indent="-342900"/>
            <a:endParaRPr lang="es-ES" dirty="0"/>
          </a:p>
          <a:p>
            <a:pPr marL="342900" indent="-342900" algn="just"/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583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395536" y="6926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BIENES DE CAMBIO  (RT Argentinas)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800" b="1" dirty="0" smtClean="0">
                <a:latin typeface="+mj-lt"/>
                <a:ea typeface="+mj-ea"/>
                <a:cs typeface="+mj-cs"/>
              </a:rPr>
              <a:t>INVENTARIOS (NIIF)</a:t>
            </a:r>
            <a:br>
              <a:rPr lang="es-AR" sz="2800" b="1" dirty="0" smtClean="0">
                <a:latin typeface="+mj-lt"/>
                <a:ea typeface="+mj-ea"/>
                <a:cs typeface="+mj-cs"/>
              </a:rPr>
            </a:br>
            <a:endParaRPr kumimoji="0" lang="es-A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99592" y="1196752"/>
            <a:ext cx="756084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s-AR" dirty="0" smtClean="0"/>
          </a:p>
          <a:p>
            <a:pPr marL="342900" indent="-342900" algn="ctr"/>
            <a:r>
              <a:rPr lang="es-AR" dirty="0" smtClean="0"/>
              <a:t>Definición según NIC 2. </a:t>
            </a:r>
            <a:r>
              <a:rPr lang="es-AR" dirty="0"/>
              <a:t>L</a:t>
            </a:r>
            <a:r>
              <a:rPr lang="es-AR" dirty="0" smtClean="0"/>
              <a:t>os Inventarios son activos:</a:t>
            </a:r>
          </a:p>
          <a:p>
            <a:pPr marL="342900" indent="-342900" algn="ctr"/>
            <a:endParaRPr lang="es-AR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Poseídos para ser vendidos en el curso normal de la operación;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En proceso de producción con vistas a esa venta; 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AR" dirty="0" smtClean="0"/>
              <a:t>En forma de materiales o suministros, para ser consumidos en el proceso de producción, o en la prestación de servicios</a:t>
            </a:r>
          </a:p>
          <a:p>
            <a:pPr marL="342900" indent="-342900" algn="ctr"/>
            <a:endParaRPr lang="es-AR" sz="2000" dirty="0" smtClean="0"/>
          </a:p>
          <a:p>
            <a:pPr marL="342900" indent="-342900"/>
            <a:r>
              <a:rPr lang="es-AR" b="1" i="1" dirty="0" smtClean="0"/>
              <a:t>En el rubro se incluyen: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En empresa comercial: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Mercaderías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 Anticipo a proveedores.  (En NIIF va en Otros Créditos)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En empresa industrial: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Materias Primas,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Materiales,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Productos en Proceso,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Productos terminados,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AR" dirty="0" smtClean="0"/>
              <a:t>Anticipo a proveedores. (En NIIF va en Otros Créditos)</a:t>
            </a:r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sz="2000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2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Wp6TiXa06CQMVhTsMje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3YvZB.hU2Gpqve0.3fE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IRBIEK60.KoAHjZAti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UwuWwJiUeigC4LSRkJ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JKcoVkJEWW8w4zguxlz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SIOU6bjU.hI9QVCRJdr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hA_P_vCUkq54.9ovhA_3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6NosceY0.89_utCO6q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yix4POl0WyLS_lkb.fe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Cj_lIYnw02O29YM_GeC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Ou3O6Lx0eCn.g5c_k.d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7BKnYMISkOGpBjUaMQ6s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vccZGK8Kk6MvJcd1zRJ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AVKv2A9EasiL_IQtS.b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3Ex9vHChkmzFNDObZiof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Wp6TiXa06CQMVhTsMje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RWp6TiXa06CQMVhTsMje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4172</TotalTime>
  <Words>1812</Words>
  <Application>Microsoft Office PowerPoint</Application>
  <PresentationFormat>Presentación en pantalla (4:3)</PresentationFormat>
  <Paragraphs>478</Paragraphs>
  <Slides>34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Lucida Fax</vt:lpstr>
      <vt:lpstr>Times New Roman</vt:lpstr>
      <vt:lpstr>Wingdings</vt:lpstr>
      <vt:lpstr>Tema de Office</vt:lpstr>
      <vt:lpstr>think-cell Slide</vt:lpstr>
      <vt:lpstr>Presentación de PowerPoint</vt:lpstr>
      <vt:lpstr>LA REGISTRACIÓN CONTABLE</vt:lpstr>
      <vt:lpstr>ESTADO DE SITUACIÓN PATRIMONIAL o BALANCE GENERAL   (NIIF: Estado de Situación Financiera) </vt:lpstr>
      <vt:lpstr>ESTADO DE RESULTADOS   </vt:lpstr>
      <vt:lpstr> Estructura del Estado de Situación Patrimonial Modalidad argentina (reflejada en las normas argentinas)</vt:lpstr>
      <vt:lpstr> Estado de SituaciónPatrimonial (o de situación financiera)  Modalidad europea (adoptada por algunas empresas que aplican las normas internacionales, pero no requerida necesariamente por éstas)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Integración del ESP con el ER</vt:lpstr>
      <vt:lpstr>Estructura del Estado de Resultados</vt:lpstr>
      <vt:lpstr>Presentación de PowerPoint</vt:lpstr>
      <vt:lpstr>Presentación de PowerPoint</vt:lpstr>
      <vt:lpstr>Ejercicio – Periodicidad</vt:lpstr>
      <vt:lpstr>Estados contables consolidados, separados, individuales y combinados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127</cp:revision>
  <dcterms:created xsi:type="dcterms:W3CDTF">2013-08-06T01:05:53Z</dcterms:created>
  <dcterms:modified xsi:type="dcterms:W3CDTF">2022-03-21T17:16:17Z</dcterms:modified>
</cp:coreProperties>
</file>