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36"/>
  </p:notesMasterIdLst>
  <p:sldIdLst>
    <p:sldId id="259" r:id="rId2"/>
    <p:sldId id="289" r:id="rId3"/>
    <p:sldId id="342" r:id="rId4"/>
    <p:sldId id="343" r:id="rId5"/>
    <p:sldId id="302" r:id="rId6"/>
    <p:sldId id="291" r:id="rId7"/>
    <p:sldId id="292" r:id="rId8"/>
    <p:sldId id="341" r:id="rId9"/>
    <p:sldId id="290" r:id="rId10"/>
    <p:sldId id="303" r:id="rId11"/>
    <p:sldId id="339" r:id="rId12"/>
    <p:sldId id="340" r:id="rId13"/>
    <p:sldId id="297" r:id="rId14"/>
    <p:sldId id="332" r:id="rId15"/>
    <p:sldId id="304" r:id="rId16"/>
    <p:sldId id="333" r:id="rId17"/>
    <p:sldId id="300" r:id="rId18"/>
    <p:sldId id="294" r:id="rId19"/>
    <p:sldId id="335" r:id="rId20"/>
    <p:sldId id="305" r:id="rId21"/>
    <p:sldId id="306" r:id="rId22"/>
    <p:sldId id="317" r:id="rId23"/>
    <p:sldId id="318" r:id="rId24"/>
    <p:sldId id="320" r:id="rId25"/>
    <p:sldId id="322" r:id="rId26"/>
    <p:sldId id="321" r:id="rId27"/>
    <p:sldId id="329" r:id="rId28"/>
    <p:sldId id="323" r:id="rId29"/>
    <p:sldId id="325" r:id="rId30"/>
    <p:sldId id="324" r:id="rId31"/>
    <p:sldId id="326" r:id="rId32"/>
    <p:sldId id="327" r:id="rId33"/>
    <p:sldId id="328" r:id="rId34"/>
    <p:sldId id="338" r:id="rId3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BCB"/>
    <a:srgbClr val="E886BE"/>
    <a:srgbClr val="B6FD9D"/>
    <a:srgbClr val="B2FE74"/>
    <a:srgbClr val="7FDAF3"/>
    <a:srgbClr val="8EE4A7"/>
    <a:srgbClr val="D09DD1"/>
    <a:srgbClr val="F9F9BF"/>
    <a:srgbClr val="F7DAAF"/>
    <a:srgbClr val="A2F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>
      <p:cViewPr varScale="1">
        <p:scale>
          <a:sx n="76" d="100"/>
          <a:sy n="76" d="100"/>
        </p:scale>
        <p:origin x="108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9051E1-BF3D-43FD-B4DF-9945785F7CB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AE2DDC4-D249-4AEC-B965-81B815FEF926}">
      <dgm:prSet phldrT="[Text]" custT="1"/>
      <dgm:spPr/>
      <dgm:t>
        <a:bodyPr/>
        <a:lstStyle/>
        <a:p>
          <a:r>
            <a:rPr lang="es-AR" sz="4400" dirty="0" smtClean="0"/>
            <a:t>Elemento</a:t>
          </a:r>
          <a:endParaRPr lang="es-AR" sz="4400" dirty="0"/>
        </a:p>
      </dgm:t>
    </dgm:pt>
    <dgm:pt modelId="{068CCC6A-B029-48BA-AB1C-E1CAC344A362}" type="parTrans" cxnId="{EF8E8618-4FC3-4114-BB86-25BBFF6FB4D7}">
      <dgm:prSet/>
      <dgm:spPr/>
      <dgm:t>
        <a:bodyPr/>
        <a:lstStyle/>
        <a:p>
          <a:endParaRPr lang="es-AR"/>
        </a:p>
      </dgm:t>
    </dgm:pt>
    <dgm:pt modelId="{F8A4875F-90F0-464E-BB8F-B50758279541}" type="sibTrans" cxnId="{EF8E8618-4FC3-4114-BB86-25BBFF6FB4D7}">
      <dgm:prSet/>
      <dgm:spPr/>
      <dgm:t>
        <a:bodyPr/>
        <a:lstStyle/>
        <a:p>
          <a:endParaRPr lang="es-AR"/>
        </a:p>
      </dgm:t>
    </dgm:pt>
    <dgm:pt modelId="{10095700-7ED6-4C2D-A81C-50B3E02CD520}">
      <dgm:prSet phldrT="[Text]" custT="1"/>
      <dgm:spPr/>
      <dgm:t>
        <a:bodyPr/>
        <a:lstStyle/>
        <a:p>
          <a:r>
            <a:rPr lang="es-AR" sz="4400" dirty="0" smtClean="0"/>
            <a:t>Rubro</a:t>
          </a:r>
          <a:endParaRPr lang="es-AR" sz="4400" dirty="0"/>
        </a:p>
      </dgm:t>
    </dgm:pt>
    <dgm:pt modelId="{7203C0C1-CE71-429B-84B1-B7F2E0D2D225}" type="parTrans" cxnId="{D0F95194-1E11-4A9C-9658-2E3EC090688B}">
      <dgm:prSet/>
      <dgm:spPr/>
      <dgm:t>
        <a:bodyPr/>
        <a:lstStyle/>
        <a:p>
          <a:endParaRPr lang="es-AR"/>
        </a:p>
      </dgm:t>
    </dgm:pt>
    <dgm:pt modelId="{269E8A16-55F6-4057-A5F8-8635D19118C2}" type="sibTrans" cxnId="{D0F95194-1E11-4A9C-9658-2E3EC090688B}">
      <dgm:prSet/>
      <dgm:spPr/>
      <dgm:t>
        <a:bodyPr/>
        <a:lstStyle/>
        <a:p>
          <a:endParaRPr lang="es-AR"/>
        </a:p>
      </dgm:t>
    </dgm:pt>
    <dgm:pt modelId="{834ECE7F-6889-4CC3-8C05-ADB7B895F7BD}">
      <dgm:prSet phldrT="[Text]" custT="1"/>
      <dgm:spPr/>
      <dgm:t>
        <a:bodyPr/>
        <a:lstStyle/>
        <a:p>
          <a:r>
            <a:rPr lang="es-AR" sz="4400" dirty="0" smtClean="0"/>
            <a:t>Cuenta</a:t>
          </a:r>
        </a:p>
        <a:p>
          <a:endParaRPr lang="es-AR" sz="3100" dirty="0"/>
        </a:p>
      </dgm:t>
    </dgm:pt>
    <dgm:pt modelId="{46FE3A08-6B59-46EE-BCD1-0C1D835F5D78}" type="parTrans" cxnId="{2A61F941-06A4-40FA-B44B-57F20FB1213D}">
      <dgm:prSet/>
      <dgm:spPr/>
      <dgm:t>
        <a:bodyPr/>
        <a:lstStyle/>
        <a:p>
          <a:endParaRPr lang="es-AR"/>
        </a:p>
      </dgm:t>
    </dgm:pt>
    <dgm:pt modelId="{310E527C-647D-45E7-AC36-B4D0E7656931}" type="sibTrans" cxnId="{2A61F941-06A4-40FA-B44B-57F20FB1213D}">
      <dgm:prSet/>
      <dgm:spPr/>
      <dgm:t>
        <a:bodyPr/>
        <a:lstStyle/>
        <a:p>
          <a:endParaRPr lang="es-AR"/>
        </a:p>
      </dgm:t>
    </dgm:pt>
    <dgm:pt modelId="{A110E193-B1CF-40F3-9ABF-C6C175192411}" type="pres">
      <dgm:prSet presAssocID="{7F9051E1-BF3D-43FD-B4DF-9945785F7CB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3F5387F-515C-4495-8FEA-11CE59F5B4C3}" type="pres">
      <dgm:prSet presAssocID="{7F9051E1-BF3D-43FD-B4DF-9945785F7CBD}" presName="dummyMaxCanvas" presStyleCnt="0">
        <dgm:presLayoutVars/>
      </dgm:prSet>
      <dgm:spPr/>
    </dgm:pt>
    <dgm:pt modelId="{74BB762E-C618-48A8-A4F6-DCA648CBCEE2}" type="pres">
      <dgm:prSet presAssocID="{7F9051E1-BF3D-43FD-B4DF-9945785F7CB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27A868A-4100-4FF6-BBAA-F02F36A6E61F}" type="pres">
      <dgm:prSet presAssocID="{7F9051E1-BF3D-43FD-B4DF-9945785F7CB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F7D4F96-55F7-474E-9897-07AEB072F753}" type="pres">
      <dgm:prSet presAssocID="{7F9051E1-BF3D-43FD-B4DF-9945785F7CBD}" presName="ThreeNodes_3" presStyleLbl="node1" presStyleIdx="2" presStyleCnt="3" custLinFactNeighborX="0" custLinFactNeighborY="211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414C96C1-97EB-4A4B-BD5C-CFAA3908EA55}" type="pres">
      <dgm:prSet presAssocID="{7F9051E1-BF3D-43FD-B4DF-9945785F7CB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90EB66E-2165-475F-AAF2-5AA0939CD2F7}" type="pres">
      <dgm:prSet presAssocID="{7F9051E1-BF3D-43FD-B4DF-9945785F7CB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AD640A-798D-48D5-8724-88D45DD65FEA}" type="pres">
      <dgm:prSet presAssocID="{7F9051E1-BF3D-43FD-B4DF-9945785F7CB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86ED70-06E9-4AB5-8073-F107B89E5AAF}" type="pres">
      <dgm:prSet presAssocID="{7F9051E1-BF3D-43FD-B4DF-9945785F7CB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334696C-C0D7-422F-BFEC-1B2A01A55D27}" type="pres">
      <dgm:prSet presAssocID="{7F9051E1-BF3D-43FD-B4DF-9945785F7CB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8A82F888-26F9-43FE-8FD4-1DBE0B0EF31C}" type="presOf" srcId="{834ECE7F-6889-4CC3-8C05-ADB7B895F7BD}" destId="{C334696C-C0D7-422F-BFEC-1B2A01A55D27}" srcOrd="1" destOrd="0" presId="urn:microsoft.com/office/officeart/2005/8/layout/vProcess5"/>
    <dgm:cxn modelId="{BCB67873-27E5-45E6-A5AF-3478B5968058}" type="presOf" srcId="{269E8A16-55F6-4057-A5F8-8635D19118C2}" destId="{490EB66E-2165-475F-AAF2-5AA0939CD2F7}" srcOrd="0" destOrd="0" presId="urn:microsoft.com/office/officeart/2005/8/layout/vProcess5"/>
    <dgm:cxn modelId="{2D08AE78-16D7-4D31-A7D1-AAC969B7EDD5}" type="presOf" srcId="{0AE2DDC4-D249-4AEC-B965-81B815FEF926}" destId="{74BB762E-C618-48A8-A4F6-DCA648CBCEE2}" srcOrd="0" destOrd="0" presId="urn:microsoft.com/office/officeart/2005/8/layout/vProcess5"/>
    <dgm:cxn modelId="{EF8E8618-4FC3-4114-BB86-25BBFF6FB4D7}" srcId="{7F9051E1-BF3D-43FD-B4DF-9945785F7CBD}" destId="{0AE2DDC4-D249-4AEC-B965-81B815FEF926}" srcOrd="0" destOrd="0" parTransId="{068CCC6A-B029-48BA-AB1C-E1CAC344A362}" sibTransId="{F8A4875F-90F0-464E-BB8F-B50758279541}"/>
    <dgm:cxn modelId="{D0F95194-1E11-4A9C-9658-2E3EC090688B}" srcId="{7F9051E1-BF3D-43FD-B4DF-9945785F7CBD}" destId="{10095700-7ED6-4C2D-A81C-50B3E02CD520}" srcOrd="1" destOrd="0" parTransId="{7203C0C1-CE71-429B-84B1-B7F2E0D2D225}" sibTransId="{269E8A16-55F6-4057-A5F8-8635D19118C2}"/>
    <dgm:cxn modelId="{2A61F941-06A4-40FA-B44B-57F20FB1213D}" srcId="{7F9051E1-BF3D-43FD-B4DF-9945785F7CBD}" destId="{834ECE7F-6889-4CC3-8C05-ADB7B895F7BD}" srcOrd="2" destOrd="0" parTransId="{46FE3A08-6B59-46EE-BCD1-0C1D835F5D78}" sibTransId="{310E527C-647D-45E7-AC36-B4D0E7656931}"/>
    <dgm:cxn modelId="{818C5462-05C7-40C6-9775-98276F0BC3D5}" type="presOf" srcId="{10095700-7ED6-4C2D-A81C-50B3E02CD520}" destId="{FC86ED70-06E9-4AB5-8073-F107B89E5AAF}" srcOrd="1" destOrd="0" presId="urn:microsoft.com/office/officeart/2005/8/layout/vProcess5"/>
    <dgm:cxn modelId="{B8F6DF0E-ED04-4A0A-BF8C-1BDBF7325C73}" type="presOf" srcId="{10095700-7ED6-4C2D-A81C-50B3E02CD520}" destId="{C27A868A-4100-4FF6-BBAA-F02F36A6E61F}" srcOrd="0" destOrd="0" presId="urn:microsoft.com/office/officeart/2005/8/layout/vProcess5"/>
    <dgm:cxn modelId="{0946FBC8-5C93-40E3-9FE6-756AE893F579}" type="presOf" srcId="{7F9051E1-BF3D-43FD-B4DF-9945785F7CBD}" destId="{A110E193-B1CF-40F3-9ABF-C6C175192411}" srcOrd="0" destOrd="0" presId="urn:microsoft.com/office/officeart/2005/8/layout/vProcess5"/>
    <dgm:cxn modelId="{7895E178-5305-4DCB-A33C-23F93C9F8E4F}" type="presOf" srcId="{834ECE7F-6889-4CC3-8C05-ADB7B895F7BD}" destId="{BF7D4F96-55F7-474E-9897-07AEB072F753}" srcOrd="0" destOrd="0" presId="urn:microsoft.com/office/officeart/2005/8/layout/vProcess5"/>
    <dgm:cxn modelId="{753A5662-246D-4543-B2EC-534A2B7CDB49}" type="presOf" srcId="{F8A4875F-90F0-464E-BB8F-B50758279541}" destId="{414C96C1-97EB-4A4B-BD5C-CFAA3908EA55}" srcOrd="0" destOrd="0" presId="urn:microsoft.com/office/officeart/2005/8/layout/vProcess5"/>
    <dgm:cxn modelId="{66A4E942-DCEC-4E33-90BB-A0CD6805E622}" type="presOf" srcId="{0AE2DDC4-D249-4AEC-B965-81B815FEF926}" destId="{3FAD640A-798D-48D5-8724-88D45DD65FEA}" srcOrd="1" destOrd="0" presId="urn:microsoft.com/office/officeart/2005/8/layout/vProcess5"/>
    <dgm:cxn modelId="{B098864D-1A8E-4274-ADCD-B27A2D4732EB}" type="presParOf" srcId="{A110E193-B1CF-40F3-9ABF-C6C175192411}" destId="{43F5387F-515C-4495-8FEA-11CE59F5B4C3}" srcOrd="0" destOrd="0" presId="urn:microsoft.com/office/officeart/2005/8/layout/vProcess5"/>
    <dgm:cxn modelId="{500EFB26-703D-4C12-AF2D-1A1EFAEF7F55}" type="presParOf" srcId="{A110E193-B1CF-40F3-9ABF-C6C175192411}" destId="{74BB762E-C618-48A8-A4F6-DCA648CBCEE2}" srcOrd="1" destOrd="0" presId="urn:microsoft.com/office/officeart/2005/8/layout/vProcess5"/>
    <dgm:cxn modelId="{EEE01010-C4F2-40B0-9212-E7B491672113}" type="presParOf" srcId="{A110E193-B1CF-40F3-9ABF-C6C175192411}" destId="{C27A868A-4100-4FF6-BBAA-F02F36A6E61F}" srcOrd="2" destOrd="0" presId="urn:microsoft.com/office/officeart/2005/8/layout/vProcess5"/>
    <dgm:cxn modelId="{E7C1A290-DED9-41CD-9879-586AB09EAA1F}" type="presParOf" srcId="{A110E193-B1CF-40F3-9ABF-C6C175192411}" destId="{BF7D4F96-55F7-474E-9897-07AEB072F753}" srcOrd="3" destOrd="0" presId="urn:microsoft.com/office/officeart/2005/8/layout/vProcess5"/>
    <dgm:cxn modelId="{FA80B078-2B8C-4890-89D2-478C9B26BFE3}" type="presParOf" srcId="{A110E193-B1CF-40F3-9ABF-C6C175192411}" destId="{414C96C1-97EB-4A4B-BD5C-CFAA3908EA55}" srcOrd="4" destOrd="0" presId="urn:microsoft.com/office/officeart/2005/8/layout/vProcess5"/>
    <dgm:cxn modelId="{1162977E-7CB6-4148-A4B6-D154CD7CAEF2}" type="presParOf" srcId="{A110E193-B1CF-40F3-9ABF-C6C175192411}" destId="{490EB66E-2165-475F-AAF2-5AA0939CD2F7}" srcOrd="5" destOrd="0" presId="urn:microsoft.com/office/officeart/2005/8/layout/vProcess5"/>
    <dgm:cxn modelId="{2E0791B7-1D62-494B-A285-7F83D4D09A56}" type="presParOf" srcId="{A110E193-B1CF-40F3-9ABF-C6C175192411}" destId="{3FAD640A-798D-48D5-8724-88D45DD65FEA}" srcOrd="6" destOrd="0" presId="urn:microsoft.com/office/officeart/2005/8/layout/vProcess5"/>
    <dgm:cxn modelId="{2E50E4CF-BA22-4A1F-90D6-704AB2FADD9B}" type="presParOf" srcId="{A110E193-B1CF-40F3-9ABF-C6C175192411}" destId="{FC86ED70-06E9-4AB5-8073-F107B89E5AAF}" srcOrd="7" destOrd="0" presId="urn:microsoft.com/office/officeart/2005/8/layout/vProcess5"/>
    <dgm:cxn modelId="{1EB7FDFD-C6A5-471E-9C08-B3465E2CD317}" type="presParOf" srcId="{A110E193-B1CF-40F3-9ABF-C6C175192411}" destId="{C334696C-C0D7-422F-BFEC-1B2A01A55D2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B762E-C618-48A8-A4F6-DCA648CBCEE2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400" kern="1200" dirty="0" smtClean="0"/>
            <a:t>Elemento</a:t>
          </a:r>
          <a:endParaRPr lang="es-AR" sz="4400" kern="1200" dirty="0"/>
        </a:p>
      </dsp:txBody>
      <dsp:txXfrm>
        <a:off x="39768" y="39768"/>
        <a:ext cx="5530000" cy="1278252"/>
      </dsp:txXfrm>
    </dsp:sp>
    <dsp:sp modelId="{C27A868A-4100-4FF6-BBAA-F02F36A6E61F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400" kern="1200" dirty="0" smtClean="0"/>
            <a:t>Rubro</a:t>
          </a:r>
          <a:endParaRPr lang="es-AR" sz="4400" kern="1200" dirty="0"/>
        </a:p>
      </dsp:txBody>
      <dsp:txXfrm>
        <a:off x="656987" y="1623855"/>
        <a:ext cx="5415841" cy="1278252"/>
      </dsp:txXfrm>
    </dsp:sp>
    <dsp:sp modelId="{BF7D4F96-55F7-474E-9897-07AEB072F753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4400" kern="1200" dirty="0" smtClean="0"/>
            <a:t>Cuenta</a:t>
          </a:r>
        </a:p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3100" kern="1200" dirty="0"/>
        </a:p>
      </dsp:txBody>
      <dsp:txXfrm>
        <a:off x="1274207" y="3207942"/>
        <a:ext cx="5415841" cy="1278252"/>
      </dsp:txXfrm>
    </dsp:sp>
    <dsp:sp modelId="{414C96C1-97EB-4A4B-BD5C-CFAA3908EA55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3600" kern="1200"/>
        </a:p>
      </dsp:txBody>
      <dsp:txXfrm>
        <a:off x="6311173" y="1029656"/>
        <a:ext cx="485410" cy="664128"/>
      </dsp:txXfrm>
    </dsp:sp>
    <dsp:sp modelId="{490EB66E-2165-475F-AAF2-5AA0939CD2F7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3600" kern="1200"/>
        </a:p>
      </dsp:txBody>
      <dsp:txXfrm>
        <a:off x="6928393" y="2604691"/>
        <a:ext cx="485410" cy="664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FA95F-464D-4948-A15D-1F87A66DDDD5}" type="datetimeFigureOut">
              <a:rPr lang="es-AR" smtClean="0"/>
              <a:pPr/>
              <a:t>21/2/2022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C34E1-EF3F-4B4A-8F19-EBD046C969A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463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4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smtClean="0"/>
          </a:p>
        </p:txBody>
      </p:sp>
      <p:sp>
        <p:nvSpPr>
          <p:cNvPr id="36864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065" y="8685335"/>
            <a:ext cx="2972334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05219" eaLnBrk="0" hangingPunct="0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08106" indent="-272348" defTabSz="605219" eaLnBrk="0" hangingPunct="0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89393" indent="-217879" defTabSz="605219" eaLnBrk="0" hangingPunct="0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25151" indent="-217879" defTabSz="605219" eaLnBrk="0" hangingPunct="0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960908" indent="-217879" defTabSz="605219" eaLnBrk="0" hangingPunct="0"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96665" indent="-217879" defTabSz="605219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832423" indent="-217879" defTabSz="605219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268180" indent="-217879" defTabSz="605219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703937" indent="-217879" defTabSz="605219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5EF90F0-1B9D-4394-8B52-661C8125F4A4}" type="slidenum">
              <a:rPr lang="en-US" sz="1100">
                <a:latin typeface="Calibri" pitchFamily="34" charset="0"/>
              </a:rPr>
              <a:pPr eaLnBrk="1" hangingPunct="1"/>
              <a:t>3</a:t>
            </a:fld>
            <a:endParaRPr lang="en-US" sz="11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2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6ABD-4DC0-445A-9FB2-1B89EC67FDEC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CA2E-1085-4E82-AB5A-FB6B82E86AFD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D3FF-1912-4E62-AA66-8821DC9BA0F6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96B2-3564-48B2-A44A-B14ED59D9916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0347-952F-472A-A261-94BE68D61388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F07F-BA98-40C5-BA79-222432BFCE42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1C88-69B3-40DF-9AB3-7126ADC2433E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9FD5-99A0-44E9-9D58-AD6085AA65B2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030B-567D-4444-8509-4F5784E171CA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B15A-ADA2-4942-9161-D31D44E05952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A9FC-AD64-40E7-9193-18621E8C4002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BB591-DEF4-49D2-AE95-B17DA9634E46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7584" y="980728"/>
            <a:ext cx="7704856" cy="24811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A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PROCESO CONTABLE</a:t>
            </a:r>
          </a:p>
          <a:p>
            <a:pPr algn="ctr">
              <a:buNone/>
            </a:pPr>
            <a:endParaRPr lang="es-ES_tradnl" sz="1800" dirty="0" smtClean="0">
              <a:solidFill>
                <a:schemeClr val="tx1">
                  <a:lumMod val="75000"/>
                </a:schemeClr>
              </a:solidFill>
              <a:latin typeface="Lucida Fax" pitchFamily="18" charset="0"/>
            </a:endParaRPr>
          </a:p>
          <a:p>
            <a:pPr algn="ctr">
              <a:buNone/>
            </a:pPr>
            <a:r>
              <a:rPr lang="es-AR" sz="1800" b="1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UNIDAD 4</a:t>
            </a:r>
          </a:p>
          <a:p>
            <a:pPr algn="ctr">
              <a:buNone/>
            </a:pPr>
            <a:endParaRPr lang="es-A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475656" y="3501008"/>
            <a:ext cx="66967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/>
            <a:r>
              <a:rPr lang="es-AR" dirty="0" smtClean="0"/>
              <a:t>	Etapas del proceso contable. Los conceptos de clasificación, reconocimiento, medición, presentación y revelación.  Sistema contable. Estructuración del sistema contable. Plan y manual de cuentas. Terminología contable básica. La técnica de registración en cuentas. Métodos de registración. El método de la partida doble. Los registros básicos: el Mayor y el Diario. Medios de procesamiento</a:t>
            </a:r>
            <a:r>
              <a:rPr lang="es-AR" smtClean="0"/>
              <a:t>. </a:t>
            </a:r>
            <a:endParaRPr lang="es-ES_tradnl" dirty="0" smtClean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</a:t>
            </a:fld>
            <a:endParaRPr lang="es-A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10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LA PARTIDA DOBLE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Técnica de registración en cuentas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115616" y="1844824"/>
            <a:ext cx="72728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AR" dirty="0" smtClean="0"/>
              <a:t> El registro contable se realiza en dos partes: en el </a:t>
            </a:r>
            <a:r>
              <a:rPr lang="es-AR" b="1" i="1" dirty="0" smtClean="0"/>
              <a:t>Debe</a:t>
            </a:r>
            <a:r>
              <a:rPr lang="es-AR" dirty="0" smtClean="0"/>
              <a:t> y en el </a:t>
            </a:r>
            <a:r>
              <a:rPr lang="es-AR" b="1" i="1" dirty="0" smtClean="0"/>
              <a:t>Haber</a:t>
            </a:r>
            <a:r>
              <a:rPr lang="es-AR" dirty="0" smtClean="0"/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AR" dirty="0" smtClean="0"/>
              <a:t> El registro en el </a:t>
            </a:r>
            <a:r>
              <a:rPr lang="es-AR" b="1" i="1" dirty="0" smtClean="0"/>
              <a:t>Debe</a:t>
            </a:r>
            <a:r>
              <a:rPr lang="es-AR" dirty="0" smtClean="0"/>
              <a:t> se denomina “debitar” y en el </a:t>
            </a:r>
            <a:r>
              <a:rPr lang="es-AR" b="1" i="1" dirty="0" smtClean="0"/>
              <a:t>Haber</a:t>
            </a:r>
            <a:r>
              <a:rPr lang="es-AR" dirty="0" smtClean="0"/>
              <a:t> “acreditar”.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AR" dirty="0" smtClean="0"/>
              <a:t> En cada asiento contable, la suma de los importes debitados debe ser igual a la suma de los importes acreditados.  Debe balancear.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AR" dirty="0" smtClean="0"/>
              <a:t> Las cuentas de </a:t>
            </a:r>
            <a:r>
              <a:rPr lang="es-AR" b="1" dirty="0" smtClean="0">
                <a:solidFill>
                  <a:srgbClr val="00B050"/>
                </a:solidFill>
              </a:rPr>
              <a:t>Pasivo</a:t>
            </a:r>
            <a:r>
              <a:rPr lang="es-AR" dirty="0" smtClean="0"/>
              <a:t>,  </a:t>
            </a:r>
            <a:r>
              <a:rPr lang="es-AR" b="1" dirty="0" smtClean="0">
                <a:solidFill>
                  <a:srgbClr val="00B050"/>
                </a:solidFill>
              </a:rPr>
              <a:t>Patrimonio Neto</a:t>
            </a:r>
            <a:r>
              <a:rPr lang="es-AR" dirty="0"/>
              <a:t> </a:t>
            </a:r>
            <a:r>
              <a:rPr lang="es-AR" dirty="0" smtClean="0"/>
              <a:t>y </a:t>
            </a:r>
            <a:r>
              <a:rPr lang="es-AR" b="1" dirty="0">
                <a:solidFill>
                  <a:srgbClr val="00B050"/>
                </a:solidFill>
              </a:rPr>
              <a:t>Resultado </a:t>
            </a:r>
            <a:r>
              <a:rPr lang="es-AR" b="1" dirty="0" smtClean="0">
                <a:solidFill>
                  <a:srgbClr val="00B050"/>
                </a:solidFill>
              </a:rPr>
              <a:t>Positivo</a:t>
            </a:r>
            <a:r>
              <a:rPr lang="es-AR" b="1" dirty="0" smtClean="0"/>
              <a:t>:</a:t>
            </a:r>
            <a:r>
              <a:rPr lang="es-AR" dirty="0" smtClean="0"/>
              <a:t> inician y aumentan su saldo en el </a:t>
            </a:r>
            <a:r>
              <a:rPr lang="es-AR" b="1" i="1" dirty="0" smtClean="0"/>
              <a:t>Haber</a:t>
            </a:r>
            <a:r>
              <a:rPr lang="es-AR" dirty="0" smtClean="0"/>
              <a:t> y disminuyen su saldo en el </a:t>
            </a:r>
            <a:r>
              <a:rPr lang="es-AR" b="1" i="1" dirty="0" smtClean="0"/>
              <a:t>Debe</a:t>
            </a:r>
            <a:r>
              <a:rPr lang="es-AR" dirty="0" smtClean="0"/>
              <a:t>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AR" dirty="0" smtClean="0"/>
              <a:t> Las cuentas de </a:t>
            </a:r>
            <a:r>
              <a:rPr lang="es-AR" b="1" dirty="0" smtClean="0">
                <a:solidFill>
                  <a:srgbClr val="00B0F0"/>
                </a:solidFill>
              </a:rPr>
              <a:t>Activo</a:t>
            </a:r>
            <a:r>
              <a:rPr lang="es-AR" dirty="0" smtClean="0"/>
              <a:t> y </a:t>
            </a:r>
            <a:r>
              <a:rPr lang="es-AR" b="1" dirty="0" smtClean="0">
                <a:solidFill>
                  <a:srgbClr val="00B0F0"/>
                </a:solidFill>
              </a:rPr>
              <a:t>Resultado Negativo</a:t>
            </a:r>
            <a:r>
              <a:rPr lang="es-AR" dirty="0" smtClean="0"/>
              <a:t>: inician y aumentan su saldo en el </a:t>
            </a:r>
            <a:r>
              <a:rPr lang="es-AR" b="1" i="1" dirty="0" smtClean="0"/>
              <a:t>Debe</a:t>
            </a:r>
            <a:r>
              <a:rPr lang="es-AR" dirty="0" smtClean="0"/>
              <a:t> y disminuyen su saldo en el </a:t>
            </a:r>
            <a:r>
              <a:rPr lang="es-AR" b="1" i="1" dirty="0" smtClean="0"/>
              <a:t>Haber</a:t>
            </a:r>
            <a:r>
              <a:rPr lang="es-AR" dirty="0" smtClean="0"/>
              <a:t>. </a:t>
            </a:r>
          </a:p>
          <a:p>
            <a:pPr>
              <a:buFont typeface="Arial" pitchFamily="34" charset="0"/>
              <a:buChar char="•"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3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/>
            </a:r>
            <a:br>
              <a:rPr lang="es-AR" sz="3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</a:br>
            <a:r>
              <a:rPr lang="es-AR" sz="36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LA PARTIDA DOBLE</a:t>
            </a:r>
            <a:endParaRPr lang="es-AR" sz="36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9461" name="4 Marcador de número de diapositiva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882A85-35D2-4679-B5D3-930818F41FB8}" type="slidenum">
              <a:rPr lang="es-AR" smtClean="0">
                <a:solidFill>
                  <a:srgbClr val="FEFEFE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AR" smtClean="0">
              <a:solidFill>
                <a:srgbClr val="FEFEFE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1196752"/>
            <a:ext cx="777240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2730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Monotype Sorts"/>
              <a:buNone/>
            </a:pPr>
            <a:endParaRPr lang="es-ES_tradnl" sz="4000" b="1" dirty="0" smtClean="0"/>
          </a:p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Monotype Sorts"/>
              <a:buNone/>
            </a:pPr>
            <a:r>
              <a:rPr lang="es-ES_tradnl" sz="4000" b="1" dirty="0" smtClean="0"/>
              <a:t>A + R(-)    =     P + PN*+ R(+)</a:t>
            </a:r>
            <a:endParaRPr lang="es-ES_tradnl" sz="2400" dirty="0"/>
          </a:p>
        </p:txBody>
      </p:sp>
      <p:sp>
        <p:nvSpPr>
          <p:cNvPr id="7" name="6 Botón de acción: Hacia atrás o Anterior">
            <a:hlinkClick r:id="rId2" action="ppaction://hlinksldjump" highlightClick="1"/>
          </p:cNvPr>
          <p:cNvSpPr/>
          <p:nvPr/>
        </p:nvSpPr>
        <p:spPr>
          <a:xfrm>
            <a:off x="8172450" y="6092825"/>
            <a:ext cx="431800" cy="360363"/>
          </a:xfrm>
          <a:prstGeom prst="actionButtonBackPreviou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AR"/>
          </a:p>
        </p:txBody>
      </p:sp>
      <p:sp>
        <p:nvSpPr>
          <p:cNvPr id="9" name="10 Marcador de número de diapositiva"/>
          <p:cNvSpPr txBox="1">
            <a:spLocks/>
          </p:cNvSpPr>
          <p:nvPr/>
        </p:nvSpPr>
        <p:spPr>
          <a:xfrm>
            <a:off x="6588224" y="6165304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9A45FF-1179-4B07-AEAF-3DDAFB87FA70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2411760" y="2204864"/>
            <a:ext cx="432048" cy="129614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ight Brace 12"/>
          <p:cNvSpPr/>
          <p:nvPr/>
        </p:nvSpPr>
        <p:spPr>
          <a:xfrm rot="5400000">
            <a:off x="5760132" y="1664804"/>
            <a:ext cx="360040" cy="244827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195736" y="3212976"/>
            <a:ext cx="1728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 </a:t>
            </a:r>
            <a:r>
              <a:rPr lang="es-AR" sz="3200" dirty="0" smtClean="0"/>
              <a:t>Debe</a:t>
            </a:r>
          </a:p>
          <a:p>
            <a:r>
              <a:rPr lang="es-AR" sz="3200" dirty="0" smtClean="0"/>
              <a:t> Haber</a:t>
            </a:r>
            <a:endParaRPr lang="es-AR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5004048" y="3212976"/>
            <a:ext cx="1728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 </a:t>
            </a:r>
            <a:r>
              <a:rPr lang="es-AR" sz="3200" dirty="0" smtClean="0"/>
              <a:t>Debe</a:t>
            </a:r>
          </a:p>
          <a:p>
            <a:r>
              <a:rPr lang="es-AR" sz="3200" dirty="0" smtClean="0"/>
              <a:t> Haber</a:t>
            </a:r>
            <a:endParaRPr lang="es-AR" sz="32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123728" y="328498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004048" y="378904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23728" y="3789040"/>
            <a:ext cx="0" cy="36004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35696" y="4293096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Saldo deudor </a:t>
            </a:r>
          </a:p>
          <a:p>
            <a:pPr algn="ctr"/>
            <a:r>
              <a:rPr lang="es-AR" dirty="0" smtClean="0"/>
              <a:t>o </a:t>
            </a:r>
          </a:p>
          <a:p>
            <a:pPr algn="ctr"/>
            <a:r>
              <a:rPr lang="es-AR" dirty="0" smtClean="0"/>
              <a:t>saldada</a:t>
            </a:r>
            <a:endParaRPr lang="es-AR" dirty="0"/>
          </a:p>
        </p:txBody>
      </p:sp>
      <p:sp>
        <p:nvSpPr>
          <p:cNvPr id="23" name="TextBox 22"/>
          <p:cNvSpPr txBox="1"/>
          <p:nvPr/>
        </p:nvSpPr>
        <p:spPr>
          <a:xfrm>
            <a:off x="4644008" y="4293096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Saldo acreedor</a:t>
            </a:r>
          </a:p>
          <a:p>
            <a:pPr algn="ctr"/>
            <a:r>
              <a:rPr lang="es-AR" dirty="0" smtClean="0"/>
              <a:t>o </a:t>
            </a:r>
          </a:p>
          <a:p>
            <a:pPr algn="ctr"/>
            <a:r>
              <a:rPr lang="es-AR" dirty="0" smtClean="0"/>
              <a:t>saldada</a:t>
            </a:r>
            <a:endParaRPr lang="es-AR" dirty="0"/>
          </a:p>
        </p:txBody>
      </p:sp>
      <p:cxnSp>
        <p:nvCxnSpPr>
          <p:cNvPr id="21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26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Técnica de registración en cuentas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004048" y="3356992"/>
            <a:ext cx="0" cy="36004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59632" y="5445224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/>
              <a:t>PN* = incluye todas las cuentas del PN excepto las cuentas del resultado del ejercicio</a:t>
            </a:r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5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12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EJEMPLO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Técnica de registración en cuentas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115616" y="1844824"/>
            <a:ext cx="7272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AR" dirty="0" smtClean="0"/>
              <a:t> Dos socios, el señor Pérez y el señor López, aportan $ 25.000 cada uno para constituir una sociedad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AR" dirty="0"/>
              <a:t> </a:t>
            </a:r>
            <a:r>
              <a:rPr lang="es-AR" dirty="0" smtClean="0"/>
              <a:t>Prestan un servicio de asesoramiento por $ 7.500 y lo cobran al contado en efectivo.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AR" dirty="0" smtClean="0"/>
              <a:t> Compran bidones de agua para la oficina por $ 300 y lo pagan al contado en efectivo.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962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13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REGISTRO EN EL LIBRO DIARIO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Los Registros Básicos: El Diario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475656" y="1772816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dirty="0" smtClean="0"/>
              <a:t> Los hechos y operaciones se registran en forma cronológica.</a:t>
            </a:r>
          </a:p>
          <a:p>
            <a:pPr>
              <a:buFont typeface="Arial" pitchFamily="34" charset="0"/>
              <a:buChar char="•"/>
            </a:pPr>
            <a:r>
              <a:rPr lang="es-AR" dirty="0" smtClean="0"/>
              <a:t> Para registrar se utilizan las </a:t>
            </a:r>
            <a:r>
              <a:rPr lang="es-AR" b="1" i="1" dirty="0" smtClean="0"/>
              <a:t>cuentas imputables</a:t>
            </a:r>
            <a:r>
              <a:rPr lang="es-AR" dirty="0" smtClean="0"/>
              <a:t>.</a:t>
            </a:r>
            <a:endParaRPr lang="es-AR" dirty="0"/>
          </a:p>
        </p:txBody>
      </p:sp>
      <p:sp>
        <p:nvSpPr>
          <p:cNvPr id="15" name="14 Rectángulo"/>
          <p:cNvSpPr/>
          <p:nvPr/>
        </p:nvSpPr>
        <p:spPr>
          <a:xfrm>
            <a:off x="1547664" y="3212976"/>
            <a:ext cx="6336704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7" name="16 Conector recto"/>
          <p:cNvCxnSpPr/>
          <p:nvPr/>
        </p:nvCxnSpPr>
        <p:spPr>
          <a:xfrm>
            <a:off x="2267744" y="3212976"/>
            <a:ext cx="0" cy="2376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2843808" y="3212976"/>
            <a:ext cx="0" cy="2376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6156176" y="3212976"/>
            <a:ext cx="0" cy="2376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7020272" y="3212976"/>
            <a:ext cx="0" cy="2376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1547664" y="3645024"/>
            <a:ext cx="6336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3923928" y="32849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CUENTAS</a:t>
            </a:r>
            <a:endParaRPr lang="es-AR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228184" y="32849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DEBE</a:t>
            </a:r>
            <a:endParaRPr lang="es-A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7020272" y="32849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HABER</a:t>
            </a:r>
            <a:endParaRPr lang="es-A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267744" y="328498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</a:t>
            </a:r>
            <a:endParaRPr lang="es-AR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2915816" y="522920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 smtClean="0"/>
              <a:t>LEYENDA</a:t>
            </a:r>
            <a:endParaRPr lang="es-AR" i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619672" y="3284984"/>
            <a:ext cx="720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/>
              <a:t>N° ASIENTO</a:t>
            </a:r>
            <a:endParaRPr lang="es-AR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14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764704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EJEMPLO DE LIBRO DIARIO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Técnica de registración en cuentas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187624" y="1772816"/>
            <a:ext cx="7056784" cy="4320480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6" name="15 Conector recto"/>
          <p:cNvCxnSpPr/>
          <p:nvPr/>
        </p:nvCxnSpPr>
        <p:spPr>
          <a:xfrm>
            <a:off x="7236296" y="1772816"/>
            <a:ext cx="0" cy="432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6228184" y="1772816"/>
            <a:ext cx="0" cy="432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1619672" y="1772816"/>
            <a:ext cx="0" cy="4320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1691680" y="191683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Caja</a:t>
            </a:r>
            <a:endParaRPr lang="es-A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2915816" y="242088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 Capital Social</a:t>
            </a:r>
            <a:endParaRPr lang="es-AR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372200" y="191683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50.000</a:t>
            </a:r>
            <a:endParaRPr lang="es-AR" sz="1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7380312" y="242088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50.000</a:t>
            </a:r>
            <a:endParaRPr lang="es-AR" sz="14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547664" y="2780928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i="1" dirty="0" smtClean="0"/>
              <a:t>Por el aporte de los socios Pérez y López en efectivo y en partes iguales.</a:t>
            </a:r>
            <a:endParaRPr lang="es-AR" sz="1200" i="1" dirty="0"/>
          </a:p>
        </p:txBody>
      </p:sp>
      <p:cxnSp>
        <p:nvCxnSpPr>
          <p:cNvPr id="28" name="27 Conector recto"/>
          <p:cNvCxnSpPr/>
          <p:nvPr/>
        </p:nvCxnSpPr>
        <p:spPr>
          <a:xfrm>
            <a:off x="1619672" y="3212976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4355976" y="3212976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1619672" y="472514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4355976" y="4725144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691680" y="32849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Caja</a:t>
            </a:r>
            <a:endParaRPr lang="es-AR" dirty="0"/>
          </a:p>
        </p:txBody>
      </p:sp>
      <p:sp>
        <p:nvSpPr>
          <p:cNvPr id="34" name="33 CuadroTexto"/>
          <p:cNvSpPr txBox="1"/>
          <p:nvPr/>
        </p:nvSpPr>
        <p:spPr>
          <a:xfrm>
            <a:off x="2987824" y="371703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 Servicios Prestados</a:t>
            </a:r>
            <a:endParaRPr lang="es-AR" dirty="0"/>
          </a:p>
        </p:txBody>
      </p:sp>
      <p:sp>
        <p:nvSpPr>
          <p:cNvPr id="35" name="34 CuadroTexto"/>
          <p:cNvSpPr txBox="1"/>
          <p:nvPr/>
        </p:nvSpPr>
        <p:spPr>
          <a:xfrm>
            <a:off x="6372200" y="3284984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7.500</a:t>
            </a:r>
            <a:endParaRPr lang="es-AR" sz="14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7380312" y="371703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7.500</a:t>
            </a:r>
            <a:endParaRPr lang="es-AR" sz="14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1619672" y="414908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i="1" dirty="0" smtClean="0"/>
              <a:t>Por el  servicio de asesoramiento según FC 0001-00000001 y cobranza según RC 0001-00000001</a:t>
            </a:r>
            <a:endParaRPr lang="es-AR" sz="1200" i="1" dirty="0"/>
          </a:p>
        </p:txBody>
      </p:sp>
      <p:sp>
        <p:nvSpPr>
          <p:cNvPr id="38" name="37 CuadroTexto"/>
          <p:cNvSpPr txBox="1"/>
          <p:nvPr/>
        </p:nvSpPr>
        <p:spPr>
          <a:xfrm>
            <a:off x="1259632" y="191683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39" name="38 CuadroTexto"/>
          <p:cNvSpPr txBox="1"/>
          <p:nvPr/>
        </p:nvSpPr>
        <p:spPr>
          <a:xfrm>
            <a:off x="1259632" y="321297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40" name="39 CuadroTexto"/>
          <p:cNvSpPr txBox="1"/>
          <p:nvPr/>
        </p:nvSpPr>
        <p:spPr>
          <a:xfrm>
            <a:off x="1259632" y="443711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42" name="41 CuadroTexto"/>
          <p:cNvSpPr txBox="1"/>
          <p:nvPr/>
        </p:nvSpPr>
        <p:spPr>
          <a:xfrm>
            <a:off x="3635896" y="450912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10/8</a:t>
            </a:r>
            <a:endParaRPr lang="es-AR" sz="14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3491880" y="306896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   8/8</a:t>
            </a:r>
            <a:endParaRPr lang="es-AR" sz="1400" dirty="0"/>
          </a:p>
        </p:txBody>
      </p:sp>
      <p:sp>
        <p:nvSpPr>
          <p:cNvPr id="44" name="43 CuadroTexto"/>
          <p:cNvSpPr txBox="1"/>
          <p:nvPr/>
        </p:nvSpPr>
        <p:spPr>
          <a:xfrm>
            <a:off x="3563888" y="1700808"/>
            <a:ext cx="72008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   2/8</a:t>
            </a:r>
            <a:endParaRPr lang="es-AR" sz="14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1691680" y="479715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Gastos varios </a:t>
            </a:r>
            <a:endParaRPr lang="es-AR" dirty="0"/>
          </a:p>
        </p:txBody>
      </p:sp>
      <p:sp>
        <p:nvSpPr>
          <p:cNvPr id="46" name="45 CuadroTexto"/>
          <p:cNvSpPr txBox="1"/>
          <p:nvPr/>
        </p:nvSpPr>
        <p:spPr>
          <a:xfrm>
            <a:off x="3131840" y="530120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 Caja</a:t>
            </a:r>
            <a:endParaRPr lang="es-AR" dirty="0"/>
          </a:p>
        </p:txBody>
      </p:sp>
      <p:sp>
        <p:nvSpPr>
          <p:cNvPr id="47" name="46 CuadroTexto"/>
          <p:cNvSpPr txBox="1"/>
          <p:nvPr/>
        </p:nvSpPr>
        <p:spPr>
          <a:xfrm>
            <a:off x="1547664" y="5661248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i="1" dirty="0" smtClean="0"/>
              <a:t>Por compra de bidones de agua para la oficina según FC 7980-0008723 y pago según RC 7980-00002558</a:t>
            </a:r>
            <a:endParaRPr lang="es-AR" sz="1200" i="1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516216" y="4797152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300</a:t>
            </a:r>
            <a:endParaRPr lang="es-AR" sz="1400" dirty="0"/>
          </a:p>
        </p:txBody>
      </p:sp>
      <p:sp>
        <p:nvSpPr>
          <p:cNvPr id="49" name="48 CuadroTexto"/>
          <p:cNvSpPr txBox="1"/>
          <p:nvPr/>
        </p:nvSpPr>
        <p:spPr>
          <a:xfrm>
            <a:off x="7380312" y="530120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300</a:t>
            </a:r>
            <a:endParaRPr lang="es-A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15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764704"/>
            <a:ext cx="7848872" cy="72008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REGISTRO EN EL LIBRO MAYOR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Los Registros Básicos: El Mayor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395536" y="1340768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Libro necesario para conocer el </a:t>
            </a:r>
            <a:r>
              <a:rPr lang="es-AR" b="1" i="1" dirty="0" smtClean="0"/>
              <a:t>saldo de cada cuenta </a:t>
            </a:r>
            <a:r>
              <a:rPr lang="es-AR" dirty="0" smtClean="0"/>
              <a:t>en un momento determinado.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1475656" y="2132856"/>
            <a:ext cx="6336704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7" name="16 Conector recto"/>
          <p:cNvCxnSpPr/>
          <p:nvPr/>
        </p:nvCxnSpPr>
        <p:spPr>
          <a:xfrm>
            <a:off x="2195736" y="2132856"/>
            <a:ext cx="0" cy="2376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2771800" y="2132856"/>
            <a:ext cx="0" cy="2376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6084168" y="2132856"/>
            <a:ext cx="0" cy="2376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"/>
          <p:cNvCxnSpPr>
            <a:stCxn id="29" idx="1"/>
          </p:cNvCxnSpPr>
          <p:nvPr/>
        </p:nvCxnSpPr>
        <p:spPr>
          <a:xfrm>
            <a:off x="6948264" y="2487380"/>
            <a:ext cx="0" cy="20217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1475656" y="2564904"/>
            <a:ext cx="6336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6156176" y="23488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DEUDOR</a:t>
            </a:r>
            <a:endParaRPr lang="es-AR" sz="1200" dirty="0"/>
          </a:p>
        </p:txBody>
      </p:sp>
      <p:sp>
        <p:nvSpPr>
          <p:cNvPr id="29" name="28 CuadroTexto"/>
          <p:cNvSpPr txBox="1"/>
          <p:nvPr/>
        </p:nvSpPr>
        <p:spPr>
          <a:xfrm>
            <a:off x="6948264" y="234888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ACREEDOR</a:t>
            </a:r>
            <a:endParaRPr lang="es-AR" sz="1200" dirty="0"/>
          </a:p>
        </p:txBody>
      </p:sp>
      <p:sp>
        <p:nvSpPr>
          <p:cNvPr id="30" name="29 CuadroTexto"/>
          <p:cNvSpPr txBox="1"/>
          <p:nvPr/>
        </p:nvSpPr>
        <p:spPr>
          <a:xfrm>
            <a:off x="2195736" y="220486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FECHA</a:t>
            </a:r>
            <a:endParaRPr lang="es-AR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547664" y="2204864"/>
            <a:ext cx="7200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/>
              <a:t>N° ASIENTO</a:t>
            </a:r>
            <a:endParaRPr lang="es-AR" sz="1100" dirty="0"/>
          </a:p>
        </p:txBody>
      </p:sp>
      <p:cxnSp>
        <p:nvCxnSpPr>
          <p:cNvPr id="42" name="41 Conector recto"/>
          <p:cNvCxnSpPr/>
          <p:nvPr/>
        </p:nvCxnSpPr>
        <p:spPr>
          <a:xfrm>
            <a:off x="4283968" y="2132856"/>
            <a:ext cx="0" cy="2376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5148064" y="2132856"/>
            <a:ext cx="0" cy="2376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4355976" y="220486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DEBE</a:t>
            </a:r>
            <a:endParaRPr lang="es-AR" sz="1200" dirty="0"/>
          </a:p>
        </p:txBody>
      </p:sp>
      <p:sp>
        <p:nvSpPr>
          <p:cNvPr id="45" name="44 CuadroTexto"/>
          <p:cNvSpPr txBox="1"/>
          <p:nvPr/>
        </p:nvSpPr>
        <p:spPr>
          <a:xfrm>
            <a:off x="5148064" y="220486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HABER</a:t>
            </a:r>
            <a:endParaRPr lang="es-AR" sz="1200" dirty="0"/>
          </a:p>
        </p:txBody>
      </p:sp>
      <p:sp>
        <p:nvSpPr>
          <p:cNvPr id="46" name="45 CuadroTexto"/>
          <p:cNvSpPr txBox="1"/>
          <p:nvPr/>
        </p:nvSpPr>
        <p:spPr>
          <a:xfrm>
            <a:off x="6084168" y="2132856"/>
            <a:ext cx="1728192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200" dirty="0" smtClean="0"/>
              <a:t>SALDO</a:t>
            </a:r>
            <a:endParaRPr lang="es-AR" sz="1200" dirty="0"/>
          </a:p>
        </p:txBody>
      </p:sp>
      <p:sp>
        <p:nvSpPr>
          <p:cNvPr id="48" name="47 CuadroTexto"/>
          <p:cNvSpPr txBox="1"/>
          <p:nvPr/>
        </p:nvSpPr>
        <p:spPr>
          <a:xfrm>
            <a:off x="2843808" y="220486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CONCEPTO</a:t>
            </a:r>
            <a:endParaRPr lang="es-AR" sz="1200" dirty="0"/>
          </a:p>
        </p:txBody>
      </p:sp>
      <p:cxnSp>
        <p:nvCxnSpPr>
          <p:cNvPr id="52" name="51 Conector recto"/>
          <p:cNvCxnSpPr/>
          <p:nvPr/>
        </p:nvCxnSpPr>
        <p:spPr>
          <a:xfrm>
            <a:off x="6300192" y="2060848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CuadroTexto"/>
          <p:cNvSpPr txBox="1"/>
          <p:nvPr/>
        </p:nvSpPr>
        <p:spPr>
          <a:xfrm>
            <a:off x="4716016" y="184482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1400" dirty="0" smtClean="0"/>
              <a:t>Cuenta:</a:t>
            </a:r>
            <a:endParaRPr lang="es-AR" sz="14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323528" y="486916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Otra forma práctica:</a:t>
            </a:r>
          </a:p>
          <a:p>
            <a:endParaRPr lang="es-AR" dirty="0" smtClean="0"/>
          </a:p>
        </p:txBody>
      </p:sp>
      <p:cxnSp>
        <p:nvCxnSpPr>
          <p:cNvPr id="56" name="55 Conector recto"/>
          <p:cNvCxnSpPr/>
          <p:nvPr/>
        </p:nvCxnSpPr>
        <p:spPr>
          <a:xfrm>
            <a:off x="2483768" y="5373216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3419872" y="537321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CuadroTexto"/>
          <p:cNvSpPr txBox="1"/>
          <p:nvPr/>
        </p:nvSpPr>
        <p:spPr>
          <a:xfrm>
            <a:off x="2843808" y="5013176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Cuenta</a:t>
            </a:r>
            <a:endParaRPr lang="es-AR" sz="1600" dirty="0"/>
          </a:p>
        </p:txBody>
      </p:sp>
      <p:sp>
        <p:nvSpPr>
          <p:cNvPr id="61" name="60 CuadroTexto"/>
          <p:cNvSpPr txBox="1"/>
          <p:nvPr/>
        </p:nvSpPr>
        <p:spPr>
          <a:xfrm>
            <a:off x="2483768" y="5013176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D</a:t>
            </a:r>
            <a:endParaRPr lang="es-AR" sz="1600" dirty="0"/>
          </a:p>
        </p:txBody>
      </p:sp>
      <p:sp>
        <p:nvSpPr>
          <p:cNvPr id="62" name="61 CuadroTexto"/>
          <p:cNvSpPr txBox="1"/>
          <p:nvPr/>
        </p:nvSpPr>
        <p:spPr>
          <a:xfrm>
            <a:off x="3923928" y="5013176"/>
            <a:ext cx="432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600" dirty="0" smtClean="0"/>
              <a:t>H</a:t>
            </a:r>
            <a:endParaRPr lang="es-A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16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EJEMPLO DE LIBRO MAYOR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Técnica de registración en cuentas</a:t>
            </a:r>
          </a:p>
        </p:txBody>
      </p:sp>
      <p:cxnSp>
        <p:nvCxnSpPr>
          <p:cNvPr id="13" name="12 Conector recto"/>
          <p:cNvCxnSpPr/>
          <p:nvPr/>
        </p:nvCxnSpPr>
        <p:spPr>
          <a:xfrm>
            <a:off x="1475656" y="220486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5508104" y="227687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5508104" y="4221088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475656" y="4221088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2339752" y="2204864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2267744" y="422108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6372200" y="2276872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6300192" y="4221088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1907704" y="18448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CAJA</a:t>
            </a:r>
            <a:endParaRPr lang="es-AR" dirty="0"/>
          </a:p>
        </p:txBody>
      </p:sp>
      <p:sp>
        <p:nvSpPr>
          <p:cNvPr id="27" name="26 CuadroTexto"/>
          <p:cNvSpPr txBox="1"/>
          <p:nvPr/>
        </p:nvSpPr>
        <p:spPr>
          <a:xfrm>
            <a:off x="5508104" y="18448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CAPITAL SOCIAL</a:t>
            </a:r>
            <a:endParaRPr lang="es-AR" dirty="0"/>
          </a:p>
        </p:txBody>
      </p:sp>
      <p:sp>
        <p:nvSpPr>
          <p:cNvPr id="28" name="27 CuadroTexto"/>
          <p:cNvSpPr txBox="1"/>
          <p:nvPr/>
        </p:nvSpPr>
        <p:spPr>
          <a:xfrm>
            <a:off x="1331640" y="37890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SERV. PRESTADOS</a:t>
            </a:r>
            <a:endParaRPr lang="es-A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5436096" y="378904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GASTOS VARIOS</a:t>
            </a:r>
            <a:endParaRPr lang="es-A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1475656" y="227687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50.000</a:t>
            </a:r>
            <a:endParaRPr lang="es-AR" sz="1200" dirty="0"/>
          </a:p>
        </p:txBody>
      </p:sp>
      <p:sp>
        <p:nvSpPr>
          <p:cNvPr id="31" name="30 CuadroTexto"/>
          <p:cNvSpPr txBox="1"/>
          <p:nvPr/>
        </p:nvSpPr>
        <p:spPr>
          <a:xfrm>
            <a:off x="1475656" y="256490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  7.500</a:t>
            </a:r>
            <a:endParaRPr lang="es-AR" sz="12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2411760" y="227687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  300</a:t>
            </a:r>
            <a:endParaRPr lang="es-AR" sz="1200" dirty="0"/>
          </a:p>
        </p:txBody>
      </p:sp>
      <p:cxnSp>
        <p:nvCxnSpPr>
          <p:cNvPr id="34" name="33 Conector recto"/>
          <p:cNvCxnSpPr/>
          <p:nvPr/>
        </p:nvCxnSpPr>
        <p:spPr>
          <a:xfrm>
            <a:off x="1547664" y="2996952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1475656" y="299695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  57.500</a:t>
            </a:r>
            <a:endParaRPr lang="es-AR" sz="1200" dirty="0"/>
          </a:p>
        </p:txBody>
      </p:sp>
      <p:sp>
        <p:nvSpPr>
          <p:cNvPr id="36" name="35 CuadroTexto"/>
          <p:cNvSpPr txBox="1"/>
          <p:nvPr/>
        </p:nvSpPr>
        <p:spPr>
          <a:xfrm>
            <a:off x="2483768" y="299695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  300</a:t>
            </a:r>
            <a:endParaRPr lang="es-AR" sz="1200" dirty="0"/>
          </a:p>
        </p:txBody>
      </p:sp>
      <p:sp>
        <p:nvSpPr>
          <p:cNvPr id="37" name="36 Rectángulo"/>
          <p:cNvSpPr/>
          <p:nvPr/>
        </p:nvSpPr>
        <p:spPr>
          <a:xfrm>
            <a:off x="1547664" y="3356992"/>
            <a:ext cx="1368152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SD: 57.200</a:t>
            </a:r>
            <a:endParaRPr lang="es-AR" sz="1200" dirty="0"/>
          </a:p>
        </p:txBody>
      </p:sp>
      <p:sp>
        <p:nvSpPr>
          <p:cNvPr id="38" name="37 CuadroTexto"/>
          <p:cNvSpPr txBox="1"/>
          <p:nvPr/>
        </p:nvSpPr>
        <p:spPr>
          <a:xfrm>
            <a:off x="6444208" y="2348880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50.000</a:t>
            </a:r>
            <a:endParaRPr lang="es-AR" sz="1200" dirty="0"/>
          </a:p>
        </p:txBody>
      </p:sp>
      <p:sp>
        <p:nvSpPr>
          <p:cNvPr id="39" name="38 Rectángulo"/>
          <p:cNvSpPr/>
          <p:nvPr/>
        </p:nvSpPr>
        <p:spPr>
          <a:xfrm>
            <a:off x="5508104" y="3356992"/>
            <a:ext cx="1368152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SA: 50.000</a:t>
            </a:r>
            <a:endParaRPr lang="es-AR" sz="1200" dirty="0"/>
          </a:p>
        </p:txBody>
      </p:sp>
      <p:sp>
        <p:nvSpPr>
          <p:cNvPr id="40" name="39 Rectángulo"/>
          <p:cNvSpPr/>
          <p:nvPr/>
        </p:nvSpPr>
        <p:spPr>
          <a:xfrm>
            <a:off x="1547664" y="5301208"/>
            <a:ext cx="1368152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SA: 7.500</a:t>
            </a:r>
            <a:endParaRPr lang="es-AR" sz="1200" dirty="0"/>
          </a:p>
        </p:txBody>
      </p:sp>
      <p:sp>
        <p:nvSpPr>
          <p:cNvPr id="41" name="40 Rectángulo"/>
          <p:cNvSpPr/>
          <p:nvPr/>
        </p:nvSpPr>
        <p:spPr>
          <a:xfrm>
            <a:off x="5652120" y="5301208"/>
            <a:ext cx="1368152" cy="2160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SD:  300</a:t>
            </a:r>
            <a:endParaRPr lang="es-AR" sz="12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5364088" y="429309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  300</a:t>
            </a:r>
            <a:endParaRPr lang="es-AR" sz="1200" dirty="0"/>
          </a:p>
        </p:txBody>
      </p:sp>
      <p:sp>
        <p:nvSpPr>
          <p:cNvPr id="43" name="42 CuadroTexto"/>
          <p:cNvSpPr txBox="1"/>
          <p:nvPr/>
        </p:nvSpPr>
        <p:spPr>
          <a:xfrm>
            <a:off x="2411760" y="436510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  7.500</a:t>
            </a:r>
            <a:endParaRPr lang="es-A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17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SALDO DE UNA CUENTA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Los Registros Básicos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187624" y="162880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El saldo de una cuenta es la diferencia entre los débitos y los créditos.</a:t>
            </a:r>
            <a:endParaRPr lang="es-AR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83568" y="2420888"/>
            <a:ext cx="8064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AR" dirty="0" smtClean="0"/>
              <a:t> Saldo </a:t>
            </a:r>
            <a:r>
              <a:rPr lang="es-AR" b="1" dirty="0" smtClean="0"/>
              <a:t>DEUDOR</a:t>
            </a:r>
            <a:r>
              <a:rPr lang="es-AR" dirty="0" smtClean="0"/>
              <a:t>:  Suma de importes debitados &gt; Suma de importes acreditados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AR" dirty="0" smtClean="0"/>
              <a:t> Saldo </a:t>
            </a:r>
            <a:r>
              <a:rPr lang="es-AR" b="1" dirty="0" smtClean="0"/>
              <a:t>ACREEDOR</a:t>
            </a:r>
            <a:r>
              <a:rPr lang="es-AR" dirty="0" smtClean="0"/>
              <a:t>:  Suma de importes debitados &lt; Suma de importes acreditados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AR" b="1" dirty="0" smtClean="0"/>
              <a:t> SALDADA</a:t>
            </a:r>
            <a:r>
              <a:rPr lang="es-AR" dirty="0" smtClean="0"/>
              <a:t>: Suma de importes debitados = Suma de importes acreditados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s-A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s-AR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s-AR" dirty="0"/>
          </a:p>
        </p:txBody>
      </p:sp>
      <p:sp>
        <p:nvSpPr>
          <p:cNvPr id="16" name="15 Flecha curvada hacia la derecha"/>
          <p:cNvSpPr/>
          <p:nvPr/>
        </p:nvSpPr>
        <p:spPr>
          <a:xfrm>
            <a:off x="1331640" y="3861048"/>
            <a:ext cx="1368152" cy="1008112"/>
          </a:xfrm>
          <a:prstGeom prst="curvedRightArrow">
            <a:avLst>
              <a:gd name="adj1" fmla="val 25000"/>
              <a:gd name="adj2" fmla="val 56913"/>
              <a:gd name="adj3" fmla="val 19285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915816" y="4365104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Cuentas de Activo y de Resultado Negativo: </a:t>
            </a:r>
            <a:r>
              <a:rPr lang="es-AR" b="1" i="1" dirty="0" smtClean="0"/>
              <a:t>SD o Saldada</a:t>
            </a:r>
          </a:p>
          <a:p>
            <a:endParaRPr lang="es-AR" b="1" i="1" dirty="0" smtClean="0"/>
          </a:p>
          <a:p>
            <a:r>
              <a:rPr lang="es-AR" dirty="0" smtClean="0"/>
              <a:t>Cuentas de Pasivo, PN y Resultado Positivo: </a:t>
            </a:r>
            <a:r>
              <a:rPr lang="es-AR" b="1" i="1" dirty="0" smtClean="0"/>
              <a:t>SA o Saldada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18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908720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BALANCE DE SUMAS Y SALDOS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Los Registros Básicos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475656" y="3212976"/>
            <a:ext cx="6336704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6" name="15 Conector recto"/>
          <p:cNvCxnSpPr>
            <a:stCxn id="28" idx="1"/>
          </p:cNvCxnSpPr>
          <p:nvPr/>
        </p:nvCxnSpPr>
        <p:spPr>
          <a:xfrm>
            <a:off x="6084168" y="3356992"/>
            <a:ext cx="0" cy="2376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6948264" y="3501008"/>
            <a:ext cx="0" cy="2165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475656" y="3789040"/>
            <a:ext cx="6336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1547664" y="32849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CUENTAS</a:t>
            </a:r>
            <a:endParaRPr lang="es-A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156176" y="350100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DEUDOR</a:t>
            </a:r>
            <a:endParaRPr lang="es-AR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948264" y="350100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ACREEDOR</a:t>
            </a:r>
            <a:endParaRPr lang="es-AR" sz="1200" dirty="0"/>
          </a:p>
        </p:txBody>
      </p:sp>
      <p:sp>
        <p:nvSpPr>
          <p:cNvPr id="28" name="27 Rectángulo"/>
          <p:cNvSpPr/>
          <p:nvPr/>
        </p:nvSpPr>
        <p:spPr>
          <a:xfrm>
            <a:off x="6084168" y="3212976"/>
            <a:ext cx="1728192" cy="2880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SALDOS</a:t>
            </a:r>
            <a:endParaRPr lang="es-AR" dirty="0"/>
          </a:p>
        </p:txBody>
      </p:sp>
      <p:sp>
        <p:nvSpPr>
          <p:cNvPr id="30" name="29 CuadroTexto"/>
          <p:cNvSpPr txBox="1"/>
          <p:nvPr/>
        </p:nvSpPr>
        <p:spPr>
          <a:xfrm>
            <a:off x="899592" y="1700808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En él se listan todas las cuentas con sus saldos respectivos provenientes del Libro Mayor, con el fin de controlar los saldos y la igualdad de los saldos deudores y acreedores.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19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908720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BALANCE DE SUMAS Y SALDOS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Los Registros Básicos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475656" y="2276872"/>
            <a:ext cx="6336704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16" name="15 Conector recto"/>
          <p:cNvCxnSpPr>
            <a:stCxn id="28" idx="1"/>
          </p:cNvCxnSpPr>
          <p:nvPr/>
        </p:nvCxnSpPr>
        <p:spPr>
          <a:xfrm>
            <a:off x="6084168" y="2420888"/>
            <a:ext cx="0" cy="2376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6948264" y="2564904"/>
            <a:ext cx="0" cy="2165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475656" y="2852936"/>
            <a:ext cx="6336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1547664" y="23488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CUENTAS</a:t>
            </a:r>
            <a:endParaRPr lang="es-A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6156176" y="256490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DEUDOR</a:t>
            </a:r>
            <a:endParaRPr lang="es-AR" sz="12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948264" y="256490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ACREEDOR</a:t>
            </a:r>
            <a:endParaRPr lang="es-AR" sz="1200" dirty="0"/>
          </a:p>
        </p:txBody>
      </p:sp>
      <p:sp>
        <p:nvSpPr>
          <p:cNvPr id="28" name="27 Rectángulo"/>
          <p:cNvSpPr/>
          <p:nvPr/>
        </p:nvSpPr>
        <p:spPr>
          <a:xfrm>
            <a:off x="6084168" y="2276872"/>
            <a:ext cx="1728192" cy="28803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SALDOS</a:t>
            </a:r>
            <a:endParaRPr lang="es-AR" dirty="0"/>
          </a:p>
        </p:txBody>
      </p:sp>
      <p:sp>
        <p:nvSpPr>
          <p:cNvPr id="23" name="22 CuadroTexto"/>
          <p:cNvSpPr txBox="1"/>
          <p:nvPr/>
        </p:nvSpPr>
        <p:spPr>
          <a:xfrm>
            <a:off x="1691680" y="292494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CAJA</a:t>
            </a:r>
            <a:endParaRPr lang="es-A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1691680" y="32849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CAPITAL SOCIAL</a:t>
            </a:r>
            <a:endParaRPr lang="es-A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691680" y="414908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SERV. PRESTADOS</a:t>
            </a:r>
            <a:endParaRPr lang="es-AR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691680" y="364502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GASTOS VARIOS</a:t>
            </a:r>
            <a:endParaRPr lang="es-AR" dirty="0"/>
          </a:p>
        </p:txBody>
      </p:sp>
      <p:sp>
        <p:nvSpPr>
          <p:cNvPr id="29" name="28 Rectángulo"/>
          <p:cNvSpPr/>
          <p:nvPr/>
        </p:nvSpPr>
        <p:spPr>
          <a:xfrm>
            <a:off x="6228184" y="2924944"/>
            <a:ext cx="64807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57.200</a:t>
            </a:r>
            <a:endParaRPr lang="es-AR" sz="1200" dirty="0"/>
          </a:p>
        </p:txBody>
      </p:sp>
      <p:sp>
        <p:nvSpPr>
          <p:cNvPr id="31" name="30 Rectángulo"/>
          <p:cNvSpPr/>
          <p:nvPr/>
        </p:nvSpPr>
        <p:spPr>
          <a:xfrm>
            <a:off x="7020272" y="3284984"/>
            <a:ext cx="64807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50.000</a:t>
            </a:r>
            <a:endParaRPr lang="es-AR" sz="1200" dirty="0"/>
          </a:p>
        </p:txBody>
      </p:sp>
      <p:sp>
        <p:nvSpPr>
          <p:cNvPr id="32" name="31 Rectángulo"/>
          <p:cNvSpPr/>
          <p:nvPr/>
        </p:nvSpPr>
        <p:spPr>
          <a:xfrm>
            <a:off x="7092280" y="4149080"/>
            <a:ext cx="64807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7.500</a:t>
            </a:r>
            <a:endParaRPr lang="es-AR" sz="1200" dirty="0"/>
          </a:p>
        </p:txBody>
      </p:sp>
      <p:sp>
        <p:nvSpPr>
          <p:cNvPr id="33" name="32 Rectángulo"/>
          <p:cNvSpPr/>
          <p:nvPr/>
        </p:nvSpPr>
        <p:spPr>
          <a:xfrm>
            <a:off x="6228184" y="3717032"/>
            <a:ext cx="648072" cy="21602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300</a:t>
            </a:r>
            <a:endParaRPr lang="es-AR" sz="1200" dirty="0"/>
          </a:p>
        </p:txBody>
      </p:sp>
      <p:sp>
        <p:nvSpPr>
          <p:cNvPr id="34" name="33 Rectángulo"/>
          <p:cNvSpPr/>
          <p:nvPr/>
        </p:nvSpPr>
        <p:spPr>
          <a:xfrm>
            <a:off x="6084168" y="4797152"/>
            <a:ext cx="8640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34 Rectángulo"/>
          <p:cNvSpPr/>
          <p:nvPr/>
        </p:nvSpPr>
        <p:spPr>
          <a:xfrm>
            <a:off x="6948264" y="4797152"/>
            <a:ext cx="86409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35 CuadroTexto"/>
          <p:cNvSpPr txBox="1"/>
          <p:nvPr/>
        </p:nvSpPr>
        <p:spPr>
          <a:xfrm>
            <a:off x="6228184" y="494116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57.500</a:t>
            </a:r>
            <a:endParaRPr lang="es-AR" sz="12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7020272" y="4941168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57.500</a:t>
            </a:r>
            <a:endParaRPr lang="es-A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692696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LA REGISTRACIÓN CONTABLE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La Registración Contable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611560" y="1916832"/>
            <a:ext cx="864096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DATOS</a:t>
            </a:r>
            <a:endParaRPr lang="es-AR" sz="1200" dirty="0"/>
          </a:p>
        </p:txBody>
      </p:sp>
      <p:sp>
        <p:nvSpPr>
          <p:cNvPr id="16" name="15 Cilindro"/>
          <p:cNvSpPr/>
          <p:nvPr/>
        </p:nvSpPr>
        <p:spPr>
          <a:xfrm>
            <a:off x="1907704" y="1916832"/>
            <a:ext cx="4176464" cy="93610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PROCESO </a:t>
            </a:r>
          </a:p>
          <a:p>
            <a:pPr algn="ctr"/>
            <a:r>
              <a:rPr lang="es-AR" b="1" dirty="0" smtClean="0"/>
              <a:t>CONTABLE</a:t>
            </a:r>
            <a:endParaRPr lang="es-AR" b="1" dirty="0"/>
          </a:p>
        </p:txBody>
      </p:sp>
      <p:sp>
        <p:nvSpPr>
          <p:cNvPr id="18" name="17 Flecha derecha"/>
          <p:cNvSpPr/>
          <p:nvPr/>
        </p:nvSpPr>
        <p:spPr>
          <a:xfrm>
            <a:off x="1547664" y="2348880"/>
            <a:ext cx="288032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Multidocumento"/>
          <p:cNvSpPr/>
          <p:nvPr/>
        </p:nvSpPr>
        <p:spPr>
          <a:xfrm>
            <a:off x="6300192" y="2060848"/>
            <a:ext cx="864096" cy="696983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b="1" dirty="0" smtClean="0"/>
              <a:t>I</a:t>
            </a:r>
            <a:r>
              <a:rPr lang="es-AR" sz="900" b="1" dirty="0" smtClean="0"/>
              <a:t>NFORMES</a:t>
            </a:r>
            <a:endParaRPr lang="es-AR" sz="900" b="1" dirty="0"/>
          </a:p>
        </p:txBody>
      </p:sp>
      <p:sp>
        <p:nvSpPr>
          <p:cNvPr id="21" name="20 Elipse"/>
          <p:cNvSpPr/>
          <p:nvPr/>
        </p:nvSpPr>
        <p:spPr>
          <a:xfrm>
            <a:off x="7236296" y="1700808"/>
            <a:ext cx="1542261" cy="43748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INFORMES EXTERNOS</a:t>
            </a:r>
            <a:endParaRPr lang="es-AR" sz="1200" dirty="0"/>
          </a:p>
        </p:txBody>
      </p:sp>
      <p:sp>
        <p:nvSpPr>
          <p:cNvPr id="23" name="22 Elipse"/>
          <p:cNvSpPr/>
          <p:nvPr/>
        </p:nvSpPr>
        <p:spPr>
          <a:xfrm>
            <a:off x="7236296" y="2708920"/>
            <a:ext cx="1542261" cy="4062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INFORMES INTERNOS </a:t>
            </a:r>
          </a:p>
        </p:txBody>
      </p:sp>
      <p:cxnSp>
        <p:nvCxnSpPr>
          <p:cNvPr id="25" name="24 Conector recto de flecha"/>
          <p:cNvCxnSpPr>
            <a:stCxn id="19" idx="3"/>
            <a:endCxn id="21" idx="2"/>
          </p:cNvCxnSpPr>
          <p:nvPr/>
        </p:nvCxnSpPr>
        <p:spPr>
          <a:xfrm flipV="1">
            <a:off x="7164288" y="1919550"/>
            <a:ext cx="72008" cy="489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9" idx="3"/>
            <a:endCxn id="23" idx="2"/>
          </p:cNvCxnSpPr>
          <p:nvPr/>
        </p:nvCxnSpPr>
        <p:spPr>
          <a:xfrm>
            <a:off x="7164288" y="2409340"/>
            <a:ext cx="72008" cy="502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errar llave"/>
          <p:cNvSpPr/>
          <p:nvPr/>
        </p:nvSpPr>
        <p:spPr>
          <a:xfrm rot="16200000">
            <a:off x="3851920" y="548680"/>
            <a:ext cx="360040" cy="52565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Recortar rectángulo de esquina diagonal"/>
          <p:cNvSpPr/>
          <p:nvPr/>
        </p:nvSpPr>
        <p:spPr>
          <a:xfrm>
            <a:off x="899592" y="3356992"/>
            <a:ext cx="792088" cy="792088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1°</a:t>
            </a:r>
          </a:p>
          <a:p>
            <a:pPr algn="ctr"/>
            <a:r>
              <a:rPr lang="es-AR" sz="1100" dirty="0" smtClean="0"/>
              <a:t>Analizar datos</a:t>
            </a:r>
            <a:endParaRPr lang="es-AR" sz="1100" dirty="0"/>
          </a:p>
        </p:txBody>
      </p:sp>
      <p:sp>
        <p:nvSpPr>
          <p:cNvPr id="48" name="47 Recortar rectángulo de esquina diagonal"/>
          <p:cNvSpPr/>
          <p:nvPr/>
        </p:nvSpPr>
        <p:spPr>
          <a:xfrm>
            <a:off x="1979712" y="3356992"/>
            <a:ext cx="864096" cy="792088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2°</a:t>
            </a:r>
          </a:p>
          <a:p>
            <a:pPr algn="ctr"/>
            <a:r>
              <a:rPr lang="es-AR" sz="1100" dirty="0" smtClean="0"/>
              <a:t>Registrar en Diario</a:t>
            </a:r>
            <a:endParaRPr lang="es-AR" sz="1100" dirty="0"/>
          </a:p>
        </p:txBody>
      </p:sp>
      <p:sp>
        <p:nvSpPr>
          <p:cNvPr id="49" name="48 Flecha derecha"/>
          <p:cNvSpPr/>
          <p:nvPr/>
        </p:nvSpPr>
        <p:spPr>
          <a:xfrm>
            <a:off x="1763688" y="3717032"/>
            <a:ext cx="144016" cy="7200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49 Recortar rectángulo de esquina diagonal"/>
          <p:cNvSpPr/>
          <p:nvPr/>
        </p:nvSpPr>
        <p:spPr>
          <a:xfrm>
            <a:off x="3131840" y="3356992"/>
            <a:ext cx="864096" cy="792088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3°</a:t>
            </a:r>
          </a:p>
          <a:p>
            <a:pPr algn="ctr"/>
            <a:r>
              <a:rPr lang="es-AR" sz="1100" dirty="0" smtClean="0"/>
              <a:t>Armar los Mayores</a:t>
            </a:r>
            <a:endParaRPr lang="es-AR" sz="1100" dirty="0"/>
          </a:p>
        </p:txBody>
      </p:sp>
      <p:sp>
        <p:nvSpPr>
          <p:cNvPr id="52" name="51 Recortar rectángulo de esquina diagonal"/>
          <p:cNvSpPr/>
          <p:nvPr/>
        </p:nvSpPr>
        <p:spPr>
          <a:xfrm>
            <a:off x="4211960" y="3356992"/>
            <a:ext cx="864096" cy="792088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4°</a:t>
            </a:r>
          </a:p>
          <a:p>
            <a:pPr algn="ctr"/>
            <a:r>
              <a:rPr lang="es-AR" sz="1100" dirty="0" smtClean="0"/>
              <a:t>Balance de Saldos</a:t>
            </a:r>
            <a:endParaRPr lang="es-AR" sz="1100" dirty="0"/>
          </a:p>
        </p:txBody>
      </p:sp>
      <p:sp>
        <p:nvSpPr>
          <p:cNvPr id="53" name="52 Recortar rectángulo de esquina diagonal"/>
          <p:cNvSpPr/>
          <p:nvPr/>
        </p:nvSpPr>
        <p:spPr>
          <a:xfrm>
            <a:off x="5292080" y="3356992"/>
            <a:ext cx="864096" cy="792088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5°</a:t>
            </a:r>
          </a:p>
          <a:p>
            <a:pPr algn="ctr"/>
            <a:r>
              <a:rPr lang="es-AR" sz="1100" dirty="0" smtClean="0"/>
              <a:t>Analizar saldos</a:t>
            </a:r>
            <a:endParaRPr lang="es-AR" sz="1100" dirty="0"/>
          </a:p>
        </p:txBody>
      </p:sp>
      <p:sp>
        <p:nvSpPr>
          <p:cNvPr id="54" name="53 Recortar rectángulo de esquina diagonal"/>
          <p:cNvSpPr/>
          <p:nvPr/>
        </p:nvSpPr>
        <p:spPr>
          <a:xfrm>
            <a:off x="6372200" y="3356992"/>
            <a:ext cx="864096" cy="792088"/>
          </a:xfrm>
          <a:prstGeom prst="snip2Diag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6°</a:t>
            </a:r>
          </a:p>
          <a:p>
            <a:pPr algn="ctr"/>
            <a:r>
              <a:rPr lang="es-AR" sz="1100" dirty="0" smtClean="0"/>
              <a:t>Emitir informes</a:t>
            </a:r>
            <a:endParaRPr lang="es-AR" sz="1100" dirty="0"/>
          </a:p>
        </p:txBody>
      </p:sp>
      <p:sp>
        <p:nvSpPr>
          <p:cNvPr id="55" name="54 Flecha derecha"/>
          <p:cNvSpPr/>
          <p:nvPr/>
        </p:nvSpPr>
        <p:spPr>
          <a:xfrm>
            <a:off x="2915816" y="3717032"/>
            <a:ext cx="144016" cy="7200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55 Flecha derecha"/>
          <p:cNvSpPr/>
          <p:nvPr/>
        </p:nvSpPr>
        <p:spPr>
          <a:xfrm>
            <a:off x="3995936" y="3717032"/>
            <a:ext cx="144016" cy="7200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56 Flecha derecha"/>
          <p:cNvSpPr/>
          <p:nvPr/>
        </p:nvSpPr>
        <p:spPr>
          <a:xfrm>
            <a:off x="5148064" y="3717032"/>
            <a:ext cx="144016" cy="7200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57 Flecha derecha"/>
          <p:cNvSpPr/>
          <p:nvPr/>
        </p:nvSpPr>
        <p:spPr>
          <a:xfrm>
            <a:off x="6156176" y="3717032"/>
            <a:ext cx="144016" cy="72008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70 Flecha derecha"/>
          <p:cNvSpPr/>
          <p:nvPr/>
        </p:nvSpPr>
        <p:spPr>
          <a:xfrm>
            <a:off x="6084168" y="2420888"/>
            <a:ext cx="21602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71 Rectángulo"/>
          <p:cNvSpPr/>
          <p:nvPr/>
        </p:nvSpPr>
        <p:spPr>
          <a:xfrm>
            <a:off x="1619672" y="4797152"/>
            <a:ext cx="1296144" cy="10081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74" name="73 Conector recto"/>
          <p:cNvCxnSpPr/>
          <p:nvPr/>
        </p:nvCxnSpPr>
        <p:spPr>
          <a:xfrm>
            <a:off x="2411760" y="50851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2627784" y="50851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"/>
          <p:cNvCxnSpPr/>
          <p:nvPr/>
        </p:nvCxnSpPr>
        <p:spPr>
          <a:xfrm>
            <a:off x="1619672" y="5085184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90 CuadroTexto"/>
          <p:cNvSpPr txBox="1"/>
          <p:nvPr/>
        </p:nvSpPr>
        <p:spPr>
          <a:xfrm>
            <a:off x="1763688" y="4797152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DIARIO</a:t>
            </a:r>
            <a:endParaRPr lang="es-AR" sz="1200" dirty="0"/>
          </a:p>
        </p:txBody>
      </p:sp>
      <p:cxnSp>
        <p:nvCxnSpPr>
          <p:cNvPr id="93" name="92 Conector recto de flecha"/>
          <p:cNvCxnSpPr>
            <a:stCxn id="48" idx="1"/>
          </p:cNvCxnSpPr>
          <p:nvPr/>
        </p:nvCxnSpPr>
        <p:spPr>
          <a:xfrm>
            <a:off x="2411760" y="41490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93 Multidocumento"/>
          <p:cNvSpPr/>
          <p:nvPr/>
        </p:nvSpPr>
        <p:spPr>
          <a:xfrm>
            <a:off x="3131840" y="4941168"/>
            <a:ext cx="792088" cy="720080"/>
          </a:xfrm>
          <a:prstGeom prst="flowChartMultidocumen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900" b="1" dirty="0" smtClean="0"/>
              <a:t>MAYORES</a:t>
            </a:r>
            <a:endParaRPr lang="es-AR" sz="900" b="1" dirty="0"/>
          </a:p>
        </p:txBody>
      </p:sp>
      <p:cxnSp>
        <p:nvCxnSpPr>
          <p:cNvPr id="96" name="95 Conector recto de flecha"/>
          <p:cNvCxnSpPr>
            <a:stCxn id="72" idx="3"/>
          </p:cNvCxnSpPr>
          <p:nvPr/>
        </p:nvCxnSpPr>
        <p:spPr>
          <a:xfrm>
            <a:off x="2915816" y="530120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97 Rectángulo"/>
          <p:cNvSpPr/>
          <p:nvPr/>
        </p:nvSpPr>
        <p:spPr>
          <a:xfrm>
            <a:off x="4139952" y="4797152"/>
            <a:ext cx="1296144" cy="100811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99" name="98 Conector recto"/>
          <p:cNvCxnSpPr/>
          <p:nvPr/>
        </p:nvCxnSpPr>
        <p:spPr>
          <a:xfrm>
            <a:off x="4932040" y="50851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99 Conector recto"/>
          <p:cNvCxnSpPr/>
          <p:nvPr/>
        </p:nvCxnSpPr>
        <p:spPr>
          <a:xfrm>
            <a:off x="5148064" y="50851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100 CuadroTexto"/>
          <p:cNvSpPr txBox="1"/>
          <p:nvPr/>
        </p:nvSpPr>
        <p:spPr>
          <a:xfrm>
            <a:off x="4283968" y="479715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BCE DE SALDOS</a:t>
            </a:r>
            <a:endParaRPr lang="es-AR" sz="1200" dirty="0"/>
          </a:p>
        </p:txBody>
      </p:sp>
      <p:cxnSp>
        <p:nvCxnSpPr>
          <p:cNvPr id="102" name="101 Conector recto"/>
          <p:cNvCxnSpPr/>
          <p:nvPr/>
        </p:nvCxnSpPr>
        <p:spPr>
          <a:xfrm>
            <a:off x="4139952" y="5085184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104 Conector recto de flecha"/>
          <p:cNvCxnSpPr>
            <a:stCxn id="52" idx="1"/>
          </p:cNvCxnSpPr>
          <p:nvPr/>
        </p:nvCxnSpPr>
        <p:spPr>
          <a:xfrm>
            <a:off x="4644008" y="41490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 de flecha"/>
          <p:cNvCxnSpPr>
            <a:stCxn id="94" idx="3"/>
            <a:endCxn id="98" idx="1"/>
          </p:cNvCxnSpPr>
          <p:nvPr/>
        </p:nvCxnSpPr>
        <p:spPr>
          <a:xfrm>
            <a:off x="3923928" y="530120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Conector recto de flecha"/>
          <p:cNvCxnSpPr>
            <a:stCxn id="50" idx="1"/>
          </p:cNvCxnSpPr>
          <p:nvPr/>
        </p:nvCxnSpPr>
        <p:spPr>
          <a:xfrm>
            <a:off x="3563888" y="414908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115 Rectángulo redondeado"/>
          <p:cNvSpPr/>
          <p:nvPr/>
        </p:nvSpPr>
        <p:spPr>
          <a:xfrm>
            <a:off x="755576" y="4725144"/>
            <a:ext cx="288032" cy="115212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DATOS</a:t>
            </a:r>
            <a:endParaRPr lang="es-AR" sz="1200" dirty="0"/>
          </a:p>
        </p:txBody>
      </p:sp>
      <p:cxnSp>
        <p:nvCxnSpPr>
          <p:cNvPr id="119" name="118 Conector recto de flecha"/>
          <p:cNvCxnSpPr>
            <a:stCxn id="116" idx="3"/>
            <a:endCxn id="72" idx="1"/>
          </p:cNvCxnSpPr>
          <p:nvPr/>
        </p:nvCxnSpPr>
        <p:spPr>
          <a:xfrm>
            <a:off x="1043608" y="5301208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125 Rectángulo redondeado"/>
          <p:cNvSpPr/>
          <p:nvPr/>
        </p:nvSpPr>
        <p:spPr>
          <a:xfrm>
            <a:off x="539552" y="4581128"/>
            <a:ext cx="5328592" cy="151216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7" name="126 Flecha derecha"/>
          <p:cNvSpPr/>
          <p:nvPr/>
        </p:nvSpPr>
        <p:spPr>
          <a:xfrm>
            <a:off x="5940152" y="5229200"/>
            <a:ext cx="432048" cy="14401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8" name="127 CuadroTexto"/>
          <p:cNvSpPr txBox="1"/>
          <p:nvPr/>
        </p:nvSpPr>
        <p:spPr>
          <a:xfrm>
            <a:off x="6444208" y="494116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La registración contable básica</a:t>
            </a:r>
            <a:endParaRPr lang="es-A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20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20688"/>
            <a:ext cx="7848872" cy="576064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PLAN DE CUENTAS CODIFICADO (ejemplo)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Plan y Manual de Cuentas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55576" y="1196752"/>
            <a:ext cx="7711008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    </a:t>
            </a:r>
            <a:r>
              <a:rPr lang="es-AR" sz="1800" b="1" dirty="0">
                <a:latin typeface="Arial" charset="0"/>
                <a:cs typeface="Arial" charset="0"/>
              </a:rPr>
              <a:t> ACTIVO</a:t>
            </a:r>
            <a:endParaRPr lang="es-AR" sz="1800" dirty="0">
              <a:latin typeface="Arial" charset="0"/>
              <a:cs typeface="Arial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1.1</a:t>
            </a:r>
            <a:r>
              <a:rPr lang="es-AR" sz="1800" dirty="0">
                <a:cs typeface="Times New Roman" pitchFamily="18" charset="0"/>
              </a:rPr>
              <a:t>   </a:t>
            </a:r>
            <a:r>
              <a:rPr lang="es-AR" sz="1800" b="1" dirty="0">
                <a:latin typeface="Arial" charset="0"/>
                <a:cs typeface="Arial" charset="0"/>
              </a:rPr>
              <a:t>ACTIVO CORRIENTE</a:t>
            </a:r>
            <a:endParaRPr lang="es-AR" sz="1800" dirty="0"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1.1.1</a:t>
            </a:r>
            <a:r>
              <a:rPr lang="es-AR" sz="1800" dirty="0">
                <a:cs typeface="Times New Roman" pitchFamily="18" charset="0"/>
              </a:rPr>
              <a:t>       </a:t>
            </a:r>
            <a:r>
              <a:rPr lang="es-AR" sz="1800" b="1" dirty="0">
                <a:latin typeface="Arial" charset="0"/>
                <a:cs typeface="Arial" charset="0"/>
              </a:rPr>
              <a:t>CAJA Y BANCOS</a:t>
            </a:r>
            <a:endParaRPr lang="es-AR" sz="1800" dirty="0">
              <a:latin typeface="Arial" charset="0"/>
              <a:cs typeface="Arial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1.1.1.1</a:t>
            </a:r>
            <a:r>
              <a:rPr lang="es-AR" sz="1800" dirty="0">
                <a:cs typeface="Times New Roman" pitchFamily="18" charset="0"/>
              </a:rPr>
              <a:t>    </a:t>
            </a:r>
            <a:r>
              <a:rPr lang="es-AR" sz="1800" u="sng" dirty="0">
                <a:latin typeface="Arial" charset="0"/>
                <a:cs typeface="Arial" charset="0"/>
              </a:rPr>
              <a:t>Caja</a:t>
            </a:r>
          </a:p>
          <a:p>
            <a:pPr marL="457200" indent="-457200"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1.1.1.1.1</a:t>
            </a:r>
            <a:r>
              <a:rPr lang="es-AR" sz="1800" dirty="0">
                <a:cs typeface="Times New Roman" pitchFamily="18" charset="0"/>
              </a:rPr>
              <a:t>          </a:t>
            </a:r>
            <a:r>
              <a:rPr lang="es-AR" sz="1800" dirty="0">
                <a:latin typeface="Arial" charset="0"/>
                <a:cs typeface="Arial" charset="0"/>
              </a:rPr>
              <a:t>Caja moneda local</a:t>
            </a:r>
          </a:p>
          <a:p>
            <a:pPr marL="457200" indent="-457200"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1.1.1.1.2</a:t>
            </a:r>
            <a:r>
              <a:rPr lang="es-AR" sz="1800" dirty="0">
                <a:cs typeface="Times New Roman" pitchFamily="18" charset="0"/>
              </a:rPr>
              <a:t>          </a:t>
            </a:r>
            <a:r>
              <a:rPr lang="es-AR" sz="1800" dirty="0">
                <a:latin typeface="Arial" charset="0"/>
                <a:cs typeface="Arial" charset="0"/>
              </a:rPr>
              <a:t>Caja moneda extranjera</a:t>
            </a:r>
          </a:p>
          <a:p>
            <a:pPr marL="457200" indent="-457200"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1.1.1.1.3</a:t>
            </a:r>
            <a:r>
              <a:rPr lang="es-AR" sz="1800" dirty="0">
                <a:cs typeface="Times New Roman" pitchFamily="18" charset="0"/>
              </a:rPr>
              <a:t>          </a:t>
            </a:r>
            <a:r>
              <a:rPr lang="es-AR" sz="1800" dirty="0" smtClean="0">
                <a:latin typeface="Arial" charset="0"/>
                <a:cs typeface="Arial" charset="0"/>
              </a:rPr>
              <a:t>Fondo </a:t>
            </a:r>
            <a:r>
              <a:rPr lang="es-AR" sz="1800" dirty="0">
                <a:latin typeface="Arial" charset="0"/>
                <a:cs typeface="Arial" charset="0"/>
              </a:rPr>
              <a:t>fijo pesos</a:t>
            </a:r>
          </a:p>
          <a:p>
            <a:pPr marL="457200" indent="-457200"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1.1.1.1.4</a:t>
            </a:r>
            <a:r>
              <a:rPr lang="es-AR" sz="1800" dirty="0">
                <a:cs typeface="Times New Roman" pitchFamily="18" charset="0"/>
              </a:rPr>
              <a:t>          </a:t>
            </a:r>
            <a:r>
              <a:rPr lang="es-AR" sz="1800" dirty="0">
                <a:latin typeface="Arial" charset="0"/>
                <a:cs typeface="Arial" charset="0"/>
              </a:rPr>
              <a:t>Fondo fijo dólares</a:t>
            </a:r>
          </a:p>
          <a:p>
            <a:pPr marL="457200" indent="-457200"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1.1.1.1.5</a:t>
            </a:r>
            <a:r>
              <a:rPr lang="es-AR" sz="1800" dirty="0">
                <a:cs typeface="Times New Roman" pitchFamily="18" charset="0"/>
              </a:rPr>
              <a:t>          </a:t>
            </a:r>
            <a:r>
              <a:rPr lang="es-AR" sz="1800" dirty="0">
                <a:latin typeface="Arial" charset="0"/>
                <a:cs typeface="Arial" charset="0"/>
              </a:rPr>
              <a:t>Valores a depositar</a:t>
            </a:r>
          </a:p>
          <a:p>
            <a:pPr marL="457200" indent="-457200"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1.1.1.2</a:t>
            </a:r>
            <a:r>
              <a:rPr lang="es-AR" sz="1800" dirty="0">
                <a:cs typeface="Times New Roman" pitchFamily="18" charset="0"/>
              </a:rPr>
              <a:t>    </a:t>
            </a:r>
            <a:r>
              <a:rPr lang="es-AR" sz="1800" u="sng" dirty="0">
                <a:latin typeface="Arial" charset="0"/>
                <a:cs typeface="Arial" charset="0"/>
              </a:rPr>
              <a:t>Bancos</a:t>
            </a:r>
            <a:endParaRPr lang="es-AR" sz="1800" dirty="0">
              <a:latin typeface="Arial" charset="0"/>
              <a:cs typeface="Arial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1.1.1.2.1</a:t>
            </a:r>
            <a:r>
              <a:rPr lang="es-AR" sz="1800" dirty="0">
                <a:cs typeface="Times New Roman" pitchFamily="18" charset="0"/>
              </a:rPr>
              <a:t>          </a:t>
            </a:r>
            <a:r>
              <a:rPr lang="es-AR" sz="1800" dirty="0">
                <a:latin typeface="Arial" charset="0"/>
                <a:cs typeface="Arial" charset="0"/>
              </a:rPr>
              <a:t>Banco Nación </a:t>
            </a:r>
            <a:r>
              <a:rPr lang="es-AR" sz="1800" dirty="0" err="1">
                <a:latin typeface="Arial" charset="0"/>
                <a:cs typeface="Arial" charset="0"/>
              </a:rPr>
              <a:t>cta</a:t>
            </a:r>
            <a:r>
              <a:rPr lang="es-AR" sz="1800" dirty="0">
                <a:latin typeface="Arial" charset="0"/>
                <a:cs typeface="Arial" charset="0"/>
              </a:rPr>
              <a:t> </a:t>
            </a:r>
            <a:r>
              <a:rPr lang="es-AR" sz="1800" dirty="0" err="1">
                <a:latin typeface="Arial" charset="0"/>
                <a:cs typeface="Arial" charset="0"/>
              </a:rPr>
              <a:t>cte</a:t>
            </a:r>
            <a:endParaRPr lang="es-AR" sz="1800" dirty="0">
              <a:latin typeface="Arial" charset="0"/>
              <a:cs typeface="Arial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1.1.1.2.2</a:t>
            </a:r>
            <a:r>
              <a:rPr lang="es-AR" sz="1800" dirty="0">
                <a:cs typeface="Times New Roman" pitchFamily="18" charset="0"/>
              </a:rPr>
              <a:t>          </a:t>
            </a:r>
            <a:r>
              <a:rPr lang="es-AR" sz="1800" dirty="0" err="1">
                <a:latin typeface="Arial" charset="0"/>
                <a:cs typeface="Arial" charset="0"/>
              </a:rPr>
              <a:t>Bco</a:t>
            </a:r>
            <a:r>
              <a:rPr lang="es-AR" sz="1800" dirty="0">
                <a:latin typeface="Arial" charset="0"/>
                <a:cs typeface="Arial" charset="0"/>
              </a:rPr>
              <a:t> Provincia caja ahorro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21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Plan y Manual de Cuentas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043608" y="620688"/>
            <a:ext cx="6768752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1.1.2</a:t>
            </a:r>
            <a:r>
              <a:rPr lang="es-AR" sz="1800" dirty="0">
                <a:cs typeface="Times New Roman" pitchFamily="18" charset="0"/>
              </a:rPr>
              <a:t>        </a:t>
            </a:r>
            <a:r>
              <a:rPr lang="es-AR" sz="1800" b="1" dirty="0">
                <a:latin typeface="Arial" charset="0"/>
                <a:cs typeface="Arial" charset="0"/>
              </a:rPr>
              <a:t>INVERSIONES CORRIENTES</a:t>
            </a:r>
            <a:endParaRPr lang="es-AR" sz="1800" dirty="0">
              <a:latin typeface="Arial" charset="0"/>
              <a:cs typeface="Arial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Arial" charset="0"/>
              </a:rPr>
              <a:t>1.1.2.1    </a:t>
            </a:r>
            <a:r>
              <a:rPr lang="es-AR" sz="1800" u="sng" dirty="0" smtClean="0">
                <a:latin typeface="Arial" charset="0"/>
                <a:cs typeface="Arial" charset="0"/>
              </a:rPr>
              <a:t>Inversiones financieras</a:t>
            </a:r>
          </a:p>
          <a:p>
            <a:pPr marL="457200" indent="-457200"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Arial" charset="0"/>
              </a:rPr>
              <a:t>1.1.2.1.1</a:t>
            </a:r>
            <a:r>
              <a:rPr lang="es-AR" sz="1800" dirty="0">
                <a:cs typeface="Times New Roman" pitchFamily="18" charset="0"/>
              </a:rPr>
              <a:t>   </a:t>
            </a:r>
            <a:r>
              <a:rPr lang="es-AR" sz="1800" dirty="0" smtClean="0">
                <a:latin typeface="Arial" charset="0"/>
                <a:cs typeface="Arial" charset="0"/>
              </a:rPr>
              <a:t>Acciones </a:t>
            </a:r>
            <a:r>
              <a:rPr lang="es-AR" sz="1800" dirty="0">
                <a:latin typeface="Arial" charset="0"/>
                <a:cs typeface="Arial" charset="0"/>
              </a:rPr>
              <a:t>HR</a:t>
            </a:r>
          </a:p>
          <a:p>
            <a:pPr marL="457200" indent="-457200"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Arial" charset="0"/>
              </a:rPr>
              <a:t>1.1.2.1.2</a:t>
            </a:r>
            <a:r>
              <a:rPr lang="es-AR" sz="1800" dirty="0">
                <a:cs typeface="Times New Roman" pitchFamily="18" charset="0"/>
              </a:rPr>
              <a:t>    </a:t>
            </a:r>
            <a:r>
              <a:rPr lang="es-AR" sz="1800" dirty="0">
                <a:latin typeface="Arial" charset="0"/>
                <a:cs typeface="Arial" charset="0"/>
              </a:rPr>
              <a:t>Banco Nación Plazo fijo (3 meses)</a:t>
            </a:r>
          </a:p>
          <a:p>
            <a:pPr marL="457200" indent="-457200"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Arial" charset="0"/>
              </a:rPr>
              <a:t>1.1.2.1.3</a:t>
            </a:r>
            <a:r>
              <a:rPr lang="es-AR" sz="1800" dirty="0">
                <a:cs typeface="Times New Roman" pitchFamily="18" charset="0"/>
              </a:rPr>
              <a:t>   </a:t>
            </a:r>
            <a:r>
              <a:rPr lang="es-AR" sz="1800" dirty="0">
                <a:latin typeface="Arial" charset="0"/>
                <a:cs typeface="Arial" charset="0"/>
              </a:rPr>
              <a:t>Intereses a devengar s/ BN Plazo fijo</a:t>
            </a:r>
          </a:p>
          <a:p>
            <a:pPr marL="457200" indent="-457200"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Arial" charset="0"/>
              </a:rPr>
              <a:t>1.1.2.1.4</a:t>
            </a:r>
            <a:r>
              <a:rPr lang="es-AR" sz="1800" dirty="0">
                <a:cs typeface="Times New Roman" pitchFamily="18" charset="0"/>
              </a:rPr>
              <a:t>    </a:t>
            </a:r>
            <a:r>
              <a:rPr lang="es-AR" sz="1800" dirty="0">
                <a:latin typeface="Arial" charset="0"/>
                <a:cs typeface="Arial" charset="0"/>
              </a:rPr>
              <a:t>Previsión desvalorización de inversiones</a:t>
            </a:r>
          </a:p>
          <a:p>
            <a:pPr marL="457200" indent="-457200"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Arial" charset="0"/>
              </a:rPr>
              <a:t>1.1.2.1.5    </a:t>
            </a:r>
            <a:r>
              <a:rPr lang="es-AR" sz="1800" dirty="0">
                <a:latin typeface="Arial" charset="0"/>
                <a:cs typeface="Arial" charset="0"/>
              </a:rPr>
              <a:t>Intereses a devengar s/</a:t>
            </a:r>
            <a:r>
              <a:rPr lang="es-AR" sz="1800" dirty="0" err="1">
                <a:latin typeface="Arial" charset="0"/>
                <a:cs typeface="Arial" charset="0"/>
              </a:rPr>
              <a:t>Bco</a:t>
            </a:r>
            <a:r>
              <a:rPr lang="es-AR" sz="1800" dirty="0">
                <a:latin typeface="Arial" charset="0"/>
                <a:cs typeface="Arial" charset="0"/>
              </a:rPr>
              <a:t> Provincia plazo fijo </a:t>
            </a:r>
          </a:p>
          <a:p>
            <a:pPr marL="457200" indent="-457200"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1.1.3</a:t>
            </a:r>
            <a:r>
              <a:rPr lang="es-AR" sz="1800" dirty="0">
                <a:cs typeface="Times New Roman" pitchFamily="18" charset="0"/>
              </a:rPr>
              <a:t>         </a:t>
            </a:r>
            <a:r>
              <a:rPr lang="es-AR" sz="1800" b="1" dirty="0">
                <a:cs typeface="Times New Roman" pitchFamily="18" charset="0"/>
              </a:rPr>
              <a:t> </a:t>
            </a:r>
            <a:r>
              <a:rPr lang="es-AR" sz="1800" b="1" dirty="0">
                <a:latin typeface="Arial" charset="0"/>
                <a:cs typeface="Arial" charset="0"/>
              </a:rPr>
              <a:t>CREDITOS </a:t>
            </a:r>
            <a:endParaRPr lang="es-AR" sz="1800" dirty="0">
              <a:latin typeface="Arial" charset="0"/>
              <a:cs typeface="Arial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1.1.3.1</a:t>
            </a:r>
            <a:r>
              <a:rPr lang="es-AR" sz="1800" dirty="0">
                <a:cs typeface="Times New Roman" pitchFamily="18" charset="0"/>
              </a:rPr>
              <a:t>    </a:t>
            </a:r>
            <a:r>
              <a:rPr lang="es-AR" sz="1800" u="sng" dirty="0">
                <a:latin typeface="Arial" charset="0"/>
                <a:cs typeface="Arial" charset="0"/>
              </a:rPr>
              <a:t>Créditos por ventas</a:t>
            </a:r>
            <a:endParaRPr lang="es-AR" sz="1800" dirty="0">
              <a:latin typeface="Arial" charset="0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1.1.3.1.1 Deudores por ventas locales</a:t>
            </a:r>
            <a:endParaRPr lang="es-AR" sz="1800" dirty="0">
              <a:latin typeface="Arial" charset="0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1.1.3.1.2 Deudores por ventas exterior</a:t>
            </a:r>
            <a:endParaRPr lang="es-AR" sz="1800" dirty="0">
              <a:latin typeface="Arial" charset="0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1.1.3.1.3 Documentos a cobrar</a:t>
            </a:r>
            <a:endParaRPr lang="es-AR" sz="1800" dirty="0">
              <a:latin typeface="Arial" charset="0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1.1.3.1.4 Intereses a devengar s/ Doc. a cobrar</a:t>
            </a:r>
            <a:endParaRPr lang="es-AR" sz="1800" dirty="0">
              <a:latin typeface="Arial" charset="0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1.1.3.1.5 Cheques diferidos</a:t>
            </a:r>
            <a:endParaRPr lang="es-AR" sz="1800" dirty="0">
              <a:latin typeface="Arial" charset="0"/>
              <a:cs typeface="Times New Roman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1.1.3.1.6 Previsión deudores incobrables s/ </a:t>
            </a:r>
            <a:r>
              <a:rPr lang="es-AR" sz="1800" dirty="0" err="1">
                <a:latin typeface="Arial" charset="0"/>
                <a:cs typeface="Arial" charset="0"/>
              </a:rPr>
              <a:t>Cred</a:t>
            </a:r>
            <a:r>
              <a:rPr lang="es-AR" sz="1800" dirty="0">
                <a:latin typeface="Arial" charset="0"/>
                <a:cs typeface="Arial" charset="0"/>
              </a:rPr>
              <a:t>. por ventas</a:t>
            </a:r>
            <a:endParaRPr lang="es-AR" sz="1800" dirty="0">
              <a:latin typeface="Arial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22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Plan y Manual de Cuentas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85800" y="838200"/>
            <a:ext cx="7772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1.1.3.2  </a:t>
            </a:r>
            <a:r>
              <a:rPr kumimoji="0" lang="es-AR" sz="1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Otros créditos</a:t>
            </a:r>
            <a:endParaRPr kumimoji="0" lang="es-A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1.1.3.2.1 Seguros pagados por adelantado</a:t>
            </a:r>
            <a:endParaRPr kumimoji="0" lang="es-A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1.1.3.2.2 Accionistas</a:t>
            </a:r>
            <a:endParaRPr kumimoji="0" lang="es-A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1.1.3.2.3 Alquileres a devengar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1.1.3.2.4 IVA Crédito fiscal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1.1.3.2.5 IVA Saldo a favor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1.1.4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          </a:t>
            </a: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BIENES DE CAMBIO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1.1.4.1    </a:t>
            </a:r>
            <a:r>
              <a:rPr kumimoji="0" lang="es-AR" sz="18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Depósito</a:t>
            </a:r>
            <a:r>
              <a:rPr kumimoji="0" lang="es-AR" sz="1800" b="0" i="0" u="sng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central</a:t>
            </a:r>
            <a:endParaRPr kumimoji="0" lang="es-AR" sz="1800" b="0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1.1.4.1.1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    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Materia prima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1.1.4.1.2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    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Productos en proceso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1.1.4.1.3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    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Productos terminados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1.1.4.1.4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    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Mercadería de reventa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1.1.4.1.5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    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Anticipo a proveedores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1.1.4.1.6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    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Previsión para mermas y roturas</a:t>
            </a:r>
            <a:endParaRPr kumimoji="0" lang="es-A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23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Plan y Manual de Cuentas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3568" y="764704"/>
            <a:ext cx="7924800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1.2</a:t>
            </a:r>
            <a:r>
              <a:rPr lang="es-AR" sz="1800" dirty="0">
                <a:cs typeface="Times New Roman" pitchFamily="18" charset="0"/>
              </a:rPr>
              <a:t>   </a:t>
            </a:r>
            <a:r>
              <a:rPr lang="es-AR" sz="1800" b="1" dirty="0">
                <a:latin typeface="Arial" charset="0"/>
                <a:cs typeface="Arial" charset="0"/>
              </a:rPr>
              <a:t>ACTIVO NO CORRIENTE</a:t>
            </a:r>
            <a:endParaRPr lang="es-AR" sz="1800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1.2.1</a:t>
            </a:r>
            <a:r>
              <a:rPr lang="es-AR" sz="1800" dirty="0">
                <a:cs typeface="Times New Roman" pitchFamily="18" charset="0"/>
              </a:rPr>
              <a:t>          </a:t>
            </a:r>
            <a:r>
              <a:rPr lang="es-AR" sz="1800" b="1" dirty="0">
                <a:latin typeface="Arial" charset="0"/>
                <a:cs typeface="Arial" charset="0"/>
              </a:rPr>
              <a:t>CREDITOS</a:t>
            </a:r>
          </a:p>
          <a:p>
            <a:pPr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1.2.1.1</a:t>
            </a:r>
            <a:r>
              <a:rPr lang="es-AR" sz="1800" dirty="0">
                <a:cs typeface="Times New Roman" pitchFamily="18" charset="0"/>
              </a:rPr>
              <a:t>    </a:t>
            </a:r>
            <a:r>
              <a:rPr lang="es-AR" sz="1800" u="sng" dirty="0">
                <a:latin typeface="Arial" charset="0"/>
                <a:cs typeface="Arial" charset="0"/>
              </a:rPr>
              <a:t>Créditos por ventas no corrientes</a:t>
            </a:r>
            <a:endParaRPr lang="es-AR" sz="1800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1.2.1.1.1  Deudores por ventas no corrientes</a:t>
            </a:r>
          </a:p>
          <a:p>
            <a:pPr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1.2.1.2</a:t>
            </a:r>
            <a:r>
              <a:rPr lang="es-AR" sz="1800" dirty="0">
                <a:cs typeface="Times New Roman" pitchFamily="18" charset="0"/>
              </a:rPr>
              <a:t>    </a:t>
            </a:r>
            <a:r>
              <a:rPr lang="es-AR" sz="1800" u="sng" dirty="0">
                <a:latin typeface="Arial" charset="0"/>
                <a:cs typeface="Arial" charset="0"/>
              </a:rPr>
              <a:t>Otros créditos no corrientes</a:t>
            </a:r>
            <a:endParaRPr lang="es-AR" sz="1800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1.2.1.2.1  Otros créditos no corrientes</a:t>
            </a:r>
            <a:endParaRPr lang="es-AR" sz="1800" dirty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s-AR" sz="1800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800" dirty="0">
                <a:latin typeface="Arial" charset="0"/>
                <a:cs typeface="Arial" charset="0"/>
              </a:rPr>
              <a:t>1.2.2</a:t>
            </a:r>
            <a:r>
              <a:rPr lang="es-AR" sz="1800" dirty="0">
                <a:cs typeface="Times New Roman" pitchFamily="18" charset="0"/>
              </a:rPr>
              <a:t>          </a:t>
            </a:r>
            <a:r>
              <a:rPr lang="es-AR" sz="1800" b="1" dirty="0">
                <a:latin typeface="Arial" charset="0"/>
                <a:cs typeface="Arial" charset="0"/>
              </a:rPr>
              <a:t>INVERSIONES NO CORRIENTES</a:t>
            </a:r>
            <a:endParaRPr lang="es-AR" sz="1800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Arial" charset="0"/>
              </a:rPr>
              <a:t>1.2.2.1    </a:t>
            </a:r>
            <a:r>
              <a:rPr lang="es-AR" sz="1800" u="sng" dirty="0" smtClean="0">
                <a:latin typeface="Arial" charset="0"/>
                <a:cs typeface="Arial" charset="0"/>
              </a:rPr>
              <a:t>Inversiones permanentes en otras sociedades</a:t>
            </a:r>
          </a:p>
          <a:p>
            <a:pPr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Arial" charset="0"/>
              </a:rPr>
              <a:t>1.2.2.1.1</a:t>
            </a:r>
            <a:r>
              <a:rPr lang="es-AR" sz="1800" dirty="0">
                <a:cs typeface="Times New Roman" pitchFamily="18" charset="0"/>
              </a:rPr>
              <a:t>    </a:t>
            </a:r>
            <a:r>
              <a:rPr lang="es-AR" sz="1800" dirty="0">
                <a:latin typeface="Arial" charset="0"/>
                <a:cs typeface="Arial" charset="0"/>
              </a:rPr>
              <a:t>Participación en otras sociedades controladas – TAG SA</a:t>
            </a:r>
          </a:p>
          <a:p>
            <a:pPr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Arial" charset="0"/>
              </a:rPr>
              <a:t>1.2.2.2    </a:t>
            </a:r>
            <a:r>
              <a:rPr lang="es-AR" sz="1800" u="sng" dirty="0" smtClean="0">
                <a:latin typeface="Arial" charset="0"/>
                <a:cs typeface="Arial" charset="0"/>
              </a:rPr>
              <a:t>Inversiones financieras no corrientes</a:t>
            </a:r>
          </a:p>
          <a:p>
            <a:pPr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Arial" charset="0"/>
              </a:rPr>
              <a:t>1.2.2.2.1</a:t>
            </a:r>
            <a:r>
              <a:rPr lang="es-AR" sz="1800" dirty="0">
                <a:cs typeface="Times New Roman" pitchFamily="18" charset="0"/>
              </a:rPr>
              <a:t>   </a:t>
            </a:r>
            <a:r>
              <a:rPr lang="es-AR" sz="1800" dirty="0">
                <a:latin typeface="Arial" charset="0"/>
                <a:cs typeface="Times New Roman" pitchFamily="18" charset="0"/>
              </a:rPr>
              <a:t> </a:t>
            </a:r>
            <a:r>
              <a:rPr lang="es-AR" sz="1800" dirty="0" err="1">
                <a:latin typeface="Arial" charset="0"/>
                <a:cs typeface="Times New Roman" pitchFamily="18" charset="0"/>
              </a:rPr>
              <a:t>Bco</a:t>
            </a:r>
            <a:r>
              <a:rPr lang="es-AR" sz="1800" dirty="0">
                <a:latin typeface="Arial" charset="0"/>
                <a:cs typeface="Times New Roman" pitchFamily="18" charset="0"/>
              </a:rPr>
              <a:t> Provincia Plazo fijo (18 meses)</a:t>
            </a:r>
          </a:p>
          <a:p>
            <a:pPr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Arial" charset="0"/>
              </a:rPr>
              <a:t>1.2.2.2.2</a:t>
            </a:r>
            <a:r>
              <a:rPr lang="es-AR" sz="1800" dirty="0">
                <a:cs typeface="Times New Roman" pitchFamily="18" charset="0"/>
              </a:rPr>
              <a:t>    </a:t>
            </a:r>
            <a:r>
              <a:rPr lang="es-AR" sz="1800" dirty="0">
                <a:latin typeface="Arial" charset="0"/>
                <a:cs typeface="Times New Roman" pitchFamily="18" charset="0"/>
              </a:rPr>
              <a:t>Intereses a devengar s/ </a:t>
            </a:r>
            <a:r>
              <a:rPr lang="es-AR" sz="1800" dirty="0" err="1">
                <a:latin typeface="Arial" charset="0"/>
                <a:cs typeface="Times New Roman" pitchFamily="18" charset="0"/>
              </a:rPr>
              <a:t>Bco</a:t>
            </a:r>
            <a:r>
              <a:rPr lang="es-AR" sz="1800" dirty="0">
                <a:latin typeface="Arial" charset="0"/>
                <a:cs typeface="Times New Roman" pitchFamily="18" charset="0"/>
              </a:rPr>
              <a:t> </a:t>
            </a:r>
            <a:r>
              <a:rPr lang="es-AR" sz="1800" dirty="0" err="1">
                <a:latin typeface="Arial" charset="0"/>
                <a:cs typeface="Times New Roman" pitchFamily="18" charset="0"/>
              </a:rPr>
              <a:t>Prov</a:t>
            </a:r>
            <a:r>
              <a:rPr lang="es-AR" sz="1800" dirty="0">
                <a:latin typeface="Arial" charset="0"/>
                <a:cs typeface="Times New Roman" pitchFamily="18" charset="0"/>
              </a:rPr>
              <a:t> plazo fijo</a:t>
            </a:r>
            <a:endParaRPr lang="es-AR" dirty="0"/>
          </a:p>
          <a:p>
            <a:pPr>
              <a:spcBef>
                <a:spcPct val="50000"/>
              </a:spcBef>
            </a:pP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24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Plan y Manual de Cuentas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1043608" y="671691"/>
            <a:ext cx="6696744" cy="7017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1800" dirty="0">
                <a:latin typeface="Arial" charset="0"/>
                <a:cs typeface="Times New Roman" pitchFamily="18" charset="0"/>
              </a:rPr>
              <a:t>1.2.3          </a:t>
            </a:r>
            <a:r>
              <a:rPr lang="es-AR" sz="1800" b="1" dirty="0">
                <a:latin typeface="Arial" charset="0"/>
                <a:cs typeface="Times New Roman" pitchFamily="18" charset="0"/>
              </a:rPr>
              <a:t>BIENES DE USO</a:t>
            </a:r>
            <a:endParaRPr lang="es-AR" sz="1800" dirty="0">
              <a:latin typeface="Arial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Times New Roman" pitchFamily="18" charset="0"/>
              </a:rPr>
              <a:t>1.2.3.1    </a:t>
            </a:r>
            <a:r>
              <a:rPr lang="es-AR" u="sng" dirty="0" smtClean="0">
                <a:latin typeface="Arial" charset="0"/>
                <a:cs typeface="Times New Roman" pitchFamily="18" charset="0"/>
              </a:rPr>
              <a:t>Inmuebles</a:t>
            </a:r>
            <a:endParaRPr lang="es-AR" sz="1800" u="sng" dirty="0" smtClean="0">
              <a:latin typeface="Arial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Times New Roman" pitchFamily="18" charset="0"/>
              </a:rPr>
              <a:t>1.2.3.1.1</a:t>
            </a:r>
            <a:r>
              <a:rPr lang="es-AR" sz="1800" dirty="0">
                <a:latin typeface="Arial" charset="0"/>
                <a:cs typeface="Times New Roman" pitchFamily="18" charset="0"/>
              </a:rPr>
              <a:t>    Terrenos</a:t>
            </a:r>
          </a:p>
          <a:p>
            <a:pPr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Times New Roman" pitchFamily="18" charset="0"/>
              </a:rPr>
              <a:t>1.2.3.1.2</a:t>
            </a:r>
            <a:r>
              <a:rPr lang="es-AR" sz="1800" dirty="0">
                <a:latin typeface="Arial" charset="0"/>
                <a:cs typeface="Times New Roman" pitchFamily="18" charset="0"/>
              </a:rPr>
              <a:t>    Edificios</a:t>
            </a:r>
          </a:p>
          <a:p>
            <a:pPr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Times New Roman" pitchFamily="18" charset="0"/>
              </a:rPr>
              <a:t>1.2.3.1.3   </a:t>
            </a:r>
            <a:r>
              <a:rPr lang="es-AR" sz="1800" dirty="0">
                <a:latin typeface="Arial" charset="0"/>
                <a:cs typeface="Times New Roman" pitchFamily="18" charset="0"/>
              </a:rPr>
              <a:t>Amortización acumulada edificios</a:t>
            </a:r>
          </a:p>
          <a:p>
            <a:pPr>
              <a:spcBef>
                <a:spcPct val="50000"/>
              </a:spcBef>
            </a:pPr>
            <a:r>
              <a:rPr lang="es-AR" dirty="0" smtClean="0">
                <a:latin typeface="Arial" charset="0"/>
                <a:cs typeface="Times New Roman" pitchFamily="18" charset="0"/>
              </a:rPr>
              <a:t>1.2.3.2    </a:t>
            </a:r>
            <a:r>
              <a:rPr lang="es-AR" u="sng" dirty="0" smtClean="0">
                <a:latin typeface="Arial" charset="0"/>
                <a:cs typeface="Times New Roman" pitchFamily="18" charset="0"/>
              </a:rPr>
              <a:t>Otros bienes de uso</a:t>
            </a:r>
            <a:endParaRPr lang="es-AR" sz="1800" u="sng" dirty="0" smtClean="0">
              <a:latin typeface="Arial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Times New Roman" pitchFamily="18" charset="0"/>
              </a:rPr>
              <a:t>1.2.3.2.1   </a:t>
            </a:r>
            <a:r>
              <a:rPr lang="es-AR" sz="1800" dirty="0">
                <a:latin typeface="Arial" charset="0"/>
                <a:cs typeface="Times New Roman" pitchFamily="18" charset="0"/>
              </a:rPr>
              <a:t>Maquinarias</a:t>
            </a:r>
          </a:p>
          <a:p>
            <a:pPr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Times New Roman" pitchFamily="18" charset="0"/>
              </a:rPr>
              <a:t>1.2.3.2.2   </a:t>
            </a:r>
            <a:r>
              <a:rPr lang="es-AR" sz="1800" dirty="0">
                <a:latin typeface="Arial" charset="0"/>
                <a:cs typeface="Times New Roman" pitchFamily="18" charset="0"/>
              </a:rPr>
              <a:t>Amortización acumulada maquinarias</a:t>
            </a:r>
          </a:p>
          <a:p>
            <a:pPr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Times New Roman" pitchFamily="18" charset="0"/>
              </a:rPr>
              <a:t>1.2.3.2.3  </a:t>
            </a:r>
            <a:r>
              <a:rPr lang="es-AR" sz="1800" dirty="0">
                <a:latin typeface="Arial" charset="0"/>
                <a:cs typeface="Times New Roman" pitchFamily="18" charset="0"/>
              </a:rPr>
              <a:t>Muebles y útiles</a:t>
            </a:r>
          </a:p>
          <a:p>
            <a:pPr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Times New Roman" pitchFamily="18" charset="0"/>
              </a:rPr>
              <a:t>1.2.3.2.4   </a:t>
            </a:r>
            <a:r>
              <a:rPr lang="es-AR" sz="1800" dirty="0">
                <a:latin typeface="Arial" charset="0"/>
                <a:cs typeface="Times New Roman" pitchFamily="18" charset="0"/>
              </a:rPr>
              <a:t>Amortización acumulada muebles y útiles</a:t>
            </a:r>
          </a:p>
          <a:p>
            <a:pPr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Times New Roman" pitchFamily="18" charset="0"/>
              </a:rPr>
              <a:t>1.2.3.2.5   </a:t>
            </a:r>
            <a:r>
              <a:rPr lang="es-AR" sz="1800" dirty="0">
                <a:latin typeface="Arial" charset="0"/>
                <a:cs typeface="Times New Roman" pitchFamily="18" charset="0"/>
              </a:rPr>
              <a:t>Instalaciones</a:t>
            </a:r>
          </a:p>
          <a:p>
            <a:pPr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Times New Roman" pitchFamily="18" charset="0"/>
              </a:rPr>
              <a:t>1.2.3.2.6   </a:t>
            </a:r>
            <a:r>
              <a:rPr lang="es-AR" sz="1800" dirty="0">
                <a:latin typeface="Arial" charset="0"/>
                <a:cs typeface="Times New Roman" pitchFamily="18" charset="0"/>
              </a:rPr>
              <a:t>Amortización acumulada instalaciones</a:t>
            </a:r>
          </a:p>
          <a:p>
            <a:pPr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Times New Roman" pitchFamily="18" charset="0"/>
              </a:rPr>
              <a:t>1.2.3.2.7  </a:t>
            </a:r>
            <a:r>
              <a:rPr lang="es-AR" sz="1800" dirty="0">
                <a:latin typeface="Arial" charset="0"/>
                <a:cs typeface="Times New Roman" pitchFamily="18" charset="0"/>
              </a:rPr>
              <a:t>Rodados</a:t>
            </a:r>
          </a:p>
          <a:p>
            <a:pPr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Times New Roman" pitchFamily="18" charset="0"/>
              </a:rPr>
              <a:t>1.2.3.2.8  Amortización </a:t>
            </a:r>
            <a:r>
              <a:rPr lang="es-AR" sz="1800" dirty="0">
                <a:latin typeface="Arial" charset="0"/>
                <a:cs typeface="Times New Roman" pitchFamily="18" charset="0"/>
              </a:rPr>
              <a:t>acumulada rodados</a:t>
            </a:r>
          </a:p>
          <a:p>
            <a:pPr>
              <a:spcBef>
                <a:spcPct val="50000"/>
              </a:spcBef>
            </a:pPr>
            <a:r>
              <a:rPr lang="es-AR" sz="1800" dirty="0" smtClean="0">
                <a:latin typeface="Arial" charset="0"/>
                <a:cs typeface="Times New Roman" pitchFamily="18" charset="0"/>
              </a:rPr>
              <a:t>1.2.3.2.9  Obras </a:t>
            </a:r>
            <a:r>
              <a:rPr lang="es-AR" sz="1800" dirty="0">
                <a:latin typeface="Arial" charset="0"/>
                <a:cs typeface="Times New Roman" pitchFamily="18" charset="0"/>
              </a:rPr>
              <a:t>en curso</a:t>
            </a:r>
          </a:p>
          <a:p>
            <a:pPr>
              <a:spcBef>
                <a:spcPct val="50000"/>
              </a:spcBef>
            </a:pPr>
            <a:endParaRPr lang="es-AR" sz="1800" dirty="0">
              <a:latin typeface="Arial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s-ES" sz="1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25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Plan y Manual de Cuentas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83568" y="620688"/>
            <a:ext cx="7848600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1600" dirty="0">
                <a:latin typeface="Arial" charset="0"/>
                <a:cs typeface="Times New Roman" pitchFamily="18" charset="0"/>
              </a:rPr>
              <a:t>1.2.4     </a:t>
            </a:r>
            <a:r>
              <a:rPr lang="es-AR" sz="1600" b="1" dirty="0">
                <a:latin typeface="Arial" charset="0"/>
                <a:cs typeface="Times New Roman" pitchFamily="18" charset="0"/>
              </a:rPr>
              <a:t>ACTIVOS INTANGIBLES</a:t>
            </a:r>
            <a:endParaRPr lang="es-AR" sz="1600" dirty="0">
              <a:latin typeface="Arial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  <a:cs typeface="Times New Roman" pitchFamily="18" charset="0"/>
              </a:rPr>
              <a:t>1.2.4.1  </a:t>
            </a:r>
            <a:r>
              <a:rPr lang="es-AR" sz="1600" u="sng" dirty="0" smtClean="0">
                <a:latin typeface="Arial" charset="0"/>
                <a:cs typeface="Times New Roman" pitchFamily="18" charset="0"/>
              </a:rPr>
              <a:t>Marcas y patentes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  <a:cs typeface="Times New Roman" pitchFamily="18" charset="0"/>
              </a:rPr>
              <a:t>1.2.4.1.1</a:t>
            </a:r>
            <a:r>
              <a:rPr lang="es-AR" sz="1600" dirty="0">
                <a:latin typeface="Arial" charset="0"/>
                <a:cs typeface="Times New Roman" pitchFamily="18" charset="0"/>
              </a:rPr>
              <a:t>   Marcas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  <a:cs typeface="Times New Roman" pitchFamily="18" charset="0"/>
              </a:rPr>
              <a:t>1.2.4.1.2</a:t>
            </a:r>
            <a:r>
              <a:rPr lang="es-AR" sz="1600" dirty="0">
                <a:latin typeface="Arial" charset="0"/>
                <a:cs typeface="Times New Roman" pitchFamily="18" charset="0"/>
              </a:rPr>
              <a:t>   Amortización acumulada marcas 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  <a:cs typeface="Times New Roman" pitchFamily="18" charset="0"/>
              </a:rPr>
              <a:t>1.2.4.1.3  </a:t>
            </a:r>
            <a:r>
              <a:rPr lang="es-AR" sz="1600" dirty="0">
                <a:latin typeface="Arial" charset="0"/>
                <a:cs typeface="Times New Roman" pitchFamily="18" charset="0"/>
              </a:rPr>
              <a:t>Patentes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  <a:cs typeface="Times New Roman" pitchFamily="18" charset="0"/>
              </a:rPr>
              <a:t>1.2.4.1.4   </a:t>
            </a:r>
            <a:r>
              <a:rPr lang="es-AR" sz="1600" dirty="0">
                <a:latin typeface="Arial" charset="0"/>
                <a:cs typeface="Times New Roman" pitchFamily="18" charset="0"/>
              </a:rPr>
              <a:t>Amortización acumulada patentes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  <a:cs typeface="Times New Roman" pitchFamily="18" charset="0"/>
              </a:rPr>
              <a:t>1.2.4.2   </a:t>
            </a:r>
            <a:r>
              <a:rPr lang="es-AR" sz="1600" u="sng" dirty="0" smtClean="0">
                <a:latin typeface="Arial" charset="0"/>
                <a:cs typeface="Times New Roman" pitchFamily="18" charset="0"/>
              </a:rPr>
              <a:t>Otros activos intangibles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  <a:cs typeface="Times New Roman" pitchFamily="18" charset="0"/>
              </a:rPr>
              <a:t>1.2.4.2.1  </a:t>
            </a:r>
            <a:r>
              <a:rPr lang="es-AR" sz="1600" dirty="0">
                <a:latin typeface="Arial" charset="0"/>
                <a:cs typeface="Times New Roman" pitchFamily="18" charset="0"/>
              </a:rPr>
              <a:t>Franquicias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  <a:cs typeface="Times New Roman" pitchFamily="18" charset="0"/>
              </a:rPr>
              <a:t>1.2.4.2.2  </a:t>
            </a:r>
            <a:r>
              <a:rPr lang="es-AR" sz="1600" dirty="0">
                <a:latin typeface="Arial" charset="0"/>
                <a:cs typeface="Times New Roman" pitchFamily="18" charset="0"/>
              </a:rPr>
              <a:t>Amortización acumulada franquicias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  <a:cs typeface="Times New Roman" pitchFamily="18" charset="0"/>
              </a:rPr>
              <a:t>1.2.4.2.3  </a:t>
            </a:r>
            <a:r>
              <a:rPr lang="es-AR" sz="1600" dirty="0">
                <a:latin typeface="Arial" charset="0"/>
                <a:cs typeface="Times New Roman" pitchFamily="18" charset="0"/>
              </a:rPr>
              <a:t>Gastos de organización y </a:t>
            </a:r>
            <a:r>
              <a:rPr lang="es-AR" sz="1600" dirty="0" err="1">
                <a:latin typeface="Arial" charset="0"/>
                <a:cs typeface="Times New Roman" pitchFamily="18" charset="0"/>
              </a:rPr>
              <a:t>preoperativos</a:t>
            </a:r>
            <a:endParaRPr lang="es-AR" sz="1600" dirty="0">
              <a:latin typeface="Arial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  <a:cs typeface="Times New Roman" pitchFamily="18" charset="0"/>
              </a:rPr>
              <a:t>1.2.4.2.4  </a:t>
            </a:r>
            <a:r>
              <a:rPr lang="es-AR" sz="1600" dirty="0">
                <a:latin typeface="Arial" charset="0"/>
                <a:cs typeface="Times New Roman" pitchFamily="18" charset="0"/>
              </a:rPr>
              <a:t>Amortización acumulada gastos de organización y </a:t>
            </a:r>
            <a:r>
              <a:rPr lang="es-AR" sz="1600" dirty="0" err="1">
                <a:latin typeface="Arial" charset="0"/>
                <a:cs typeface="Times New Roman" pitchFamily="18" charset="0"/>
              </a:rPr>
              <a:t>preoperativos</a:t>
            </a:r>
            <a:endParaRPr lang="es-AR" sz="1600" dirty="0">
              <a:latin typeface="Arial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  <a:cs typeface="Times New Roman" pitchFamily="18" charset="0"/>
              </a:rPr>
              <a:t>1.2.5   </a:t>
            </a:r>
            <a:r>
              <a:rPr lang="es-AR" sz="1600" b="1" dirty="0">
                <a:latin typeface="Arial" charset="0"/>
                <a:cs typeface="Times New Roman" pitchFamily="18" charset="0"/>
              </a:rPr>
              <a:t>LLAVE DE NEGOCIO</a:t>
            </a:r>
            <a:endParaRPr lang="es-AR" sz="1600" dirty="0">
              <a:latin typeface="Arial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  <a:cs typeface="Times New Roman" pitchFamily="18" charset="0"/>
              </a:rPr>
              <a:t>1.2.5.1  </a:t>
            </a:r>
            <a:r>
              <a:rPr lang="es-AR" sz="1600" u="sng" dirty="0" smtClean="0">
                <a:latin typeface="Arial" charset="0"/>
                <a:cs typeface="Times New Roman" pitchFamily="18" charset="0"/>
              </a:rPr>
              <a:t>Llave de negocio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  <a:cs typeface="Times New Roman" pitchFamily="18" charset="0"/>
              </a:rPr>
              <a:t>1.2.5.1.1 </a:t>
            </a:r>
            <a:r>
              <a:rPr lang="es-AR" sz="1600" dirty="0">
                <a:latin typeface="Arial" charset="0"/>
                <a:cs typeface="Times New Roman" pitchFamily="18" charset="0"/>
              </a:rPr>
              <a:t>Llave de negocio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  <a:cs typeface="Times New Roman" pitchFamily="18" charset="0"/>
              </a:rPr>
              <a:t>1.2.5.1.2 </a:t>
            </a:r>
            <a:r>
              <a:rPr lang="es-AR" sz="1600" dirty="0">
                <a:latin typeface="Arial" charset="0"/>
                <a:cs typeface="Times New Roman" pitchFamily="18" charset="0"/>
              </a:rPr>
              <a:t>Amortización acumulada de llave de negocio</a:t>
            </a:r>
          </a:p>
          <a:p>
            <a:pPr>
              <a:spcBef>
                <a:spcPct val="50000"/>
              </a:spcBef>
            </a:pPr>
            <a:endParaRPr lang="es-ES" sz="16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26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Plan y Manual de Cuentas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758788" y="800158"/>
            <a:ext cx="7482408" cy="5139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1600" dirty="0">
                <a:latin typeface="Arial" charset="0"/>
              </a:rPr>
              <a:t>2. </a:t>
            </a:r>
            <a:r>
              <a:rPr lang="es-AR" sz="1600" b="1" dirty="0">
                <a:latin typeface="Arial" charset="0"/>
              </a:rPr>
              <a:t>PASIVO</a:t>
            </a:r>
            <a:endParaRPr lang="es-AR" sz="16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600" dirty="0">
                <a:latin typeface="Arial" charset="0"/>
              </a:rPr>
              <a:t>2.1 </a:t>
            </a:r>
            <a:r>
              <a:rPr lang="es-AR" sz="1600" b="1" dirty="0">
                <a:latin typeface="Arial" charset="0"/>
              </a:rPr>
              <a:t>PASIVO CORRIENTE</a:t>
            </a:r>
            <a:endParaRPr lang="es-AR" sz="16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600" dirty="0">
                <a:latin typeface="Arial" charset="0"/>
              </a:rPr>
              <a:t>2.1.1 </a:t>
            </a:r>
            <a:r>
              <a:rPr lang="es-AR" sz="1600" b="1" dirty="0">
                <a:latin typeface="Arial" charset="0"/>
              </a:rPr>
              <a:t>DEUDAS </a:t>
            </a:r>
          </a:p>
          <a:p>
            <a:pPr>
              <a:spcBef>
                <a:spcPct val="50000"/>
              </a:spcBef>
            </a:pPr>
            <a:r>
              <a:rPr lang="es-AR" sz="1600" dirty="0">
                <a:latin typeface="Arial" charset="0"/>
              </a:rPr>
              <a:t>2.1.1.1</a:t>
            </a:r>
            <a:r>
              <a:rPr lang="es-AR" sz="1600" b="1" dirty="0">
                <a:latin typeface="Arial" charset="0"/>
              </a:rPr>
              <a:t> </a:t>
            </a:r>
            <a:r>
              <a:rPr lang="es-AR" sz="1600" u="sng" dirty="0" smtClean="0">
                <a:latin typeface="Arial" charset="0"/>
              </a:rPr>
              <a:t>Deudas comerciales</a:t>
            </a:r>
            <a:endParaRPr lang="es-AR" sz="1600" b="1" u="sng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600" dirty="0">
                <a:latin typeface="Arial" charset="0"/>
              </a:rPr>
              <a:t>2.1.1.1.1 Proveedores locales</a:t>
            </a:r>
          </a:p>
          <a:p>
            <a:pPr>
              <a:spcBef>
                <a:spcPct val="50000"/>
              </a:spcBef>
            </a:pPr>
            <a:r>
              <a:rPr lang="es-AR" sz="1600" dirty="0">
                <a:latin typeface="Arial" charset="0"/>
              </a:rPr>
              <a:t>2.1.1.1.2 Proveedores exterior</a:t>
            </a:r>
          </a:p>
          <a:p>
            <a:pPr>
              <a:spcBef>
                <a:spcPct val="50000"/>
              </a:spcBef>
            </a:pPr>
            <a:r>
              <a:rPr lang="es-AR" sz="1600" dirty="0">
                <a:latin typeface="Arial" charset="0"/>
              </a:rPr>
              <a:t>2.1.1.1.3 Obligaciones a pagar</a:t>
            </a:r>
          </a:p>
          <a:p>
            <a:pPr>
              <a:spcBef>
                <a:spcPct val="50000"/>
              </a:spcBef>
            </a:pPr>
            <a:r>
              <a:rPr lang="es-AR" sz="1600" dirty="0">
                <a:latin typeface="Arial" charset="0"/>
              </a:rPr>
              <a:t>2.1.1.1.4 Intereses a devengar</a:t>
            </a:r>
          </a:p>
          <a:p>
            <a:pPr>
              <a:spcBef>
                <a:spcPct val="50000"/>
              </a:spcBef>
            </a:pPr>
            <a:r>
              <a:rPr lang="es-AR" sz="1600" dirty="0">
                <a:latin typeface="Arial" charset="0"/>
              </a:rPr>
              <a:t>2.1.1.1.5 Anticipo de clientes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</a:rPr>
              <a:t>2.1.1.2 </a:t>
            </a:r>
            <a:r>
              <a:rPr lang="es-AR" sz="1600" u="sng" dirty="0" smtClean="0">
                <a:latin typeface="Arial" charset="0"/>
              </a:rPr>
              <a:t>Deudas financieras</a:t>
            </a:r>
            <a:endParaRPr lang="es-AR" sz="16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600" dirty="0">
                <a:latin typeface="Arial" charset="0"/>
              </a:rPr>
              <a:t>2.1.1.2.1 Préstamo Banco Ciudad</a:t>
            </a:r>
          </a:p>
          <a:p>
            <a:pPr>
              <a:spcBef>
                <a:spcPct val="50000"/>
              </a:spcBef>
            </a:pPr>
            <a:r>
              <a:rPr lang="es-AR" sz="1600" dirty="0">
                <a:latin typeface="Arial" charset="0"/>
              </a:rPr>
              <a:t>2.1.1.2.2 Intereses a devengar</a:t>
            </a:r>
          </a:p>
          <a:p>
            <a:pPr>
              <a:spcBef>
                <a:spcPct val="50000"/>
              </a:spcBef>
            </a:pPr>
            <a:r>
              <a:rPr lang="es-AR" sz="1600" dirty="0">
                <a:latin typeface="Arial" charset="0"/>
              </a:rPr>
              <a:t>2.1.1.2.3 Obligaciones negociables</a:t>
            </a:r>
          </a:p>
          <a:p>
            <a:pPr>
              <a:spcBef>
                <a:spcPct val="50000"/>
              </a:spcBef>
            </a:pPr>
            <a:r>
              <a:rPr lang="es-AR" sz="1600" dirty="0">
                <a:latin typeface="Arial" charset="0"/>
              </a:rPr>
              <a:t>2.1.1.2.4 Hipotecas a pagar</a:t>
            </a:r>
            <a:endParaRPr lang="es-ES" sz="16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27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Plan y Manual de Cuentas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755576" y="620688"/>
            <a:ext cx="7698432" cy="580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2.1.1.3  </a:t>
            </a:r>
            <a:r>
              <a:rPr lang="es-AR" sz="1400" u="sng" dirty="0" smtClean="0">
                <a:latin typeface="Arial" charset="0"/>
              </a:rPr>
              <a:t>Deudas sociales y fiscales</a:t>
            </a:r>
            <a:endParaRPr lang="es-AR" sz="1400" u="sng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400" dirty="0">
                <a:latin typeface="Arial" charset="0"/>
              </a:rPr>
              <a:t>2.1.1.3.1 Remuneraciones a pagar</a:t>
            </a:r>
          </a:p>
          <a:p>
            <a:pPr>
              <a:spcBef>
                <a:spcPct val="50000"/>
              </a:spcBef>
            </a:pPr>
            <a:r>
              <a:rPr lang="es-AR" sz="1400" dirty="0">
                <a:latin typeface="Arial" charset="0"/>
              </a:rPr>
              <a:t>2.1.1.3.2 Cargas sociales a pagar</a:t>
            </a:r>
          </a:p>
          <a:p>
            <a:pPr>
              <a:spcBef>
                <a:spcPct val="50000"/>
              </a:spcBef>
            </a:pPr>
            <a:r>
              <a:rPr lang="es-AR" sz="1400" dirty="0">
                <a:latin typeface="Arial" charset="0"/>
              </a:rPr>
              <a:t>2.1.1.3.3 IIBB a pagar</a:t>
            </a:r>
          </a:p>
          <a:p>
            <a:pPr>
              <a:spcBef>
                <a:spcPct val="50000"/>
              </a:spcBef>
            </a:pPr>
            <a:r>
              <a:rPr lang="es-AR" sz="1400" dirty="0">
                <a:latin typeface="Arial" charset="0"/>
              </a:rPr>
              <a:t>2.1.1.3.4 IVA débito fiscal</a:t>
            </a:r>
          </a:p>
          <a:p>
            <a:pPr>
              <a:spcBef>
                <a:spcPct val="50000"/>
              </a:spcBef>
            </a:pPr>
            <a:r>
              <a:rPr lang="es-AR" sz="1400" dirty="0">
                <a:latin typeface="Arial" charset="0"/>
              </a:rPr>
              <a:t>2.1.1.3.5 IVA a pagar</a:t>
            </a:r>
          </a:p>
          <a:p>
            <a:pPr>
              <a:spcBef>
                <a:spcPct val="50000"/>
              </a:spcBef>
            </a:pPr>
            <a:r>
              <a:rPr lang="es-AR" sz="1400" dirty="0">
                <a:latin typeface="Arial" charset="0"/>
              </a:rPr>
              <a:t>2.1.1.3.6 Tasas municipales a pagar</a:t>
            </a:r>
          </a:p>
          <a:p>
            <a:pPr>
              <a:spcBef>
                <a:spcPct val="50000"/>
              </a:spcBef>
            </a:pPr>
            <a:r>
              <a:rPr lang="es-AR" sz="1400" dirty="0">
                <a:latin typeface="Arial" charset="0"/>
              </a:rPr>
              <a:t>2.1.1.3.7 Impuesto inmobiliario a pagar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2.1.1.4  </a:t>
            </a:r>
            <a:r>
              <a:rPr lang="es-AR" sz="1400" u="sng" dirty="0" smtClean="0">
                <a:latin typeface="Arial" charset="0"/>
              </a:rPr>
              <a:t>Otras deudas</a:t>
            </a:r>
            <a:endParaRPr lang="es-AR" sz="14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400" dirty="0">
                <a:latin typeface="Arial" charset="0"/>
              </a:rPr>
              <a:t>2.1.1.4.1 </a:t>
            </a:r>
            <a:r>
              <a:rPr lang="es-AR" sz="1400" dirty="0" smtClean="0">
                <a:latin typeface="Arial" charset="0"/>
              </a:rPr>
              <a:t> Acreedores </a:t>
            </a:r>
            <a:r>
              <a:rPr lang="es-AR" sz="1400" dirty="0">
                <a:latin typeface="Arial" charset="0"/>
              </a:rPr>
              <a:t>prendarios</a:t>
            </a:r>
          </a:p>
          <a:p>
            <a:pPr>
              <a:spcBef>
                <a:spcPct val="50000"/>
              </a:spcBef>
            </a:pPr>
            <a:r>
              <a:rPr lang="es-AR" sz="1400" dirty="0">
                <a:latin typeface="Arial" charset="0"/>
              </a:rPr>
              <a:t>2.1.1.4.2 </a:t>
            </a:r>
            <a:r>
              <a:rPr lang="es-AR" sz="1400" dirty="0" smtClean="0">
                <a:latin typeface="Arial" charset="0"/>
              </a:rPr>
              <a:t> Acreedores </a:t>
            </a:r>
            <a:r>
              <a:rPr lang="es-AR" sz="1400" dirty="0">
                <a:latin typeface="Arial" charset="0"/>
              </a:rPr>
              <a:t>varios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2.1.2 </a:t>
            </a:r>
            <a:r>
              <a:rPr lang="es-AR" sz="1400" b="1" dirty="0">
                <a:latin typeface="Arial" charset="0"/>
              </a:rPr>
              <a:t>PREVISIONES</a:t>
            </a:r>
            <a:endParaRPr lang="es-AR" sz="14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2.1.2.1 </a:t>
            </a:r>
            <a:r>
              <a:rPr lang="es-AR" sz="1400" u="sng" dirty="0" smtClean="0">
                <a:latin typeface="Arial" charset="0"/>
              </a:rPr>
              <a:t>Previsiones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2.1.2.1.1 Previsiones </a:t>
            </a:r>
            <a:r>
              <a:rPr lang="es-AR" sz="1400" dirty="0">
                <a:latin typeface="Arial" charset="0"/>
              </a:rPr>
              <a:t>para juicios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2.1.2.1.2 Previsiones </a:t>
            </a:r>
            <a:r>
              <a:rPr lang="es-AR" sz="1400" dirty="0">
                <a:latin typeface="Arial" charset="0"/>
              </a:rPr>
              <a:t>para despidos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2.1.2.1.3 Previsiones </a:t>
            </a:r>
            <a:r>
              <a:rPr lang="es-AR" sz="1400" dirty="0">
                <a:latin typeface="Arial" charset="0"/>
              </a:rPr>
              <a:t>para garantías</a:t>
            </a:r>
          </a:p>
          <a:p>
            <a:pPr>
              <a:spcBef>
                <a:spcPct val="50000"/>
              </a:spcBef>
            </a:pPr>
            <a:endParaRPr lang="es-AR" sz="14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400" dirty="0">
                <a:latin typeface="Arial" charset="0"/>
              </a:rPr>
              <a:t>2.2 </a:t>
            </a:r>
            <a:r>
              <a:rPr lang="es-AR" sz="1400" b="1" dirty="0">
                <a:latin typeface="Arial" charset="0"/>
              </a:rPr>
              <a:t>PASIVO NO CORRIENTE</a:t>
            </a:r>
            <a:endParaRPr lang="es-ES" sz="1400" b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28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Plan y Manual de Cuentas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755576" y="764704"/>
            <a:ext cx="7848600" cy="580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1400" dirty="0">
                <a:latin typeface="Arial" charset="0"/>
              </a:rPr>
              <a:t>3. </a:t>
            </a:r>
            <a:r>
              <a:rPr lang="es-AR" sz="1400" b="1" dirty="0">
                <a:latin typeface="Arial" charset="0"/>
              </a:rPr>
              <a:t>PATRIMONIO NETO</a:t>
            </a:r>
          </a:p>
          <a:p>
            <a:pPr>
              <a:spcBef>
                <a:spcPct val="50000"/>
              </a:spcBef>
            </a:pPr>
            <a:r>
              <a:rPr lang="es-AR" sz="1400" dirty="0">
                <a:latin typeface="Arial" charset="0"/>
              </a:rPr>
              <a:t>3.1 </a:t>
            </a:r>
            <a:r>
              <a:rPr lang="es-AR" sz="1400" b="1" dirty="0">
                <a:latin typeface="Arial" charset="0"/>
              </a:rPr>
              <a:t>APORTE DE LOS PROPIETARIOS</a:t>
            </a:r>
            <a:endParaRPr lang="es-AR" sz="14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3.1.1 Aportes de los propietarios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3.1.1.1 </a:t>
            </a:r>
            <a:r>
              <a:rPr lang="es-AR" sz="1400" u="sng" dirty="0" smtClean="0">
                <a:latin typeface="Arial" charset="0"/>
              </a:rPr>
              <a:t>Aportes capitalizados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3.1.1.1.1 </a:t>
            </a:r>
            <a:r>
              <a:rPr lang="es-AR" sz="1400" dirty="0">
                <a:latin typeface="Arial" charset="0"/>
              </a:rPr>
              <a:t>Capital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3.1.1.1.2 </a:t>
            </a:r>
            <a:r>
              <a:rPr lang="es-AR" sz="1400" dirty="0">
                <a:latin typeface="Arial" charset="0"/>
              </a:rPr>
              <a:t>Ajuste de capital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3.1.1.2 </a:t>
            </a:r>
            <a:r>
              <a:rPr lang="es-AR" sz="1400" u="sng" dirty="0" smtClean="0">
                <a:latin typeface="Arial" charset="0"/>
              </a:rPr>
              <a:t>Aportes no capitalizados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3.1.1.2.1 </a:t>
            </a:r>
            <a:r>
              <a:rPr lang="es-AR" sz="1400" dirty="0">
                <a:latin typeface="Arial" charset="0"/>
              </a:rPr>
              <a:t>Prima de emisión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3.1.1.2.2 </a:t>
            </a:r>
            <a:r>
              <a:rPr lang="es-AR" sz="1400" dirty="0">
                <a:latin typeface="Arial" charset="0"/>
              </a:rPr>
              <a:t>Aportes irrevocables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3.2 </a:t>
            </a:r>
            <a:r>
              <a:rPr lang="es-AR" sz="1400" b="1" dirty="0">
                <a:latin typeface="Arial" charset="0"/>
              </a:rPr>
              <a:t>RESULTADOS ACUMULADOS</a:t>
            </a:r>
            <a:endParaRPr lang="es-AR" sz="14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400" dirty="0">
                <a:latin typeface="Arial" charset="0"/>
              </a:rPr>
              <a:t>3.2.1 Resultados no asignados</a:t>
            </a:r>
          </a:p>
          <a:p>
            <a:pPr>
              <a:spcBef>
                <a:spcPct val="50000"/>
              </a:spcBef>
            </a:pPr>
            <a:r>
              <a:rPr lang="es-AR" sz="1400" dirty="0">
                <a:latin typeface="Arial" charset="0"/>
              </a:rPr>
              <a:t>3.2.1.1 </a:t>
            </a:r>
            <a:r>
              <a:rPr lang="es-AR" sz="1400" u="sng" dirty="0" smtClean="0">
                <a:latin typeface="Arial" charset="0"/>
              </a:rPr>
              <a:t>Resultados de ejercicios anteriores</a:t>
            </a:r>
            <a:endParaRPr lang="es-AR" sz="1400" u="sng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3.2.1.1.1 Resultados de ejercicios anteriores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3.2.1.1.2  Resultado del ejercicio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3.2.2 Reservas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3.2.2.1 </a:t>
            </a:r>
            <a:r>
              <a:rPr lang="es-AR" sz="1400" u="sng" dirty="0" smtClean="0">
                <a:latin typeface="Arial" charset="0"/>
              </a:rPr>
              <a:t>Reservas legales</a:t>
            </a:r>
            <a:endParaRPr lang="es-AR" sz="1400" u="sng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3.2.2.1.1 </a:t>
            </a:r>
            <a:r>
              <a:rPr lang="es-AR" sz="1400" dirty="0">
                <a:latin typeface="Arial" charset="0"/>
              </a:rPr>
              <a:t>Reserva legal</a:t>
            </a:r>
          </a:p>
          <a:p>
            <a:pPr>
              <a:spcBef>
                <a:spcPct val="50000"/>
              </a:spcBef>
            </a:pPr>
            <a:endParaRPr lang="es-AR" sz="1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29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Plan y Manual de Cuentas</a:t>
            </a:r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755576" y="692696"/>
            <a:ext cx="7770440" cy="435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1400" dirty="0">
                <a:latin typeface="Arial" charset="0"/>
              </a:rPr>
              <a:t>4. </a:t>
            </a:r>
            <a:r>
              <a:rPr lang="es-AR" sz="1600" b="1" dirty="0">
                <a:latin typeface="Arial" charset="0"/>
              </a:rPr>
              <a:t>RESULTADOS POSITIVOS</a:t>
            </a:r>
            <a:endParaRPr lang="es-AR" sz="16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600" dirty="0">
                <a:latin typeface="Arial" charset="0"/>
              </a:rPr>
              <a:t>4.1 </a:t>
            </a:r>
            <a:r>
              <a:rPr lang="es-AR" sz="1600" b="1" dirty="0">
                <a:latin typeface="Arial" charset="0"/>
              </a:rPr>
              <a:t>RESULTADOS POSITIVOS ORDINARIOS</a:t>
            </a:r>
            <a:endParaRPr lang="es-AR" sz="16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600" dirty="0">
                <a:latin typeface="Arial" charset="0"/>
              </a:rPr>
              <a:t>4.1.1 </a:t>
            </a:r>
            <a:r>
              <a:rPr lang="es-AR" sz="1600" b="1" dirty="0">
                <a:latin typeface="Arial" charset="0"/>
              </a:rPr>
              <a:t>RESULTADOS OPERATIVOS</a:t>
            </a:r>
            <a:endParaRPr lang="es-AR" sz="16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600" dirty="0">
                <a:latin typeface="Arial" charset="0"/>
              </a:rPr>
              <a:t>4.1.1.1 </a:t>
            </a:r>
            <a:r>
              <a:rPr lang="es-AR" sz="1600" u="sng" dirty="0">
                <a:latin typeface="Arial" charset="0"/>
              </a:rPr>
              <a:t>Ventas</a:t>
            </a:r>
          </a:p>
          <a:p>
            <a:pPr>
              <a:spcBef>
                <a:spcPct val="50000"/>
              </a:spcBef>
            </a:pPr>
            <a:r>
              <a:rPr lang="es-AR" sz="1600" dirty="0">
                <a:latin typeface="Arial" charset="0"/>
              </a:rPr>
              <a:t>4.1.1.1.1 Ventas mayoristas</a:t>
            </a:r>
          </a:p>
          <a:p>
            <a:pPr>
              <a:spcBef>
                <a:spcPct val="50000"/>
              </a:spcBef>
            </a:pPr>
            <a:r>
              <a:rPr lang="es-AR" sz="1600" dirty="0">
                <a:latin typeface="Arial" charset="0"/>
              </a:rPr>
              <a:t>4.1.1.1.2 Ventas minoristas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</a:rPr>
              <a:t>4.1.2 </a:t>
            </a:r>
            <a:r>
              <a:rPr lang="es-AR" sz="1600" b="1" dirty="0">
                <a:latin typeface="Arial" charset="0"/>
              </a:rPr>
              <a:t>RESULTADOS FINANCIEROS Y POR TENENCIA</a:t>
            </a:r>
            <a:endParaRPr lang="es-AR" sz="16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600" dirty="0">
                <a:latin typeface="Arial" charset="0"/>
              </a:rPr>
              <a:t>4.1.2.1 </a:t>
            </a:r>
            <a:r>
              <a:rPr lang="es-AR" sz="1600" u="sng" dirty="0">
                <a:latin typeface="Arial" charset="0"/>
              </a:rPr>
              <a:t>Resultados por tenencia generados por activos</a:t>
            </a:r>
          </a:p>
          <a:p>
            <a:pPr>
              <a:spcBef>
                <a:spcPct val="50000"/>
              </a:spcBef>
            </a:pPr>
            <a:r>
              <a:rPr lang="es-AR" sz="1600" dirty="0">
                <a:latin typeface="Arial" charset="0"/>
              </a:rPr>
              <a:t>4.1.2.1.1 Resultado por tenencia de bienes de cambio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</a:rPr>
              <a:t>4.1.2.1.2Intereses </a:t>
            </a:r>
            <a:r>
              <a:rPr lang="es-AR" sz="1600" dirty="0">
                <a:latin typeface="Arial" charset="0"/>
              </a:rPr>
              <a:t>bancarios ganados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</a:rPr>
              <a:t>4.1.2.1.3 </a:t>
            </a:r>
            <a:r>
              <a:rPr lang="es-AR" sz="1600" dirty="0">
                <a:latin typeface="Arial" charset="0"/>
              </a:rPr>
              <a:t>Diferencia de cambio</a:t>
            </a:r>
          </a:p>
          <a:p>
            <a:pPr>
              <a:spcBef>
                <a:spcPct val="50000"/>
              </a:spcBef>
            </a:pPr>
            <a:endParaRPr lang="es-AR" sz="1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33" name="Group 22"/>
          <p:cNvGrpSpPr>
            <a:grpSpLocks/>
          </p:cNvGrpSpPr>
          <p:nvPr/>
        </p:nvGrpSpPr>
        <p:grpSpPr bwMode="auto">
          <a:xfrm>
            <a:off x="1905000" y="1773238"/>
            <a:ext cx="5324855" cy="4535487"/>
            <a:chOff x="1905000" y="1773238"/>
            <a:chExt cx="5324855" cy="4535487"/>
          </a:xfrm>
        </p:grpSpPr>
        <p:sp>
          <p:nvSpPr>
            <p:cNvPr id="16" name="Freeform 2"/>
            <p:cNvSpPr>
              <a:spLocks/>
            </p:cNvSpPr>
            <p:nvPr/>
          </p:nvSpPr>
          <p:spPr bwMode="blackWhite">
            <a:xfrm>
              <a:off x="5729288" y="3216275"/>
              <a:ext cx="1381125" cy="1874838"/>
            </a:xfrm>
            <a:custGeom>
              <a:avLst/>
              <a:gdLst>
                <a:gd name="T0" fmla="*/ 461616 w 852"/>
                <a:gd name="T1" fmla="*/ 1873218 h 1157"/>
                <a:gd name="T2" fmla="*/ 1493670 w 852"/>
                <a:gd name="T3" fmla="*/ 1852152 h 1157"/>
                <a:gd name="T4" fmla="*/ 1172469 w 852"/>
                <a:gd name="T5" fmla="*/ 1672284 h 1157"/>
                <a:gd name="T6" fmla="*/ 1233901 w 852"/>
                <a:gd name="T7" fmla="*/ 1552372 h 1157"/>
                <a:gd name="T8" fmla="*/ 1286557 w 852"/>
                <a:gd name="T9" fmla="*/ 1429219 h 1157"/>
                <a:gd name="T10" fmla="*/ 1330437 w 852"/>
                <a:gd name="T11" fmla="*/ 1302826 h 1157"/>
                <a:gd name="T12" fmla="*/ 1360275 w 852"/>
                <a:gd name="T13" fmla="*/ 1171571 h 1157"/>
                <a:gd name="T14" fmla="*/ 1386603 w 852"/>
                <a:gd name="T15" fmla="*/ 1040316 h 1157"/>
                <a:gd name="T16" fmla="*/ 1400645 w 852"/>
                <a:gd name="T17" fmla="*/ 909061 h 1157"/>
                <a:gd name="T18" fmla="*/ 1405910 w 852"/>
                <a:gd name="T19" fmla="*/ 774566 h 1157"/>
                <a:gd name="T20" fmla="*/ 1400645 w 852"/>
                <a:gd name="T21" fmla="*/ 640070 h 1157"/>
                <a:gd name="T22" fmla="*/ 1384848 w 852"/>
                <a:gd name="T23" fmla="*/ 508815 h 1157"/>
                <a:gd name="T24" fmla="*/ 1360275 w 852"/>
                <a:gd name="T25" fmla="*/ 377560 h 1157"/>
                <a:gd name="T26" fmla="*/ 1326926 w 852"/>
                <a:gd name="T27" fmla="*/ 247926 h 1157"/>
                <a:gd name="T28" fmla="*/ 1281291 w 852"/>
                <a:gd name="T29" fmla="*/ 121532 h 1157"/>
                <a:gd name="T30" fmla="*/ 1230391 w 852"/>
                <a:gd name="T31" fmla="*/ 0 h 1157"/>
                <a:gd name="T32" fmla="*/ 956581 w 852"/>
                <a:gd name="T33" fmla="*/ 479647 h 1157"/>
                <a:gd name="T34" fmla="*/ 365080 w 852"/>
                <a:gd name="T35" fmla="*/ 471545 h 1157"/>
                <a:gd name="T36" fmla="*/ 389653 w 852"/>
                <a:gd name="T37" fmla="*/ 559048 h 1157"/>
                <a:gd name="T38" fmla="*/ 405450 w 852"/>
                <a:gd name="T39" fmla="*/ 651413 h 1157"/>
                <a:gd name="T40" fmla="*/ 412470 w 852"/>
                <a:gd name="T41" fmla="*/ 743777 h 1157"/>
                <a:gd name="T42" fmla="*/ 410715 w 852"/>
                <a:gd name="T43" fmla="*/ 832901 h 1157"/>
                <a:gd name="T44" fmla="*/ 401939 w 852"/>
                <a:gd name="T45" fmla="*/ 925266 h 1157"/>
                <a:gd name="T46" fmla="*/ 380877 w 852"/>
                <a:gd name="T47" fmla="*/ 1016010 h 1157"/>
                <a:gd name="T48" fmla="*/ 356304 w 852"/>
                <a:gd name="T49" fmla="*/ 1106754 h 1157"/>
                <a:gd name="T50" fmla="*/ 317690 w 852"/>
                <a:gd name="T51" fmla="*/ 1189396 h 1157"/>
                <a:gd name="T52" fmla="*/ 0 w 852"/>
                <a:gd name="T53" fmla="*/ 1017630 h 1157"/>
                <a:gd name="T54" fmla="*/ 461616 w 852"/>
                <a:gd name="T55" fmla="*/ 1873218 h 115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52"/>
                <a:gd name="T85" fmla="*/ 0 h 1157"/>
                <a:gd name="T86" fmla="*/ 852 w 852"/>
                <a:gd name="T87" fmla="*/ 1157 h 115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52" h="1157">
                  <a:moveTo>
                    <a:pt x="263" y="1156"/>
                  </a:moveTo>
                  <a:lnTo>
                    <a:pt x="851" y="1143"/>
                  </a:lnTo>
                  <a:lnTo>
                    <a:pt x="668" y="1032"/>
                  </a:lnTo>
                  <a:lnTo>
                    <a:pt x="703" y="958"/>
                  </a:lnTo>
                  <a:lnTo>
                    <a:pt x="733" y="882"/>
                  </a:lnTo>
                  <a:lnTo>
                    <a:pt x="758" y="804"/>
                  </a:lnTo>
                  <a:lnTo>
                    <a:pt x="775" y="723"/>
                  </a:lnTo>
                  <a:lnTo>
                    <a:pt x="790" y="642"/>
                  </a:lnTo>
                  <a:lnTo>
                    <a:pt x="798" y="561"/>
                  </a:lnTo>
                  <a:lnTo>
                    <a:pt x="801" y="478"/>
                  </a:lnTo>
                  <a:lnTo>
                    <a:pt x="798" y="395"/>
                  </a:lnTo>
                  <a:lnTo>
                    <a:pt x="789" y="314"/>
                  </a:lnTo>
                  <a:lnTo>
                    <a:pt x="775" y="233"/>
                  </a:lnTo>
                  <a:lnTo>
                    <a:pt x="756" y="153"/>
                  </a:lnTo>
                  <a:lnTo>
                    <a:pt x="730" y="75"/>
                  </a:lnTo>
                  <a:lnTo>
                    <a:pt x="701" y="0"/>
                  </a:lnTo>
                  <a:lnTo>
                    <a:pt x="545" y="296"/>
                  </a:lnTo>
                  <a:lnTo>
                    <a:pt x="208" y="291"/>
                  </a:lnTo>
                  <a:lnTo>
                    <a:pt x="222" y="345"/>
                  </a:lnTo>
                  <a:lnTo>
                    <a:pt x="231" y="402"/>
                  </a:lnTo>
                  <a:lnTo>
                    <a:pt x="235" y="459"/>
                  </a:lnTo>
                  <a:lnTo>
                    <a:pt x="234" y="514"/>
                  </a:lnTo>
                  <a:lnTo>
                    <a:pt x="229" y="571"/>
                  </a:lnTo>
                  <a:lnTo>
                    <a:pt x="217" y="627"/>
                  </a:lnTo>
                  <a:lnTo>
                    <a:pt x="203" y="683"/>
                  </a:lnTo>
                  <a:lnTo>
                    <a:pt x="181" y="734"/>
                  </a:lnTo>
                  <a:lnTo>
                    <a:pt x="0" y="628"/>
                  </a:lnTo>
                  <a:lnTo>
                    <a:pt x="263" y="1156"/>
                  </a:lnTo>
                </a:path>
              </a:pathLst>
            </a:custGeom>
            <a:solidFill>
              <a:schemeClr val="accent3"/>
            </a:solidFill>
            <a:ln w="12700" cap="rnd">
              <a:solidFill>
                <a:schemeClr val="bg1"/>
              </a:solidFill>
              <a:round/>
              <a:headEnd/>
              <a:tailEnd/>
            </a:ln>
          </p:spPr>
          <p:txBody>
            <a:bodyPr lIns="36000" tIns="36000" rIns="36000" bIns="36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4936" name="Freeform 3"/>
            <p:cNvSpPr>
              <a:spLocks/>
            </p:cNvSpPr>
            <p:nvPr/>
          </p:nvSpPr>
          <p:spPr bwMode="blackWhite">
            <a:xfrm>
              <a:off x="5221288" y="2070100"/>
              <a:ext cx="1797050" cy="1557338"/>
            </a:xfrm>
            <a:custGeom>
              <a:avLst/>
              <a:gdLst>
                <a:gd name="T0" fmla="*/ 2147483647 w 1109"/>
                <a:gd name="T1" fmla="*/ 2147483647 h 962"/>
                <a:gd name="T2" fmla="*/ 2147483647 w 1109"/>
                <a:gd name="T3" fmla="*/ 2147483647 h 962"/>
                <a:gd name="T4" fmla="*/ 2147483647 w 1109"/>
                <a:gd name="T5" fmla="*/ 2147483647 h 962"/>
                <a:gd name="T6" fmla="*/ 2147483647 w 1109"/>
                <a:gd name="T7" fmla="*/ 2147483647 h 962"/>
                <a:gd name="T8" fmla="*/ 2147483647 w 1109"/>
                <a:gd name="T9" fmla="*/ 2147483647 h 962"/>
                <a:gd name="T10" fmla="*/ 2147483647 w 1109"/>
                <a:gd name="T11" fmla="*/ 2147483647 h 962"/>
                <a:gd name="T12" fmla="*/ 2147483647 w 1109"/>
                <a:gd name="T13" fmla="*/ 2147483647 h 962"/>
                <a:gd name="T14" fmla="*/ 2147483647 w 1109"/>
                <a:gd name="T15" fmla="*/ 2147483647 h 962"/>
                <a:gd name="T16" fmla="*/ 2147483647 w 1109"/>
                <a:gd name="T17" fmla="*/ 2147483647 h 962"/>
                <a:gd name="T18" fmla="*/ 2147483647 w 1109"/>
                <a:gd name="T19" fmla="*/ 2147483647 h 962"/>
                <a:gd name="T20" fmla="*/ 2147483647 w 1109"/>
                <a:gd name="T21" fmla="*/ 2147483647 h 962"/>
                <a:gd name="T22" fmla="*/ 2147483647 w 1109"/>
                <a:gd name="T23" fmla="*/ 2147483647 h 962"/>
                <a:gd name="T24" fmla="*/ 2147483647 w 1109"/>
                <a:gd name="T25" fmla="*/ 2147483647 h 962"/>
                <a:gd name="T26" fmla="*/ 2147483647 w 1109"/>
                <a:gd name="T27" fmla="*/ 2147483647 h 962"/>
                <a:gd name="T28" fmla="*/ 2147483647 w 1109"/>
                <a:gd name="T29" fmla="*/ 2147483647 h 962"/>
                <a:gd name="T30" fmla="*/ 2147483647 w 1109"/>
                <a:gd name="T31" fmla="*/ 2147483647 h 962"/>
                <a:gd name="T32" fmla="*/ 2147483647 w 1109"/>
                <a:gd name="T33" fmla="*/ 2147483647 h 962"/>
                <a:gd name="T34" fmla="*/ 2147483647 w 1109"/>
                <a:gd name="T35" fmla="*/ 2147483647 h 962"/>
                <a:gd name="T36" fmla="*/ 2147483647 w 1109"/>
                <a:gd name="T37" fmla="*/ 2147483647 h 962"/>
                <a:gd name="T38" fmla="*/ 0 w 1109"/>
                <a:gd name="T39" fmla="*/ 0 h 962"/>
                <a:gd name="T40" fmla="*/ 2147483647 w 1109"/>
                <a:gd name="T41" fmla="*/ 2147483647 h 962"/>
                <a:gd name="T42" fmla="*/ 2147483647 w 1109"/>
                <a:gd name="T43" fmla="*/ 2147483647 h 962"/>
                <a:gd name="T44" fmla="*/ 2147483647 w 1109"/>
                <a:gd name="T45" fmla="*/ 2147483647 h 962"/>
                <a:gd name="T46" fmla="*/ 2147483647 w 1109"/>
                <a:gd name="T47" fmla="*/ 2147483647 h 962"/>
                <a:gd name="T48" fmla="*/ 2147483647 w 1109"/>
                <a:gd name="T49" fmla="*/ 2147483647 h 962"/>
                <a:gd name="T50" fmla="*/ 2147483647 w 1109"/>
                <a:gd name="T51" fmla="*/ 2147483647 h 962"/>
                <a:gd name="T52" fmla="*/ 2147483647 w 1109"/>
                <a:gd name="T53" fmla="*/ 2147483647 h 962"/>
                <a:gd name="T54" fmla="*/ 2147483647 w 1109"/>
                <a:gd name="T55" fmla="*/ 2147483647 h 962"/>
                <a:gd name="T56" fmla="*/ 2147483647 w 1109"/>
                <a:gd name="T57" fmla="*/ 2147483647 h 962"/>
                <a:gd name="T58" fmla="*/ 2147483647 w 1109"/>
                <a:gd name="T59" fmla="*/ 2147483647 h 962"/>
                <a:gd name="T60" fmla="*/ 2147483647 w 1109"/>
                <a:gd name="T61" fmla="*/ 2147483647 h 96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109"/>
                <a:gd name="T94" fmla="*/ 0 h 962"/>
                <a:gd name="T95" fmla="*/ 1109 w 1109"/>
                <a:gd name="T96" fmla="*/ 962 h 962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109" h="962">
                  <a:moveTo>
                    <a:pt x="246" y="959"/>
                  </a:moveTo>
                  <a:lnTo>
                    <a:pt x="839" y="961"/>
                  </a:lnTo>
                  <a:lnTo>
                    <a:pt x="934" y="786"/>
                  </a:lnTo>
                  <a:lnTo>
                    <a:pt x="1023" y="611"/>
                  </a:lnTo>
                  <a:lnTo>
                    <a:pt x="1108" y="429"/>
                  </a:lnTo>
                  <a:lnTo>
                    <a:pt x="930" y="539"/>
                  </a:lnTo>
                  <a:lnTo>
                    <a:pt x="885" y="471"/>
                  </a:lnTo>
                  <a:lnTo>
                    <a:pt x="837" y="406"/>
                  </a:lnTo>
                  <a:lnTo>
                    <a:pt x="783" y="344"/>
                  </a:lnTo>
                  <a:lnTo>
                    <a:pt x="724" y="287"/>
                  </a:lnTo>
                  <a:lnTo>
                    <a:pt x="663" y="235"/>
                  </a:lnTo>
                  <a:lnTo>
                    <a:pt x="598" y="188"/>
                  </a:lnTo>
                  <a:lnTo>
                    <a:pt x="530" y="145"/>
                  </a:lnTo>
                  <a:lnTo>
                    <a:pt x="460" y="107"/>
                  </a:lnTo>
                  <a:lnTo>
                    <a:pt x="387" y="75"/>
                  </a:lnTo>
                  <a:lnTo>
                    <a:pt x="311" y="48"/>
                  </a:lnTo>
                  <a:lnTo>
                    <a:pt x="236" y="27"/>
                  </a:lnTo>
                  <a:lnTo>
                    <a:pt x="158" y="12"/>
                  </a:lnTo>
                  <a:lnTo>
                    <a:pt x="79" y="2"/>
                  </a:lnTo>
                  <a:lnTo>
                    <a:pt x="0" y="0"/>
                  </a:lnTo>
                  <a:lnTo>
                    <a:pt x="210" y="277"/>
                  </a:lnTo>
                  <a:lnTo>
                    <a:pt x="80" y="601"/>
                  </a:lnTo>
                  <a:lnTo>
                    <a:pt x="134" y="614"/>
                  </a:lnTo>
                  <a:lnTo>
                    <a:pt x="186" y="631"/>
                  </a:lnTo>
                  <a:lnTo>
                    <a:pt x="236" y="654"/>
                  </a:lnTo>
                  <a:lnTo>
                    <a:pt x="283" y="681"/>
                  </a:lnTo>
                  <a:lnTo>
                    <a:pt x="328" y="715"/>
                  </a:lnTo>
                  <a:lnTo>
                    <a:pt x="370" y="752"/>
                  </a:lnTo>
                  <a:lnTo>
                    <a:pt x="408" y="792"/>
                  </a:lnTo>
                  <a:lnTo>
                    <a:pt x="446" y="837"/>
                  </a:lnTo>
                  <a:lnTo>
                    <a:pt x="246" y="959"/>
                  </a:lnTo>
                </a:path>
              </a:pathLst>
            </a:custGeom>
            <a:solidFill>
              <a:schemeClr val="accent2"/>
            </a:solidFill>
            <a:ln w="12700" cap="rnd">
              <a:solidFill>
                <a:schemeClr val="bg1"/>
              </a:solidFill>
              <a:round/>
              <a:headEnd/>
              <a:tailEnd/>
            </a:ln>
          </p:spPr>
          <p:txBody>
            <a:bodyPr lIns="36000" tIns="36000" rIns="36000" bIns="36000"/>
            <a:lstStyle/>
            <a:p>
              <a:endParaRPr lang="es-AR"/>
            </a:p>
          </p:txBody>
        </p:sp>
        <p:sp>
          <p:nvSpPr>
            <p:cNvPr id="124937" name="Freeform 4"/>
            <p:cNvSpPr>
              <a:spLocks/>
            </p:cNvSpPr>
            <p:nvPr/>
          </p:nvSpPr>
          <p:spPr bwMode="blackWhite">
            <a:xfrm>
              <a:off x="1905000" y="1773238"/>
              <a:ext cx="3573463" cy="1779587"/>
            </a:xfrm>
            <a:custGeom>
              <a:avLst/>
              <a:gdLst>
                <a:gd name="T0" fmla="*/ 0 w 2206"/>
                <a:gd name="T1" fmla="*/ 2147483647 h 1099"/>
                <a:gd name="T2" fmla="*/ 2147483647 w 2206"/>
                <a:gd name="T3" fmla="*/ 2147483647 h 1099"/>
                <a:gd name="T4" fmla="*/ 2147483647 w 2206"/>
                <a:gd name="T5" fmla="*/ 2147483647 h 1099"/>
                <a:gd name="T6" fmla="*/ 2147483647 w 2206"/>
                <a:gd name="T7" fmla="*/ 2147483647 h 1099"/>
                <a:gd name="T8" fmla="*/ 2147483647 w 2206"/>
                <a:gd name="T9" fmla="*/ 2147483647 h 1099"/>
                <a:gd name="T10" fmla="*/ 2147483647 w 2206"/>
                <a:gd name="T11" fmla="*/ 2147483647 h 1099"/>
                <a:gd name="T12" fmla="*/ 2147483647 w 2206"/>
                <a:gd name="T13" fmla="*/ 2147483647 h 1099"/>
                <a:gd name="T14" fmla="*/ 2147483647 w 2206"/>
                <a:gd name="T15" fmla="*/ 2147483647 h 1099"/>
                <a:gd name="T16" fmla="*/ 2147483647 w 2206"/>
                <a:gd name="T17" fmla="*/ 2147483647 h 1099"/>
                <a:gd name="T18" fmla="*/ 2147483647 w 2206"/>
                <a:gd name="T19" fmla="*/ 2147483647 h 1099"/>
                <a:gd name="T20" fmla="*/ 2147483647 w 2206"/>
                <a:gd name="T21" fmla="*/ 2147483647 h 1099"/>
                <a:gd name="T22" fmla="*/ 2147483647 w 2206"/>
                <a:gd name="T23" fmla="*/ 2147483647 h 1099"/>
                <a:gd name="T24" fmla="*/ 2147483647 w 2206"/>
                <a:gd name="T25" fmla="*/ 2147483647 h 1099"/>
                <a:gd name="T26" fmla="*/ 2147483647 w 2206"/>
                <a:gd name="T27" fmla="*/ 2147483647 h 1099"/>
                <a:gd name="T28" fmla="*/ 2147483647 w 2206"/>
                <a:gd name="T29" fmla="*/ 0 h 1099"/>
                <a:gd name="T30" fmla="*/ 2147483647 w 2206"/>
                <a:gd name="T31" fmla="*/ 2147483647 h 1099"/>
                <a:gd name="T32" fmla="*/ 0 w 2206"/>
                <a:gd name="T33" fmla="*/ 2147483647 h 1099"/>
                <a:gd name="T34" fmla="*/ 0 w 2206"/>
                <a:gd name="T35" fmla="*/ 2147483647 h 109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206"/>
                <a:gd name="T55" fmla="*/ 0 h 1099"/>
                <a:gd name="T56" fmla="*/ 2206 w 2206"/>
                <a:gd name="T57" fmla="*/ 1099 h 1099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206" h="1099">
                  <a:moveTo>
                    <a:pt x="0" y="864"/>
                  </a:moveTo>
                  <a:lnTo>
                    <a:pt x="1339" y="864"/>
                  </a:lnTo>
                  <a:lnTo>
                    <a:pt x="1552" y="1098"/>
                  </a:lnTo>
                  <a:lnTo>
                    <a:pt x="1587" y="1045"/>
                  </a:lnTo>
                  <a:lnTo>
                    <a:pt x="1625" y="996"/>
                  </a:lnTo>
                  <a:lnTo>
                    <a:pt x="1666" y="948"/>
                  </a:lnTo>
                  <a:lnTo>
                    <a:pt x="1711" y="906"/>
                  </a:lnTo>
                  <a:lnTo>
                    <a:pt x="1754" y="872"/>
                  </a:lnTo>
                  <a:lnTo>
                    <a:pt x="1800" y="845"/>
                  </a:lnTo>
                  <a:lnTo>
                    <a:pt x="1850" y="822"/>
                  </a:lnTo>
                  <a:lnTo>
                    <a:pt x="1900" y="803"/>
                  </a:lnTo>
                  <a:lnTo>
                    <a:pt x="1953" y="790"/>
                  </a:lnTo>
                  <a:lnTo>
                    <a:pt x="1983" y="1013"/>
                  </a:lnTo>
                  <a:lnTo>
                    <a:pt x="2205" y="471"/>
                  </a:lnTo>
                  <a:lnTo>
                    <a:pt x="1872" y="0"/>
                  </a:lnTo>
                  <a:lnTo>
                    <a:pt x="1873" y="196"/>
                  </a:lnTo>
                  <a:lnTo>
                    <a:pt x="0" y="196"/>
                  </a:lnTo>
                  <a:lnTo>
                    <a:pt x="0" y="864"/>
                  </a:lnTo>
                </a:path>
              </a:pathLst>
            </a:custGeom>
            <a:solidFill>
              <a:schemeClr val="accent1"/>
            </a:solidFill>
            <a:ln w="12700" cap="rnd">
              <a:solidFill>
                <a:schemeClr val="bg1"/>
              </a:solidFill>
              <a:round/>
              <a:headEnd/>
              <a:tailEnd/>
            </a:ln>
          </p:spPr>
          <p:txBody>
            <a:bodyPr lIns="36000" tIns="36000" rIns="36000" bIns="36000"/>
            <a:lstStyle/>
            <a:p>
              <a:endParaRPr lang="es-AR"/>
            </a:p>
          </p:txBody>
        </p:sp>
        <p:sp>
          <p:nvSpPr>
            <p:cNvPr id="19" name="Freeform 5"/>
            <p:cNvSpPr>
              <a:spLocks/>
            </p:cNvSpPr>
            <p:nvPr/>
          </p:nvSpPr>
          <p:spPr bwMode="blackWhite">
            <a:xfrm>
              <a:off x="4867275" y="4592638"/>
              <a:ext cx="1806575" cy="1716087"/>
            </a:xfrm>
            <a:custGeom>
              <a:avLst/>
              <a:gdLst>
                <a:gd name="T0" fmla="*/ 0 w 1115"/>
                <a:gd name="T1" fmla="*/ 857233 h 1059"/>
                <a:gd name="T2" fmla="*/ 489786 w 1115"/>
                <a:gd name="T3" fmla="*/ 1714467 h 1059"/>
                <a:gd name="T4" fmla="*/ 489786 w 1115"/>
                <a:gd name="T5" fmla="*/ 1320690 h 1059"/>
                <a:gd name="T6" fmla="*/ 619693 w 1115"/>
                <a:gd name="T7" fmla="*/ 1309347 h 1059"/>
                <a:gd name="T8" fmla="*/ 753111 w 1115"/>
                <a:gd name="T9" fmla="*/ 1288280 h 1059"/>
                <a:gd name="T10" fmla="*/ 881263 w 1115"/>
                <a:gd name="T11" fmla="*/ 1259112 h 1059"/>
                <a:gd name="T12" fmla="*/ 1005904 w 1115"/>
                <a:gd name="T13" fmla="*/ 1221841 h 1059"/>
                <a:gd name="T14" fmla="*/ 1128789 w 1115"/>
                <a:gd name="T15" fmla="*/ 1176467 h 1059"/>
                <a:gd name="T16" fmla="*/ 1249919 w 1115"/>
                <a:gd name="T17" fmla="*/ 1122992 h 1059"/>
                <a:gd name="T18" fmla="*/ 1365782 w 1115"/>
                <a:gd name="T19" fmla="*/ 1061413 h 1059"/>
                <a:gd name="T20" fmla="*/ 1479890 w 1115"/>
                <a:gd name="T21" fmla="*/ 993353 h 1059"/>
                <a:gd name="T22" fmla="*/ 1581709 w 1115"/>
                <a:gd name="T23" fmla="*/ 913950 h 1059"/>
                <a:gd name="T24" fmla="*/ 1687039 w 1115"/>
                <a:gd name="T25" fmla="*/ 831306 h 1059"/>
                <a:gd name="T26" fmla="*/ 1781836 w 1115"/>
                <a:gd name="T27" fmla="*/ 738938 h 1059"/>
                <a:gd name="T28" fmla="*/ 1874878 w 1115"/>
                <a:gd name="T29" fmla="*/ 640089 h 1059"/>
                <a:gd name="T30" fmla="*/ 1955631 w 1115"/>
                <a:gd name="T31" fmla="*/ 539619 h 1059"/>
                <a:gd name="T32" fmla="*/ 1362271 w 1115"/>
                <a:gd name="T33" fmla="*/ 570408 h 1059"/>
                <a:gd name="T34" fmla="*/ 1093679 w 1115"/>
                <a:gd name="T35" fmla="*/ 58337 h 1059"/>
                <a:gd name="T36" fmla="*/ 1037503 w 1115"/>
                <a:gd name="T37" fmla="*/ 111813 h 1059"/>
                <a:gd name="T38" fmla="*/ 977816 w 1115"/>
                <a:gd name="T39" fmla="*/ 158807 h 1059"/>
                <a:gd name="T40" fmla="*/ 905840 w 1115"/>
                <a:gd name="T41" fmla="*/ 207421 h 1059"/>
                <a:gd name="T42" fmla="*/ 828598 w 1115"/>
                <a:gd name="T43" fmla="*/ 254415 h 1059"/>
                <a:gd name="T44" fmla="*/ 746089 w 1115"/>
                <a:gd name="T45" fmla="*/ 288445 h 1059"/>
                <a:gd name="T46" fmla="*/ 665336 w 1115"/>
                <a:gd name="T47" fmla="*/ 319234 h 1059"/>
                <a:gd name="T48" fmla="*/ 579316 w 1115"/>
                <a:gd name="T49" fmla="*/ 341921 h 1059"/>
                <a:gd name="T50" fmla="*/ 489786 w 1115"/>
                <a:gd name="T51" fmla="*/ 356505 h 1059"/>
                <a:gd name="T52" fmla="*/ 489786 w 1115"/>
                <a:gd name="T53" fmla="*/ 0 h 1059"/>
                <a:gd name="T54" fmla="*/ 0 w 1115"/>
                <a:gd name="T55" fmla="*/ 857233 h 1059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115"/>
                <a:gd name="T85" fmla="*/ 0 h 1059"/>
                <a:gd name="T86" fmla="*/ 1115 w 1115"/>
                <a:gd name="T87" fmla="*/ 1059 h 1059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115" h="1059">
                  <a:moveTo>
                    <a:pt x="0" y="529"/>
                  </a:moveTo>
                  <a:lnTo>
                    <a:pt x="279" y="1058"/>
                  </a:lnTo>
                  <a:lnTo>
                    <a:pt x="279" y="815"/>
                  </a:lnTo>
                  <a:lnTo>
                    <a:pt x="353" y="808"/>
                  </a:lnTo>
                  <a:lnTo>
                    <a:pt x="429" y="795"/>
                  </a:lnTo>
                  <a:lnTo>
                    <a:pt x="502" y="777"/>
                  </a:lnTo>
                  <a:lnTo>
                    <a:pt x="573" y="754"/>
                  </a:lnTo>
                  <a:lnTo>
                    <a:pt x="643" y="726"/>
                  </a:lnTo>
                  <a:lnTo>
                    <a:pt x="712" y="693"/>
                  </a:lnTo>
                  <a:lnTo>
                    <a:pt x="778" y="655"/>
                  </a:lnTo>
                  <a:lnTo>
                    <a:pt x="843" y="613"/>
                  </a:lnTo>
                  <a:lnTo>
                    <a:pt x="901" y="564"/>
                  </a:lnTo>
                  <a:lnTo>
                    <a:pt x="961" y="513"/>
                  </a:lnTo>
                  <a:lnTo>
                    <a:pt x="1015" y="456"/>
                  </a:lnTo>
                  <a:lnTo>
                    <a:pt x="1068" y="395"/>
                  </a:lnTo>
                  <a:lnTo>
                    <a:pt x="1114" y="333"/>
                  </a:lnTo>
                  <a:lnTo>
                    <a:pt x="776" y="352"/>
                  </a:lnTo>
                  <a:lnTo>
                    <a:pt x="623" y="36"/>
                  </a:lnTo>
                  <a:lnTo>
                    <a:pt x="591" y="69"/>
                  </a:lnTo>
                  <a:lnTo>
                    <a:pt x="557" y="98"/>
                  </a:lnTo>
                  <a:lnTo>
                    <a:pt x="516" y="128"/>
                  </a:lnTo>
                  <a:lnTo>
                    <a:pt x="472" y="157"/>
                  </a:lnTo>
                  <a:lnTo>
                    <a:pt x="425" y="178"/>
                  </a:lnTo>
                  <a:lnTo>
                    <a:pt x="379" y="197"/>
                  </a:lnTo>
                  <a:lnTo>
                    <a:pt x="330" y="211"/>
                  </a:lnTo>
                  <a:lnTo>
                    <a:pt x="279" y="220"/>
                  </a:lnTo>
                  <a:lnTo>
                    <a:pt x="279" y="0"/>
                  </a:lnTo>
                  <a:lnTo>
                    <a:pt x="0" y="529"/>
                  </a:lnTo>
                </a:path>
              </a:pathLst>
            </a:custGeom>
            <a:solidFill>
              <a:schemeClr val="accent4"/>
            </a:solidFill>
            <a:ln w="12700" cap="rnd">
              <a:solidFill>
                <a:schemeClr val="bg1"/>
              </a:solidFill>
              <a:round/>
              <a:headEnd/>
              <a:tailEnd/>
            </a:ln>
          </p:spPr>
          <p:txBody>
            <a:bodyPr lIns="36000" tIns="36000" rIns="36000" bIns="36000"/>
            <a:lstStyle/>
            <a:p>
              <a:pPr>
                <a:defRPr/>
              </a:pPr>
              <a:endParaRPr lang="en-US" sz="1400" dirty="0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blackWhite">
            <a:xfrm>
              <a:off x="3294063" y="4401286"/>
              <a:ext cx="1719262" cy="1531938"/>
            </a:xfrm>
            <a:custGeom>
              <a:avLst/>
              <a:gdLst>
                <a:gd name="T0" fmla="*/ 2147483647 w 1061"/>
                <a:gd name="T1" fmla="*/ 0 h 946"/>
                <a:gd name="T2" fmla="*/ 0 w 1061"/>
                <a:gd name="T3" fmla="*/ 2147483647 h 946"/>
                <a:gd name="T4" fmla="*/ 2147483647 w 1061"/>
                <a:gd name="T5" fmla="*/ 2147483647 h 946"/>
                <a:gd name="T6" fmla="*/ 2147483647 w 1061"/>
                <a:gd name="T7" fmla="*/ 2147483647 h 946"/>
                <a:gd name="T8" fmla="*/ 2147483647 w 1061"/>
                <a:gd name="T9" fmla="*/ 2147483647 h 946"/>
                <a:gd name="T10" fmla="*/ 2147483647 w 1061"/>
                <a:gd name="T11" fmla="*/ 2147483647 h 946"/>
                <a:gd name="T12" fmla="*/ 2147483647 w 1061"/>
                <a:gd name="T13" fmla="*/ 2147483647 h 946"/>
                <a:gd name="T14" fmla="*/ 2147483647 w 1061"/>
                <a:gd name="T15" fmla="*/ 2147483647 h 946"/>
                <a:gd name="T16" fmla="*/ 2147483647 w 1061"/>
                <a:gd name="T17" fmla="*/ 2147483647 h 946"/>
                <a:gd name="T18" fmla="*/ 2147483647 w 1061"/>
                <a:gd name="T19" fmla="*/ 2147483647 h 946"/>
                <a:gd name="T20" fmla="*/ 2147483647 w 1061"/>
                <a:gd name="T21" fmla="*/ 2147483647 h 946"/>
                <a:gd name="T22" fmla="*/ 2147483647 w 1061"/>
                <a:gd name="T23" fmla="*/ 2147483647 h 946"/>
                <a:gd name="T24" fmla="*/ 2147483647 w 1061"/>
                <a:gd name="T25" fmla="*/ 2147483647 h 946"/>
                <a:gd name="T26" fmla="*/ 2147483647 w 1061"/>
                <a:gd name="T27" fmla="*/ 2147483647 h 946"/>
                <a:gd name="T28" fmla="*/ 2147483647 w 1061"/>
                <a:gd name="T29" fmla="*/ 2147483647 h 946"/>
                <a:gd name="T30" fmla="*/ 2147483647 w 1061"/>
                <a:gd name="T31" fmla="*/ 2147483647 h 946"/>
                <a:gd name="T32" fmla="*/ 2147483647 w 1061"/>
                <a:gd name="T33" fmla="*/ 2147483647 h 946"/>
                <a:gd name="T34" fmla="*/ 2147483647 w 1061"/>
                <a:gd name="T35" fmla="*/ 2147483647 h 946"/>
                <a:gd name="T36" fmla="*/ 2147483647 w 1061"/>
                <a:gd name="T37" fmla="*/ 2147483647 h 946"/>
                <a:gd name="T38" fmla="*/ 2147483647 w 1061"/>
                <a:gd name="T39" fmla="*/ 2147483647 h 946"/>
                <a:gd name="T40" fmla="*/ 2147483647 w 1061"/>
                <a:gd name="T41" fmla="*/ 2147483647 h 946"/>
                <a:gd name="T42" fmla="*/ 2147483647 w 1061"/>
                <a:gd name="T43" fmla="*/ 2147483647 h 946"/>
                <a:gd name="T44" fmla="*/ 2147483647 w 1061"/>
                <a:gd name="T45" fmla="*/ 2147483647 h 946"/>
                <a:gd name="T46" fmla="*/ 2147483647 w 1061"/>
                <a:gd name="T47" fmla="*/ 2147483647 h 946"/>
                <a:gd name="T48" fmla="*/ 2147483647 w 1061"/>
                <a:gd name="T49" fmla="*/ 2147483647 h 946"/>
                <a:gd name="T50" fmla="*/ 2147483647 w 1061"/>
                <a:gd name="T51" fmla="*/ 0 h 9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61"/>
                <a:gd name="T79" fmla="*/ 0 h 946"/>
                <a:gd name="T80" fmla="*/ 1061 w 1061"/>
                <a:gd name="T81" fmla="*/ 946 h 9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61" h="946">
                  <a:moveTo>
                    <a:pt x="372" y="0"/>
                  </a:moveTo>
                  <a:lnTo>
                    <a:pt x="0" y="477"/>
                  </a:lnTo>
                  <a:lnTo>
                    <a:pt x="207" y="395"/>
                  </a:lnTo>
                  <a:lnTo>
                    <a:pt x="252" y="466"/>
                  </a:lnTo>
                  <a:lnTo>
                    <a:pt x="302" y="531"/>
                  </a:lnTo>
                  <a:lnTo>
                    <a:pt x="354" y="592"/>
                  </a:lnTo>
                  <a:lnTo>
                    <a:pt x="410" y="649"/>
                  </a:lnTo>
                  <a:lnTo>
                    <a:pt x="471" y="703"/>
                  </a:lnTo>
                  <a:lnTo>
                    <a:pt x="535" y="751"/>
                  </a:lnTo>
                  <a:lnTo>
                    <a:pt x="602" y="795"/>
                  </a:lnTo>
                  <a:lnTo>
                    <a:pt x="670" y="833"/>
                  </a:lnTo>
                  <a:lnTo>
                    <a:pt x="745" y="867"/>
                  </a:lnTo>
                  <a:lnTo>
                    <a:pt x="818" y="894"/>
                  </a:lnTo>
                  <a:lnTo>
                    <a:pt x="894" y="917"/>
                  </a:lnTo>
                  <a:lnTo>
                    <a:pt x="970" y="934"/>
                  </a:lnTo>
                  <a:lnTo>
                    <a:pt x="1048" y="945"/>
                  </a:lnTo>
                  <a:lnTo>
                    <a:pt x="896" y="669"/>
                  </a:lnTo>
                  <a:lnTo>
                    <a:pt x="1060" y="347"/>
                  </a:lnTo>
                  <a:lnTo>
                    <a:pt x="1004" y="334"/>
                  </a:lnTo>
                  <a:lnTo>
                    <a:pt x="951" y="315"/>
                  </a:lnTo>
                  <a:lnTo>
                    <a:pt x="898" y="290"/>
                  </a:lnTo>
                  <a:lnTo>
                    <a:pt x="850" y="260"/>
                  </a:lnTo>
                  <a:lnTo>
                    <a:pt x="802" y="223"/>
                  </a:lnTo>
                  <a:lnTo>
                    <a:pt x="761" y="184"/>
                  </a:lnTo>
                  <a:lnTo>
                    <a:pt x="938" y="113"/>
                  </a:lnTo>
                  <a:lnTo>
                    <a:pt x="372" y="0"/>
                  </a:lnTo>
                </a:path>
              </a:pathLst>
            </a:custGeom>
            <a:solidFill>
              <a:schemeClr val="accent5"/>
            </a:solidFill>
            <a:ln w="12700" cap="rnd">
              <a:solidFill>
                <a:schemeClr val="bg1"/>
              </a:solidFill>
              <a:round/>
              <a:headEnd/>
              <a:tailEnd/>
            </a:ln>
          </p:spPr>
          <p:txBody>
            <a:bodyPr lIns="36000" tIns="36000" rIns="36000" bIns="36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1" name="Freeform 7"/>
            <p:cNvSpPr>
              <a:spLocks/>
            </p:cNvSpPr>
            <p:nvPr/>
          </p:nvSpPr>
          <p:spPr bwMode="blackWhite">
            <a:xfrm>
              <a:off x="3133725" y="3065463"/>
              <a:ext cx="1531938" cy="1709737"/>
            </a:xfrm>
            <a:custGeom>
              <a:avLst/>
              <a:gdLst>
                <a:gd name="T0" fmla="*/ 2147483647 w 866"/>
                <a:gd name="T1" fmla="*/ 0 h 1055"/>
                <a:gd name="T2" fmla="*/ 0 w 866"/>
                <a:gd name="T3" fmla="*/ 2147483647 h 1055"/>
                <a:gd name="T4" fmla="*/ 2147483647 w 866"/>
                <a:gd name="T5" fmla="*/ 2147483647 h 1055"/>
                <a:gd name="T6" fmla="*/ 2147483647 w 866"/>
                <a:gd name="T7" fmla="*/ 2147483647 h 1055"/>
                <a:gd name="T8" fmla="*/ 2147483647 w 866"/>
                <a:gd name="T9" fmla="*/ 2147483647 h 1055"/>
                <a:gd name="T10" fmla="*/ 2147483647 w 866"/>
                <a:gd name="T11" fmla="*/ 2147483647 h 1055"/>
                <a:gd name="T12" fmla="*/ 2147483647 w 866"/>
                <a:gd name="T13" fmla="*/ 2147483647 h 1055"/>
                <a:gd name="T14" fmla="*/ 2147483647 w 866"/>
                <a:gd name="T15" fmla="*/ 2147483647 h 1055"/>
                <a:gd name="T16" fmla="*/ 2147483647 w 866"/>
                <a:gd name="T17" fmla="*/ 2147483647 h 1055"/>
                <a:gd name="T18" fmla="*/ 2147483647 w 866"/>
                <a:gd name="T19" fmla="*/ 2147483647 h 1055"/>
                <a:gd name="T20" fmla="*/ 2147483647 w 866"/>
                <a:gd name="T21" fmla="*/ 2147483647 h 1055"/>
                <a:gd name="T22" fmla="*/ 2147483647 w 866"/>
                <a:gd name="T23" fmla="*/ 2147483647 h 1055"/>
                <a:gd name="T24" fmla="*/ 2147483647 w 866"/>
                <a:gd name="T25" fmla="*/ 2147483647 h 1055"/>
                <a:gd name="T26" fmla="*/ 2147483647 w 866"/>
                <a:gd name="T27" fmla="*/ 2147483647 h 1055"/>
                <a:gd name="T28" fmla="*/ 2147483647 w 866"/>
                <a:gd name="T29" fmla="*/ 2147483647 h 1055"/>
                <a:gd name="T30" fmla="*/ 2147483647 w 866"/>
                <a:gd name="T31" fmla="*/ 2147483647 h 1055"/>
                <a:gd name="T32" fmla="*/ 2147483647 w 866"/>
                <a:gd name="T33" fmla="*/ 2147483647 h 1055"/>
                <a:gd name="T34" fmla="*/ 2147483647 w 866"/>
                <a:gd name="T35" fmla="*/ 2147483647 h 1055"/>
                <a:gd name="T36" fmla="*/ 2147483647 w 866"/>
                <a:gd name="T37" fmla="*/ 2147483647 h 1055"/>
                <a:gd name="T38" fmla="*/ 2147483647 w 866"/>
                <a:gd name="T39" fmla="*/ 2147483647 h 1055"/>
                <a:gd name="T40" fmla="*/ 2147483647 w 866"/>
                <a:gd name="T41" fmla="*/ 2147483647 h 1055"/>
                <a:gd name="T42" fmla="*/ 2147483647 w 866"/>
                <a:gd name="T43" fmla="*/ 2147483647 h 1055"/>
                <a:gd name="T44" fmla="*/ 2147483647 w 866"/>
                <a:gd name="T45" fmla="*/ 2147483647 h 1055"/>
                <a:gd name="T46" fmla="*/ 2147483647 w 866"/>
                <a:gd name="T47" fmla="*/ 2147483647 h 1055"/>
                <a:gd name="T48" fmla="*/ 2147483647 w 866"/>
                <a:gd name="T49" fmla="*/ 2147483647 h 1055"/>
                <a:gd name="T50" fmla="*/ 2147483647 w 866"/>
                <a:gd name="T51" fmla="*/ 0 h 105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6"/>
                <a:gd name="T79" fmla="*/ 0 h 1055"/>
                <a:gd name="T80" fmla="*/ 866 w 866"/>
                <a:gd name="T81" fmla="*/ 1055 h 105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6" h="1055">
                  <a:moveTo>
                    <a:pt x="571" y="0"/>
                  </a:moveTo>
                  <a:lnTo>
                    <a:pt x="0" y="1"/>
                  </a:lnTo>
                  <a:lnTo>
                    <a:pt x="178" y="111"/>
                  </a:lnTo>
                  <a:lnTo>
                    <a:pt x="153" y="187"/>
                  </a:lnTo>
                  <a:lnTo>
                    <a:pt x="130" y="264"/>
                  </a:lnTo>
                  <a:lnTo>
                    <a:pt x="113" y="343"/>
                  </a:lnTo>
                  <a:lnTo>
                    <a:pt x="100" y="423"/>
                  </a:lnTo>
                  <a:lnTo>
                    <a:pt x="94" y="504"/>
                  </a:lnTo>
                  <a:lnTo>
                    <a:pt x="93" y="583"/>
                  </a:lnTo>
                  <a:lnTo>
                    <a:pt x="95" y="664"/>
                  </a:lnTo>
                  <a:lnTo>
                    <a:pt x="104" y="744"/>
                  </a:lnTo>
                  <a:lnTo>
                    <a:pt x="118" y="824"/>
                  </a:lnTo>
                  <a:lnTo>
                    <a:pt x="136" y="903"/>
                  </a:lnTo>
                  <a:lnTo>
                    <a:pt x="159" y="979"/>
                  </a:lnTo>
                  <a:lnTo>
                    <a:pt x="189" y="1054"/>
                  </a:lnTo>
                  <a:lnTo>
                    <a:pt x="412" y="766"/>
                  </a:lnTo>
                  <a:lnTo>
                    <a:pt x="702" y="816"/>
                  </a:lnTo>
                  <a:lnTo>
                    <a:pt x="681" y="760"/>
                  </a:lnTo>
                  <a:lnTo>
                    <a:pt x="666" y="705"/>
                  </a:lnTo>
                  <a:lnTo>
                    <a:pt x="658" y="647"/>
                  </a:lnTo>
                  <a:lnTo>
                    <a:pt x="652" y="588"/>
                  </a:lnTo>
                  <a:lnTo>
                    <a:pt x="652" y="529"/>
                  </a:lnTo>
                  <a:lnTo>
                    <a:pt x="660" y="470"/>
                  </a:lnTo>
                  <a:lnTo>
                    <a:pt x="672" y="413"/>
                  </a:lnTo>
                  <a:lnTo>
                    <a:pt x="865" y="531"/>
                  </a:lnTo>
                  <a:lnTo>
                    <a:pt x="571" y="0"/>
                  </a:lnTo>
                </a:path>
              </a:pathLst>
            </a:custGeom>
            <a:solidFill>
              <a:schemeClr val="accent6"/>
            </a:solidFill>
            <a:ln w="12700" cap="rnd">
              <a:solidFill>
                <a:schemeClr val="bg1"/>
              </a:solidFill>
              <a:round/>
              <a:headEnd/>
              <a:tailEnd/>
            </a:ln>
          </p:spPr>
          <p:txBody>
            <a:bodyPr lIns="36000" tIns="36000" rIns="36000" bIns="36000"/>
            <a:lstStyle/>
            <a:p>
              <a:pPr>
                <a:defRPr/>
              </a:pPr>
              <a:endParaRPr lang="en-US" sz="1400" dirty="0">
                <a:solidFill>
                  <a:schemeClr val="tx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4941" name="Rectangle 8"/>
            <p:cNvSpPr>
              <a:spLocks noChangeArrowheads="1"/>
            </p:cNvSpPr>
            <p:nvPr/>
          </p:nvSpPr>
          <p:spPr bwMode="blackWhite">
            <a:xfrm>
              <a:off x="2654922" y="2538471"/>
              <a:ext cx="1900585" cy="204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defTabSz="787400">
                <a:lnSpc>
                  <a:spcPct val="95000"/>
                </a:lnSpc>
                <a:spcBef>
                  <a:spcPct val="80000"/>
                </a:spcBef>
                <a:buClr>
                  <a:schemeClr val="tx1"/>
                </a:buClr>
                <a:buFont typeface="Wingdings 2" pitchFamily="18" charset="2"/>
                <a:buNone/>
              </a:pPr>
              <a:r>
                <a:rPr lang="en-US" sz="1400" dirty="0" smtClean="0">
                  <a:solidFill>
                    <a:schemeClr val="bg1"/>
                  </a:solidFill>
                </a:rPr>
                <a:t>CONCEPTOS CLAVES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4942" name="Rectangle 9"/>
            <p:cNvSpPr>
              <a:spLocks noChangeArrowheads="1"/>
            </p:cNvSpPr>
            <p:nvPr/>
          </p:nvSpPr>
          <p:spPr bwMode="blackWhite">
            <a:xfrm>
              <a:off x="5605020" y="2805171"/>
              <a:ext cx="899412" cy="204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787400">
                <a:lnSpc>
                  <a:spcPct val="95000"/>
                </a:lnSpc>
                <a:spcBef>
                  <a:spcPct val="80000"/>
                </a:spcBef>
                <a:buClr>
                  <a:schemeClr val="tx1"/>
                </a:buClr>
                <a:buFont typeface="Wingdings 2" pitchFamily="18" charset="2"/>
                <a:buNone/>
              </a:pPr>
              <a:r>
                <a:rPr lang="en-US" sz="1400" dirty="0" err="1" smtClean="0">
                  <a:solidFill>
                    <a:schemeClr val="bg1"/>
                  </a:solidFill>
                </a:rPr>
                <a:t>Clasificación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4943" name="Rectangle 10"/>
            <p:cNvSpPr>
              <a:spLocks noChangeArrowheads="1"/>
            </p:cNvSpPr>
            <p:nvPr/>
          </p:nvSpPr>
          <p:spPr bwMode="blackWhite">
            <a:xfrm>
              <a:off x="5838448" y="3958096"/>
              <a:ext cx="1391407" cy="58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787400">
                <a:lnSpc>
                  <a:spcPct val="95000"/>
                </a:lnSpc>
                <a:spcBef>
                  <a:spcPct val="80000"/>
                </a:spcBef>
                <a:buClr>
                  <a:schemeClr val="tx1"/>
                </a:buClr>
                <a:buFont typeface="Wingdings 2" pitchFamily="18" charset="2"/>
                <a:buNone/>
              </a:pPr>
              <a:r>
                <a:rPr lang="en-US" sz="1400" dirty="0" err="1" smtClean="0">
                  <a:solidFill>
                    <a:schemeClr val="tx2"/>
                  </a:solidFill>
                </a:rPr>
                <a:t>Reconocimiento</a:t>
              </a:r>
              <a:endParaRPr lang="en-US" sz="1400" dirty="0" smtClean="0">
                <a:solidFill>
                  <a:schemeClr val="tx2"/>
                </a:solidFill>
              </a:endParaRPr>
            </a:p>
            <a:p>
              <a:pPr algn="ctr" defTabSz="787400">
                <a:lnSpc>
                  <a:spcPct val="95000"/>
                </a:lnSpc>
                <a:spcBef>
                  <a:spcPct val="80000"/>
                </a:spcBef>
                <a:buClr>
                  <a:schemeClr val="tx1"/>
                </a:buClr>
                <a:buFont typeface="Wingdings 2" pitchFamily="18" charset="2"/>
                <a:buNone/>
              </a:pPr>
              <a:endParaRPr 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24944" name="Rectangle 11"/>
            <p:cNvSpPr>
              <a:spLocks noChangeArrowheads="1"/>
            </p:cNvSpPr>
            <p:nvPr/>
          </p:nvSpPr>
          <p:spPr bwMode="blackWhite">
            <a:xfrm>
              <a:off x="5322745" y="5259446"/>
              <a:ext cx="686085" cy="204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787400">
                <a:lnSpc>
                  <a:spcPct val="95000"/>
                </a:lnSpc>
                <a:spcBef>
                  <a:spcPct val="80000"/>
                </a:spcBef>
                <a:buClr>
                  <a:schemeClr val="tx1"/>
                </a:buClr>
                <a:buFont typeface="Wingdings 2" pitchFamily="18" charset="2"/>
                <a:buNone/>
              </a:pPr>
              <a:r>
                <a:rPr lang="en-US" sz="1400" dirty="0" err="1" smtClean="0">
                  <a:solidFill>
                    <a:schemeClr val="bg1"/>
                  </a:solidFill>
                </a:rPr>
                <a:t>Medición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4945" name="Rectangle 12"/>
            <p:cNvSpPr>
              <a:spLocks noChangeArrowheads="1"/>
            </p:cNvSpPr>
            <p:nvPr/>
          </p:nvSpPr>
          <p:spPr bwMode="blackWhite">
            <a:xfrm>
              <a:off x="3622595" y="4585558"/>
              <a:ext cx="1416221" cy="958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787400">
                <a:lnSpc>
                  <a:spcPct val="95000"/>
                </a:lnSpc>
                <a:spcBef>
                  <a:spcPct val="80000"/>
                </a:spcBef>
                <a:buClr>
                  <a:schemeClr val="tx1"/>
                </a:buClr>
                <a:buFont typeface="Wingdings 2" pitchFamily="18" charset="2"/>
                <a:buNone/>
              </a:pPr>
              <a:endParaRPr lang="en-US" sz="1400" dirty="0" smtClean="0">
                <a:solidFill>
                  <a:schemeClr val="bg1"/>
                </a:solidFill>
              </a:endParaRPr>
            </a:p>
            <a:p>
              <a:pPr algn="ctr" defTabSz="787400">
                <a:lnSpc>
                  <a:spcPct val="95000"/>
                </a:lnSpc>
                <a:spcBef>
                  <a:spcPct val="80000"/>
                </a:spcBef>
                <a:buClr>
                  <a:schemeClr val="tx1"/>
                </a:buClr>
                <a:buFont typeface="Wingdings 2" pitchFamily="18" charset="2"/>
                <a:buNone/>
              </a:pPr>
              <a:r>
                <a:rPr lang="en-US" sz="1400" dirty="0" err="1" smtClean="0">
                  <a:solidFill>
                    <a:schemeClr val="bg1"/>
                  </a:solidFill>
                </a:rPr>
                <a:t>Desreconocimiento</a:t>
              </a:r>
              <a:endParaRPr lang="en-US" sz="1400" dirty="0" smtClean="0">
                <a:solidFill>
                  <a:schemeClr val="bg1"/>
                </a:solidFill>
              </a:endParaRPr>
            </a:p>
            <a:p>
              <a:pPr algn="ctr" defTabSz="787400">
                <a:lnSpc>
                  <a:spcPct val="95000"/>
                </a:lnSpc>
                <a:spcBef>
                  <a:spcPct val="80000"/>
                </a:spcBef>
                <a:buClr>
                  <a:schemeClr val="tx1"/>
                </a:buClr>
                <a:buFont typeface="Wingdings 2" pitchFamily="18" charset="2"/>
                <a:buNone/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4946" name="Rectangle 13"/>
            <p:cNvSpPr>
              <a:spLocks noChangeArrowheads="1"/>
            </p:cNvSpPr>
            <p:nvPr/>
          </p:nvSpPr>
          <p:spPr bwMode="blackWhite">
            <a:xfrm>
              <a:off x="3155221" y="3504071"/>
              <a:ext cx="1272784" cy="581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/>
            <a:p>
              <a:pPr algn="ctr" defTabSz="787400">
                <a:lnSpc>
                  <a:spcPct val="95000"/>
                </a:lnSpc>
                <a:spcBef>
                  <a:spcPct val="80000"/>
                </a:spcBef>
                <a:buClr>
                  <a:schemeClr val="tx1"/>
                </a:buClr>
                <a:buFont typeface="Wingdings 2" pitchFamily="18" charset="2"/>
                <a:buNone/>
              </a:pPr>
              <a:r>
                <a:rPr lang="en-US" sz="1400" dirty="0" err="1" smtClean="0">
                  <a:solidFill>
                    <a:schemeClr val="tx2"/>
                  </a:solidFill>
                </a:rPr>
                <a:t>Presentación</a:t>
              </a:r>
              <a:r>
                <a:rPr lang="en-US" sz="1400" dirty="0" smtClean="0">
                  <a:solidFill>
                    <a:schemeClr val="tx2"/>
                  </a:solidFill>
                </a:rPr>
                <a:t> y</a:t>
              </a:r>
            </a:p>
            <a:p>
              <a:pPr algn="ctr" defTabSz="787400">
                <a:lnSpc>
                  <a:spcPct val="95000"/>
                </a:lnSpc>
                <a:spcBef>
                  <a:spcPct val="80000"/>
                </a:spcBef>
                <a:buClr>
                  <a:schemeClr val="tx1"/>
                </a:buClr>
                <a:buFont typeface="Wingdings 2" pitchFamily="18" charset="2"/>
                <a:buNone/>
              </a:pPr>
              <a:r>
                <a:rPr lang="en-US" sz="1400" dirty="0" err="1" smtClean="0">
                  <a:solidFill>
                    <a:schemeClr val="tx2"/>
                  </a:solidFill>
                </a:rPr>
                <a:t>revelación</a:t>
              </a:r>
              <a:endParaRPr lang="en-US" sz="1400" dirty="0">
                <a:solidFill>
                  <a:schemeClr val="tx2"/>
                </a:solidFill>
              </a:endParaRPr>
            </a:p>
          </p:txBody>
        </p:sp>
      </p:grpSp>
      <p:sp>
        <p:nvSpPr>
          <p:cNvPr id="17" name="4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3</a:t>
            </a:fld>
            <a:endParaRPr lang="es-AR"/>
          </a:p>
        </p:txBody>
      </p:sp>
      <p:cxnSp>
        <p:nvCxnSpPr>
          <p:cNvPr id="18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6183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30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Plan y Manual de Cuentas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23528" y="1834946"/>
            <a:ext cx="8135937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AR" sz="1800" dirty="0">
                <a:latin typeface="Arial" charset="0"/>
              </a:rPr>
              <a:t>4.1.3 </a:t>
            </a:r>
            <a:r>
              <a:rPr lang="es-AR" sz="1800" b="1" dirty="0">
                <a:latin typeface="Arial" charset="0"/>
              </a:rPr>
              <a:t>RESULTADO de PARTICIPACIONES en OTRAS SOCIEDADES</a:t>
            </a:r>
            <a:endParaRPr lang="es-AR" sz="1800" dirty="0">
              <a:latin typeface="Arial" charset="0"/>
            </a:endParaRPr>
          </a:p>
          <a:p>
            <a:r>
              <a:rPr lang="es-AR" sz="1800" dirty="0" smtClean="0">
                <a:latin typeface="Arial" charset="0"/>
              </a:rPr>
              <a:t>4.1.3.1 </a:t>
            </a:r>
            <a:r>
              <a:rPr lang="es-AR" sz="1800" u="sng" dirty="0" smtClean="0">
                <a:latin typeface="Arial" charset="0"/>
              </a:rPr>
              <a:t>Resultado de participaciones en otras sociedades</a:t>
            </a:r>
          </a:p>
          <a:p>
            <a:r>
              <a:rPr lang="es-AR" sz="1800" dirty="0" smtClean="0">
                <a:latin typeface="Arial" charset="0"/>
              </a:rPr>
              <a:t>4.1.3.1.1 </a:t>
            </a:r>
            <a:r>
              <a:rPr lang="es-AR" sz="1800" dirty="0">
                <a:latin typeface="Arial" charset="0"/>
              </a:rPr>
              <a:t>Resultado de participaciones en TAG SA</a:t>
            </a:r>
          </a:p>
          <a:p>
            <a:r>
              <a:rPr lang="es-AR" sz="1800" dirty="0" smtClean="0">
                <a:latin typeface="Arial" charset="0"/>
              </a:rPr>
              <a:t>4.1.3.1.2 Otros </a:t>
            </a:r>
            <a:r>
              <a:rPr lang="es-AR" sz="1800" dirty="0">
                <a:latin typeface="Arial" charset="0"/>
              </a:rPr>
              <a:t>resultados por inversiones</a:t>
            </a:r>
          </a:p>
          <a:p>
            <a:endParaRPr lang="es-AR" sz="1800" dirty="0">
              <a:latin typeface="Arial" charset="0"/>
            </a:endParaRPr>
          </a:p>
          <a:p>
            <a:r>
              <a:rPr lang="es-AR" sz="1800" dirty="0">
                <a:latin typeface="Arial" charset="0"/>
              </a:rPr>
              <a:t>4.1.4 </a:t>
            </a:r>
            <a:r>
              <a:rPr lang="es-AR" sz="1800" b="1" dirty="0">
                <a:latin typeface="Arial" charset="0"/>
              </a:rPr>
              <a:t>OTROS INGRESOS</a:t>
            </a:r>
            <a:endParaRPr lang="es-AR" sz="1800" dirty="0">
              <a:latin typeface="Arial" charset="0"/>
            </a:endParaRPr>
          </a:p>
          <a:p>
            <a:r>
              <a:rPr lang="es-AR" sz="1800" dirty="0" smtClean="0">
                <a:latin typeface="Arial" charset="0"/>
              </a:rPr>
              <a:t>4.1.4.1 </a:t>
            </a:r>
            <a:r>
              <a:rPr lang="es-AR" sz="1800" u="sng" dirty="0" smtClean="0">
                <a:latin typeface="Arial" charset="0"/>
              </a:rPr>
              <a:t>Otros ingresos</a:t>
            </a:r>
          </a:p>
          <a:p>
            <a:r>
              <a:rPr lang="es-AR" sz="1800" dirty="0" smtClean="0">
                <a:latin typeface="Arial" charset="0"/>
              </a:rPr>
              <a:t>4.1.4.1.1 </a:t>
            </a:r>
            <a:r>
              <a:rPr lang="es-AR" sz="1800" dirty="0">
                <a:latin typeface="Arial" charset="0"/>
              </a:rPr>
              <a:t>Venta de bienes de uso</a:t>
            </a:r>
          </a:p>
          <a:p>
            <a:endParaRPr lang="es-AR" sz="1800" dirty="0">
              <a:latin typeface="Arial" charset="0"/>
            </a:endParaRPr>
          </a:p>
          <a:p>
            <a:r>
              <a:rPr lang="es-AR" sz="1800" dirty="0">
                <a:latin typeface="Arial" charset="0"/>
              </a:rPr>
              <a:t>4.2 </a:t>
            </a:r>
            <a:r>
              <a:rPr lang="es-AR" sz="1800" b="1" dirty="0">
                <a:latin typeface="Arial" charset="0"/>
              </a:rPr>
              <a:t>RESULTADOS POSITIVOS EXTRAORDINARIOS</a:t>
            </a:r>
          </a:p>
          <a:p>
            <a:r>
              <a:rPr lang="es-AR" sz="1800" dirty="0">
                <a:latin typeface="Arial" charset="0"/>
              </a:rPr>
              <a:t>4.2.1 Ventas de </a:t>
            </a:r>
            <a:r>
              <a:rPr lang="es-AR" sz="1800" dirty="0" smtClean="0">
                <a:latin typeface="Arial" charset="0"/>
              </a:rPr>
              <a:t>exportación</a:t>
            </a:r>
          </a:p>
          <a:p>
            <a:r>
              <a:rPr lang="es-AR" dirty="0" smtClean="0">
                <a:latin typeface="Arial" charset="0"/>
              </a:rPr>
              <a:t>4.2.1.1 </a:t>
            </a:r>
            <a:r>
              <a:rPr lang="es-AR" u="sng" dirty="0" smtClean="0">
                <a:latin typeface="Arial" charset="0"/>
              </a:rPr>
              <a:t>Ventas de exportación en dólares</a:t>
            </a:r>
          </a:p>
          <a:p>
            <a:r>
              <a:rPr lang="es-AR" sz="1800" dirty="0" smtClean="0">
                <a:latin typeface="Arial" charset="0"/>
              </a:rPr>
              <a:t>4.2.1.1 .1 Ventas de exportación en dólares</a:t>
            </a:r>
            <a:endParaRPr lang="es-AR" sz="1800" dirty="0">
              <a:latin typeface="Arial" charset="0"/>
            </a:endParaRPr>
          </a:p>
          <a:p>
            <a:endParaRPr lang="es-AR" sz="1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31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Plan y Manual de Cuentas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755576" y="692696"/>
            <a:ext cx="78486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AR" sz="1400" dirty="0">
                <a:latin typeface="Arial" charset="0"/>
              </a:rPr>
              <a:t>5. </a:t>
            </a:r>
            <a:r>
              <a:rPr lang="es-AR" sz="1400" b="1" dirty="0">
                <a:latin typeface="Arial" charset="0"/>
              </a:rPr>
              <a:t>RESULTADOS NEGATIVOS</a:t>
            </a:r>
            <a:endParaRPr lang="es-AR" sz="14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400" dirty="0">
                <a:latin typeface="Arial" charset="0"/>
              </a:rPr>
              <a:t>5.1 </a:t>
            </a:r>
            <a:r>
              <a:rPr lang="es-AR" sz="1400" b="1" dirty="0">
                <a:latin typeface="Arial" charset="0"/>
              </a:rPr>
              <a:t>RESULTADOS NEGATIVOS ORDINARIOS</a:t>
            </a:r>
            <a:endParaRPr lang="es-AR" sz="14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400" dirty="0">
                <a:latin typeface="Arial" charset="0"/>
              </a:rPr>
              <a:t>5.1.1 </a:t>
            </a:r>
            <a:r>
              <a:rPr lang="es-AR" sz="1400" b="1" dirty="0">
                <a:latin typeface="Arial" charset="0"/>
              </a:rPr>
              <a:t>RESULTADOS OPERATIVOS</a:t>
            </a:r>
            <a:endParaRPr lang="es-AR" sz="14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400" dirty="0">
                <a:latin typeface="Arial" charset="0"/>
              </a:rPr>
              <a:t>5.1.1.1 </a:t>
            </a:r>
            <a:r>
              <a:rPr lang="es-AR" sz="1400" u="sng" dirty="0">
                <a:latin typeface="Arial" charset="0"/>
              </a:rPr>
              <a:t>Costos de la mercadería vendida</a:t>
            </a:r>
            <a:endParaRPr lang="es-AR" sz="14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400" dirty="0">
                <a:latin typeface="Arial" charset="0"/>
              </a:rPr>
              <a:t>5.1.1.1.1 CMV mayorista</a:t>
            </a:r>
          </a:p>
          <a:p>
            <a:pPr>
              <a:spcBef>
                <a:spcPct val="50000"/>
              </a:spcBef>
            </a:pPr>
            <a:r>
              <a:rPr lang="es-AR" sz="1400" dirty="0">
                <a:latin typeface="Arial" charset="0"/>
              </a:rPr>
              <a:t>5.1.1.1.2 CMV minorista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5.1.1.2 </a:t>
            </a:r>
            <a:r>
              <a:rPr lang="es-AR" sz="1400" u="sng" dirty="0" smtClean="0">
                <a:latin typeface="Arial" charset="0"/>
              </a:rPr>
              <a:t>Gastos comerciales</a:t>
            </a:r>
            <a:endParaRPr lang="es-AR" sz="14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5.1.1.2.1Publicidad</a:t>
            </a:r>
            <a:endParaRPr lang="es-AR" sz="14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5.1.1.2.2 </a:t>
            </a:r>
            <a:r>
              <a:rPr lang="es-AR" sz="1400" dirty="0">
                <a:latin typeface="Arial" charset="0"/>
              </a:rPr>
              <a:t>Sueldos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5.1.1.2.3 </a:t>
            </a:r>
            <a:r>
              <a:rPr lang="es-AR" sz="1400" dirty="0">
                <a:latin typeface="Arial" charset="0"/>
              </a:rPr>
              <a:t>Cargas sociales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5.1.1.2.4 </a:t>
            </a:r>
            <a:r>
              <a:rPr lang="es-AR" sz="1400" dirty="0">
                <a:latin typeface="Arial" charset="0"/>
              </a:rPr>
              <a:t>Amortización bienes de uso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5.1.1.2.5 Gastos </a:t>
            </a:r>
            <a:r>
              <a:rPr lang="es-AR" sz="1400" dirty="0">
                <a:latin typeface="Arial" charset="0"/>
              </a:rPr>
              <a:t>de papelería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5.1.1.2.6 Gastos </a:t>
            </a:r>
            <a:r>
              <a:rPr lang="es-AR" sz="1400" dirty="0">
                <a:latin typeface="Arial" charset="0"/>
              </a:rPr>
              <a:t>diversos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5.1.1.2.7 </a:t>
            </a:r>
            <a:r>
              <a:rPr lang="es-AR" sz="1400" dirty="0">
                <a:latin typeface="Arial" charset="0"/>
              </a:rPr>
              <a:t>Alquileres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5.1.1.2.8 </a:t>
            </a:r>
            <a:r>
              <a:rPr lang="es-AR" sz="1400" dirty="0">
                <a:latin typeface="Arial" charset="0"/>
              </a:rPr>
              <a:t>Seguros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5.1.1.2.9 </a:t>
            </a:r>
            <a:r>
              <a:rPr lang="es-AR" sz="1400" dirty="0">
                <a:latin typeface="Arial" charset="0"/>
              </a:rPr>
              <a:t>Gastos de movilidad y viáticos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5.1.1.2.10 </a:t>
            </a:r>
            <a:r>
              <a:rPr lang="es-AR" sz="1400" dirty="0">
                <a:latin typeface="Arial" charset="0"/>
              </a:rPr>
              <a:t>Gastos de mantenimiento de rodados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32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Plan y Manual de Cuentas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27584" y="764704"/>
            <a:ext cx="69342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</a:rPr>
              <a:t>5.1.1.3 </a:t>
            </a:r>
            <a:r>
              <a:rPr lang="es-AR" sz="1600" u="sng" dirty="0" smtClean="0">
                <a:latin typeface="Arial" charset="0"/>
              </a:rPr>
              <a:t>Gastos administrativos</a:t>
            </a:r>
            <a:endParaRPr lang="es-AR" sz="16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</a:rPr>
              <a:t>5.1.1.3.1 </a:t>
            </a:r>
            <a:r>
              <a:rPr lang="es-AR" sz="1600" dirty="0">
                <a:latin typeface="Arial" charset="0"/>
              </a:rPr>
              <a:t>Alquileres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</a:rPr>
              <a:t>5.1.1.3.2 </a:t>
            </a:r>
            <a:r>
              <a:rPr lang="es-AR" sz="1600" dirty="0">
                <a:latin typeface="Arial" charset="0"/>
              </a:rPr>
              <a:t>Seguros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</a:rPr>
              <a:t>5.1.1.3.3 </a:t>
            </a:r>
            <a:r>
              <a:rPr lang="es-AR" sz="1600" dirty="0">
                <a:latin typeface="Arial" charset="0"/>
              </a:rPr>
              <a:t>Sueldos y jornales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</a:rPr>
              <a:t>5.1.1.3.4 </a:t>
            </a:r>
            <a:r>
              <a:rPr lang="es-AR" sz="1600" dirty="0">
                <a:latin typeface="Arial" charset="0"/>
              </a:rPr>
              <a:t>Cargas sociales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</a:rPr>
              <a:t>5.1.1.3.5 </a:t>
            </a:r>
            <a:r>
              <a:rPr lang="es-AR" sz="1600" dirty="0">
                <a:latin typeface="Arial" charset="0"/>
              </a:rPr>
              <a:t>Amortización bienes de uso 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</a:rPr>
              <a:t>5.1.1.3.6 </a:t>
            </a:r>
            <a:r>
              <a:rPr lang="es-AR" sz="1600" dirty="0">
                <a:latin typeface="Arial" charset="0"/>
              </a:rPr>
              <a:t>Gastos de </a:t>
            </a:r>
            <a:r>
              <a:rPr lang="es-AR" sz="1600" dirty="0" err="1">
                <a:latin typeface="Arial" charset="0"/>
              </a:rPr>
              <a:t>papeleria</a:t>
            </a:r>
            <a:endParaRPr lang="es-AR" sz="16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</a:rPr>
              <a:t>5.1.1.3.7 </a:t>
            </a:r>
            <a:r>
              <a:rPr lang="es-AR" sz="1600" dirty="0">
                <a:latin typeface="Arial" charset="0"/>
              </a:rPr>
              <a:t>Gastos diversos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</a:rPr>
              <a:t>5.1.1.3.8 </a:t>
            </a:r>
            <a:r>
              <a:rPr lang="es-AR" sz="1600" dirty="0">
                <a:latin typeface="Arial" charset="0"/>
              </a:rPr>
              <a:t>Gastos de movilidad y viáticos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</a:rPr>
              <a:t>5.1.1.3.9 </a:t>
            </a:r>
            <a:r>
              <a:rPr lang="es-AR" sz="1600" dirty="0">
                <a:latin typeface="Arial" charset="0"/>
              </a:rPr>
              <a:t>Gastos de mantenimiento de rodados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</a:rPr>
              <a:t>5.1.1.4 </a:t>
            </a:r>
            <a:r>
              <a:rPr lang="es-AR" sz="1600" u="sng" dirty="0" smtClean="0">
                <a:latin typeface="Arial" charset="0"/>
              </a:rPr>
              <a:t>Gastos generales de producción</a:t>
            </a:r>
            <a:endParaRPr lang="es-AR" sz="16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</a:rPr>
              <a:t>5.1.1.4.1 </a:t>
            </a:r>
            <a:r>
              <a:rPr lang="es-AR" sz="1600" dirty="0">
                <a:latin typeface="Arial" charset="0"/>
              </a:rPr>
              <a:t>Sueldos y jornales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</a:rPr>
              <a:t>5.1.1.4.2 </a:t>
            </a:r>
            <a:r>
              <a:rPr lang="es-AR" sz="1600" dirty="0">
                <a:latin typeface="Arial" charset="0"/>
              </a:rPr>
              <a:t>Cargas sociales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</a:rPr>
              <a:t>5.1.1.4.3 </a:t>
            </a:r>
            <a:r>
              <a:rPr lang="es-AR" sz="1600" dirty="0">
                <a:latin typeface="Arial" charset="0"/>
              </a:rPr>
              <a:t>Amortización bienes de uso</a:t>
            </a:r>
          </a:p>
          <a:p>
            <a:pPr>
              <a:spcBef>
                <a:spcPct val="50000"/>
              </a:spcBef>
            </a:pPr>
            <a:r>
              <a:rPr lang="es-AR" sz="1600" dirty="0" smtClean="0">
                <a:latin typeface="Arial" charset="0"/>
              </a:rPr>
              <a:t>5.1.1.4.4 </a:t>
            </a:r>
            <a:r>
              <a:rPr lang="es-AR" sz="1600" dirty="0">
                <a:latin typeface="Arial" charset="0"/>
              </a:rPr>
              <a:t>Gastos diversos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33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Plan y Manual de Cuentas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99592" y="692696"/>
            <a:ext cx="69342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5.1.2 </a:t>
            </a:r>
            <a:r>
              <a:rPr lang="es-AR" sz="1400" b="1" dirty="0">
                <a:latin typeface="Arial" charset="0"/>
              </a:rPr>
              <a:t>RESULTADOS FINANCIEROS Y POR TENENCIA</a:t>
            </a:r>
            <a:endParaRPr lang="es-AR" sz="14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5.1.2.1 </a:t>
            </a:r>
            <a:r>
              <a:rPr lang="es-AR" sz="1400" u="sng" dirty="0" smtClean="0">
                <a:latin typeface="Arial" charset="0"/>
              </a:rPr>
              <a:t>Resultados financieros y por tenencia generados por pasivos</a:t>
            </a:r>
            <a:endParaRPr lang="es-AR" sz="14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5.1.2.1.1 </a:t>
            </a:r>
            <a:r>
              <a:rPr lang="es-AR" sz="1400" dirty="0">
                <a:latin typeface="Arial" charset="0"/>
              </a:rPr>
              <a:t>Intereses bancarios perdidos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5.1.2.1.2 </a:t>
            </a:r>
            <a:r>
              <a:rPr lang="es-AR" sz="1400" dirty="0">
                <a:latin typeface="Arial" charset="0"/>
              </a:rPr>
              <a:t>Intereses comerciales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5.1.2.1.3 </a:t>
            </a:r>
            <a:r>
              <a:rPr lang="es-AR" sz="1400" dirty="0">
                <a:latin typeface="Arial" charset="0"/>
              </a:rPr>
              <a:t>Diferencia de cotización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5.1.2.1.4 </a:t>
            </a:r>
            <a:r>
              <a:rPr lang="es-AR" sz="1400" dirty="0">
                <a:latin typeface="Arial" charset="0"/>
              </a:rPr>
              <a:t>Resultado por tenencia de bienes de cambio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5.1.3 </a:t>
            </a:r>
            <a:r>
              <a:rPr lang="es-AR" sz="1400" b="1" dirty="0">
                <a:latin typeface="Arial" charset="0"/>
              </a:rPr>
              <a:t>RESULTADO de PARTICIPACIONES en OTRAS SOCIEDADES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5.1.3.1 </a:t>
            </a:r>
            <a:r>
              <a:rPr lang="es-AR" sz="1400" u="sng" dirty="0" smtClean="0">
                <a:latin typeface="Arial" charset="0"/>
              </a:rPr>
              <a:t>Resultado participaciones en sociedades controladas</a:t>
            </a:r>
            <a:endParaRPr lang="es-AR" sz="1400" dirty="0" smtClean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5.1.3.1.1 </a:t>
            </a:r>
            <a:r>
              <a:rPr lang="es-AR" sz="1400" dirty="0">
                <a:latin typeface="Arial" charset="0"/>
              </a:rPr>
              <a:t>Resultado de participaciones en TAG SA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5.1.4 </a:t>
            </a:r>
            <a:r>
              <a:rPr lang="es-AR" sz="1400" b="1" dirty="0" smtClean="0">
                <a:latin typeface="Arial" charset="0"/>
              </a:rPr>
              <a:t>OTROS EGRESOS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5.1.4 Otros egresos 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5.1.4.1 </a:t>
            </a:r>
            <a:r>
              <a:rPr lang="es-AR" sz="1400" u="sng" dirty="0" smtClean="0">
                <a:latin typeface="Arial" charset="0"/>
              </a:rPr>
              <a:t>Otros egresos ordinarios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5.1.4.1.1 Costo de venta de bienes de uso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5.2 </a:t>
            </a:r>
            <a:r>
              <a:rPr lang="es-AR" sz="1400" b="1" dirty="0" smtClean="0">
                <a:latin typeface="Arial" charset="0"/>
              </a:rPr>
              <a:t>RESULTADOS NEGATIVOS EXTRAORDINARIOS</a:t>
            </a:r>
            <a:endParaRPr lang="es-AR" sz="1400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5.2.1.Resultados negativos extraordinarios</a:t>
            </a: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5.2.1.1 </a:t>
            </a:r>
            <a:r>
              <a:rPr lang="es-AR" sz="1400" u="sng" dirty="0" smtClean="0">
                <a:latin typeface="Arial" charset="0"/>
              </a:rPr>
              <a:t>Resultados negativos extraordinarios</a:t>
            </a:r>
            <a:endParaRPr lang="es-AR" sz="1400" u="sng" dirty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s-AR" sz="1400" dirty="0" smtClean="0">
                <a:latin typeface="Arial" charset="0"/>
              </a:rPr>
              <a:t>5.2.1.1.1 Siniestros</a:t>
            </a:r>
            <a:endParaRPr lang="es-AR" sz="1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34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Plan y Manual de Cuentas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576" y="908720"/>
            <a:ext cx="748883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 smtClean="0"/>
              <a:t>Actividad</a:t>
            </a:r>
          </a:p>
          <a:p>
            <a:endParaRPr lang="es-AR" dirty="0" smtClean="0"/>
          </a:p>
          <a:p>
            <a:r>
              <a:rPr lang="es-AR" dirty="0" smtClean="0"/>
              <a:t>Proponga las cuentas que deberían </a:t>
            </a:r>
            <a:r>
              <a:rPr lang="es-AR" u="sng" dirty="0" smtClean="0"/>
              <a:t>necesariamente</a:t>
            </a:r>
            <a:r>
              <a:rPr lang="es-AR" dirty="0" smtClean="0"/>
              <a:t> integrar el  plan de cuentas para “La Concesionaria S.R.L.” , de acuerdo a la descripción realizada a continuación:</a:t>
            </a:r>
          </a:p>
          <a:p>
            <a:endParaRPr lang="es-AR" dirty="0" smtClean="0"/>
          </a:p>
          <a:p>
            <a:endParaRPr lang="es-AR" dirty="0" smtClean="0"/>
          </a:p>
          <a:p>
            <a:pPr algn="just"/>
            <a:r>
              <a:rPr lang="es-AR" dirty="0" smtClean="0"/>
              <a:t>La Concesionaria S.R.L. es una empresa dedicada a la comercialización de automotores de alta gama.  Ellos compran los automotores a los productores y los mantienen en su inventario en el local de ventas ubicado en la Avenida Libertador, en C.A.B.A.  El local es propio y constituye el único inmueble con el que cuenta la empresa.  Allí funcionan también las oficinas administrativas.  Tanto el local como las oficinas están equipadas con muebles e instalaciones propias. Cuenta con 12 empleados, de los cuales 3 son del sector administrativo, 8 de comercialización y uno es el gerente general.  A su vez tienen contratado un estudio de abogados y escribanos mientras que la contabilidad es contratada a un estudio contable.  Tienen cuentas abiertas en los bancos Nación, </a:t>
            </a:r>
            <a:r>
              <a:rPr lang="es-AR" dirty="0" err="1" smtClean="0"/>
              <a:t>Citi</a:t>
            </a:r>
            <a:r>
              <a:rPr lang="es-AR" dirty="0" smtClean="0"/>
              <a:t> y Galicia, con quienes realiza operaciones de préstamos e inversiones, cuando tiene dinero disponible.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 de clasificación contable</a:t>
            </a:r>
            <a:endParaRPr lang="es-A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5290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4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724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5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LAS CUENTAS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Plan y Manual de Cuentas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467544" y="1628800"/>
            <a:ext cx="835292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" indent="0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s-AR" sz="2800" dirty="0" smtClean="0"/>
              <a:t> Definición: una </a:t>
            </a:r>
            <a:r>
              <a:rPr lang="es-AR" sz="2800" dirty="0" smtClean="0">
                <a:solidFill>
                  <a:srgbClr val="414BCB"/>
                </a:solidFill>
              </a:rPr>
              <a:t>cuenta </a:t>
            </a:r>
            <a:r>
              <a:rPr lang="es-AR" sz="2800" dirty="0" smtClean="0"/>
              <a:t>es una clasificación o categoría de elementos homogéneos</a:t>
            </a:r>
          </a:p>
          <a:p>
            <a:pPr marL="18288" indent="0">
              <a:spcAft>
                <a:spcPts val="600"/>
              </a:spcAft>
              <a:buFont typeface="Arial" pitchFamily="34" charset="0"/>
              <a:buChar char="•"/>
            </a:pPr>
            <a:r>
              <a:rPr lang="es-AR" sz="2800" dirty="0" smtClean="0"/>
              <a:t> Cada </a:t>
            </a:r>
            <a:r>
              <a:rPr lang="es-AR" sz="2800" dirty="0" smtClean="0">
                <a:solidFill>
                  <a:srgbClr val="414BCB"/>
                </a:solidFill>
              </a:rPr>
              <a:t>cuenta</a:t>
            </a:r>
            <a:r>
              <a:rPr lang="es-AR" sz="2800" dirty="0" smtClean="0"/>
              <a:t> debería:</a:t>
            </a: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es-AR" sz="2600" dirty="0" smtClean="0"/>
              <a:t>Referirse a un único objeto o a un conjunto de elementos de naturaleza similar</a:t>
            </a:r>
          </a:p>
          <a:p>
            <a:pPr lvl="1">
              <a:spcAft>
                <a:spcPts val="600"/>
              </a:spcAft>
              <a:buFont typeface="Arial" pitchFamily="34" charset="0"/>
              <a:buChar char="•"/>
            </a:pPr>
            <a:r>
              <a:rPr lang="es-AR" sz="2600" dirty="0" smtClean="0"/>
              <a:t>Tener una denominación que describa razonablemente lo que representa</a:t>
            </a:r>
            <a:r>
              <a:rPr lang="es-AR" sz="2600" dirty="0" smtClean="0">
                <a:solidFill>
                  <a:srgbClr val="00B0F0"/>
                </a:solidFill>
              </a:rPr>
              <a:t>		</a:t>
            </a:r>
            <a:endParaRPr lang="es-AR" sz="2200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6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EJEMPLOS DE CUENTAS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539552" y="1700808"/>
            <a:ext cx="8352928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s-AR" sz="2400" dirty="0" smtClean="0">
                <a:solidFill>
                  <a:srgbClr val="414BCB"/>
                </a:solidFill>
              </a:rPr>
              <a:t>Cuentas de Activo</a:t>
            </a:r>
            <a:r>
              <a:rPr lang="es-AR" sz="2000" dirty="0" smtClean="0">
                <a:solidFill>
                  <a:srgbClr val="414BCB"/>
                </a:solidFill>
              </a:rPr>
              <a:t>: </a:t>
            </a:r>
            <a:r>
              <a:rPr lang="es-AR" dirty="0" smtClean="0"/>
              <a:t>Caja, Banco X cta. cte., Mercadería, Deudores por Ventas, Muebles y útiles, Inmuebles, Rodados, Maquinaria, etc.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s-AR" sz="2400" dirty="0" smtClean="0">
                <a:solidFill>
                  <a:srgbClr val="414BCB"/>
                </a:solidFill>
              </a:rPr>
              <a:t>Cuentas de Pasivo</a:t>
            </a:r>
            <a:r>
              <a:rPr lang="es-AR" sz="2000" dirty="0" smtClean="0"/>
              <a:t>: </a:t>
            </a:r>
            <a:r>
              <a:rPr lang="es-AR" dirty="0" smtClean="0"/>
              <a:t>Proveedores, Documentos a Pagar, Hipotecas a Pagar, Impuestos a Pagar, Sueldos a Pagar, etc.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s-AR" sz="2400" dirty="0" smtClean="0">
                <a:solidFill>
                  <a:srgbClr val="414BCB"/>
                </a:solidFill>
              </a:rPr>
              <a:t>Cuentas de Patrimonio neto:</a:t>
            </a:r>
            <a:r>
              <a:rPr lang="es-AR" sz="2000" dirty="0" smtClean="0"/>
              <a:t> </a:t>
            </a:r>
            <a:r>
              <a:rPr lang="es-AR" dirty="0" smtClean="0"/>
              <a:t>Capital Social, resultados acumulados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s-AR" sz="2400" dirty="0" smtClean="0">
                <a:solidFill>
                  <a:srgbClr val="414BCB"/>
                </a:solidFill>
              </a:rPr>
              <a:t>Cuentas de Ingresos</a:t>
            </a:r>
            <a:r>
              <a:rPr lang="es-AR" sz="2000" dirty="0" smtClean="0"/>
              <a:t>: </a:t>
            </a:r>
            <a:r>
              <a:rPr lang="es-AR" dirty="0" smtClean="0"/>
              <a:t>Ventas, Comisiones Ganadas, etc.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s-AR" sz="2400" dirty="0" smtClean="0">
                <a:solidFill>
                  <a:srgbClr val="414BCB"/>
                </a:solidFill>
              </a:rPr>
              <a:t>Cuentas de Gastos</a:t>
            </a:r>
            <a:r>
              <a:rPr lang="es-AR" sz="2000" dirty="0" smtClean="0"/>
              <a:t>: </a:t>
            </a:r>
            <a:r>
              <a:rPr lang="es-AR" dirty="0" smtClean="0"/>
              <a:t>Costo de Ventas, Sueldos, Cargas Sociales, Publicidad, Gastos Administrativos, Intereses Bancarios, etc.</a:t>
            </a:r>
            <a:endParaRPr lang="es-AR" dirty="0"/>
          </a:p>
        </p:txBody>
      </p: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Plan y Manual de Cuentas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7</a:t>
            </a:fld>
            <a:endParaRPr lang="es-AR" dirty="0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OTRAS DEFINICIONES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Plan y Manual de Cuentas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99592" y="1772816"/>
            <a:ext cx="7560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" indent="0" algn="just">
              <a:buNone/>
            </a:pPr>
            <a:r>
              <a:rPr lang="es-AR" sz="2400" b="1" dirty="0" smtClean="0">
                <a:solidFill>
                  <a:srgbClr val="414BCB"/>
                </a:solidFill>
              </a:rPr>
              <a:t>Rubro</a:t>
            </a:r>
            <a:r>
              <a:rPr lang="es-AR" sz="2400" dirty="0" smtClean="0">
                <a:solidFill>
                  <a:srgbClr val="414BCB"/>
                </a:solidFill>
              </a:rPr>
              <a:t>:</a:t>
            </a:r>
            <a:r>
              <a:rPr lang="es-AR" sz="2400" dirty="0" smtClean="0"/>
              <a:t> conjunto de cuentas que responden a alguna característica común.</a:t>
            </a:r>
          </a:p>
          <a:p>
            <a:pPr marL="18288" indent="0" algn="just">
              <a:buNone/>
            </a:pPr>
            <a:endParaRPr lang="es-AR" sz="2400" dirty="0" smtClean="0">
              <a:solidFill>
                <a:srgbClr val="414BCB"/>
              </a:solidFill>
            </a:endParaRPr>
          </a:p>
          <a:p>
            <a:pPr marL="18288" indent="0" algn="just">
              <a:buNone/>
            </a:pPr>
            <a:r>
              <a:rPr lang="es-AR" sz="2400" b="1" dirty="0" smtClean="0">
                <a:solidFill>
                  <a:srgbClr val="414BCB"/>
                </a:solidFill>
              </a:rPr>
              <a:t>Cuenta imputable</a:t>
            </a:r>
            <a:r>
              <a:rPr lang="es-AR" sz="2400" dirty="0" smtClean="0">
                <a:solidFill>
                  <a:srgbClr val="414BCB"/>
                </a:solidFill>
              </a:rPr>
              <a:t>: </a:t>
            </a:r>
            <a:r>
              <a:rPr lang="es-AR" sz="2400" dirty="0" smtClean="0"/>
              <a:t>aquella en la que se suman y restan efectivamente las variaciones producidas.</a:t>
            </a:r>
          </a:p>
          <a:p>
            <a:pPr marL="18288" indent="0" algn="just">
              <a:buNone/>
            </a:pPr>
            <a:endParaRPr lang="es-A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8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SISTEMA CONTABLE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Plan y Manual de Cuentas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467544" y="1628800"/>
            <a:ext cx="8352928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" indent="0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s-AR" sz="2800" dirty="0" smtClean="0"/>
              <a:t> </a:t>
            </a:r>
            <a:r>
              <a:rPr lang="es-AR" sz="2000" dirty="0" smtClean="0"/>
              <a:t>Plan de cuentas</a:t>
            </a:r>
          </a:p>
          <a:p>
            <a:pPr marL="475488"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s-AR" sz="2000" dirty="0"/>
              <a:t> </a:t>
            </a:r>
            <a:r>
              <a:rPr lang="es-AR" sz="1600" dirty="0"/>
              <a:t>listado ordenado de las cuentas que se emplean en las registraciones contables de un ente.</a:t>
            </a:r>
          </a:p>
          <a:p>
            <a:pPr marL="18288" indent="0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s-AR" sz="2000" dirty="0" smtClean="0"/>
              <a:t> Manual de cuentas</a:t>
            </a:r>
          </a:p>
          <a:p>
            <a:pPr marL="475488" lvl="1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s-AR" sz="2000" dirty="0"/>
              <a:t> </a:t>
            </a:r>
            <a:r>
              <a:rPr lang="es-AR" sz="1600" dirty="0"/>
              <a:t>descripción del contenido y utilización de cada cuenta.</a:t>
            </a:r>
            <a:endParaRPr lang="es-AR" sz="1600" dirty="0" smtClean="0"/>
          </a:p>
          <a:p>
            <a:pPr marL="18288" indent="0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s-AR" sz="2000" dirty="0" smtClean="0"/>
              <a:t> Registros</a:t>
            </a:r>
          </a:p>
          <a:p>
            <a:pPr marL="18288" indent="0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s-AR" sz="2000" dirty="0"/>
              <a:t> </a:t>
            </a:r>
            <a:r>
              <a:rPr lang="es-AR" sz="2000" dirty="0" smtClean="0"/>
              <a:t>Método de registración</a:t>
            </a:r>
          </a:p>
          <a:p>
            <a:pPr marL="18288" indent="0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s-AR" sz="2000" dirty="0" smtClean="0"/>
              <a:t> Software</a:t>
            </a:r>
          </a:p>
          <a:p>
            <a:pPr marL="18288" indent="0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s-AR" sz="2000" dirty="0"/>
              <a:t> </a:t>
            </a:r>
            <a:r>
              <a:rPr lang="es-AR" sz="2000" dirty="0" smtClean="0"/>
              <a:t>Medios de procesamiento</a:t>
            </a:r>
          </a:p>
          <a:p>
            <a:pPr marL="18288" indent="0">
              <a:spcBef>
                <a:spcPts val="6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s-AR" sz="2000" dirty="0"/>
              <a:t> </a:t>
            </a:r>
            <a:r>
              <a:rPr lang="es-AR" sz="2000" dirty="0" smtClean="0"/>
              <a:t>Procedimientos administrativos</a:t>
            </a:r>
            <a:r>
              <a:rPr lang="es-AR" sz="2600" dirty="0" smtClean="0">
                <a:solidFill>
                  <a:srgbClr val="00B0F0"/>
                </a:solidFill>
              </a:rPr>
              <a:t>		</a:t>
            </a:r>
            <a:endParaRPr lang="es-AR" sz="22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26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9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764704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REGISTROS CONTABLES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Los Registros Básicos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539552" y="2492896"/>
            <a:ext cx="2088232" cy="3600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Libros obligatorios</a:t>
            </a:r>
            <a:endParaRPr lang="es-AR" dirty="0"/>
          </a:p>
        </p:txBody>
      </p:sp>
      <p:cxnSp>
        <p:nvCxnSpPr>
          <p:cNvPr id="19" name="18 Conector recto de flecha"/>
          <p:cNvCxnSpPr>
            <a:stCxn id="17" idx="3"/>
            <a:endCxn id="20" idx="1"/>
          </p:cNvCxnSpPr>
          <p:nvPr/>
        </p:nvCxnSpPr>
        <p:spPr>
          <a:xfrm flipV="1">
            <a:off x="2627784" y="2312876"/>
            <a:ext cx="79208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 redondeado"/>
          <p:cNvSpPr/>
          <p:nvPr/>
        </p:nvSpPr>
        <p:spPr>
          <a:xfrm>
            <a:off x="3419872" y="2060848"/>
            <a:ext cx="1296144" cy="5040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Código Civil  y Comercial </a:t>
            </a:r>
            <a:endParaRPr lang="es-AR" sz="1400" dirty="0"/>
          </a:p>
        </p:txBody>
      </p:sp>
      <p:cxnSp>
        <p:nvCxnSpPr>
          <p:cNvPr id="23" name="22 Conector recto de flecha"/>
          <p:cNvCxnSpPr>
            <a:stCxn id="20" idx="3"/>
            <a:endCxn id="39" idx="1"/>
          </p:cNvCxnSpPr>
          <p:nvPr/>
        </p:nvCxnSpPr>
        <p:spPr>
          <a:xfrm flipV="1">
            <a:off x="4716016" y="2060848"/>
            <a:ext cx="1008112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 redondeado"/>
          <p:cNvSpPr/>
          <p:nvPr/>
        </p:nvSpPr>
        <p:spPr>
          <a:xfrm>
            <a:off x="5724128" y="1916832"/>
            <a:ext cx="2520280" cy="2880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Diario</a:t>
            </a:r>
            <a:endParaRPr lang="es-AR" dirty="0"/>
          </a:p>
        </p:txBody>
      </p:sp>
      <p:sp>
        <p:nvSpPr>
          <p:cNvPr id="42" name="41 Rectángulo redondeado"/>
          <p:cNvSpPr/>
          <p:nvPr/>
        </p:nvSpPr>
        <p:spPr>
          <a:xfrm>
            <a:off x="5724128" y="2348880"/>
            <a:ext cx="2520280" cy="2880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Inventarios y Balances</a:t>
            </a:r>
            <a:endParaRPr lang="es-AR" dirty="0"/>
          </a:p>
        </p:txBody>
      </p:sp>
      <p:cxnSp>
        <p:nvCxnSpPr>
          <p:cNvPr id="43" name="42 Conector recto de flecha"/>
          <p:cNvCxnSpPr>
            <a:stCxn id="20" idx="3"/>
            <a:endCxn id="42" idx="1"/>
          </p:cNvCxnSpPr>
          <p:nvPr/>
        </p:nvCxnSpPr>
        <p:spPr>
          <a:xfrm>
            <a:off x="4716016" y="2312876"/>
            <a:ext cx="1008112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>
            <a:stCxn id="17" idx="3"/>
            <a:endCxn id="60" idx="1"/>
          </p:cNvCxnSpPr>
          <p:nvPr/>
        </p:nvCxnSpPr>
        <p:spPr>
          <a:xfrm>
            <a:off x="2627784" y="2672916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Rectángulo redondeado"/>
          <p:cNvSpPr/>
          <p:nvPr/>
        </p:nvSpPr>
        <p:spPr>
          <a:xfrm>
            <a:off x="3419872" y="2996952"/>
            <a:ext cx="1296144" cy="5040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Según Ley de IVA</a:t>
            </a:r>
            <a:endParaRPr lang="es-AR" sz="1400" dirty="0"/>
          </a:p>
        </p:txBody>
      </p:sp>
      <p:cxnSp>
        <p:nvCxnSpPr>
          <p:cNvPr id="61" name="60 Conector recto de flecha"/>
          <p:cNvCxnSpPr>
            <a:stCxn id="60" idx="3"/>
            <a:endCxn id="62" idx="1"/>
          </p:cNvCxnSpPr>
          <p:nvPr/>
        </p:nvCxnSpPr>
        <p:spPr>
          <a:xfrm flipV="1">
            <a:off x="4716016" y="3140968"/>
            <a:ext cx="1008112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Rectángulo redondeado"/>
          <p:cNvSpPr/>
          <p:nvPr/>
        </p:nvSpPr>
        <p:spPr>
          <a:xfrm>
            <a:off x="5724128" y="2996952"/>
            <a:ext cx="2520280" cy="2880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Libro IVA Compras</a:t>
            </a:r>
            <a:endParaRPr lang="es-AR" dirty="0"/>
          </a:p>
        </p:txBody>
      </p:sp>
      <p:sp>
        <p:nvSpPr>
          <p:cNvPr id="63" name="62 Rectángulo redondeado"/>
          <p:cNvSpPr/>
          <p:nvPr/>
        </p:nvSpPr>
        <p:spPr>
          <a:xfrm>
            <a:off x="5724128" y="3429000"/>
            <a:ext cx="2520280" cy="2880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Libro IVA Ventas</a:t>
            </a:r>
            <a:endParaRPr lang="es-AR" dirty="0"/>
          </a:p>
        </p:txBody>
      </p:sp>
      <p:cxnSp>
        <p:nvCxnSpPr>
          <p:cNvPr id="64" name="63 Conector recto de flecha"/>
          <p:cNvCxnSpPr>
            <a:stCxn id="60" idx="3"/>
            <a:endCxn id="63" idx="1"/>
          </p:cNvCxnSpPr>
          <p:nvPr/>
        </p:nvCxnSpPr>
        <p:spPr>
          <a:xfrm>
            <a:off x="4716016" y="3248980"/>
            <a:ext cx="1008112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Rectángulo"/>
          <p:cNvSpPr/>
          <p:nvPr/>
        </p:nvSpPr>
        <p:spPr>
          <a:xfrm>
            <a:off x="539552" y="4437112"/>
            <a:ext cx="2232248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Libros NO obligatorios pero necesarios</a:t>
            </a:r>
            <a:endParaRPr lang="es-AR" dirty="0"/>
          </a:p>
        </p:txBody>
      </p:sp>
      <p:cxnSp>
        <p:nvCxnSpPr>
          <p:cNvPr id="93" name="92 Conector recto de flecha"/>
          <p:cNvCxnSpPr>
            <a:stCxn id="92" idx="3"/>
            <a:endCxn id="97" idx="1"/>
          </p:cNvCxnSpPr>
          <p:nvPr/>
        </p:nvCxnSpPr>
        <p:spPr>
          <a:xfrm flipV="1">
            <a:off x="2771800" y="4797152"/>
            <a:ext cx="2952328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96 Rectángulo redondeado"/>
          <p:cNvSpPr/>
          <p:nvPr/>
        </p:nvSpPr>
        <p:spPr>
          <a:xfrm>
            <a:off x="5724128" y="4581128"/>
            <a:ext cx="2520280" cy="43204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Mayor General</a:t>
            </a:r>
            <a:endParaRPr lang="es-AR" dirty="0"/>
          </a:p>
        </p:txBody>
      </p:sp>
      <p:cxnSp>
        <p:nvCxnSpPr>
          <p:cNvPr id="27" name="92 Conector recto de flecha"/>
          <p:cNvCxnSpPr>
            <a:stCxn id="92" idx="3"/>
          </p:cNvCxnSpPr>
          <p:nvPr/>
        </p:nvCxnSpPr>
        <p:spPr>
          <a:xfrm>
            <a:off x="2771800" y="4833156"/>
            <a:ext cx="2952328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96 Rectángulo redondeado"/>
          <p:cNvSpPr/>
          <p:nvPr/>
        </p:nvSpPr>
        <p:spPr>
          <a:xfrm>
            <a:off x="5724128" y="5085184"/>
            <a:ext cx="2520280" cy="64807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Mayores  Auxiliares (ej. Cuentas a Cobrar, Inventarios, Proveedores)</a:t>
            </a:r>
            <a:endParaRPr lang="es-A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1450</TotalTime>
  <Words>1774</Words>
  <Application>Microsoft Office PowerPoint</Application>
  <PresentationFormat>Presentación en pantalla (4:3)</PresentationFormat>
  <Paragraphs>474</Paragraphs>
  <Slides>34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2" baseType="lpstr">
      <vt:lpstr>Arial</vt:lpstr>
      <vt:lpstr>Calibri</vt:lpstr>
      <vt:lpstr>Lucida Fax</vt:lpstr>
      <vt:lpstr>Monotype Sorts</vt:lpstr>
      <vt:lpstr>Times New Roman</vt:lpstr>
      <vt:lpstr>Wingdings</vt:lpstr>
      <vt:lpstr>Wingdings 2</vt:lpstr>
      <vt:lpstr>Tema de Office</vt:lpstr>
      <vt:lpstr>Presentación de PowerPoint</vt:lpstr>
      <vt:lpstr>LA REGISTRACIÓN CONTABLE</vt:lpstr>
      <vt:lpstr>Presentación de PowerPoint</vt:lpstr>
      <vt:lpstr>Proceso de clasificación contable</vt:lpstr>
      <vt:lpstr>LAS CUENTAS</vt:lpstr>
      <vt:lpstr>EJEMPLOS DE CUENTAS</vt:lpstr>
      <vt:lpstr>OTRAS DEFINICIONES</vt:lpstr>
      <vt:lpstr>SISTEMA CONTABLE</vt:lpstr>
      <vt:lpstr>REGISTROS CONTABLES</vt:lpstr>
      <vt:lpstr>LA PARTIDA DOBLE</vt:lpstr>
      <vt:lpstr> LA PARTIDA DOBLE</vt:lpstr>
      <vt:lpstr>EJEMPLO</vt:lpstr>
      <vt:lpstr>REGISTRO EN EL LIBRO DIARIO</vt:lpstr>
      <vt:lpstr>EJEMPLO DE LIBRO DIARIO</vt:lpstr>
      <vt:lpstr>REGISTRO EN EL LIBRO MAYOR</vt:lpstr>
      <vt:lpstr>EJEMPLO DE LIBRO MAYOR</vt:lpstr>
      <vt:lpstr>SALDO DE UNA CUENTA</vt:lpstr>
      <vt:lpstr>BALANCE DE SUMAS Y SALDOS</vt:lpstr>
      <vt:lpstr>BALANCE DE SUMAS Y SALDOS</vt:lpstr>
      <vt:lpstr>PLAN DE CUENTAS CODIFICADO (ejemplo)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Milagros</dc:creator>
  <cp:lastModifiedBy>Fermin</cp:lastModifiedBy>
  <cp:revision>123</cp:revision>
  <dcterms:created xsi:type="dcterms:W3CDTF">2013-08-06T01:05:53Z</dcterms:created>
  <dcterms:modified xsi:type="dcterms:W3CDTF">2022-02-21T14:05:56Z</dcterms:modified>
</cp:coreProperties>
</file>