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5" r:id="rId1"/>
  </p:sldMasterIdLst>
  <p:notesMasterIdLst>
    <p:notesMasterId r:id="rId24"/>
  </p:notesMasterIdLst>
  <p:handoutMasterIdLst>
    <p:handoutMasterId r:id="rId25"/>
  </p:handoutMasterIdLst>
  <p:sldIdLst>
    <p:sldId id="259" r:id="rId2"/>
    <p:sldId id="311" r:id="rId3"/>
    <p:sldId id="364" r:id="rId4"/>
    <p:sldId id="335" r:id="rId5"/>
    <p:sldId id="309" r:id="rId6"/>
    <p:sldId id="313" r:id="rId7"/>
    <p:sldId id="314" r:id="rId8"/>
    <p:sldId id="357" r:id="rId9"/>
    <p:sldId id="336" r:id="rId10"/>
    <p:sldId id="333" r:id="rId11"/>
    <p:sldId id="365" r:id="rId12"/>
    <p:sldId id="355" r:id="rId13"/>
    <p:sldId id="342" r:id="rId14"/>
    <p:sldId id="366" r:id="rId15"/>
    <p:sldId id="354" r:id="rId16"/>
    <p:sldId id="363" r:id="rId17"/>
    <p:sldId id="338" r:id="rId18"/>
    <p:sldId id="356" r:id="rId19"/>
    <p:sldId id="359" r:id="rId20"/>
    <p:sldId id="362" r:id="rId21"/>
    <p:sldId id="360" r:id="rId22"/>
    <p:sldId id="361" r:id="rId23"/>
  </p:sldIdLst>
  <p:sldSz cx="9144000" cy="6858000" type="screen4x3"/>
  <p:notesSz cx="7102475" cy="93694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1"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6BD3"/>
    <a:srgbClr val="E886BE"/>
    <a:srgbClr val="B6FD9D"/>
    <a:srgbClr val="B2FE74"/>
    <a:srgbClr val="7FDAF3"/>
    <a:srgbClr val="8EE4A7"/>
    <a:srgbClr val="D09DD1"/>
    <a:srgbClr val="F9F9BF"/>
    <a:srgbClr val="F7DAAF"/>
    <a:srgbClr val="A2F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83" d="100"/>
          <a:sy n="83" d="100"/>
        </p:scale>
        <p:origin x="1454" y="6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430"/>
    </p:cViewPr>
  </p:sorterViewPr>
  <p:notesViewPr>
    <p:cSldViewPr>
      <p:cViewPr varScale="1">
        <p:scale>
          <a:sx n="55" d="100"/>
          <a:sy n="55" d="100"/>
        </p:scale>
        <p:origin x="-1938" y="-84"/>
      </p:cViewPr>
      <p:guideLst>
        <p:guide orient="horz" pos="2951"/>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8471"/>
          </a:xfrm>
          <a:prstGeom prst="rect">
            <a:avLst/>
          </a:prstGeom>
        </p:spPr>
        <p:txBody>
          <a:bodyPr vert="horz" lIns="94119" tIns="47060" rIns="94119" bIns="47060" rtlCol="0"/>
          <a:lstStyle>
            <a:lvl1pPr algn="l">
              <a:defRPr sz="1200"/>
            </a:lvl1pPr>
          </a:lstStyle>
          <a:p>
            <a:endParaRPr lang="es-AR"/>
          </a:p>
        </p:txBody>
      </p:sp>
      <p:sp>
        <p:nvSpPr>
          <p:cNvPr id="3" name="Date Placeholder 2"/>
          <p:cNvSpPr>
            <a:spLocks noGrp="1"/>
          </p:cNvSpPr>
          <p:nvPr>
            <p:ph type="dt" sz="quarter" idx="1"/>
          </p:nvPr>
        </p:nvSpPr>
        <p:spPr>
          <a:xfrm>
            <a:off x="4023092" y="0"/>
            <a:ext cx="3077739" cy="468471"/>
          </a:xfrm>
          <a:prstGeom prst="rect">
            <a:avLst/>
          </a:prstGeom>
        </p:spPr>
        <p:txBody>
          <a:bodyPr vert="horz" lIns="94119" tIns="47060" rIns="94119" bIns="47060" rtlCol="0"/>
          <a:lstStyle>
            <a:lvl1pPr algn="r">
              <a:defRPr sz="1200"/>
            </a:lvl1pPr>
          </a:lstStyle>
          <a:p>
            <a:fld id="{D34401D0-A137-47AF-93D1-E7AEA0A8ADB0}" type="datetimeFigureOut">
              <a:rPr lang="es-AR" smtClean="0"/>
              <a:pPr/>
              <a:t>21/2/2022</a:t>
            </a:fld>
            <a:endParaRPr lang="es-AR"/>
          </a:p>
        </p:txBody>
      </p:sp>
      <p:sp>
        <p:nvSpPr>
          <p:cNvPr id="4" name="Footer Placeholder 3"/>
          <p:cNvSpPr>
            <a:spLocks noGrp="1"/>
          </p:cNvSpPr>
          <p:nvPr>
            <p:ph type="ftr" sz="quarter" idx="2"/>
          </p:nvPr>
        </p:nvSpPr>
        <p:spPr>
          <a:xfrm>
            <a:off x="0" y="8899328"/>
            <a:ext cx="3077739" cy="468471"/>
          </a:xfrm>
          <a:prstGeom prst="rect">
            <a:avLst/>
          </a:prstGeom>
        </p:spPr>
        <p:txBody>
          <a:bodyPr vert="horz" lIns="94119" tIns="47060" rIns="94119" bIns="47060" rtlCol="0" anchor="b"/>
          <a:lstStyle>
            <a:lvl1pPr algn="l">
              <a:defRPr sz="1200"/>
            </a:lvl1pPr>
          </a:lstStyle>
          <a:p>
            <a:endParaRPr lang="es-AR"/>
          </a:p>
        </p:txBody>
      </p:sp>
      <p:sp>
        <p:nvSpPr>
          <p:cNvPr id="5" name="Slide Number Placeholder 4"/>
          <p:cNvSpPr>
            <a:spLocks noGrp="1"/>
          </p:cNvSpPr>
          <p:nvPr>
            <p:ph type="sldNum" sz="quarter" idx="3"/>
          </p:nvPr>
        </p:nvSpPr>
        <p:spPr>
          <a:xfrm>
            <a:off x="4023092" y="8899328"/>
            <a:ext cx="3077739" cy="468471"/>
          </a:xfrm>
          <a:prstGeom prst="rect">
            <a:avLst/>
          </a:prstGeom>
        </p:spPr>
        <p:txBody>
          <a:bodyPr vert="horz" lIns="94119" tIns="47060" rIns="94119" bIns="47060" rtlCol="0" anchor="b"/>
          <a:lstStyle>
            <a:lvl1pPr algn="r">
              <a:defRPr sz="1200"/>
            </a:lvl1pPr>
          </a:lstStyle>
          <a:p>
            <a:fld id="{A7D0A289-E1DB-44A7-B818-D15E85E329BE}" type="slidenum">
              <a:rPr lang="es-AR" smtClean="0"/>
              <a:pPr/>
              <a:t>‹Nº›</a:t>
            </a:fld>
            <a:endParaRPr lang="es-AR"/>
          </a:p>
        </p:txBody>
      </p:sp>
    </p:spTree>
    <p:extLst>
      <p:ext uri="{BB962C8B-B14F-4D97-AF65-F5344CB8AC3E}">
        <p14:creationId xmlns:p14="http://schemas.microsoft.com/office/powerpoint/2010/main" val="2809829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8471"/>
          </a:xfrm>
          <a:prstGeom prst="rect">
            <a:avLst/>
          </a:prstGeom>
        </p:spPr>
        <p:txBody>
          <a:bodyPr vert="horz" lIns="94119" tIns="47060" rIns="94119" bIns="47060" rtlCol="0"/>
          <a:lstStyle>
            <a:lvl1pPr algn="l">
              <a:defRPr sz="1200"/>
            </a:lvl1pPr>
          </a:lstStyle>
          <a:p>
            <a:endParaRPr lang="es-AR"/>
          </a:p>
        </p:txBody>
      </p:sp>
      <p:sp>
        <p:nvSpPr>
          <p:cNvPr id="3" name="2 Marcador de fecha"/>
          <p:cNvSpPr>
            <a:spLocks noGrp="1"/>
          </p:cNvSpPr>
          <p:nvPr>
            <p:ph type="dt" idx="1"/>
          </p:nvPr>
        </p:nvSpPr>
        <p:spPr>
          <a:xfrm>
            <a:off x="4023092" y="0"/>
            <a:ext cx="3077739" cy="468471"/>
          </a:xfrm>
          <a:prstGeom prst="rect">
            <a:avLst/>
          </a:prstGeom>
        </p:spPr>
        <p:txBody>
          <a:bodyPr vert="horz" lIns="94119" tIns="47060" rIns="94119" bIns="47060" rtlCol="0"/>
          <a:lstStyle>
            <a:lvl1pPr algn="r">
              <a:defRPr sz="1200"/>
            </a:lvl1pPr>
          </a:lstStyle>
          <a:p>
            <a:fld id="{283FA95F-464D-4948-A15D-1F87A66DDDD5}" type="datetimeFigureOut">
              <a:rPr lang="es-AR" smtClean="0"/>
              <a:pPr/>
              <a:t>21/2/2022</a:t>
            </a:fld>
            <a:endParaRPr lang="es-AR"/>
          </a:p>
        </p:txBody>
      </p:sp>
      <p:sp>
        <p:nvSpPr>
          <p:cNvPr id="4" name="3 Marcador de imagen de diapositiva"/>
          <p:cNvSpPr>
            <a:spLocks noGrp="1" noRot="1" noChangeAspect="1"/>
          </p:cNvSpPr>
          <p:nvPr>
            <p:ph type="sldImg" idx="2"/>
          </p:nvPr>
        </p:nvSpPr>
        <p:spPr>
          <a:xfrm>
            <a:off x="1209675" y="703263"/>
            <a:ext cx="4683125" cy="3513137"/>
          </a:xfrm>
          <a:prstGeom prst="rect">
            <a:avLst/>
          </a:prstGeom>
          <a:noFill/>
          <a:ln w="12700">
            <a:solidFill>
              <a:prstClr val="black"/>
            </a:solidFill>
          </a:ln>
        </p:spPr>
        <p:txBody>
          <a:bodyPr vert="horz" lIns="94119" tIns="47060" rIns="94119" bIns="47060" rtlCol="0" anchor="ctr"/>
          <a:lstStyle/>
          <a:p>
            <a:endParaRPr lang="es-AR"/>
          </a:p>
        </p:txBody>
      </p:sp>
      <p:sp>
        <p:nvSpPr>
          <p:cNvPr id="5" name="4 Marcador de notas"/>
          <p:cNvSpPr>
            <a:spLocks noGrp="1"/>
          </p:cNvSpPr>
          <p:nvPr>
            <p:ph type="body" sz="quarter" idx="3"/>
          </p:nvPr>
        </p:nvSpPr>
        <p:spPr>
          <a:xfrm>
            <a:off x="710248" y="4450477"/>
            <a:ext cx="5681980" cy="4216241"/>
          </a:xfrm>
          <a:prstGeom prst="rect">
            <a:avLst/>
          </a:prstGeom>
        </p:spPr>
        <p:txBody>
          <a:bodyPr vert="horz" lIns="94119" tIns="47060" rIns="94119" bIns="4706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899328"/>
            <a:ext cx="3077739" cy="468471"/>
          </a:xfrm>
          <a:prstGeom prst="rect">
            <a:avLst/>
          </a:prstGeom>
        </p:spPr>
        <p:txBody>
          <a:bodyPr vert="horz" lIns="94119" tIns="47060" rIns="94119" bIns="4706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4023092" y="8899328"/>
            <a:ext cx="3077739" cy="468471"/>
          </a:xfrm>
          <a:prstGeom prst="rect">
            <a:avLst/>
          </a:prstGeom>
        </p:spPr>
        <p:txBody>
          <a:bodyPr vert="horz" lIns="94119" tIns="47060" rIns="94119" bIns="47060" rtlCol="0" anchor="b"/>
          <a:lstStyle>
            <a:lvl1pPr algn="r">
              <a:defRPr sz="1200"/>
            </a:lvl1pPr>
          </a:lstStyle>
          <a:p>
            <a:fld id="{DF2C34E1-EF3F-4B4A-8F19-EBD046C969A7}" type="slidenum">
              <a:rPr lang="es-AR" smtClean="0"/>
              <a:pPr/>
              <a:t>‹Nº›</a:t>
            </a:fld>
            <a:endParaRPr lang="es-AR"/>
          </a:p>
        </p:txBody>
      </p:sp>
    </p:spTree>
    <p:extLst>
      <p:ext uri="{BB962C8B-B14F-4D97-AF65-F5344CB8AC3E}">
        <p14:creationId xmlns:p14="http://schemas.microsoft.com/office/powerpoint/2010/main" val="2309276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9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smtClean="0"/>
          </a:p>
        </p:txBody>
      </p:sp>
      <p:sp>
        <p:nvSpPr>
          <p:cNvPr id="369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53606" eaLnBrk="0" hangingPunct="0">
              <a:defRPr sz="2000">
                <a:solidFill>
                  <a:schemeClr val="tx1"/>
                </a:solidFill>
                <a:latin typeface="Arial" pitchFamily="34" charset="0"/>
                <a:cs typeface="Arial" pitchFamily="34" charset="0"/>
              </a:defRPr>
            </a:lvl1pPr>
            <a:lvl2pPr marL="764718" indent="-294122" defTabSz="653606" eaLnBrk="0" hangingPunct="0">
              <a:defRPr sz="2000">
                <a:solidFill>
                  <a:schemeClr val="tx1"/>
                </a:solidFill>
                <a:latin typeface="Arial" pitchFamily="34" charset="0"/>
                <a:cs typeface="Arial" pitchFamily="34" charset="0"/>
              </a:defRPr>
            </a:lvl2pPr>
            <a:lvl3pPr marL="1176490" indent="-235298" defTabSz="653606" eaLnBrk="0" hangingPunct="0">
              <a:defRPr sz="2000">
                <a:solidFill>
                  <a:schemeClr val="tx1"/>
                </a:solidFill>
                <a:latin typeface="Arial" pitchFamily="34" charset="0"/>
                <a:cs typeface="Arial" pitchFamily="34" charset="0"/>
              </a:defRPr>
            </a:lvl3pPr>
            <a:lvl4pPr marL="1647086" indent="-235298" defTabSz="653606" eaLnBrk="0" hangingPunct="0">
              <a:defRPr sz="2000">
                <a:solidFill>
                  <a:schemeClr val="tx1"/>
                </a:solidFill>
                <a:latin typeface="Arial" pitchFamily="34" charset="0"/>
                <a:cs typeface="Arial" pitchFamily="34" charset="0"/>
              </a:defRPr>
            </a:lvl4pPr>
            <a:lvl5pPr marL="2117682" indent="-235298" defTabSz="653606" eaLnBrk="0" hangingPunct="0">
              <a:defRPr sz="2000">
                <a:solidFill>
                  <a:schemeClr val="tx1"/>
                </a:solidFill>
                <a:latin typeface="Arial" pitchFamily="34" charset="0"/>
                <a:cs typeface="Arial" pitchFamily="34" charset="0"/>
              </a:defRPr>
            </a:lvl5pPr>
            <a:lvl6pPr marL="2588278" indent="-235298" defTabSz="653606" eaLnBrk="0" fontAlgn="base" hangingPunct="0">
              <a:spcBef>
                <a:spcPct val="0"/>
              </a:spcBef>
              <a:spcAft>
                <a:spcPct val="0"/>
              </a:spcAft>
              <a:defRPr sz="2000">
                <a:solidFill>
                  <a:schemeClr val="tx1"/>
                </a:solidFill>
                <a:latin typeface="Arial" pitchFamily="34" charset="0"/>
                <a:cs typeface="Arial" pitchFamily="34" charset="0"/>
              </a:defRPr>
            </a:lvl6pPr>
            <a:lvl7pPr marL="3058874" indent="-235298" defTabSz="653606" eaLnBrk="0" fontAlgn="base" hangingPunct="0">
              <a:spcBef>
                <a:spcPct val="0"/>
              </a:spcBef>
              <a:spcAft>
                <a:spcPct val="0"/>
              </a:spcAft>
              <a:defRPr sz="2000">
                <a:solidFill>
                  <a:schemeClr val="tx1"/>
                </a:solidFill>
                <a:latin typeface="Arial" pitchFamily="34" charset="0"/>
                <a:cs typeface="Arial" pitchFamily="34" charset="0"/>
              </a:defRPr>
            </a:lvl7pPr>
            <a:lvl8pPr marL="3529470" indent="-235298" defTabSz="653606" eaLnBrk="0" fontAlgn="base" hangingPunct="0">
              <a:spcBef>
                <a:spcPct val="0"/>
              </a:spcBef>
              <a:spcAft>
                <a:spcPct val="0"/>
              </a:spcAft>
              <a:defRPr sz="2000">
                <a:solidFill>
                  <a:schemeClr val="tx1"/>
                </a:solidFill>
                <a:latin typeface="Arial" pitchFamily="34" charset="0"/>
                <a:cs typeface="Arial" pitchFamily="34" charset="0"/>
              </a:defRPr>
            </a:lvl8pPr>
            <a:lvl9pPr marL="4000066" indent="-235298" defTabSz="653606"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795D00F9-7349-43C2-A670-152573346AD8}" type="slidenum">
              <a:rPr lang="en-US" altLang="es-AR" sz="1200">
                <a:latin typeface="Calibri" pitchFamily="34" charset="0"/>
              </a:rPr>
              <a:pPr eaLnBrk="1" hangingPunct="1"/>
              <a:t>2</a:t>
            </a:fld>
            <a:endParaRPr lang="en-US" altLang="es-AR" sz="1200">
              <a:latin typeface="Calibri" pitchFamily="34" charset="0"/>
            </a:endParaRPr>
          </a:p>
        </p:txBody>
      </p:sp>
    </p:spTree>
    <p:extLst>
      <p:ext uri="{BB962C8B-B14F-4D97-AF65-F5344CB8AC3E}">
        <p14:creationId xmlns:p14="http://schemas.microsoft.com/office/powerpoint/2010/main" val="569785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16694BE-E147-4DB3-AF8E-6DEC7D4F707A}" type="slidenum">
              <a:rPr lang="en-US" smtClean="0"/>
              <a:pPr/>
              <a:t>13</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167668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16694BE-E147-4DB3-AF8E-6DEC7D4F707A}" type="slidenum">
              <a:rPr lang="en-US" smtClean="0"/>
              <a:pPr/>
              <a:t>14</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360256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16694BE-E147-4DB3-AF8E-6DEC7D4F707A}" type="slidenum">
              <a:rPr lang="en-US" smtClean="0"/>
              <a:pPr/>
              <a:t>15</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3159514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16694BE-E147-4DB3-AF8E-6DEC7D4F707A}" type="slidenum">
              <a:rPr lang="en-US" smtClean="0"/>
              <a:pPr/>
              <a:t>16</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208684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n-US" dirty="0"/>
          </a:p>
        </p:txBody>
      </p:sp>
    </p:spTree>
    <p:extLst>
      <p:ext uri="{BB962C8B-B14F-4D97-AF65-F5344CB8AC3E}">
        <p14:creationId xmlns:p14="http://schemas.microsoft.com/office/powerpoint/2010/main" val="1637287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n-US" dirty="0"/>
          </a:p>
        </p:txBody>
      </p:sp>
    </p:spTree>
    <p:extLst>
      <p:ext uri="{BB962C8B-B14F-4D97-AF65-F5344CB8AC3E}">
        <p14:creationId xmlns:p14="http://schemas.microsoft.com/office/powerpoint/2010/main" val="1489594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s-AR" dirty="0"/>
          </a:p>
        </p:txBody>
      </p:sp>
    </p:spTree>
    <p:extLst>
      <p:ext uri="{BB962C8B-B14F-4D97-AF65-F5344CB8AC3E}">
        <p14:creationId xmlns:p14="http://schemas.microsoft.com/office/powerpoint/2010/main" val="3795016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s-AR" dirty="0"/>
          </a:p>
        </p:txBody>
      </p:sp>
    </p:spTree>
    <p:extLst>
      <p:ext uri="{BB962C8B-B14F-4D97-AF65-F5344CB8AC3E}">
        <p14:creationId xmlns:p14="http://schemas.microsoft.com/office/powerpoint/2010/main" val="3795016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s-AR" dirty="0"/>
          </a:p>
        </p:txBody>
      </p:sp>
    </p:spTree>
    <p:extLst>
      <p:ext uri="{BB962C8B-B14F-4D97-AF65-F5344CB8AC3E}">
        <p14:creationId xmlns:p14="http://schemas.microsoft.com/office/powerpoint/2010/main" val="170098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Tree>
    <p:extLst>
      <p:ext uri="{BB962C8B-B14F-4D97-AF65-F5344CB8AC3E}">
        <p14:creationId xmlns:p14="http://schemas.microsoft.com/office/powerpoint/2010/main" val="3509554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s-AR" dirty="0"/>
          </a:p>
        </p:txBody>
      </p:sp>
    </p:spTree>
    <p:extLst>
      <p:ext uri="{BB962C8B-B14F-4D97-AF65-F5344CB8AC3E}">
        <p14:creationId xmlns:p14="http://schemas.microsoft.com/office/powerpoint/2010/main" val="98459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s-AR" dirty="0"/>
          </a:p>
        </p:txBody>
      </p:sp>
    </p:spTree>
    <p:extLst>
      <p:ext uri="{BB962C8B-B14F-4D97-AF65-F5344CB8AC3E}">
        <p14:creationId xmlns:p14="http://schemas.microsoft.com/office/powerpoint/2010/main" val="1715367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smtClean="0"/>
          </a:p>
        </p:txBody>
      </p:sp>
      <p:sp>
        <p:nvSpPr>
          <p:cNvPr id="301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53606" eaLnBrk="0" hangingPunct="0">
              <a:defRPr sz="2000">
                <a:solidFill>
                  <a:schemeClr val="tx1"/>
                </a:solidFill>
                <a:latin typeface="Arial" pitchFamily="34" charset="0"/>
                <a:cs typeface="Arial" pitchFamily="34" charset="0"/>
              </a:defRPr>
            </a:lvl1pPr>
            <a:lvl2pPr marL="764718" indent="-294122" defTabSz="653606" eaLnBrk="0" hangingPunct="0">
              <a:defRPr sz="2000">
                <a:solidFill>
                  <a:schemeClr val="tx1"/>
                </a:solidFill>
                <a:latin typeface="Arial" pitchFamily="34" charset="0"/>
                <a:cs typeface="Arial" pitchFamily="34" charset="0"/>
              </a:defRPr>
            </a:lvl2pPr>
            <a:lvl3pPr marL="1176490" indent="-235298" defTabSz="653606" eaLnBrk="0" hangingPunct="0">
              <a:defRPr sz="2000">
                <a:solidFill>
                  <a:schemeClr val="tx1"/>
                </a:solidFill>
                <a:latin typeface="Arial" pitchFamily="34" charset="0"/>
                <a:cs typeface="Arial" pitchFamily="34" charset="0"/>
              </a:defRPr>
            </a:lvl3pPr>
            <a:lvl4pPr marL="1647086" indent="-235298" defTabSz="653606" eaLnBrk="0" hangingPunct="0">
              <a:defRPr sz="2000">
                <a:solidFill>
                  <a:schemeClr val="tx1"/>
                </a:solidFill>
                <a:latin typeface="Arial" pitchFamily="34" charset="0"/>
                <a:cs typeface="Arial" pitchFamily="34" charset="0"/>
              </a:defRPr>
            </a:lvl4pPr>
            <a:lvl5pPr marL="2117682" indent="-235298" defTabSz="653606" eaLnBrk="0" hangingPunct="0">
              <a:defRPr sz="2000">
                <a:solidFill>
                  <a:schemeClr val="tx1"/>
                </a:solidFill>
                <a:latin typeface="Arial" pitchFamily="34" charset="0"/>
                <a:cs typeface="Arial" pitchFamily="34" charset="0"/>
              </a:defRPr>
            </a:lvl5pPr>
            <a:lvl6pPr marL="2588278" indent="-235298" defTabSz="653606" eaLnBrk="0" fontAlgn="base" hangingPunct="0">
              <a:spcBef>
                <a:spcPct val="0"/>
              </a:spcBef>
              <a:spcAft>
                <a:spcPct val="0"/>
              </a:spcAft>
              <a:defRPr sz="2000">
                <a:solidFill>
                  <a:schemeClr val="tx1"/>
                </a:solidFill>
                <a:latin typeface="Arial" pitchFamily="34" charset="0"/>
                <a:cs typeface="Arial" pitchFamily="34" charset="0"/>
              </a:defRPr>
            </a:lvl6pPr>
            <a:lvl7pPr marL="3058874" indent="-235298" defTabSz="653606" eaLnBrk="0" fontAlgn="base" hangingPunct="0">
              <a:spcBef>
                <a:spcPct val="0"/>
              </a:spcBef>
              <a:spcAft>
                <a:spcPct val="0"/>
              </a:spcAft>
              <a:defRPr sz="2000">
                <a:solidFill>
                  <a:schemeClr val="tx1"/>
                </a:solidFill>
                <a:latin typeface="Arial" pitchFamily="34" charset="0"/>
                <a:cs typeface="Arial" pitchFamily="34" charset="0"/>
              </a:defRPr>
            </a:lvl7pPr>
            <a:lvl8pPr marL="3529470" indent="-235298" defTabSz="653606" eaLnBrk="0" fontAlgn="base" hangingPunct="0">
              <a:spcBef>
                <a:spcPct val="0"/>
              </a:spcBef>
              <a:spcAft>
                <a:spcPct val="0"/>
              </a:spcAft>
              <a:defRPr sz="2000">
                <a:solidFill>
                  <a:schemeClr val="tx1"/>
                </a:solidFill>
                <a:latin typeface="Arial" pitchFamily="34" charset="0"/>
                <a:cs typeface="Arial" pitchFamily="34" charset="0"/>
              </a:defRPr>
            </a:lvl8pPr>
            <a:lvl9pPr marL="4000066" indent="-235298" defTabSz="653606"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1D250D73-9B55-4E80-A0E8-420D6473292D}" type="slidenum">
              <a:rPr lang="en-US" altLang="es-AR" sz="1200">
                <a:latin typeface="Calibri" pitchFamily="34" charset="0"/>
              </a:rPr>
              <a:pPr eaLnBrk="1" hangingPunct="1"/>
              <a:t>7</a:t>
            </a:fld>
            <a:endParaRPr lang="en-US" altLang="es-AR" sz="1200">
              <a:latin typeface="Calibri" pitchFamily="34" charset="0"/>
            </a:endParaRPr>
          </a:p>
        </p:txBody>
      </p:sp>
    </p:spTree>
    <p:extLst>
      <p:ext uri="{BB962C8B-B14F-4D97-AF65-F5344CB8AC3E}">
        <p14:creationId xmlns:p14="http://schemas.microsoft.com/office/powerpoint/2010/main" val="1223226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Grp="1" noRot="1" noChangeAspect="1" noChangeArrowheads="1" noTextEdit="1"/>
          </p:cNvSpPr>
          <p:nvPr>
            <p:ph type="sldImg"/>
          </p:nvPr>
        </p:nvSpPr>
        <p:spPr>
          <a:ln/>
        </p:spPr>
      </p:sp>
      <p:sp>
        <p:nvSpPr>
          <p:cNvPr id="2" name="Notes Placeholder 1"/>
          <p:cNvSpPr>
            <a:spLocks noGrp="1"/>
          </p:cNvSpPr>
          <p:nvPr>
            <p:ph type="body" idx="1"/>
          </p:nvPr>
        </p:nvSpPr>
        <p:spPr>
          <a:xfrm>
            <a:off x="710904" y="4450477"/>
            <a:ext cx="5680670" cy="4216241"/>
          </a:xfrm>
          <a:prstGeom prst="rect">
            <a:avLst/>
          </a:prstGeom>
        </p:spPr>
        <p:txBody>
          <a:bodyPr/>
          <a:lstStyle/>
          <a:p>
            <a:endParaRPr lang="es-AR" dirty="0"/>
          </a:p>
        </p:txBody>
      </p:sp>
    </p:spTree>
    <p:extLst>
      <p:ext uri="{BB962C8B-B14F-4D97-AF65-F5344CB8AC3E}">
        <p14:creationId xmlns:p14="http://schemas.microsoft.com/office/powerpoint/2010/main" val="984595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16694BE-E147-4DB3-AF8E-6DEC7D4F707A}" type="slidenum">
              <a:rPr lang="en-US" smtClean="0"/>
              <a:pPr/>
              <a:t>9</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401268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16694BE-E147-4DB3-AF8E-6DEC7D4F707A}" type="slidenum">
              <a:rPr lang="en-US" smtClean="0"/>
              <a:pPr/>
              <a:t>10</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425221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116694BE-E147-4DB3-AF8E-6DEC7D4F707A}" type="slidenum">
              <a:rPr lang="en-US" smtClean="0"/>
              <a:pPr/>
              <a:t>11</a:t>
            </a:fld>
            <a:endParaRPr lang="en-US" smtClean="0"/>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3179272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0000" y="2700000"/>
            <a:ext cx="8424000" cy="615553"/>
          </a:xfrm>
        </p:spPr>
        <p:txBody>
          <a:bodyPr lIns="0" tIns="0" rIns="0" bIns="0" anchor="t" anchorCtr="0">
            <a:spAutoFit/>
          </a:bodyPr>
          <a:lstStyle>
            <a:lvl1pPr algn="l">
              <a:defRPr sz="4000" b="0">
                <a:solidFill>
                  <a:schemeClr val="accent1"/>
                </a:solidFill>
                <a:latin typeface="+mj-lt"/>
              </a:defRPr>
            </a:lvl1pPr>
          </a:lstStyle>
          <a:p>
            <a:r>
              <a:rPr lang="en-US" smtClean="0"/>
              <a:t>Click to edit Master title style</a:t>
            </a:r>
            <a:endParaRPr lang="en-GB" dirty="0"/>
          </a:p>
        </p:txBody>
      </p:sp>
      <p:sp>
        <p:nvSpPr>
          <p:cNvPr id="3" name="Subtitle 2"/>
          <p:cNvSpPr>
            <a:spLocks noGrp="1"/>
          </p:cNvSpPr>
          <p:nvPr>
            <p:ph type="subTitle" idx="1"/>
          </p:nvPr>
        </p:nvSpPr>
        <p:spPr>
          <a:xfrm>
            <a:off x="360000" y="5400000"/>
            <a:ext cx="5400000" cy="276999"/>
          </a:xfrm>
        </p:spPr>
        <p:txBody>
          <a:bodyPr lIns="0" tIns="0" rIns="0" bIns="0">
            <a:spAutoFit/>
          </a:bodyPr>
          <a:lstStyle>
            <a:lvl1pPr marL="0" indent="0" algn="l">
              <a:buNone/>
              <a:defRPr sz="180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7" name="Picture 4" descr="DEL_COL"/>
          <p:cNvPicPr preferRelativeResize="0">
            <a:picLocks noChangeAspect="1" noChangeArrowheads="1"/>
          </p:cNvPicPr>
          <p:nvPr/>
        </p:nvPicPr>
        <p:blipFill>
          <a:blip r:embed="rId2" cstate="print"/>
          <a:srcRect/>
          <a:stretch>
            <a:fillRect/>
          </a:stretch>
        </p:blipFill>
        <p:spPr bwMode="auto">
          <a:xfrm>
            <a:off x="358775" y="358775"/>
            <a:ext cx="1889125" cy="377825"/>
          </a:xfrm>
          <a:prstGeom prst="rect">
            <a:avLst/>
          </a:prstGeom>
          <a:noFill/>
          <a:ln w="12700">
            <a:noFill/>
            <a:miter lim="800000"/>
            <a:headEnd/>
            <a:tailEnd/>
          </a:ln>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1"/>
          </p:nvPr>
        </p:nvSpPr>
        <p:spPr/>
        <p:txBody>
          <a:bodyPr/>
          <a:lstStyle/>
          <a:p>
            <a:r>
              <a:rPr lang="es-AR" smtClean="0"/>
              <a:t>Contabilidad 1  |  Clases Teóricas 1 y 2   |   La disciplina contable</a:t>
            </a:r>
            <a:endParaRPr lang="es-AR"/>
          </a:p>
        </p:txBody>
      </p:sp>
      <p:sp>
        <p:nvSpPr>
          <p:cNvPr id="6" name="Slide Number Placeholder 5"/>
          <p:cNvSpPr>
            <a:spLocks noGrp="1"/>
          </p:cNvSpPr>
          <p:nvPr>
            <p:ph type="sldNum" sz="quarter" idx="12"/>
          </p:nvPr>
        </p:nvSpPr>
        <p:spPr/>
        <p:txBody>
          <a:bodyPr/>
          <a:lstStyle/>
          <a:p>
            <a:fld id="{8A9A45FF-1179-4B07-AEAF-3DDAFB87FA70}" type="slidenum">
              <a:rPr lang="es-AR" smtClean="0"/>
              <a:pPr/>
              <a:t>‹Nº›</a:t>
            </a:fld>
            <a:endParaRPr lang="es-AR"/>
          </a:p>
        </p:txBody>
      </p:sp>
      <p:sp>
        <p:nvSpPr>
          <p:cNvPr id="8"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00" y="360000"/>
            <a:ext cx="1980000" cy="6030000"/>
          </a:xfrm>
        </p:spPr>
        <p:txBody>
          <a:bodyPr vert="eaVert"/>
          <a:lstStyle/>
          <a:p>
            <a:r>
              <a:rPr lang="en-US" smtClean="0"/>
              <a:t>Click to edit Master title style</a:t>
            </a:r>
            <a:endParaRPr lang="en-GB" dirty="0"/>
          </a:p>
        </p:txBody>
      </p:sp>
      <p:sp>
        <p:nvSpPr>
          <p:cNvPr id="3" name="Vertical Text Placeholder 2"/>
          <p:cNvSpPr>
            <a:spLocks noGrp="1"/>
          </p:cNvSpPr>
          <p:nvPr>
            <p:ph type="body" orient="vert" idx="1"/>
          </p:nvPr>
        </p:nvSpPr>
        <p:spPr>
          <a:xfrm>
            <a:off x="360000" y="360000"/>
            <a:ext cx="6354000" cy="6030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1"/>
          </p:nvPr>
        </p:nvSpPr>
        <p:spPr/>
        <p:txBody>
          <a:bodyPr/>
          <a:lstStyle/>
          <a:p>
            <a:r>
              <a:rPr lang="es-AR" smtClean="0"/>
              <a:t>Contabilidad 1  |  Clases Teóricas 1 y 2   |   La disciplina contable</a:t>
            </a:r>
            <a:endParaRPr lang="es-AR"/>
          </a:p>
        </p:txBody>
      </p:sp>
      <p:sp>
        <p:nvSpPr>
          <p:cNvPr id="6" name="Slide Number Placeholder 5"/>
          <p:cNvSpPr>
            <a:spLocks noGrp="1"/>
          </p:cNvSpPr>
          <p:nvPr>
            <p:ph type="sldNum" sz="quarter" idx="12"/>
          </p:nvPr>
        </p:nvSpPr>
        <p:spPr/>
        <p:txBody>
          <a:bodyPr/>
          <a:lstStyle/>
          <a:p>
            <a:fld id="{8A9A45FF-1179-4B07-AEAF-3DDAFB87FA70}" type="slidenum">
              <a:rPr lang="es-AR" smtClean="0"/>
              <a:pPr/>
              <a:t>‹Nº›</a:t>
            </a:fld>
            <a:endParaRPr lang="es-AR"/>
          </a:p>
        </p:txBody>
      </p:sp>
      <p:sp>
        <p:nvSpPr>
          <p:cNvPr id="8"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ext - bullet 4 standard">
    <p:spTree>
      <p:nvGrpSpPr>
        <p:cNvPr id="1" name=""/>
        <p:cNvGrpSpPr/>
        <p:nvPr/>
      </p:nvGrpSpPr>
      <p:grpSpPr>
        <a:xfrm>
          <a:off x="0" y="0"/>
          <a:ext cx="0" cy="0"/>
          <a:chOff x="0" y="0"/>
          <a:chExt cx="0" cy="0"/>
        </a:xfrm>
      </p:grpSpPr>
      <p:cxnSp>
        <p:nvCxnSpPr>
          <p:cNvPr id="4" name="Straight Connector 3"/>
          <p:cNvCxnSpPr/>
          <p:nvPr/>
        </p:nvCxnSpPr>
        <p:spPr>
          <a:xfrm>
            <a:off x="288000" y="1008000"/>
            <a:ext cx="8558664" cy="0"/>
          </a:xfrm>
          <a:prstGeom prst="line">
            <a:avLst/>
          </a:prstGeom>
          <a:ln w="12700">
            <a:solidFill>
              <a:srgbClr val="7B7979"/>
            </a:solidFill>
          </a:ln>
          <a:effectLst/>
        </p:spPr>
        <p:style>
          <a:lnRef idx="2">
            <a:schemeClr val="accent1"/>
          </a:lnRef>
          <a:fillRef idx="0">
            <a:schemeClr val="accent1"/>
          </a:fillRef>
          <a:effectRef idx="1">
            <a:schemeClr val="accent1"/>
          </a:effectRef>
          <a:fontRef idx="minor">
            <a:schemeClr val="tx1"/>
          </a:fontRef>
        </p:style>
      </p:cxnSp>
      <p:sp>
        <p:nvSpPr>
          <p:cNvPr id="7" name="Text Placeholder 15"/>
          <p:cNvSpPr>
            <a:spLocks noGrp="1"/>
          </p:cNvSpPr>
          <p:nvPr>
            <p:ph type="body" sz="quarter" idx="17"/>
          </p:nvPr>
        </p:nvSpPr>
        <p:spPr>
          <a:xfrm>
            <a:off x="288000" y="324000"/>
            <a:ext cx="8560515" cy="635483"/>
          </a:xfrm>
          <a:prstGeom prst="rect">
            <a:avLst/>
          </a:prstGeom>
        </p:spPr>
        <p:txBody>
          <a:bodyPr vert="horz" lIns="0" tIns="0" rIns="0" bIns="0"/>
          <a:lstStyle>
            <a:lvl1pPr marL="0" indent="0">
              <a:buNone/>
              <a:defRPr sz="3300" b="1" i="0">
                <a:solidFill>
                  <a:srgbClr val="3C3C7E"/>
                </a:solidFill>
                <a:latin typeface="Arial" pitchFamily="34" charset="0"/>
                <a:cs typeface="Arial" pitchFamily="34" charset="0"/>
              </a:defRPr>
            </a:lvl1pPr>
          </a:lstStyle>
          <a:p>
            <a:pPr lvl="0"/>
            <a:r>
              <a:rPr lang="en-US" dirty="0" smtClean="0"/>
              <a:t>Click to edit Master text styles</a:t>
            </a:r>
          </a:p>
        </p:txBody>
      </p:sp>
      <p:sp>
        <p:nvSpPr>
          <p:cNvPr id="8" name="Text Placeholder 14"/>
          <p:cNvSpPr>
            <a:spLocks noGrp="1"/>
          </p:cNvSpPr>
          <p:nvPr>
            <p:ph type="body" sz="quarter" idx="18" hasCustomPrompt="1"/>
          </p:nvPr>
        </p:nvSpPr>
        <p:spPr>
          <a:xfrm>
            <a:off x="288000" y="1440000"/>
            <a:ext cx="8560515" cy="4475792"/>
          </a:xfrm>
          <a:prstGeom prst="rect">
            <a:avLst/>
          </a:prstGeom>
        </p:spPr>
        <p:txBody>
          <a:bodyPr vert="horz" lIns="0" tIns="0" rIns="0" bIns="0"/>
          <a:lstStyle>
            <a:lvl1pPr marL="272708" marR="0" indent="-272708" algn="l" defTabSz="436333" rtl="0" eaLnBrk="1" fontAlgn="auto" latinLnBrk="0" hangingPunct="1">
              <a:lnSpc>
                <a:spcPts val="2258"/>
              </a:lnSpc>
              <a:spcBef>
                <a:spcPts val="600"/>
              </a:spcBef>
              <a:spcAft>
                <a:spcPts val="600"/>
              </a:spcAft>
              <a:buClr>
                <a:srgbClr val="FC0232"/>
              </a:buClr>
              <a:buSzTx/>
              <a:buFont typeface="Wingdings" pitchFamily="2" charset="2"/>
              <a:buChar char="q"/>
              <a:tabLst/>
              <a:defRPr sz="2000" b="1" i="0" baseline="0">
                <a:solidFill>
                  <a:srgbClr val="4F4C4D"/>
                </a:solidFill>
                <a:latin typeface="Arial"/>
                <a:cs typeface="Arial"/>
              </a:defRPr>
            </a:lvl1pPr>
            <a:lvl2pPr marL="709041" indent="-272708">
              <a:lnSpc>
                <a:spcPts val="2258"/>
              </a:lnSpc>
              <a:spcBef>
                <a:spcPts val="500"/>
              </a:spcBef>
              <a:spcAft>
                <a:spcPts val="600"/>
              </a:spcAft>
              <a:buClr>
                <a:srgbClr val="3C3C7E"/>
              </a:buClr>
              <a:buSzPct val="100000"/>
              <a:buFont typeface="Wingdings" pitchFamily="2" charset="2"/>
              <a:buChar char="§"/>
              <a:defRPr sz="2000" b="0" i="0">
                <a:solidFill>
                  <a:srgbClr val="3C3C7E"/>
                </a:solidFill>
                <a:latin typeface="Arial"/>
                <a:cs typeface="Arial"/>
              </a:defRPr>
            </a:lvl2pPr>
            <a:lvl3pPr marL="1090832" indent="-218167">
              <a:lnSpc>
                <a:spcPts val="2258"/>
              </a:lnSpc>
              <a:spcBef>
                <a:spcPts val="600"/>
              </a:spcBef>
              <a:spcAft>
                <a:spcPts val="0"/>
              </a:spcAft>
              <a:buSzPct val="100000"/>
              <a:buFontTx/>
              <a:buBlip>
                <a:blip r:embed="rId2"/>
              </a:buBlip>
              <a:defRPr sz="1800" b="0" i="0">
                <a:solidFill>
                  <a:srgbClr val="4F4C4D"/>
                </a:solidFill>
                <a:latin typeface="Arial"/>
                <a:cs typeface="Arial"/>
              </a:defRPr>
            </a:lvl3pPr>
            <a:lvl4pPr marL="1525370" indent="-217115">
              <a:lnSpc>
                <a:spcPts val="2258"/>
              </a:lnSpc>
              <a:spcBef>
                <a:spcPts val="600"/>
              </a:spcBef>
              <a:spcAft>
                <a:spcPts val="352"/>
              </a:spcAft>
              <a:buClr>
                <a:schemeClr val="bg1">
                  <a:lumMod val="65000"/>
                </a:schemeClr>
              </a:buClr>
              <a:buFont typeface="Arial" pitchFamily="34" charset="0"/>
              <a:buChar char="•"/>
              <a:defRPr sz="1800" baseline="0">
                <a:solidFill>
                  <a:schemeClr val="bg1">
                    <a:lumMod val="65000"/>
                  </a:schemeClr>
                </a:solidFill>
                <a:latin typeface="Arial" pitchFamily="34" charset="0"/>
                <a:cs typeface="Arial" pitchFamily="34" charset="0"/>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Slide Number Placeholder 1"/>
          <p:cNvSpPr>
            <a:spLocks noGrp="1"/>
          </p:cNvSpPr>
          <p:nvPr>
            <p:ph type="sldNum" sz="quarter" idx="19"/>
          </p:nvPr>
        </p:nvSpPr>
        <p:spPr/>
        <p:txBody>
          <a:bodyPr/>
          <a:lstStyle>
            <a:lvl1pPr>
              <a:defRPr sz="1100" b="0"/>
            </a:lvl1pPr>
          </a:lstStyle>
          <a:p>
            <a:fld id="{6D4FCAF6-4CB2-42DD-A63B-93C306D1BC8E}" type="slidenum">
              <a:rPr lang="en-GB" smtClean="0"/>
              <a:pPr/>
              <a:t>‹Nº›</a:t>
            </a:fld>
            <a:endParaRPr lang="en-GB" dirty="0"/>
          </a:p>
        </p:txBody>
      </p:sp>
    </p:spTree>
    <p:extLst>
      <p:ext uri="{BB962C8B-B14F-4D97-AF65-F5344CB8AC3E}">
        <p14:creationId xmlns:p14="http://schemas.microsoft.com/office/powerpoint/2010/main" val="6094111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11"/>
          </p:nvPr>
        </p:nvSpPr>
        <p:spPr/>
        <p:txBody>
          <a:bodyPr/>
          <a:lstStyle/>
          <a:p>
            <a:r>
              <a:rPr lang="es-AR" smtClean="0"/>
              <a:t>Contabilidad 1  |  Clases Teóricas 1 y 2   |   La disciplina contable</a:t>
            </a:r>
            <a:endParaRPr lang="es-AR"/>
          </a:p>
        </p:txBody>
      </p:sp>
      <p:sp>
        <p:nvSpPr>
          <p:cNvPr id="6" name="Slide Number Placeholder 5"/>
          <p:cNvSpPr>
            <a:spLocks noGrp="1"/>
          </p:cNvSpPr>
          <p:nvPr>
            <p:ph type="sldNum" sz="quarter" idx="12"/>
          </p:nvPr>
        </p:nvSpPr>
        <p:spPr/>
        <p:txBody>
          <a:bodyPr/>
          <a:lstStyle/>
          <a:p>
            <a:fld id="{8A9A45FF-1179-4B07-AEAF-3DDAFB87FA70}" type="slidenum">
              <a:rPr lang="es-AR" smtClean="0"/>
              <a:pPr/>
              <a:t>‹Nº›</a:t>
            </a:fld>
            <a:endParaRPr lang="es-AR"/>
          </a:p>
        </p:txBody>
      </p:sp>
      <p:sp>
        <p:nvSpPr>
          <p:cNvPr id="7"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2"/>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60000" y="2160000"/>
            <a:ext cx="8424000" cy="800219"/>
          </a:xfrm>
        </p:spPr>
        <p:txBody>
          <a:bodyPr vert="horz" wrap="square" lIns="0" tIns="0" rIns="0" bIns="0" rtlCol="0" anchor="t" anchorCtr="0">
            <a:spAutoFit/>
          </a:bodyPr>
          <a:lstStyle>
            <a:lvl1pPr algn="l" defTabSz="914400" rtl="0" eaLnBrk="1" latinLnBrk="0" hangingPunct="1">
              <a:spcBef>
                <a:spcPct val="0"/>
              </a:spcBef>
              <a:buNone/>
              <a:defRPr lang="en-GB" sz="5200" b="0" kern="1200" dirty="0" smtClean="0">
                <a:solidFill>
                  <a:schemeClr val="bg1"/>
                </a:solidFill>
                <a:latin typeface="+mj-lt"/>
                <a:ea typeface="+mj-ea"/>
                <a:cs typeface="+mj-cs"/>
              </a:defRPr>
            </a:lvl1pPr>
          </a:lstStyle>
          <a:p>
            <a:r>
              <a:rPr lang="en-US" smtClean="0"/>
              <a:t>Click to edit Master title style</a:t>
            </a:r>
            <a:endParaRPr lang="en-GB" dirty="0"/>
          </a:p>
        </p:txBody>
      </p:sp>
      <p:sp>
        <p:nvSpPr>
          <p:cNvPr id="10" name="Slide Number Placeholder 9"/>
          <p:cNvSpPr>
            <a:spLocks noGrp="1"/>
          </p:cNvSpPr>
          <p:nvPr>
            <p:ph type="sldNum" sz="quarter" idx="10"/>
          </p:nvPr>
        </p:nvSpPr>
        <p:spPr/>
        <p:txBody>
          <a:bodyPr/>
          <a:lstStyle>
            <a:lvl1pPr>
              <a:defRPr>
                <a:solidFill>
                  <a:schemeClr val="bg1"/>
                </a:solidFill>
              </a:defRPr>
            </a:lvl1pPr>
          </a:lstStyle>
          <a:p>
            <a:fld id="{8A9A45FF-1179-4B07-AEAF-3DDAFB87FA70}" type="slidenum">
              <a:rPr lang="es-AR" smtClean="0"/>
              <a:pPr/>
              <a:t>‹Nº›</a:t>
            </a:fld>
            <a:endParaRPr lang="es-AR"/>
          </a:p>
        </p:txBody>
      </p:sp>
      <p:sp>
        <p:nvSpPr>
          <p:cNvPr id="11" name="Footer Placeholder 10"/>
          <p:cNvSpPr>
            <a:spLocks noGrp="1"/>
          </p:cNvSpPr>
          <p:nvPr>
            <p:ph type="ftr" sz="quarter" idx="11"/>
          </p:nvPr>
        </p:nvSpPr>
        <p:spPr/>
        <p:txBody>
          <a:bodyPr/>
          <a:lstStyle>
            <a:lvl1pPr>
              <a:defRPr>
                <a:solidFill>
                  <a:schemeClr val="bg1"/>
                </a:solidFill>
              </a:defRPr>
            </a:lvl1pPr>
          </a:lstStyle>
          <a:p>
            <a:r>
              <a:rPr lang="es-AR" smtClean="0"/>
              <a:t>Contabilidad 1  |  Clases Teóricas 1 y 2   |   La disciplina contable</a:t>
            </a:r>
            <a:endParaRPr lang="es-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8424000" cy="630000"/>
          </a:xfrm>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360000" y="1170000"/>
            <a:ext cx="4140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defRPr sz="16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4000" y="1170000"/>
            <a:ext cx="4140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defRPr sz="16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s-AR" smtClean="0"/>
              <a:t>Contabilidad 1  |  Clases Teóricas 1 y 2   |   La disciplina contable</a:t>
            </a:r>
            <a:endParaRPr lang="es-AR"/>
          </a:p>
        </p:txBody>
      </p:sp>
      <p:sp>
        <p:nvSpPr>
          <p:cNvPr id="7" name="Slide Number Placeholder 6"/>
          <p:cNvSpPr>
            <a:spLocks noGrp="1"/>
          </p:cNvSpPr>
          <p:nvPr>
            <p:ph type="sldNum" sz="quarter" idx="12"/>
          </p:nvPr>
        </p:nvSpPr>
        <p:spPr/>
        <p:txBody>
          <a:bodyPr/>
          <a:lstStyle/>
          <a:p>
            <a:fld id="{8A9A45FF-1179-4B07-AEAF-3DDAFB87FA70}" type="slidenum">
              <a:rPr lang="es-AR" smtClean="0"/>
              <a:pPr/>
              <a:t>‹Nº›</a:t>
            </a:fld>
            <a:endParaRPr lang="es-AR"/>
          </a:p>
        </p:txBody>
      </p:sp>
      <p:sp>
        <p:nvSpPr>
          <p:cNvPr id="9"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8424000" cy="630000"/>
          </a:xfrm>
        </p:spPr>
        <p:txBody>
          <a:bodyPr/>
          <a:lstStyle>
            <a:lvl1pPr>
              <a:defRPr/>
            </a:lvl1pPr>
          </a:lstStyle>
          <a:p>
            <a:r>
              <a:rPr lang="en-US" smtClean="0"/>
              <a:t>Click to edit Master title style</a:t>
            </a:r>
            <a:endParaRPr lang="en-GB" dirty="0"/>
          </a:p>
        </p:txBody>
      </p:sp>
      <p:sp>
        <p:nvSpPr>
          <p:cNvPr id="3" name="Text Placeholder 2"/>
          <p:cNvSpPr>
            <a:spLocks noGrp="1"/>
          </p:cNvSpPr>
          <p:nvPr>
            <p:ph type="body" idx="1"/>
          </p:nvPr>
        </p:nvSpPr>
        <p:spPr>
          <a:xfrm>
            <a:off x="360000" y="1170000"/>
            <a:ext cx="4140000" cy="630000"/>
          </a:xfrm>
        </p:spPr>
        <p:txBody>
          <a:bodyPr vert="horz" lIns="0" tIns="0" rIns="0" bIns="0" rtlCol="0" anchor="t" anchorCtr="0">
            <a:noAutofit/>
          </a:bodyPr>
          <a:lstStyle>
            <a:lvl1pPr marL="0" indent="0" algn="l" defTabSz="914400" rtl="0" eaLnBrk="1" latinLnBrk="0" hangingPunct="1">
              <a:spcBef>
                <a:spcPct val="0"/>
              </a:spcBef>
              <a:buNone/>
              <a:defRPr lang="en-US" sz="1800" b="1" kern="1200" dirty="0" smtClean="0">
                <a:solidFill>
                  <a:schemeClr val="accent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60000" y="1890000"/>
            <a:ext cx="4140000" cy="450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4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4000" y="1170000"/>
            <a:ext cx="4140000" cy="630000"/>
          </a:xfrm>
        </p:spPr>
        <p:txBody>
          <a:bodyPr vert="horz" lIns="0" tIns="0" rIns="0" bIns="0" rtlCol="0" anchor="t" anchorCtr="0">
            <a:noAutofit/>
          </a:bodyPr>
          <a:lstStyle>
            <a:lvl1pPr marL="0" indent="0" algn="l" defTabSz="914400" rtl="0" eaLnBrk="1" latinLnBrk="0" hangingPunct="1">
              <a:spcBef>
                <a:spcPct val="0"/>
              </a:spcBef>
              <a:buNone/>
              <a:defRPr lang="en-US" sz="1800" b="1" kern="1200" dirty="0" smtClean="0">
                <a:solidFill>
                  <a:schemeClr val="accent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4000" y="1890000"/>
            <a:ext cx="4140000" cy="450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600" kern="120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400" kern="120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8" name="Footer Placeholder 7"/>
          <p:cNvSpPr>
            <a:spLocks noGrp="1"/>
          </p:cNvSpPr>
          <p:nvPr>
            <p:ph type="ftr" sz="quarter" idx="11"/>
          </p:nvPr>
        </p:nvSpPr>
        <p:spPr/>
        <p:txBody>
          <a:bodyPr/>
          <a:lstStyle/>
          <a:p>
            <a:r>
              <a:rPr lang="es-AR" smtClean="0"/>
              <a:t>Contabilidad 1  |  Clases Teóricas 1 y 2   |   La disciplina contable</a:t>
            </a:r>
            <a:endParaRPr lang="es-AR"/>
          </a:p>
        </p:txBody>
      </p:sp>
      <p:sp>
        <p:nvSpPr>
          <p:cNvPr id="9" name="Slide Number Placeholder 8"/>
          <p:cNvSpPr>
            <a:spLocks noGrp="1"/>
          </p:cNvSpPr>
          <p:nvPr>
            <p:ph type="sldNum" sz="quarter" idx="12"/>
          </p:nvPr>
        </p:nvSpPr>
        <p:spPr/>
        <p:txBody>
          <a:bodyPr/>
          <a:lstStyle/>
          <a:p>
            <a:fld id="{8A9A45FF-1179-4B07-AEAF-3DDAFB87FA70}" type="slidenum">
              <a:rPr lang="es-AR" smtClean="0"/>
              <a:pPr/>
              <a:t>‹Nº›</a:t>
            </a:fld>
            <a:endParaRPr lang="es-AR"/>
          </a:p>
        </p:txBody>
      </p:sp>
      <p:sp>
        <p:nvSpPr>
          <p:cNvPr id="11"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8" name="Slide Number Placeholder 7"/>
          <p:cNvSpPr>
            <a:spLocks noGrp="1"/>
          </p:cNvSpPr>
          <p:nvPr>
            <p:ph type="sldNum" sz="quarter" idx="10"/>
          </p:nvPr>
        </p:nvSpPr>
        <p:spPr/>
        <p:txBody>
          <a:bodyPr/>
          <a:lstStyle/>
          <a:p>
            <a:fld id="{8A9A45FF-1179-4B07-AEAF-3DDAFB87FA70}" type="slidenum">
              <a:rPr lang="es-AR" smtClean="0"/>
              <a:pPr/>
              <a:t>‹Nº›</a:t>
            </a:fld>
            <a:endParaRPr lang="es-AR"/>
          </a:p>
        </p:txBody>
      </p:sp>
      <p:sp>
        <p:nvSpPr>
          <p:cNvPr id="9" name="Footer Placeholder 8"/>
          <p:cNvSpPr>
            <a:spLocks noGrp="1"/>
          </p:cNvSpPr>
          <p:nvPr>
            <p:ph type="ftr" sz="quarter" idx="11"/>
          </p:nvPr>
        </p:nvSpPr>
        <p:spPr/>
        <p:txBody>
          <a:bodyPr/>
          <a:lstStyle/>
          <a:p>
            <a:r>
              <a:rPr lang="es-AR" smtClean="0"/>
              <a:t>Contabilidad 1  |  Clases Teóricas 1 y 2   |   La disciplina contable</a:t>
            </a:r>
            <a:endParaRPr lang="es-AR"/>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360000"/>
            <a:ext cx="5634000" cy="630000"/>
          </a:xfrm>
        </p:spPr>
        <p:txBody>
          <a:bodyPr vert="horz" lIns="0" tIns="0" rIns="0" bIns="0" rtlCol="0" anchor="t" anchorCtr="0">
            <a:noAutofit/>
          </a:bodyPr>
          <a:lstStyle>
            <a:lvl1pPr algn="l" defTabSz="914400" rtl="0" eaLnBrk="1" latinLnBrk="0" hangingPunct="1">
              <a:spcBef>
                <a:spcPct val="0"/>
              </a:spcBef>
              <a:buNone/>
              <a:defRPr lang="en-GB" sz="2400" b="1" kern="1200" dirty="0" smtClean="0">
                <a:solidFill>
                  <a:schemeClr val="accent1"/>
                </a:solidFill>
                <a:latin typeface="+mn-lt"/>
                <a:ea typeface="+mj-ea"/>
                <a:cs typeface="+mj-cs"/>
              </a:defRPr>
            </a:lvl1pPr>
          </a:lstStyle>
          <a:p>
            <a:r>
              <a:rPr lang="en-US" smtClean="0"/>
              <a:t>Click to edit Master title style</a:t>
            </a:r>
            <a:endParaRPr lang="en-GB" dirty="0"/>
          </a:p>
        </p:txBody>
      </p:sp>
      <p:sp>
        <p:nvSpPr>
          <p:cNvPr id="3" name="Content Placeholder 2"/>
          <p:cNvSpPr>
            <a:spLocks noGrp="1"/>
          </p:cNvSpPr>
          <p:nvPr>
            <p:ph idx="1"/>
          </p:nvPr>
        </p:nvSpPr>
        <p:spPr>
          <a:xfrm>
            <a:off x="360000" y="1170000"/>
            <a:ext cx="5634000" cy="5220000"/>
          </a:xfrm>
        </p:spPr>
        <p:txBody>
          <a:bodyPr vert="horz" lIns="0" tIns="0" rIns="0" bIns="0" rtlCol="0" anchor="t" anchorCtr="0">
            <a:noAutofit/>
          </a:bodyPr>
          <a:lstStyle>
            <a:lvl1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1pPr>
            <a:lvl2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2pPr>
            <a:lvl3pPr algn="l" defTabSz="914400" rtl="0" eaLnBrk="1" latinLnBrk="0" hangingPunct="1">
              <a:spcBef>
                <a:spcPts val="0"/>
              </a:spcBef>
              <a:spcAft>
                <a:spcPts val="300"/>
              </a:spcAft>
              <a:buFont typeface="Arial" pitchFamily="34" charset="0"/>
              <a:defRPr lang="en-US" sz="1800" kern="1200" dirty="0" smtClean="0">
                <a:solidFill>
                  <a:schemeClr val="accent1"/>
                </a:solidFill>
                <a:latin typeface="+mn-lt"/>
                <a:ea typeface="+mj-ea"/>
                <a:cs typeface="+mj-cs"/>
              </a:defRPr>
            </a:lvl3pPr>
            <a:lvl4pPr algn="l" defTabSz="914400" rtl="0" eaLnBrk="1" latinLnBrk="0" hangingPunct="1">
              <a:spcBef>
                <a:spcPts val="0"/>
              </a:spcBef>
              <a:spcAft>
                <a:spcPts val="300"/>
              </a:spcAft>
              <a:buFont typeface="Arial" pitchFamily="34" charset="0"/>
              <a:defRPr lang="en-US" sz="1600" kern="1200" dirty="0" smtClean="0">
                <a:solidFill>
                  <a:schemeClr val="accent1"/>
                </a:solidFill>
                <a:latin typeface="+mn-lt"/>
                <a:ea typeface="+mj-ea"/>
                <a:cs typeface="+mj-cs"/>
              </a:defRPr>
            </a:lvl4pPr>
            <a:lvl5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5pPr>
            <a:lvl6pPr algn="l" defTabSz="914400" rtl="0" eaLnBrk="1" latinLnBrk="0" hangingPunct="1">
              <a:spcBef>
                <a:spcPts val="0"/>
              </a:spcBef>
              <a:spcAft>
                <a:spcPts val="300"/>
              </a:spcAft>
              <a:buFont typeface="Arial" pitchFamily="34" charset="0"/>
              <a:defRPr lang="en-GB" sz="1600" kern="1200" dirty="0" smtClean="0">
                <a:solidFill>
                  <a:schemeClr val="accent1"/>
                </a:solidFill>
                <a:latin typeface="+mn-lt"/>
                <a:ea typeface="+mj-ea"/>
                <a:cs typeface="+mj-cs"/>
              </a:defRPr>
            </a:lvl6pPr>
            <a:lvl7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7pPr>
            <a:lvl8pPr algn="l" defTabSz="914400" rtl="0" eaLnBrk="1" latinLnBrk="0" hangingPunct="1">
              <a:spcBef>
                <a:spcPts val="0"/>
              </a:spcBef>
              <a:spcAft>
                <a:spcPts val="300"/>
              </a:spcAft>
              <a:buFont typeface="Arial" pitchFamily="34" charset="0"/>
              <a:defRPr lang="en-GB" sz="1400" kern="1200" dirty="0" smtClean="0">
                <a:solidFill>
                  <a:schemeClr val="accent1"/>
                </a:solidFill>
                <a:latin typeface="+mn-lt"/>
                <a:ea typeface="+mj-ea"/>
                <a:cs typeface="+mj-cs"/>
              </a:defRPr>
            </a:lvl8pPr>
            <a:lvl9pPr algn="l" defTabSz="914400" rtl="0" eaLnBrk="1" latinLnBrk="0" hangingPunct="1">
              <a:spcBef>
                <a:spcPts val="0"/>
              </a:spcBef>
              <a:spcAft>
                <a:spcPts val="300"/>
              </a:spcAft>
              <a:buFont typeface="Arial" pitchFamily="34" charset="0"/>
              <a:defRPr lang="en-GB" sz="1400" kern="1200" dirty="0">
                <a:solidFill>
                  <a:schemeClr val="accent1"/>
                </a:solidFill>
                <a:latin typeface="+mn-lt"/>
                <a:ea typeface="+mj-ea"/>
                <a:cs typeface="+mj-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Text Placeholder 3"/>
          <p:cNvSpPr>
            <a:spLocks noGrp="1"/>
          </p:cNvSpPr>
          <p:nvPr>
            <p:ph type="body" sz="half" idx="2"/>
          </p:nvPr>
        </p:nvSpPr>
        <p:spPr>
          <a:xfrm>
            <a:off x="6084000" y="1169999"/>
            <a:ext cx="2700000" cy="1846659"/>
          </a:xfrm>
        </p:spPr>
        <p:txBody>
          <a:bodyPr vert="horz" lIns="0" tIns="0" rIns="0" bIns="0" rtlCol="0" anchor="t" anchorCtr="0">
            <a:spAutoFit/>
          </a:bodyPr>
          <a:lstStyle>
            <a:lvl1pPr marL="0" indent="0" algn="l" defTabSz="914400" rtl="0" eaLnBrk="1" latinLnBrk="0" hangingPunct="1">
              <a:spcBef>
                <a:spcPct val="0"/>
              </a:spcBef>
              <a:buNone/>
              <a:defRPr lang="en-US" sz="4000" b="0" kern="1200" smtClean="0">
                <a:solidFill>
                  <a:schemeClr val="accent2"/>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s-AR" smtClean="0"/>
              <a:t>Contabilidad 1  |  Clases Teóricas 1 y 2   |   La disciplina contable</a:t>
            </a:r>
            <a:endParaRPr lang="es-AR"/>
          </a:p>
        </p:txBody>
      </p:sp>
      <p:sp>
        <p:nvSpPr>
          <p:cNvPr id="7" name="Slide Number Placeholder 6"/>
          <p:cNvSpPr>
            <a:spLocks noGrp="1"/>
          </p:cNvSpPr>
          <p:nvPr>
            <p:ph type="sldNum" sz="quarter" idx="12"/>
          </p:nvPr>
        </p:nvSpPr>
        <p:spPr/>
        <p:txBody>
          <a:bodyPr/>
          <a:lstStyle/>
          <a:p>
            <a:fld id="{8A9A45FF-1179-4B07-AEAF-3DDAFB87FA70}" type="slidenum">
              <a:rPr lang="es-AR" smtClean="0"/>
              <a:pPr/>
              <a:t>‹Nº›</a:t>
            </a:fld>
            <a:endParaRPr lang="es-AR"/>
          </a:p>
        </p:txBody>
      </p:sp>
      <p:sp>
        <p:nvSpPr>
          <p:cNvPr id="9"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0000" y="1170000"/>
            <a:ext cx="3420000" cy="1938992"/>
          </a:xfrm>
        </p:spPr>
        <p:txBody>
          <a:bodyPr vert="horz" wrap="square" lIns="0" tIns="0" rIns="0" bIns="0" rtlCol="0" anchor="t" anchorCtr="0">
            <a:spAutoFit/>
          </a:bodyPr>
          <a:lstStyle>
            <a:lvl1pPr algn="l" defTabSz="914400" rtl="0" eaLnBrk="1" latinLnBrk="0" hangingPunct="1">
              <a:spcBef>
                <a:spcPct val="0"/>
              </a:spcBef>
              <a:buNone/>
              <a:defRPr lang="en-GB" sz="4200" b="0" kern="1200" dirty="0" smtClean="0">
                <a:solidFill>
                  <a:schemeClr val="accent1"/>
                </a:solidFill>
                <a:latin typeface="+mj-lt"/>
                <a:ea typeface="+mj-ea"/>
                <a:cs typeface="+mj-cs"/>
              </a:defRPr>
            </a:lvl1pPr>
          </a:lstStyle>
          <a:p>
            <a:r>
              <a:rPr lang="en-US" smtClean="0"/>
              <a:t>Click to edit Master title style</a:t>
            </a:r>
            <a:endParaRPr lang="en-GB" dirty="0"/>
          </a:p>
        </p:txBody>
      </p:sp>
      <p:sp>
        <p:nvSpPr>
          <p:cNvPr id="3" name="Picture Placeholder 2"/>
          <p:cNvSpPr>
            <a:spLocks noGrp="1"/>
          </p:cNvSpPr>
          <p:nvPr>
            <p:ph type="pic" idx="1"/>
          </p:nvPr>
        </p:nvSpPr>
        <p:spPr>
          <a:xfrm>
            <a:off x="3870000" y="360000"/>
            <a:ext cx="4914000" cy="603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dirty="0"/>
          </a:p>
        </p:txBody>
      </p:sp>
      <p:sp>
        <p:nvSpPr>
          <p:cNvPr id="9" name="Date Placeholder 3"/>
          <p:cNvSpPr txBox="1">
            <a:spLocks/>
          </p:cNvSpPr>
          <p:nvPr/>
        </p:nvSpPr>
        <p:spPr>
          <a:xfrm>
            <a:off x="6975815" y="6570000"/>
            <a:ext cx="1808187" cy="123111"/>
          </a:xfrm>
          <a:prstGeom prst="rect">
            <a:avLst/>
          </a:prstGeom>
        </p:spPr>
        <p:txBody>
          <a:bodyPr vert="horz" wrap="none" lIns="0" tIns="0" rIns="0" bIns="0" rtlCol="0" anchor="t" anchorCtr="0">
            <a:spAutoFit/>
          </a:bodyPr>
          <a:lstStyle>
            <a:lvl1pPr marL="0" marR="0" indent="0" algn="r" defTabSz="914400" rtl="0" eaLnBrk="0" fontAlgn="auto" latinLnBrk="0" hangingPunct="0">
              <a:lnSpc>
                <a:spcPct val="100000"/>
              </a:lnSpc>
              <a:spcBef>
                <a:spcPts val="0"/>
              </a:spcBef>
              <a:spcAft>
                <a:spcPct val="0"/>
              </a:spcAft>
              <a:buClrTx/>
              <a:buSzTx/>
              <a:buFontTx/>
              <a:buNone/>
              <a:tabLst/>
              <a:defRPr sz="800">
                <a:solidFill>
                  <a:schemeClr val="accent1"/>
                </a:solidFill>
              </a:defRPr>
            </a:lvl1pPr>
          </a:lstStyle>
          <a:p>
            <a:pPr marL="0" marR="0" lvl="0" indent="0" algn="r" defTabSz="914400" rtl="0" eaLnBrk="0" fontAlgn="auto" latinLnBrk="0" hangingPunct="0">
              <a:lnSpc>
                <a:spcPct val="100000"/>
              </a:lnSpc>
              <a:spcBef>
                <a:spcPts val="0"/>
              </a:spcBef>
              <a:spcAft>
                <a:spcPct val="0"/>
              </a:spcAft>
              <a:buClrTx/>
              <a:buSzTx/>
              <a:buFontTx/>
              <a:buNone/>
              <a:tabLst/>
              <a:defRPr/>
            </a:pPr>
            <a:r>
              <a:rPr kumimoji="0" lang="en-GB" sz="800" b="0" i="0" u="none" strike="noStrike" kern="1200" cap="none" spc="0" normalizeH="0" baseline="0" noProof="0" dirty="0" smtClean="0">
                <a:ln>
                  <a:noFill/>
                </a:ln>
                <a:solidFill>
                  <a:schemeClr val="accent1"/>
                </a:solidFill>
                <a:effectLst/>
                <a:uLnTx/>
                <a:uFillTx/>
                <a:latin typeface="+mn-lt"/>
                <a:ea typeface="+mn-ea"/>
                <a:cs typeface="+mn-cs"/>
              </a:rPr>
              <a:t>©2009 Deloitte LLP. All rights reserved.</a:t>
            </a:r>
            <a:endParaRPr kumimoji="0" lang="en-GB" sz="800" b="0" i="0" u="none" strike="noStrike" kern="1200" cap="none" spc="0" normalizeH="0" baseline="0" noProof="0" dirty="0">
              <a:ln>
                <a:noFill/>
              </a:ln>
              <a:solidFill>
                <a:schemeClr val="accent1"/>
              </a:solidFill>
              <a:effectLst/>
              <a:uLnTx/>
              <a:uFillTx/>
              <a:latin typeface="+mn-lt"/>
              <a:ea typeface="+mn-ea"/>
              <a:cs typeface="+mn-cs"/>
            </a:endParaRPr>
          </a:p>
        </p:txBody>
      </p:sp>
      <p:sp>
        <p:nvSpPr>
          <p:cNvPr id="10" name="Slide Number Placeholder 9"/>
          <p:cNvSpPr>
            <a:spLocks noGrp="1"/>
          </p:cNvSpPr>
          <p:nvPr>
            <p:ph type="sldNum" sz="quarter" idx="10"/>
          </p:nvPr>
        </p:nvSpPr>
        <p:spPr>
          <a:xfrm>
            <a:off x="360000" y="6570000"/>
            <a:ext cx="360000" cy="123111"/>
          </a:xfrm>
        </p:spPr>
        <p:txBody>
          <a:bodyPr/>
          <a:lstStyle/>
          <a:p>
            <a:fld id="{8A9A45FF-1179-4B07-AEAF-3DDAFB87FA70}" type="slidenum">
              <a:rPr lang="es-AR" smtClean="0"/>
              <a:pPr/>
              <a:t>‹Nº›</a:t>
            </a:fld>
            <a:endParaRPr lang="es-AR"/>
          </a:p>
        </p:txBody>
      </p:sp>
      <p:sp>
        <p:nvSpPr>
          <p:cNvPr id="11" name="Footer Placeholder 10"/>
          <p:cNvSpPr>
            <a:spLocks noGrp="1"/>
          </p:cNvSpPr>
          <p:nvPr>
            <p:ph type="ftr" sz="quarter" idx="11"/>
          </p:nvPr>
        </p:nvSpPr>
        <p:spPr/>
        <p:txBody>
          <a:bodyPr/>
          <a:lstStyle/>
          <a:p>
            <a:r>
              <a:rPr lang="es-AR" smtClean="0"/>
              <a:t>Contabilidad 1  |  Clases Teóricas 1 y 2   |   La disciplina contable</a:t>
            </a:r>
            <a:endParaRPr lang="es-AR"/>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0000"/>
            <a:ext cx="8424000" cy="6300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360000" y="1170000"/>
            <a:ext cx="8424000" cy="5220000"/>
          </a:xfrm>
          <a:prstGeom prst="rect">
            <a:avLst/>
          </a:prstGeom>
        </p:spPr>
        <p:txBody>
          <a:bodyPr vert="horz" lIns="0" tIns="0" rIns="0" bIns="0" rtlCol="0" anchor="t" anchorCtr="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Footer Placeholder 4"/>
          <p:cNvSpPr>
            <a:spLocks noGrp="1"/>
          </p:cNvSpPr>
          <p:nvPr>
            <p:ph type="ftr" sz="quarter" idx="3"/>
          </p:nvPr>
        </p:nvSpPr>
        <p:spPr>
          <a:xfrm>
            <a:off x="720000" y="6570000"/>
            <a:ext cx="5400000" cy="123111"/>
          </a:xfrm>
          <a:prstGeom prst="rect">
            <a:avLst/>
          </a:prstGeom>
        </p:spPr>
        <p:txBody>
          <a:bodyPr vert="horz" lIns="0" tIns="0" rIns="0" bIns="0" rtlCol="0" anchor="t" anchorCtr="0">
            <a:noAutofit/>
          </a:bodyPr>
          <a:lstStyle>
            <a:lvl1pPr algn="l">
              <a:defRPr sz="1000">
                <a:solidFill>
                  <a:schemeClr val="accent1"/>
                </a:solidFill>
              </a:defRPr>
            </a:lvl1pPr>
          </a:lstStyle>
          <a:p>
            <a:r>
              <a:rPr lang="es-AR" smtClean="0"/>
              <a:t>Contabilidad 1  |  Clases Teóricas 1 y 2   |   La disciplina contable</a:t>
            </a:r>
            <a:endParaRPr lang="es-AR"/>
          </a:p>
        </p:txBody>
      </p:sp>
      <p:sp>
        <p:nvSpPr>
          <p:cNvPr id="6" name="Slide Number Placeholder 5"/>
          <p:cNvSpPr>
            <a:spLocks noGrp="1"/>
          </p:cNvSpPr>
          <p:nvPr>
            <p:ph type="sldNum" sz="quarter" idx="4"/>
          </p:nvPr>
        </p:nvSpPr>
        <p:spPr>
          <a:xfrm>
            <a:off x="360000" y="6570000"/>
            <a:ext cx="360000" cy="123111"/>
          </a:xfrm>
          <a:prstGeom prst="rect">
            <a:avLst/>
          </a:prstGeom>
        </p:spPr>
        <p:txBody>
          <a:bodyPr vert="horz" lIns="0" tIns="0" rIns="0" bIns="0" rtlCol="0" anchor="t" anchorCtr="0">
            <a:noAutofit/>
          </a:bodyPr>
          <a:lstStyle>
            <a:lvl1pPr algn="l">
              <a:defRPr sz="1000" b="1">
                <a:solidFill>
                  <a:schemeClr val="accent1"/>
                </a:solidFill>
              </a:defRPr>
            </a:lvl1pPr>
          </a:lstStyle>
          <a:p>
            <a:fld id="{8A9A45FF-1179-4B07-AEAF-3DDAFB87FA70}"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0" r:id="rId5"/>
    <p:sldLayoutId id="2147484111" r:id="rId6"/>
    <p:sldLayoutId id="2147484112" r:id="rId7"/>
    <p:sldLayoutId id="2147484113" r:id="rId8"/>
    <p:sldLayoutId id="2147484114" r:id="rId9"/>
    <p:sldLayoutId id="2147484115" r:id="rId10"/>
    <p:sldLayoutId id="2147484116" r:id="rId11"/>
    <p:sldLayoutId id="2147484117" r:id="rId12"/>
  </p:sldLayoutIdLst>
  <p:hf hdr="0" dt="0"/>
  <p:txStyles>
    <p:titleStyle>
      <a:lvl1pPr algn="l" defTabSz="914400" rtl="0" eaLnBrk="1" latinLnBrk="0" hangingPunct="1">
        <a:spcBef>
          <a:spcPct val="0"/>
        </a:spcBef>
        <a:buNone/>
        <a:defRPr sz="2400" b="1" kern="1200">
          <a:solidFill>
            <a:schemeClr val="accent1"/>
          </a:solidFill>
          <a:latin typeface="+mn-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lang="en-US" sz="1800" kern="1200" dirty="0" smtClean="0">
          <a:solidFill>
            <a:schemeClr val="accent1"/>
          </a:solidFill>
          <a:latin typeface="+mn-lt"/>
          <a:ea typeface="+mj-ea"/>
          <a:cs typeface="+mj-cs"/>
        </a:defRPr>
      </a:lvl1pPr>
      <a:lvl2pPr marL="182563" indent="-182563" algn="l" defTabSz="914400" rtl="0" eaLnBrk="1" latinLnBrk="0" hangingPunct="1">
        <a:spcBef>
          <a:spcPts val="0"/>
        </a:spcBef>
        <a:spcAft>
          <a:spcPts val="300"/>
        </a:spcAft>
        <a:buFont typeface="Arial" pitchFamily="34" charset="0"/>
        <a:buChar char="•"/>
        <a:defRPr lang="en-US" sz="1800" kern="1200" dirty="0" smtClean="0">
          <a:solidFill>
            <a:schemeClr val="accent1"/>
          </a:solidFill>
          <a:latin typeface="+mn-lt"/>
          <a:ea typeface="+mj-ea"/>
          <a:cs typeface="+mj-cs"/>
        </a:defRPr>
      </a:lvl2pPr>
      <a:lvl3pPr marL="357188" indent="-174625" algn="l" defTabSz="914400" rtl="0" eaLnBrk="1" latinLnBrk="0" hangingPunct="1">
        <a:spcBef>
          <a:spcPts val="0"/>
        </a:spcBef>
        <a:spcAft>
          <a:spcPts val="300"/>
        </a:spcAft>
        <a:buFont typeface="Arial" pitchFamily="34" charset="0"/>
        <a:buChar char="‒"/>
        <a:defRPr lang="en-US" sz="1800" kern="1200" dirty="0" smtClean="0">
          <a:solidFill>
            <a:schemeClr val="accent1"/>
          </a:solidFill>
          <a:latin typeface="+mn-lt"/>
          <a:ea typeface="+mj-ea"/>
          <a:cs typeface="+mj-cs"/>
        </a:defRPr>
      </a:lvl3pPr>
      <a:lvl4pPr marL="539750" indent="-182563" algn="l" defTabSz="914400" rtl="0" eaLnBrk="1" latinLnBrk="0" hangingPunct="1">
        <a:spcBef>
          <a:spcPts val="0"/>
        </a:spcBef>
        <a:spcAft>
          <a:spcPts val="300"/>
        </a:spcAft>
        <a:buFont typeface="Arial" pitchFamily="34" charset="0"/>
        <a:buChar char="•"/>
        <a:defRPr lang="en-US" sz="1600" kern="1200" dirty="0" smtClean="0">
          <a:solidFill>
            <a:schemeClr val="accent1"/>
          </a:solidFill>
          <a:latin typeface="+mn-lt"/>
          <a:ea typeface="+mj-ea"/>
          <a:cs typeface="+mj-cs"/>
        </a:defRPr>
      </a:lvl4pPr>
      <a:lvl5pPr marL="712788" indent="-173038" algn="l" defTabSz="914400" rtl="0" eaLnBrk="1" latinLnBrk="0" hangingPunct="1">
        <a:spcBef>
          <a:spcPts val="0"/>
        </a:spcBef>
        <a:spcAft>
          <a:spcPts val="300"/>
        </a:spcAft>
        <a:buFont typeface="Arial" pitchFamily="34" charset="0"/>
        <a:buChar char="‒"/>
        <a:defRPr lang="en-GB" sz="1600" kern="1200" baseline="0" dirty="0" smtClean="0">
          <a:solidFill>
            <a:schemeClr val="accent1"/>
          </a:solidFill>
          <a:latin typeface="+mn-lt"/>
          <a:ea typeface="+mj-ea"/>
          <a:cs typeface="+mj-cs"/>
        </a:defRPr>
      </a:lvl5pPr>
      <a:lvl6pPr marL="895350" indent="-182563" algn="l" defTabSz="914400" rtl="0" eaLnBrk="1" latinLnBrk="0" hangingPunct="1">
        <a:spcBef>
          <a:spcPts val="0"/>
        </a:spcBef>
        <a:spcAft>
          <a:spcPts val="300"/>
        </a:spcAft>
        <a:buFont typeface="Arial" pitchFamily="34" charset="0"/>
        <a:buChar char="•"/>
        <a:defRPr sz="1600" kern="1200" baseline="0">
          <a:solidFill>
            <a:schemeClr val="accent1"/>
          </a:solidFill>
          <a:latin typeface="+mn-lt"/>
          <a:ea typeface="+mn-ea"/>
          <a:cs typeface="+mn-cs"/>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notesSlide" Target="../notesSlides/notesSlide13.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187624" y="1340768"/>
            <a:ext cx="7067128" cy="2481139"/>
          </a:xfrm>
        </p:spPr>
        <p:txBody>
          <a:bodyPr>
            <a:normAutofit fontScale="62500" lnSpcReduction="20000"/>
          </a:bodyPr>
          <a:lstStyle/>
          <a:p>
            <a:pPr algn="ctr">
              <a:buNone/>
            </a:pPr>
            <a:endParaRPr lang="es-AR" sz="4800" b="1" dirty="0" smtClean="0">
              <a:effectLst>
                <a:outerShdw blurRad="38100" dist="38100" dir="2700000" algn="tl">
                  <a:srgbClr val="000000">
                    <a:alpha val="43137"/>
                  </a:srgbClr>
                </a:outerShdw>
              </a:effectLst>
            </a:endParaRPr>
          </a:p>
          <a:p>
            <a:pPr algn="ctr">
              <a:buNone/>
            </a:pPr>
            <a:r>
              <a:rPr lang="es-AR" sz="4800" b="1" dirty="0" smtClean="0">
                <a:effectLst>
                  <a:outerShdw blurRad="38100" dist="38100" dir="2700000" algn="tl">
                    <a:srgbClr val="000000">
                      <a:alpha val="43137"/>
                    </a:srgbClr>
                  </a:outerShdw>
                </a:effectLst>
              </a:rPr>
              <a:t>Cuestiones contables fundamentales.</a:t>
            </a:r>
          </a:p>
          <a:p>
            <a:pPr algn="ctr">
              <a:buNone/>
            </a:pPr>
            <a:r>
              <a:rPr lang="es-AR" sz="4800" b="1" dirty="0" smtClean="0">
                <a:effectLst>
                  <a:outerShdw blurRad="38100" dist="38100" dir="2700000" algn="tl">
                    <a:srgbClr val="000000">
                      <a:alpha val="43137"/>
                    </a:srgbClr>
                  </a:outerShdw>
                </a:effectLst>
              </a:rPr>
              <a:t>Unidad de Medida, bases de medición y concepto de costo</a:t>
            </a:r>
          </a:p>
          <a:p>
            <a:pPr algn="ctr">
              <a:buNone/>
            </a:pPr>
            <a:endParaRPr lang="es-ES_tradnl" sz="1800" dirty="0" smtClean="0">
              <a:solidFill>
                <a:schemeClr val="tx1">
                  <a:lumMod val="75000"/>
                </a:schemeClr>
              </a:solidFill>
              <a:latin typeface="Lucida Fax" pitchFamily="18" charset="0"/>
            </a:endParaRPr>
          </a:p>
          <a:p>
            <a:pPr algn="ctr">
              <a:buNone/>
            </a:pPr>
            <a:r>
              <a:rPr lang="es-ES_tradnl" sz="1800" b="1" dirty="0" smtClean="0">
                <a:solidFill>
                  <a:schemeClr val="tx1">
                    <a:lumMod val="75000"/>
                  </a:schemeClr>
                </a:solidFill>
                <a:latin typeface="+mj-lt"/>
              </a:rPr>
              <a:t>UNIDAD 5</a:t>
            </a:r>
            <a:r>
              <a:rPr lang="es-ES_tradnl" sz="1800" dirty="0" smtClean="0">
                <a:solidFill>
                  <a:schemeClr val="tx1">
                    <a:lumMod val="75000"/>
                  </a:schemeClr>
                </a:solidFill>
                <a:latin typeface="+mj-lt"/>
              </a:rPr>
              <a:t> </a:t>
            </a:r>
            <a:endParaRPr lang="es-AR" sz="1800" dirty="0" smtClean="0">
              <a:solidFill>
                <a:schemeClr val="tx1">
                  <a:lumMod val="75000"/>
                </a:schemeClr>
              </a:solidFill>
              <a:latin typeface="+mj-lt"/>
            </a:endParaRPr>
          </a:p>
          <a:p>
            <a:pPr algn="ctr">
              <a:buNone/>
            </a:pPr>
            <a:endParaRPr lang="es-AR" sz="4800" b="1" dirty="0">
              <a:effectLst>
                <a:outerShdw blurRad="38100" dist="38100" dir="2700000" algn="tl">
                  <a:srgbClr val="000000">
                    <a:alpha val="43137"/>
                  </a:srgbClr>
                </a:outerShdw>
              </a:effectLst>
            </a:endParaRPr>
          </a:p>
        </p:txBody>
      </p:sp>
      <p:sp>
        <p:nvSpPr>
          <p:cNvPr id="11" name="10 Marcador de número de diapositiva"/>
          <p:cNvSpPr>
            <a:spLocks noGrp="1"/>
          </p:cNvSpPr>
          <p:nvPr>
            <p:ph type="sldNum" sz="quarter" idx="12"/>
          </p:nvPr>
        </p:nvSpPr>
        <p:spPr>
          <a:xfrm>
            <a:off x="6588224" y="6165304"/>
            <a:ext cx="2133600" cy="365125"/>
          </a:xfrm>
        </p:spPr>
        <p:txBody>
          <a:bodyPr/>
          <a:lstStyle/>
          <a:p>
            <a:pPr algn="r"/>
            <a:fld id="{8A9A45FF-1179-4B07-AEAF-3DDAFB87FA70}" type="slidenum">
              <a:rPr lang="es-AR" smtClean="0"/>
              <a:pPr algn="r"/>
              <a:t>1</a:t>
            </a:fld>
            <a:endParaRPr lang="es-AR" dirty="0"/>
          </a:p>
        </p:txBody>
      </p:sp>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0" name="9 Rectángulo"/>
          <p:cNvSpPr/>
          <p:nvPr/>
        </p:nvSpPr>
        <p:spPr>
          <a:xfrm>
            <a:off x="1475656" y="3356992"/>
            <a:ext cx="6768752" cy="2585323"/>
          </a:xfrm>
          <a:prstGeom prst="rect">
            <a:avLst/>
          </a:prstGeom>
        </p:spPr>
        <p:txBody>
          <a:bodyPr wrap="square">
            <a:spAutoFit/>
          </a:bodyPr>
          <a:lstStyle/>
          <a:p>
            <a:pPr marL="285750" indent="-285750" algn="just"/>
            <a:r>
              <a:rPr lang="es-AR" dirty="0" smtClean="0"/>
              <a:t>	</a:t>
            </a:r>
          </a:p>
          <a:p>
            <a:pPr marL="285750" indent="-285750" algn="just"/>
            <a:r>
              <a:rPr lang="es-AR" dirty="0" smtClean="0"/>
              <a:t>    Planteo de las tres cuestiones contables fundamentales. Modelos contables. Moneda de cuenta. Moneda funcional. Valores de entrada y de salida. Costos históricos y valores corrientes. Bases de medición de activos y pasivos. Concepto de costo. Gastos activables y no activables. Concepto de unidad de cuenta. Distintos momentos de la vida del ente: impacto en la registración de los hechos económicos y en la valuación del patrimonio.</a:t>
            </a:r>
            <a:endParaRPr lang="es-ES_tradnl" dirty="0" smtClean="0"/>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body" sz="quarter" idx="17"/>
          </p:nvPr>
        </p:nvSpPr>
        <p:spPr>
          <a:xfrm>
            <a:off x="323528" y="692696"/>
            <a:ext cx="8560515" cy="635483"/>
          </a:xfrm>
        </p:spPr>
        <p:txBody>
          <a:bodyPr/>
          <a:lstStyle/>
          <a:p>
            <a:r>
              <a:rPr lang="es-AR" sz="2400" dirty="0" smtClean="0"/>
              <a:t>Posibles bases de medición para Activos </a:t>
            </a:r>
            <a:r>
              <a:rPr lang="es-AR" sz="2400" smtClean="0"/>
              <a:t>no financieros</a:t>
            </a:r>
            <a:endParaRPr lang="es-AR" sz="2400" dirty="0"/>
          </a:p>
        </p:txBody>
      </p:sp>
      <p:sp>
        <p:nvSpPr>
          <p:cNvPr id="18435" name="Slide Number Placeholder 4"/>
          <p:cNvSpPr>
            <a:spLocks noGrp="1"/>
          </p:cNvSpPr>
          <p:nvPr>
            <p:ph type="sldNum" sz="quarter" idx="19"/>
          </p:nvPr>
        </p:nvSpPr>
        <p:spPr/>
        <p:txBody>
          <a:bodyPr/>
          <a:lstStyle/>
          <a:p>
            <a:fld id="{48DDF857-466D-43E6-BEE2-7712FBF27DB2}" type="slidenum">
              <a:rPr lang="en-US" altLang="en-US" smtClean="0"/>
              <a:pPr/>
              <a:t>10</a:t>
            </a:fld>
            <a:endParaRPr lang="en-US" altLang="en-US" dirty="0" smtClean="0"/>
          </a:p>
        </p:txBody>
      </p:sp>
      <p:grpSp>
        <p:nvGrpSpPr>
          <p:cNvPr id="12" name="Group 11"/>
          <p:cNvGrpSpPr/>
          <p:nvPr/>
        </p:nvGrpSpPr>
        <p:grpSpPr>
          <a:xfrm>
            <a:off x="323528" y="1700808"/>
            <a:ext cx="8352928" cy="825694"/>
            <a:chOff x="0" y="1572"/>
            <a:chExt cx="8352928" cy="825694"/>
          </a:xfrm>
        </p:grpSpPr>
        <p:sp>
          <p:nvSpPr>
            <p:cNvPr id="13" name="Rounded Rectangle 12"/>
            <p:cNvSpPr/>
            <p:nvPr/>
          </p:nvSpPr>
          <p:spPr>
            <a:xfrm>
              <a:off x="0" y="1572"/>
              <a:ext cx="8352928" cy="825694"/>
            </a:xfrm>
            <a:prstGeom prst="roundRect">
              <a:avLst/>
            </a:prstGeom>
          </p:spPr>
          <p:style>
            <a:lnRef idx="1">
              <a:schemeClr val="accent5"/>
            </a:lnRef>
            <a:fillRef idx="2">
              <a:schemeClr val="accent5"/>
            </a:fillRef>
            <a:effectRef idx="1">
              <a:schemeClr val="accent5"/>
            </a:effectRef>
            <a:fontRef idx="minor">
              <a:schemeClr val="dk1"/>
            </a:fontRef>
          </p:style>
        </p:sp>
        <p:sp>
          <p:nvSpPr>
            <p:cNvPr id="14" name="Rounded Rectangle 4"/>
            <p:cNvSpPr/>
            <p:nvPr/>
          </p:nvSpPr>
          <p:spPr>
            <a:xfrm>
              <a:off x="40307" y="41879"/>
              <a:ext cx="8272314" cy="745080"/>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defTabSz="1066800">
                <a:lnSpc>
                  <a:spcPct val="90000"/>
                </a:lnSpc>
                <a:spcAft>
                  <a:spcPct val="35000"/>
                </a:spcAft>
              </a:pPr>
              <a:r>
                <a:rPr lang="es-ES" sz="2400" dirty="0" smtClean="0"/>
                <a:t>Pueden basarse en precios o valores de la fecha de medición (corrientes) o de momentos anteriores (históricos) </a:t>
              </a:r>
              <a:endParaRPr lang="es-ES" sz="2400" dirty="0"/>
            </a:p>
          </p:txBody>
        </p:sp>
      </p:grpSp>
      <p:grpSp>
        <p:nvGrpSpPr>
          <p:cNvPr id="19" name="Group 3"/>
          <p:cNvGrpSpPr>
            <a:grpSpLocks/>
          </p:cNvGrpSpPr>
          <p:nvPr/>
        </p:nvGrpSpPr>
        <p:grpSpPr bwMode="auto">
          <a:xfrm>
            <a:off x="393700" y="2743200"/>
            <a:ext cx="3997325" cy="1676400"/>
            <a:chOff x="393698" y="1376358"/>
            <a:chExt cx="3997326" cy="5425602"/>
          </a:xfrm>
        </p:grpSpPr>
        <p:sp>
          <p:nvSpPr>
            <p:cNvPr id="20" name="Text Box 10"/>
            <p:cNvSpPr txBox="1">
              <a:spLocks noChangeArrowheads="1"/>
            </p:cNvSpPr>
            <p:nvPr>
              <p:custDataLst>
                <p:tags r:id="rId3"/>
              </p:custDataLst>
            </p:nvPr>
          </p:nvSpPr>
          <p:spPr bwMode="auto">
            <a:xfrm>
              <a:off x="393699" y="1376358"/>
              <a:ext cx="3997325" cy="1233088"/>
            </a:xfrm>
            <a:prstGeom prst="rect">
              <a:avLst/>
            </a:prstGeom>
            <a:solidFill>
              <a:schemeClr val="accent3">
                <a:lumMod val="50000"/>
              </a:schemeClr>
            </a:solidFill>
            <a:ln w="12700">
              <a:solidFill>
                <a:schemeClr val="accent1"/>
              </a:solidFill>
              <a:miter lim="800000"/>
              <a:headEnd/>
              <a:tailEnd type="none" w="sm" len="med"/>
            </a:ln>
          </p:spPr>
          <p:txBody>
            <a:bodyPr lIns="36000" tIns="36000" rIns="36000" bIns="36000" anchor="ctr" anchorCtr="1"/>
            <a:lstStyle>
              <a:lvl1pPr defTabSz="957263" eaLnBrk="0" hangingPunct="0">
                <a:defRPr sz="1900">
                  <a:solidFill>
                    <a:schemeClr val="tx1"/>
                  </a:solidFill>
                  <a:latin typeface="Arial" charset="0"/>
                  <a:ea typeface="ＭＳ Ｐゴシック" charset="0"/>
                  <a:cs typeface="ＭＳ Ｐゴシック" charset="0"/>
                </a:defRPr>
              </a:lvl1pPr>
              <a:lvl2pPr marL="742950" indent="-285750" defTabSz="957263" eaLnBrk="0" hangingPunct="0">
                <a:defRPr sz="1900">
                  <a:solidFill>
                    <a:schemeClr val="tx1"/>
                  </a:solidFill>
                  <a:latin typeface="Arial" charset="0"/>
                  <a:ea typeface="ＭＳ Ｐゴシック" charset="0"/>
                </a:defRPr>
              </a:lvl2pPr>
              <a:lvl3pPr marL="1143000" indent="-228600" defTabSz="957263" eaLnBrk="0" hangingPunct="0">
                <a:defRPr sz="1900">
                  <a:solidFill>
                    <a:schemeClr val="tx1"/>
                  </a:solidFill>
                  <a:latin typeface="Arial" charset="0"/>
                  <a:ea typeface="ＭＳ Ｐゴシック" charset="0"/>
                </a:defRPr>
              </a:lvl3pPr>
              <a:lvl4pPr marL="1600200" indent="-228600"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algn="ctr" eaLnBrk="1" hangingPunct="1"/>
              <a:r>
                <a:rPr lang="es-ES" sz="1600" b="1" dirty="0" smtClean="0">
                  <a:solidFill>
                    <a:schemeClr val="bg1"/>
                  </a:solidFill>
                </a:rPr>
                <a:t>Valores de entrada</a:t>
              </a:r>
              <a:endParaRPr lang="es-ES" sz="1600" b="1" dirty="0">
                <a:solidFill>
                  <a:schemeClr val="bg1"/>
                </a:solidFill>
              </a:endParaRPr>
            </a:p>
          </p:txBody>
        </p:sp>
        <p:sp>
          <p:nvSpPr>
            <p:cNvPr id="21" name="Text Placeholder 5"/>
            <p:cNvSpPr txBox="1">
              <a:spLocks/>
            </p:cNvSpPr>
            <p:nvPr/>
          </p:nvSpPr>
          <p:spPr bwMode="auto">
            <a:xfrm>
              <a:off x="393698" y="2665136"/>
              <a:ext cx="3997325" cy="41368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defTabSz="957263" eaLnBrk="0" hangingPunct="0">
                <a:defRPr sz="1900">
                  <a:solidFill>
                    <a:schemeClr val="tx1"/>
                  </a:solidFill>
                  <a:latin typeface="Arial" charset="0"/>
                  <a:ea typeface="ＭＳ Ｐゴシック" charset="0"/>
                  <a:cs typeface="ＭＳ Ｐゴシック" charset="0"/>
                </a:defRPr>
              </a:lvl1pPr>
              <a:lvl2pPr marL="179388" indent="-179388" defTabSz="957263" eaLnBrk="0" hangingPunct="0">
                <a:defRPr sz="1900">
                  <a:solidFill>
                    <a:schemeClr val="tx1"/>
                  </a:solidFill>
                  <a:latin typeface="Arial" charset="0"/>
                  <a:ea typeface="ＭＳ Ｐゴシック" charset="0"/>
                </a:defRPr>
              </a:lvl2pPr>
              <a:lvl3pPr marL="358775" indent="-179388" defTabSz="957263" eaLnBrk="0" hangingPunct="0">
                <a:defRPr sz="1900">
                  <a:solidFill>
                    <a:schemeClr val="tx1"/>
                  </a:solidFill>
                  <a:latin typeface="Arial" charset="0"/>
                  <a:ea typeface="ＭＳ Ｐゴシック" charset="0"/>
                </a:defRPr>
              </a:lvl3pPr>
              <a:lvl4pPr marL="539750" indent="-179388"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marL="285750" indent="-285750" eaLnBrk="1" hangingPunct="1">
                <a:spcBef>
                  <a:spcPts val="400"/>
                </a:spcBef>
                <a:buFont typeface="Wingdings" charset="2"/>
                <a:buChar char="v"/>
              </a:pPr>
              <a:r>
                <a:rPr lang="es-ES" sz="1600" dirty="0" smtClean="0">
                  <a:solidFill>
                    <a:schemeClr val="tx2"/>
                  </a:solidFill>
                </a:rPr>
                <a:t>Costo histórico (en su caso neto de depreciación)</a:t>
              </a:r>
            </a:p>
            <a:p>
              <a:pPr marL="285750" indent="-285750" eaLnBrk="1" hangingPunct="1">
                <a:spcBef>
                  <a:spcPts val="400"/>
                </a:spcBef>
                <a:buFont typeface="Wingdings" charset="2"/>
                <a:buChar char="v"/>
              </a:pPr>
              <a:r>
                <a:rPr lang="es-ES" sz="1600" dirty="0" smtClean="0">
                  <a:solidFill>
                    <a:schemeClr val="tx2"/>
                  </a:solidFill>
                </a:rPr>
                <a:t>Costo de reposición</a:t>
              </a:r>
            </a:p>
            <a:p>
              <a:pPr eaLnBrk="1" hangingPunct="1">
                <a:spcBef>
                  <a:spcPts val="400"/>
                </a:spcBef>
              </a:pPr>
              <a:endParaRPr lang="es-ES" sz="1600" dirty="0">
                <a:solidFill>
                  <a:schemeClr val="tx2"/>
                </a:solidFill>
              </a:endParaRPr>
            </a:p>
          </p:txBody>
        </p:sp>
      </p:grpSp>
      <p:grpSp>
        <p:nvGrpSpPr>
          <p:cNvPr id="25" name="Group 3"/>
          <p:cNvGrpSpPr>
            <a:grpSpLocks/>
          </p:cNvGrpSpPr>
          <p:nvPr/>
        </p:nvGrpSpPr>
        <p:grpSpPr bwMode="auto">
          <a:xfrm>
            <a:off x="4613275" y="2743200"/>
            <a:ext cx="3997325" cy="1676400"/>
            <a:chOff x="393698" y="1376358"/>
            <a:chExt cx="3997326" cy="5425602"/>
          </a:xfrm>
        </p:grpSpPr>
        <p:sp>
          <p:nvSpPr>
            <p:cNvPr id="26" name="Text Box 10"/>
            <p:cNvSpPr txBox="1">
              <a:spLocks noChangeArrowheads="1"/>
            </p:cNvSpPr>
            <p:nvPr>
              <p:custDataLst>
                <p:tags r:id="rId2"/>
              </p:custDataLst>
            </p:nvPr>
          </p:nvSpPr>
          <p:spPr bwMode="auto">
            <a:xfrm>
              <a:off x="393699" y="1376358"/>
              <a:ext cx="3997325" cy="1233088"/>
            </a:xfrm>
            <a:prstGeom prst="rect">
              <a:avLst/>
            </a:prstGeom>
            <a:solidFill>
              <a:srgbClr val="000090"/>
            </a:solidFill>
            <a:ln w="12700">
              <a:solidFill>
                <a:schemeClr val="accent1"/>
              </a:solidFill>
              <a:miter lim="800000"/>
              <a:headEnd/>
              <a:tailEnd type="none" w="sm" len="med"/>
            </a:ln>
          </p:spPr>
          <p:txBody>
            <a:bodyPr lIns="36000" tIns="36000" rIns="36000" bIns="36000" anchor="ctr" anchorCtr="1"/>
            <a:lstStyle>
              <a:lvl1pPr defTabSz="957263" eaLnBrk="0" hangingPunct="0">
                <a:defRPr sz="1900">
                  <a:solidFill>
                    <a:schemeClr val="tx1"/>
                  </a:solidFill>
                  <a:latin typeface="Arial" charset="0"/>
                  <a:ea typeface="ＭＳ Ｐゴシック" charset="0"/>
                  <a:cs typeface="ＭＳ Ｐゴシック" charset="0"/>
                </a:defRPr>
              </a:lvl1pPr>
              <a:lvl2pPr marL="742950" indent="-285750" defTabSz="957263" eaLnBrk="0" hangingPunct="0">
                <a:defRPr sz="1900">
                  <a:solidFill>
                    <a:schemeClr val="tx1"/>
                  </a:solidFill>
                  <a:latin typeface="Arial" charset="0"/>
                  <a:ea typeface="ＭＳ Ｐゴシック" charset="0"/>
                </a:defRPr>
              </a:lvl2pPr>
              <a:lvl3pPr marL="1143000" indent="-228600" defTabSz="957263" eaLnBrk="0" hangingPunct="0">
                <a:defRPr sz="1900">
                  <a:solidFill>
                    <a:schemeClr val="tx1"/>
                  </a:solidFill>
                  <a:latin typeface="Arial" charset="0"/>
                  <a:ea typeface="ＭＳ Ｐゴシック" charset="0"/>
                </a:defRPr>
              </a:lvl3pPr>
              <a:lvl4pPr marL="1600200" indent="-228600"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algn="ctr" eaLnBrk="1" hangingPunct="1"/>
              <a:r>
                <a:rPr lang="es-ES" sz="1600" b="1" dirty="0" smtClean="0">
                  <a:solidFill>
                    <a:schemeClr val="bg1"/>
                  </a:solidFill>
                </a:rPr>
                <a:t>Valores de salida</a:t>
              </a:r>
              <a:endParaRPr lang="es-ES" sz="1600" b="1" dirty="0">
                <a:solidFill>
                  <a:schemeClr val="bg1"/>
                </a:solidFill>
              </a:endParaRPr>
            </a:p>
          </p:txBody>
        </p:sp>
        <p:sp>
          <p:nvSpPr>
            <p:cNvPr id="27" name="Text Placeholder 5"/>
            <p:cNvSpPr txBox="1">
              <a:spLocks/>
            </p:cNvSpPr>
            <p:nvPr/>
          </p:nvSpPr>
          <p:spPr bwMode="auto">
            <a:xfrm>
              <a:off x="393698" y="2665136"/>
              <a:ext cx="3997325" cy="41368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defTabSz="957263" eaLnBrk="0" hangingPunct="0">
                <a:defRPr sz="1900">
                  <a:solidFill>
                    <a:schemeClr val="tx1"/>
                  </a:solidFill>
                  <a:latin typeface="Arial" charset="0"/>
                  <a:ea typeface="ＭＳ Ｐゴシック" charset="0"/>
                  <a:cs typeface="ＭＳ Ｐゴシック" charset="0"/>
                </a:defRPr>
              </a:lvl1pPr>
              <a:lvl2pPr marL="179388" indent="-179388" defTabSz="957263" eaLnBrk="0" hangingPunct="0">
                <a:defRPr sz="1900">
                  <a:solidFill>
                    <a:schemeClr val="tx1"/>
                  </a:solidFill>
                  <a:latin typeface="Arial" charset="0"/>
                  <a:ea typeface="ＭＳ Ｐゴシック" charset="0"/>
                </a:defRPr>
              </a:lvl2pPr>
              <a:lvl3pPr marL="358775" indent="-179388" defTabSz="957263" eaLnBrk="0" hangingPunct="0">
                <a:defRPr sz="1900">
                  <a:solidFill>
                    <a:schemeClr val="tx1"/>
                  </a:solidFill>
                  <a:latin typeface="Arial" charset="0"/>
                  <a:ea typeface="ＭＳ Ｐゴシック" charset="0"/>
                </a:defRPr>
              </a:lvl3pPr>
              <a:lvl4pPr marL="539750" indent="-179388"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marL="285750" indent="-285750" eaLnBrk="1" hangingPunct="1">
                <a:spcBef>
                  <a:spcPts val="400"/>
                </a:spcBef>
                <a:buFont typeface="Wingdings" charset="2"/>
                <a:buChar char="v"/>
              </a:pPr>
              <a:r>
                <a:rPr lang="es-ES" sz="1600" dirty="0" smtClean="0">
                  <a:solidFill>
                    <a:schemeClr val="tx2"/>
                  </a:solidFill>
                </a:rPr>
                <a:t>Valor Neto de Realización</a:t>
              </a:r>
            </a:p>
            <a:p>
              <a:pPr marL="285750" indent="-285750" eaLnBrk="1" hangingPunct="1">
                <a:spcBef>
                  <a:spcPts val="400"/>
                </a:spcBef>
                <a:buFont typeface="Wingdings" charset="2"/>
                <a:buChar char="v"/>
              </a:pPr>
              <a:r>
                <a:rPr lang="es-ES" sz="1600" dirty="0" smtClean="0">
                  <a:solidFill>
                    <a:schemeClr val="tx2"/>
                  </a:solidFill>
                </a:rPr>
                <a:t>Valor Razonable</a:t>
              </a:r>
            </a:p>
            <a:p>
              <a:pPr marL="285750" indent="-285750" eaLnBrk="1" hangingPunct="1">
                <a:spcBef>
                  <a:spcPts val="400"/>
                </a:spcBef>
                <a:buFont typeface="Wingdings" charset="2"/>
                <a:buChar char="v"/>
              </a:pPr>
              <a:r>
                <a:rPr lang="es-ES" sz="1600" dirty="0">
                  <a:solidFill>
                    <a:schemeClr val="tx2"/>
                  </a:solidFill>
                </a:rPr>
                <a:t>Valor de uso (en su caso referido a unidades generadoras de efectivo)</a:t>
              </a:r>
            </a:p>
            <a:p>
              <a:pPr marL="285750" indent="-285750" eaLnBrk="1" hangingPunct="1">
                <a:spcBef>
                  <a:spcPts val="400"/>
                </a:spcBef>
                <a:buFont typeface="Wingdings" charset="2"/>
                <a:buChar char="v"/>
              </a:pPr>
              <a:endParaRPr lang="es-ES" sz="1600" dirty="0">
                <a:solidFill>
                  <a:schemeClr val="tx2"/>
                </a:solidFill>
              </a:endParaRPr>
            </a:p>
          </p:txBody>
        </p:sp>
      </p:grpSp>
      <p:pic>
        <p:nvPicPr>
          <p:cNvPr id="15" name="Picture 5"/>
          <p:cNvPicPr>
            <a:picLocks noChangeArrowheads="1"/>
          </p:cNvPicPr>
          <p:nvPr/>
        </p:nvPicPr>
        <p:blipFill>
          <a:blip r:embed="rId6"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1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1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2"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4190782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body" sz="quarter" idx="17"/>
          </p:nvPr>
        </p:nvSpPr>
        <p:spPr>
          <a:xfrm>
            <a:off x="323528" y="692696"/>
            <a:ext cx="8560515" cy="635483"/>
          </a:xfrm>
        </p:spPr>
        <p:txBody>
          <a:bodyPr/>
          <a:lstStyle/>
          <a:p>
            <a:r>
              <a:rPr lang="es-AR" sz="2400" dirty="0" smtClean="0"/>
              <a:t>Bases de medición para participaciones en otras sociedades</a:t>
            </a:r>
            <a:endParaRPr lang="es-AR" sz="2400" dirty="0"/>
          </a:p>
        </p:txBody>
      </p:sp>
      <p:sp>
        <p:nvSpPr>
          <p:cNvPr id="18435" name="Slide Number Placeholder 4"/>
          <p:cNvSpPr>
            <a:spLocks noGrp="1"/>
          </p:cNvSpPr>
          <p:nvPr>
            <p:ph type="sldNum" sz="quarter" idx="19"/>
          </p:nvPr>
        </p:nvSpPr>
        <p:spPr/>
        <p:txBody>
          <a:bodyPr/>
          <a:lstStyle/>
          <a:p>
            <a:fld id="{48DDF857-466D-43E6-BEE2-7712FBF27DB2}" type="slidenum">
              <a:rPr lang="en-US" altLang="en-US" smtClean="0"/>
              <a:pPr/>
              <a:t>11</a:t>
            </a:fld>
            <a:endParaRPr lang="en-US" altLang="en-US" dirty="0" smtClean="0"/>
          </a:p>
        </p:txBody>
      </p:sp>
      <p:grpSp>
        <p:nvGrpSpPr>
          <p:cNvPr id="12" name="Group 11"/>
          <p:cNvGrpSpPr/>
          <p:nvPr/>
        </p:nvGrpSpPr>
        <p:grpSpPr>
          <a:xfrm>
            <a:off x="323528" y="1700808"/>
            <a:ext cx="8352928" cy="2232247"/>
            <a:chOff x="0" y="1572"/>
            <a:chExt cx="8352928" cy="2232247"/>
          </a:xfrm>
        </p:grpSpPr>
        <p:sp>
          <p:nvSpPr>
            <p:cNvPr id="13" name="Rounded Rectangle 12"/>
            <p:cNvSpPr/>
            <p:nvPr/>
          </p:nvSpPr>
          <p:spPr>
            <a:xfrm>
              <a:off x="0" y="1572"/>
              <a:ext cx="8352928" cy="1656186"/>
            </a:xfrm>
            <a:prstGeom prst="roundRect">
              <a:avLst/>
            </a:prstGeom>
          </p:spPr>
          <p:style>
            <a:lnRef idx="1">
              <a:schemeClr val="accent5"/>
            </a:lnRef>
            <a:fillRef idx="2">
              <a:schemeClr val="accent5"/>
            </a:fillRef>
            <a:effectRef idx="1">
              <a:schemeClr val="accent5"/>
            </a:effectRef>
            <a:fontRef idx="minor">
              <a:schemeClr val="dk1"/>
            </a:fontRef>
          </p:style>
        </p:sp>
        <p:sp>
          <p:nvSpPr>
            <p:cNvPr id="14" name="Rounded Rectangle 4"/>
            <p:cNvSpPr/>
            <p:nvPr/>
          </p:nvSpPr>
          <p:spPr>
            <a:xfrm>
              <a:off x="40307" y="41878"/>
              <a:ext cx="8272314" cy="2191941"/>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defTabSz="1066800">
                <a:lnSpc>
                  <a:spcPct val="90000"/>
                </a:lnSpc>
                <a:spcAft>
                  <a:spcPct val="35000"/>
                </a:spcAft>
              </a:pPr>
              <a:r>
                <a:rPr lang="es-ES" sz="2400" dirty="0" smtClean="0"/>
                <a:t>Pueden medirse al Costo (costo + dividendos) o al Valor Patrimonial Proporcional (VPP) </a:t>
              </a:r>
            </a:p>
            <a:p>
              <a:pPr lvl="0" defTabSz="1066800">
                <a:lnSpc>
                  <a:spcPct val="90000"/>
                </a:lnSpc>
                <a:spcAft>
                  <a:spcPct val="35000"/>
                </a:spcAft>
              </a:pPr>
              <a:r>
                <a:rPr lang="es-ES" sz="2400" dirty="0" smtClean="0"/>
                <a:t>(ver Unidad 8 parte 4)</a:t>
              </a:r>
            </a:p>
            <a:p>
              <a:pPr lvl="0" defTabSz="1066800">
                <a:lnSpc>
                  <a:spcPct val="90000"/>
                </a:lnSpc>
                <a:spcAft>
                  <a:spcPct val="35000"/>
                </a:spcAft>
              </a:pPr>
              <a:endParaRPr lang="es-ES" sz="2400" dirty="0" smtClean="0"/>
            </a:p>
            <a:p>
              <a:pPr lvl="0" defTabSz="1066800">
                <a:lnSpc>
                  <a:spcPct val="90000"/>
                </a:lnSpc>
                <a:spcAft>
                  <a:spcPct val="35000"/>
                </a:spcAft>
              </a:pPr>
              <a:r>
                <a:rPr lang="es-ES" sz="2400" dirty="0" smtClean="0"/>
                <a:t> </a:t>
              </a:r>
              <a:endParaRPr lang="es-ES" sz="2400" dirty="0"/>
            </a:p>
          </p:txBody>
        </p:sp>
      </p:grpSp>
      <p:pic>
        <p:nvPicPr>
          <p:cNvPr id="15" name="Picture 5"/>
          <p:cNvPicPr>
            <a:picLocks noChangeArrowheads="1"/>
          </p:cNvPicPr>
          <p:nvPr/>
        </p:nvPicPr>
        <p:blipFill>
          <a:blip r:embed="rId4"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1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1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2"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486930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marL="0" indent="0" algn="ctr">
              <a:buNone/>
            </a:pPr>
            <a:endParaRPr lang="es-AR" sz="2800" b="1" dirty="0" smtClean="0">
              <a:solidFill>
                <a:srgbClr val="414BCB"/>
              </a:solidFill>
            </a:endParaRPr>
          </a:p>
          <a:p>
            <a:pPr marL="0" indent="0" algn="ctr">
              <a:buNone/>
            </a:pPr>
            <a:r>
              <a:rPr lang="es-AR" sz="2800" b="1" dirty="0" smtClean="0">
                <a:solidFill>
                  <a:srgbClr val="414BCB"/>
                </a:solidFill>
              </a:rPr>
              <a:t>COSTO = </a:t>
            </a:r>
            <a:r>
              <a:rPr lang="es-AR" sz="2200" b="1" dirty="0" smtClean="0">
                <a:solidFill>
                  <a:srgbClr val="414BCB"/>
                </a:solidFill>
              </a:rPr>
              <a:t>Precio contado – Descuentos comerciales + </a:t>
            </a:r>
          </a:p>
          <a:p>
            <a:pPr marL="0" indent="0" algn="ctr">
              <a:buNone/>
            </a:pPr>
            <a:r>
              <a:rPr lang="es-AR" sz="2200" b="1" dirty="0" smtClean="0">
                <a:solidFill>
                  <a:srgbClr val="414BCB"/>
                </a:solidFill>
              </a:rPr>
              <a:t>+ Gastos </a:t>
            </a:r>
            <a:r>
              <a:rPr lang="es-AR" sz="2200" b="1" dirty="0">
                <a:solidFill>
                  <a:srgbClr val="414BCB"/>
                </a:solidFill>
              </a:rPr>
              <a:t>n</a:t>
            </a:r>
            <a:r>
              <a:rPr lang="es-AR" sz="2200" b="1" dirty="0" smtClean="0">
                <a:solidFill>
                  <a:srgbClr val="414BCB"/>
                </a:solidFill>
              </a:rPr>
              <a:t>ecesarios hasta que estén en condiciones de ser vendidos (bienes de cambio) o de ser usados o usufructuados (bienes de uso y bienes intangibles)</a:t>
            </a:r>
          </a:p>
          <a:p>
            <a:pPr marL="0" indent="0">
              <a:buNone/>
            </a:pPr>
            <a:endParaRPr lang="es-AR" sz="1600" b="1" dirty="0" smtClean="0"/>
          </a:p>
          <a:p>
            <a:pPr marL="0" indent="0">
              <a:buNone/>
            </a:pPr>
            <a:r>
              <a:rPr lang="es-AR" sz="1600" b="1" dirty="0" smtClean="0"/>
              <a:t>Ejemplos de gastos necesarios para que estén en condiciones de ser vendidos:</a:t>
            </a:r>
          </a:p>
          <a:p>
            <a:r>
              <a:rPr lang="es-AR" sz="1600" dirty="0" smtClean="0"/>
              <a:t>Gastos de transporte, seguros de transporte, etc.</a:t>
            </a:r>
          </a:p>
          <a:p>
            <a:r>
              <a:rPr lang="es-AR" sz="1600" dirty="0" smtClean="0"/>
              <a:t>Derechos de importación, tasas aduaneras y gastos del despachante</a:t>
            </a:r>
          </a:p>
          <a:p>
            <a:r>
              <a:rPr lang="es-AR" sz="1600" dirty="0" smtClean="0"/>
              <a:t>Gastos necesarios hasta que los bienes estén en el depósito.</a:t>
            </a:r>
          </a:p>
          <a:p>
            <a:r>
              <a:rPr lang="es-AR" sz="1600" dirty="0" smtClean="0"/>
              <a:t>Etc.</a:t>
            </a:r>
          </a:p>
          <a:p>
            <a:pPr marL="0" indent="0">
              <a:buNone/>
            </a:pPr>
            <a:r>
              <a:rPr lang="es-AR" sz="1600" b="1" dirty="0"/>
              <a:t>Ejemplo de gastos necesarios para que estén en condiciones de </a:t>
            </a:r>
            <a:r>
              <a:rPr lang="es-AR" sz="1600" b="1" dirty="0" smtClean="0"/>
              <a:t>ser usados o usufructuados</a:t>
            </a:r>
            <a:r>
              <a:rPr lang="es-AR" sz="1600" dirty="0" smtClean="0"/>
              <a:t>:</a:t>
            </a:r>
            <a:endParaRPr lang="es-AR" sz="1600" dirty="0"/>
          </a:p>
          <a:p>
            <a:r>
              <a:rPr lang="es-AR" sz="1600" dirty="0"/>
              <a:t>Gastos de </a:t>
            </a:r>
            <a:r>
              <a:rPr lang="es-AR" sz="1600" dirty="0" smtClean="0"/>
              <a:t>transporte, seguros de transporte, etc.</a:t>
            </a:r>
            <a:endParaRPr lang="es-AR" sz="1600" dirty="0"/>
          </a:p>
          <a:p>
            <a:r>
              <a:rPr lang="es-AR" sz="1600" dirty="0"/>
              <a:t>Derechos de importación, tasas aduaneras y gastos del despachante</a:t>
            </a:r>
          </a:p>
          <a:p>
            <a:r>
              <a:rPr lang="es-AR" sz="1600" dirty="0"/>
              <a:t>Gastos de instalación y puesta en </a:t>
            </a:r>
            <a:r>
              <a:rPr lang="es-AR" sz="1600" dirty="0" smtClean="0"/>
              <a:t>marcha</a:t>
            </a:r>
          </a:p>
          <a:p>
            <a:r>
              <a:rPr lang="es-AR" sz="1600" dirty="0" smtClean="0"/>
              <a:t>Gastos de escrituración o registración</a:t>
            </a:r>
          </a:p>
          <a:p>
            <a:r>
              <a:rPr lang="es-AR" sz="1600" dirty="0" smtClean="0"/>
              <a:t>Gastos de sellado de los contratos de adquisición</a:t>
            </a:r>
          </a:p>
          <a:p>
            <a:r>
              <a:rPr lang="es-AR" sz="1600" dirty="0" smtClean="0"/>
              <a:t>Etc.</a:t>
            </a:r>
            <a:endParaRPr lang="es-AR" sz="1600" dirty="0"/>
          </a:p>
          <a:p>
            <a:pPr marL="0" indent="0" algn="ctr">
              <a:buNone/>
            </a:pPr>
            <a:r>
              <a:rPr lang="es-ES" sz="1600" dirty="0" smtClean="0">
                <a:solidFill>
                  <a:srgbClr val="414BCB"/>
                </a:solidFill>
              </a:rPr>
              <a:t>.</a:t>
            </a:r>
            <a:endParaRPr lang="es-AR" sz="1600" dirty="0">
              <a:solidFill>
                <a:srgbClr val="414BCB"/>
              </a:solidFill>
            </a:endParaRPr>
          </a:p>
          <a:p>
            <a:pPr marL="0" indent="0">
              <a:buNone/>
            </a:pPr>
            <a:r>
              <a:rPr lang="es-AR" sz="1600" dirty="0" smtClean="0">
                <a:solidFill>
                  <a:srgbClr val="414BCB"/>
                </a:solidFill>
              </a:rPr>
              <a:t>El IVA no forma parte del costo (excepto cuando los ingresos del ente no están gravados con IVA).</a:t>
            </a:r>
          </a:p>
          <a:p>
            <a:endParaRPr lang="es-AR" dirty="0">
              <a:solidFill>
                <a:srgbClr val="FF0000"/>
              </a:solidFill>
            </a:endParaRPr>
          </a:p>
        </p:txBody>
      </p:sp>
      <p:pic>
        <p:nvPicPr>
          <p:cNvPr id="4"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5" name="4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6" name="5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7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9"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12</a:t>
            </a:fld>
            <a:endParaRPr lang="es-AR" dirty="0"/>
          </a:p>
        </p:txBody>
      </p:sp>
      <p:sp>
        <p:nvSpPr>
          <p:cNvPr id="10" name="1 Título"/>
          <p:cNvSpPr txBox="1">
            <a:spLocks/>
          </p:cNvSpPr>
          <p:nvPr/>
        </p:nvSpPr>
        <p:spPr>
          <a:xfrm>
            <a:off x="395536" y="548680"/>
            <a:ext cx="8229600" cy="1143000"/>
          </a:xfrm>
          <a:prstGeom prst="rect">
            <a:avLst/>
          </a:prstGeom>
        </p:spPr>
        <p:txBody>
          <a:bodyPr vert="horz" lIns="91440" tIns="45720" rIns="91440" bIns="45720" rtlCol="0" anchor="ctr">
            <a:normAutofit/>
          </a:bodyPr>
          <a:lstStyle/>
          <a:p>
            <a:pPr marL="0" marR="0" lvl="0" indent="0" algn="ctr" fontAlgn="auto">
              <a:lnSpc>
                <a:spcPct val="100000"/>
              </a:lnSpc>
              <a:spcBef>
                <a:spcPct val="0"/>
              </a:spcBef>
              <a:spcAft>
                <a:spcPts val="0"/>
              </a:spcAft>
              <a:buClrTx/>
              <a:buSzTx/>
              <a:tabLst/>
              <a:defRPr/>
            </a:pPr>
            <a:r>
              <a:rPr lang="es-AR" sz="2800" b="1" dirty="0" smtClean="0">
                <a:solidFill>
                  <a:schemeClr val="accent1"/>
                </a:solidFill>
                <a:ea typeface="ＭＳ Ｐゴシック" charset="-128"/>
                <a:cs typeface="+mj-cs"/>
              </a:rPr>
              <a:t>COSTO</a:t>
            </a:r>
          </a:p>
        </p:txBody>
      </p:sp>
    </p:spTree>
    <p:extLst>
      <p:ext uri="{BB962C8B-B14F-4D97-AF65-F5344CB8AC3E}">
        <p14:creationId xmlns:p14="http://schemas.microsoft.com/office/powerpoint/2010/main" val="28950778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body" sz="quarter" idx="17"/>
          </p:nvPr>
        </p:nvSpPr>
        <p:spPr>
          <a:xfrm>
            <a:off x="323528" y="620688"/>
            <a:ext cx="8560515" cy="635483"/>
          </a:xfrm>
        </p:spPr>
        <p:txBody>
          <a:bodyPr/>
          <a:lstStyle/>
          <a:p>
            <a:r>
              <a:rPr lang="es-AR" sz="2800" dirty="0" smtClean="0"/>
              <a:t>Valor </a:t>
            </a:r>
            <a:r>
              <a:rPr lang="es-AR" sz="2800" smtClean="0"/>
              <a:t>Razonable </a:t>
            </a:r>
            <a:endParaRPr lang="es-AR" sz="1800" noProof="0" dirty="0" smtClean="0"/>
          </a:p>
        </p:txBody>
      </p:sp>
      <p:sp>
        <p:nvSpPr>
          <p:cNvPr id="18435" name="Slide Number Placeholder 4"/>
          <p:cNvSpPr>
            <a:spLocks noGrp="1"/>
          </p:cNvSpPr>
          <p:nvPr>
            <p:ph type="sldNum" sz="quarter" idx="19"/>
          </p:nvPr>
        </p:nvSpPr>
        <p:spPr/>
        <p:txBody>
          <a:bodyPr/>
          <a:lstStyle/>
          <a:p>
            <a:fld id="{48DDF857-466D-43E6-BEE2-7712FBF27DB2}" type="slidenum">
              <a:rPr lang="en-US" altLang="en-US" smtClean="0"/>
              <a:pPr/>
              <a:t>13</a:t>
            </a:fld>
            <a:endParaRPr lang="en-US" altLang="en-US" dirty="0" smtClean="0"/>
          </a:p>
        </p:txBody>
      </p:sp>
      <p:sp>
        <p:nvSpPr>
          <p:cNvPr id="4" name="Text Box 4"/>
          <p:cNvSpPr txBox="1">
            <a:spLocks noChangeArrowheads="1"/>
          </p:cNvSpPr>
          <p:nvPr/>
        </p:nvSpPr>
        <p:spPr bwMode="auto">
          <a:xfrm>
            <a:off x="915988" y="1647825"/>
            <a:ext cx="724535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just">
              <a:buClr>
                <a:schemeClr val="bg2"/>
              </a:buClr>
            </a:pPr>
            <a:r>
              <a:rPr lang="es-ES_tradnl" sz="2200" b="1" dirty="0">
                <a:cs typeface="Arial" pitchFamily="34" charset="0"/>
              </a:rPr>
              <a:t>Valor razonable es el precio que se hubiera </a:t>
            </a:r>
            <a:r>
              <a:rPr lang="es-ES_tradnl" sz="2200" b="1" u="sng" dirty="0">
                <a:solidFill>
                  <a:srgbClr val="FF0000"/>
                </a:solidFill>
                <a:cs typeface="Arial" pitchFamily="34" charset="0"/>
              </a:rPr>
              <a:t>recibido por la venta de un activo</a:t>
            </a:r>
            <a:r>
              <a:rPr lang="es-ES_tradnl" sz="2200" b="1" u="sng" dirty="0">
                <a:cs typeface="Arial" pitchFamily="34" charset="0"/>
              </a:rPr>
              <a:t> </a:t>
            </a:r>
            <a:r>
              <a:rPr lang="es-ES_tradnl" sz="2200" b="1" dirty="0">
                <a:cs typeface="Arial" pitchFamily="34" charset="0"/>
              </a:rPr>
              <a:t>o </a:t>
            </a:r>
            <a:r>
              <a:rPr lang="es-ES_tradnl" sz="2200" b="1" u="sng" dirty="0">
                <a:solidFill>
                  <a:srgbClr val="FF0000"/>
                </a:solidFill>
                <a:cs typeface="Arial" pitchFamily="34" charset="0"/>
              </a:rPr>
              <a:t>pagado por la transferencia de un pasivo</a:t>
            </a:r>
            <a:r>
              <a:rPr lang="es-ES_tradnl" sz="2200" b="1" dirty="0">
                <a:cs typeface="Arial" pitchFamily="34" charset="0"/>
              </a:rPr>
              <a:t> en una </a:t>
            </a:r>
            <a:r>
              <a:rPr lang="es-ES_tradnl" sz="2200" b="1" u="sng" dirty="0">
                <a:solidFill>
                  <a:schemeClr val="accent1"/>
                </a:solidFill>
                <a:cs typeface="Arial" pitchFamily="34" charset="0"/>
              </a:rPr>
              <a:t>transacción ordenada</a:t>
            </a:r>
            <a:r>
              <a:rPr lang="es-ES_tradnl" sz="2200" b="1" dirty="0">
                <a:cs typeface="Arial" pitchFamily="34" charset="0"/>
              </a:rPr>
              <a:t> entre </a:t>
            </a:r>
            <a:r>
              <a:rPr lang="es-ES_tradnl" sz="2200" b="1" u="sng" dirty="0">
                <a:solidFill>
                  <a:schemeClr val="accent2"/>
                </a:solidFill>
                <a:cs typeface="Arial" pitchFamily="34" charset="0"/>
              </a:rPr>
              <a:t>participantes del mercado</a:t>
            </a:r>
            <a:r>
              <a:rPr lang="es-ES_tradnl" sz="2200" b="1" dirty="0">
                <a:solidFill>
                  <a:schemeClr val="accent2"/>
                </a:solidFill>
                <a:cs typeface="Arial" pitchFamily="34" charset="0"/>
              </a:rPr>
              <a:t> en</a:t>
            </a:r>
            <a:r>
              <a:rPr lang="es-ES_tradnl" sz="2200" b="1" dirty="0">
                <a:cs typeface="Arial" pitchFamily="34" charset="0"/>
              </a:rPr>
              <a:t> la fecha de </a:t>
            </a:r>
            <a:r>
              <a:rPr lang="es-ES_tradnl" sz="2200" b="1" u="sng" dirty="0">
                <a:solidFill>
                  <a:srgbClr val="505153"/>
                </a:solidFill>
                <a:cs typeface="Arial" pitchFamily="34" charset="0"/>
              </a:rPr>
              <a:t>medición</a:t>
            </a:r>
            <a:r>
              <a:rPr lang="es-ES_tradnl" sz="2200" b="1" dirty="0">
                <a:cs typeface="Arial" pitchFamily="34" charset="0"/>
              </a:rPr>
              <a:t>.</a:t>
            </a:r>
          </a:p>
        </p:txBody>
      </p:sp>
      <p:sp>
        <p:nvSpPr>
          <p:cNvPr id="5" name="Oval 4"/>
          <p:cNvSpPr/>
          <p:nvPr/>
        </p:nvSpPr>
        <p:spPr>
          <a:xfrm>
            <a:off x="7113588" y="3360737"/>
            <a:ext cx="1595437" cy="1123950"/>
          </a:xfrm>
          <a:prstGeom prst="ellipse">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_tradnl" b="1">
                <a:solidFill>
                  <a:srgbClr val="008000"/>
                </a:solidFill>
                <a:ea typeface="ＭＳ Ｐゴシック" charset="-128"/>
              </a:rPr>
              <a:t>Un precio de salida</a:t>
            </a:r>
          </a:p>
        </p:txBody>
      </p:sp>
      <p:sp>
        <p:nvSpPr>
          <p:cNvPr id="6" name="Oval 5"/>
          <p:cNvSpPr/>
          <p:nvPr/>
        </p:nvSpPr>
        <p:spPr>
          <a:xfrm>
            <a:off x="1692275" y="3879850"/>
            <a:ext cx="1962150" cy="112395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_tradnl" b="1">
                <a:solidFill>
                  <a:srgbClr val="FF0000"/>
                </a:solidFill>
                <a:ea typeface="ＭＳ Ｐゴシック" charset="-128"/>
              </a:rPr>
              <a:t>Visión basada en el Mercado</a:t>
            </a:r>
          </a:p>
        </p:txBody>
      </p:sp>
      <p:sp>
        <p:nvSpPr>
          <p:cNvPr id="7" name="Oval 6"/>
          <p:cNvSpPr/>
          <p:nvPr/>
        </p:nvSpPr>
        <p:spPr>
          <a:xfrm>
            <a:off x="3733800" y="3592512"/>
            <a:ext cx="2592388" cy="127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_tradnl" b="1" dirty="0">
                <a:solidFill>
                  <a:schemeClr val="accent1"/>
                </a:solidFill>
                <a:ea typeface="ＭＳ Ｐゴシック" charset="-128"/>
              </a:rPr>
              <a:t>No es un precio de liquidación o venta forzada </a:t>
            </a:r>
          </a:p>
        </p:txBody>
      </p:sp>
      <p:sp>
        <p:nvSpPr>
          <p:cNvPr id="8" name="Freeform 7"/>
          <p:cNvSpPr/>
          <p:nvPr/>
        </p:nvSpPr>
        <p:spPr>
          <a:xfrm>
            <a:off x="8100392" y="1936080"/>
            <a:ext cx="241921" cy="1426245"/>
          </a:xfrm>
          <a:custGeom>
            <a:avLst/>
            <a:gdLst>
              <a:gd name="connsiteX0" fmla="*/ 0 w 647175"/>
              <a:gd name="connsiteY0" fmla="*/ 0 h 936703"/>
              <a:gd name="connsiteX1" fmla="*/ 646770 w 647175"/>
              <a:gd name="connsiteY1" fmla="*/ 524108 h 936703"/>
              <a:gd name="connsiteX2" fmla="*/ 100361 w 647175"/>
              <a:gd name="connsiteY2" fmla="*/ 936703 h 936703"/>
            </a:gdLst>
            <a:ahLst/>
            <a:cxnLst>
              <a:cxn ang="0">
                <a:pos x="connsiteX0" y="connsiteY0"/>
              </a:cxn>
              <a:cxn ang="0">
                <a:pos x="connsiteX1" y="connsiteY1"/>
              </a:cxn>
              <a:cxn ang="0">
                <a:pos x="connsiteX2" y="connsiteY2"/>
              </a:cxn>
            </a:cxnLst>
            <a:rect l="l" t="t" r="r" b="b"/>
            <a:pathLst>
              <a:path w="647175" h="936703">
                <a:moveTo>
                  <a:pt x="0" y="0"/>
                </a:moveTo>
                <a:cubicBezTo>
                  <a:pt x="315021" y="183995"/>
                  <a:pt x="630043" y="367991"/>
                  <a:pt x="646770" y="524108"/>
                </a:cubicBezTo>
                <a:cubicBezTo>
                  <a:pt x="663497" y="680225"/>
                  <a:pt x="157975" y="893957"/>
                  <a:pt x="100361" y="936703"/>
                </a:cubicBezTo>
              </a:path>
            </a:pathLst>
          </a:custGeom>
          <a:ln w="25400">
            <a:solidFill>
              <a:srgbClr val="008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s-ES_tradnl" b="1">
              <a:ea typeface="ＭＳ Ｐゴシック" charset="-128"/>
              <a:cs typeface="ＭＳ Ｐゴシック" charset="-128"/>
            </a:endParaRPr>
          </a:p>
        </p:txBody>
      </p:sp>
      <p:cxnSp>
        <p:nvCxnSpPr>
          <p:cNvPr id="9" name="Straight Arrow Connector 8"/>
          <p:cNvCxnSpPr/>
          <p:nvPr/>
        </p:nvCxnSpPr>
        <p:spPr>
          <a:xfrm flipV="1">
            <a:off x="2809876" y="3088208"/>
            <a:ext cx="970036" cy="834506"/>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565622" y="3448248"/>
            <a:ext cx="774130" cy="441881"/>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965700" y="2732087"/>
            <a:ext cx="1622524" cy="846138"/>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4 CuadroTexto"/>
          <p:cNvSpPr txBox="1">
            <a:spLocks noChangeArrowheads="1"/>
          </p:cNvSpPr>
          <p:nvPr/>
        </p:nvSpPr>
        <p:spPr bwMode="auto">
          <a:xfrm>
            <a:off x="572923" y="5105400"/>
            <a:ext cx="7802563"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r>
              <a:rPr lang="es-AR" b="1" dirty="0">
                <a:solidFill>
                  <a:srgbClr val="313233"/>
                </a:solidFill>
              </a:rPr>
              <a:t>No es un precio específico para el ente</a:t>
            </a:r>
          </a:p>
          <a:p>
            <a:pPr eaLnBrk="1" hangingPunct="1"/>
            <a:r>
              <a:rPr lang="es-AR" b="1" dirty="0">
                <a:solidFill>
                  <a:srgbClr val="313233"/>
                </a:solidFill>
              </a:rPr>
              <a:t>La intención del ente de mantener o no un Activo y cancelar o no un pasivo no es importante para el uso del VR</a:t>
            </a:r>
          </a:p>
        </p:txBody>
      </p:sp>
      <p:sp>
        <p:nvSpPr>
          <p:cNvPr id="13" name="Oval 12"/>
          <p:cNvSpPr/>
          <p:nvPr/>
        </p:nvSpPr>
        <p:spPr>
          <a:xfrm>
            <a:off x="107504" y="3752850"/>
            <a:ext cx="1752600" cy="1123950"/>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ES_tradnl" b="1">
                <a:solidFill>
                  <a:srgbClr val="505153"/>
                </a:solidFill>
                <a:ea typeface="ＭＳ Ｐゴシック" charset="-128"/>
                <a:cs typeface="ＭＳ Ｐゴシック" charset="-128"/>
              </a:rPr>
              <a:t>Un precio corriente </a:t>
            </a:r>
          </a:p>
        </p:txBody>
      </p:sp>
      <p:sp>
        <p:nvSpPr>
          <p:cNvPr id="14" name="1 Título"/>
          <p:cNvSpPr txBox="1">
            <a:spLocks/>
          </p:cNvSpPr>
          <p:nvPr/>
        </p:nvSpPr>
        <p:spPr>
          <a:xfrm>
            <a:off x="381000" y="990600"/>
            <a:ext cx="6840735" cy="792162"/>
          </a:xfrm>
          <a:prstGeom prst="rect">
            <a:avLst/>
          </a:prstGeom>
        </p:spPr>
        <p:txBody>
          <a:bodyPr/>
          <a:lstStyle>
            <a:lvl1pPr algn="ctr" defTabSz="434230" rtl="0" eaLnBrk="1" fontAlgn="base" hangingPunct="1">
              <a:spcBef>
                <a:spcPct val="0"/>
              </a:spcBef>
              <a:spcAft>
                <a:spcPct val="0"/>
              </a:spcAft>
              <a:defRPr sz="4200" kern="1200">
                <a:solidFill>
                  <a:schemeClr val="tx1"/>
                </a:solidFill>
                <a:latin typeface="+mj-lt"/>
                <a:ea typeface="ヒラギノ角ゴ Pro W3" charset="0"/>
                <a:cs typeface="ヒラギノ角ゴ Pro W3" charset="0"/>
              </a:defRPr>
            </a:lvl1pPr>
            <a:lvl2pPr algn="ctr" defTabSz="434230"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2pPr>
            <a:lvl3pPr algn="ctr" defTabSz="434230"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3pPr>
            <a:lvl4pPr algn="ctr" defTabSz="434230"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4pPr>
            <a:lvl5pPr algn="ctr" defTabSz="434230"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5pPr>
            <a:lvl6pPr marL="436333" algn="ctr" defTabSz="436333"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6pPr>
            <a:lvl7pPr marL="872665" algn="ctr" defTabSz="436333"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7pPr>
            <a:lvl8pPr marL="1308999" algn="ctr" defTabSz="436333"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8pPr>
            <a:lvl9pPr marL="1745331" algn="ctr" defTabSz="436333" rtl="0" eaLnBrk="1" fontAlgn="base" hangingPunct="1">
              <a:spcBef>
                <a:spcPct val="0"/>
              </a:spcBef>
              <a:spcAft>
                <a:spcPct val="0"/>
              </a:spcAft>
              <a:defRPr sz="4200">
                <a:solidFill>
                  <a:schemeClr val="tx1"/>
                </a:solidFill>
                <a:latin typeface="Calibri" charset="0"/>
                <a:ea typeface="ヒラギノ角ゴ Pro W3" charset="0"/>
                <a:cs typeface="ヒラギノ角ゴ Pro W3" charset="0"/>
              </a:defRPr>
            </a:lvl9pPr>
          </a:lstStyle>
          <a:p>
            <a:pPr algn="l"/>
            <a:r>
              <a:rPr lang="es-AR" sz="2800" dirty="0" smtClean="0">
                <a:solidFill>
                  <a:srgbClr val="000090"/>
                </a:solidFill>
              </a:rPr>
              <a:t>Definición:</a:t>
            </a:r>
            <a:endParaRPr lang="es-AR" sz="2800" dirty="0">
              <a:solidFill>
                <a:srgbClr val="000090"/>
              </a:solidFill>
            </a:endParaRPr>
          </a:p>
        </p:txBody>
      </p:sp>
      <p:pic>
        <p:nvPicPr>
          <p:cNvPr id="15" name="Picture 5"/>
          <p:cNvPicPr>
            <a:picLocks noChangeArrowheads="1"/>
          </p:cNvPicPr>
          <p:nvPr/>
        </p:nvPicPr>
        <p:blipFill>
          <a:blip r:embed="rId4"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1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1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40709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body" sz="quarter" idx="17"/>
          </p:nvPr>
        </p:nvSpPr>
        <p:spPr>
          <a:xfrm>
            <a:off x="395536" y="692696"/>
            <a:ext cx="8560515" cy="635483"/>
          </a:xfrm>
        </p:spPr>
        <p:txBody>
          <a:bodyPr/>
          <a:lstStyle/>
          <a:p>
            <a:r>
              <a:rPr lang="es-ES_tradnl" sz="2400" noProof="0" dirty="0" smtClean="0">
                <a:ea typeface="ＭＳ Ｐゴシック" charset="-128"/>
              </a:rPr>
              <a:t>Valor </a:t>
            </a:r>
            <a:r>
              <a:rPr lang="es-ES_tradnl" sz="2400" dirty="0" smtClean="0">
                <a:ea typeface="ＭＳ Ｐゴシック" charset="-128"/>
              </a:rPr>
              <a:t>neto de realización</a:t>
            </a:r>
            <a:endParaRPr lang="es-AR" sz="2400" noProof="0" dirty="0" smtClean="0"/>
          </a:p>
        </p:txBody>
      </p:sp>
      <p:sp>
        <p:nvSpPr>
          <p:cNvPr id="18435" name="Slide Number Placeholder 4"/>
          <p:cNvSpPr>
            <a:spLocks noGrp="1"/>
          </p:cNvSpPr>
          <p:nvPr>
            <p:ph type="sldNum" sz="quarter" idx="19"/>
          </p:nvPr>
        </p:nvSpPr>
        <p:spPr/>
        <p:txBody>
          <a:bodyPr/>
          <a:lstStyle/>
          <a:p>
            <a:fld id="{48DDF857-466D-43E6-BEE2-7712FBF27DB2}" type="slidenum">
              <a:rPr lang="es-ES" altLang="en-US" smtClean="0"/>
              <a:pPr/>
              <a:t>14</a:t>
            </a:fld>
            <a:endParaRPr lang="es-ES" altLang="en-US" smtClean="0"/>
          </a:p>
        </p:txBody>
      </p:sp>
      <p:sp>
        <p:nvSpPr>
          <p:cNvPr id="16" name="Rectangle 3"/>
          <p:cNvSpPr txBox="1">
            <a:spLocks noChangeArrowheads="1"/>
          </p:cNvSpPr>
          <p:nvPr/>
        </p:nvSpPr>
        <p:spPr>
          <a:xfrm>
            <a:off x="323850" y="1700808"/>
            <a:ext cx="8583613" cy="4680520"/>
          </a:xfrm>
          <a:prstGeom prst="rect">
            <a:avLst/>
          </a:prstGeom>
        </p:spPr>
        <p:txBody>
          <a:bodyPr/>
          <a:lstStyle>
            <a:lvl1pPr marL="325672" indent="-325672" algn="l" defTabSz="434230" rtl="0" eaLnBrk="1" fontAlgn="base" hangingPunct="1">
              <a:spcBef>
                <a:spcPct val="20000"/>
              </a:spcBef>
              <a:spcAft>
                <a:spcPct val="0"/>
              </a:spcAft>
              <a:buFont typeface="Arial" pitchFamily="34" charset="0"/>
              <a:buChar char="•"/>
              <a:defRPr sz="3100" kern="1200">
                <a:solidFill>
                  <a:schemeClr val="tx1"/>
                </a:solidFill>
                <a:latin typeface="+mn-lt"/>
                <a:ea typeface="ヒラギノ角ゴ Pro W3" charset="0"/>
                <a:cs typeface="ヒラギノ角ゴ Pro W3" charset="0"/>
              </a:defRPr>
            </a:lvl1pPr>
            <a:lvl2pPr marL="707015" indent="-271394" algn="l" defTabSz="434230" rtl="0" eaLnBrk="1" fontAlgn="base" hangingPunct="1">
              <a:spcBef>
                <a:spcPct val="20000"/>
              </a:spcBef>
              <a:spcAft>
                <a:spcPct val="0"/>
              </a:spcAft>
              <a:buFont typeface="Arial" pitchFamily="34" charset="0"/>
              <a:buChar char="–"/>
              <a:defRPr sz="2600" kern="1200">
                <a:solidFill>
                  <a:schemeClr val="tx1"/>
                </a:solidFill>
                <a:latin typeface="+mn-lt"/>
                <a:ea typeface="ヒラギノ角ゴ Pro W3" charset="0"/>
                <a:cs typeface="+mn-cs"/>
              </a:defRPr>
            </a:lvl2pPr>
            <a:lvl3pPr marL="1089749" indent="-217115" algn="l" defTabSz="434230" rtl="0" eaLnBrk="1" fontAlgn="base" hangingPunct="1">
              <a:spcBef>
                <a:spcPct val="20000"/>
              </a:spcBef>
              <a:spcAft>
                <a:spcPct val="0"/>
              </a:spcAft>
              <a:buFont typeface="Arial" pitchFamily="34" charset="0"/>
              <a:buChar char="•"/>
              <a:defRPr sz="2300" kern="1200">
                <a:solidFill>
                  <a:schemeClr val="tx1"/>
                </a:solidFill>
                <a:latin typeface="+mn-lt"/>
                <a:ea typeface="ヒラギノ角ゴ Pro W3" charset="0"/>
                <a:cs typeface="+mn-cs"/>
              </a:defRPr>
            </a:lvl3pPr>
            <a:lvl4pPr marL="1525370" indent="-217115" algn="l" defTabSz="434230" rtl="0" eaLnBrk="1" fontAlgn="base" hangingPunct="1">
              <a:spcBef>
                <a:spcPct val="20000"/>
              </a:spcBef>
              <a:spcAft>
                <a:spcPct val="0"/>
              </a:spcAft>
              <a:buFont typeface="Arial" pitchFamily="34" charset="0"/>
              <a:buChar char="–"/>
              <a:defRPr sz="1800" kern="1200">
                <a:solidFill>
                  <a:schemeClr val="tx1"/>
                </a:solidFill>
                <a:latin typeface="+mn-lt"/>
                <a:ea typeface="ヒラギノ角ゴ Pro W3" charset="0"/>
                <a:cs typeface="+mn-cs"/>
              </a:defRPr>
            </a:lvl4pPr>
            <a:lvl5pPr marL="1962383" indent="-217115" algn="l" defTabSz="434230" rtl="0" eaLnBrk="1" fontAlgn="base" hangingPunct="1">
              <a:spcBef>
                <a:spcPct val="20000"/>
              </a:spcBef>
              <a:spcAft>
                <a:spcPct val="0"/>
              </a:spcAft>
              <a:buFont typeface="Arial" pitchFamily="34" charset="0"/>
              <a:buChar char="»"/>
              <a:defRPr sz="1800" kern="1200">
                <a:solidFill>
                  <a:schemeClr val="tx1"/>
                </a:solidFill>
                <a:latin typeface="+mn-lt"/>
                <a:ea typeface="ヒラギノ角ゴ Pro W3" charset="0"/>
                <a:cs typeface="+mn-cs"/>
              </a:defRPr>
            </a:lvl5pPr>
            <a:lvl6pPr marL="2399830" indent="-218167" algn="l" defTabSz="436333" rtl="0" eaLnBrk="1" latinLnBrk="0" hangingPunct="1">
              <a:spcBef>
                <a:spcPct val="20000"/>
              </a:spcBef>
              <a:buFont typeface="Arial"/>
              <a:buChar char="•"/>
              <a:defRPr sz="1800" kern="1200">
                <a:solidFill>
                  <a:schemeClr val="tx1"/>
                </a:solidFill>
                <a:latin typeface="+mn-lt"/>
                <a:ea typeface="+mn-ea"/>
                <a:cs typeface="+mn-cs"/>
              </a:defRPr>
            </a:lvl6pPr>
            <a:lvl7pPr marL="2836163" indent="-218167" algn="l" defTabSz="436333" rtl="0" eaLnBrk="1" latinLnBrk="0" hangingPunct="1">
              <a:spcBef>
                <a:spcPct val="20000"/>
              </a:spcBef>
              <a:buFont typeface="Arial"/>
              <a:buChar char="•"/>
              <a:defRPr sz="1800" kern="1200">
                <a:solidFill>
                  <a:schemeClr val="tx1"/>
                </a:solidFill>
                <a:latin typeface="+mn-lt"/>
                <a:ea typeface="+mn-ea"/>
                <a:cs typeface="+mn-cs"/>
              </a:defRPr>
            </a:lvl7pPr>
            <a:lvl8pPr marL="3272496" indent="-218167" algn="l" defTabSz="436333" rtl="0" eaLnBrk="1" latinLnBrk="0" hangingPunct="1">
              <a:spcBef>
                <a:spcPct val="20000"/>
              </a:spcBef>
              <a:buFont typeface="Arial"/>
              <a:buChar char="•"/>
              <a:defRPr sz="1800" kern="1200">
                <a:solidFill>
                  <a:schemeClr val="tx1"/>
                </a:solidFill>
                <a:latin typeface="+mn-lt"/>
                <a:ea typeface="+mn-ea"/>
                <a:cs typeface="+mn-cs"/>
              </a:defRPr>
            </a:lvl8pPr>
            <a:lvl9pPr marL="3708829" indent="-218167" algn="l" defTabSz="436333" rtl="0" eaLnBrk="1" latinLnBrk="0" hangingPunct="1">
              <a:spcBef>
                <a:spcPct val="20000"/>
              </a:spcBef>
              <a:buFont typeface="Arial"/>
              <a:buChar char="•"/>
              <a:defRPr sz="1800" kern="1200">
                <a:solidFill>
                  <a:schemeClr val="tx1"/>
                </a:solidFill>
                <a:latin typeface="+mn-lt"/>
                <a:ea typeface="+mn-ea"/>
                <a:cs typeface="+mn-cs"/>
              </a:defRPr>
            </a:lvl9pPr>
          </a:lstStyle>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Es el </a:t>
            </a:r>
            <a:r>
              <a:rPr lang="es-ES_tradnl" sz="2000" dirty="0" smtClean="0">
                <a:solidFill>
                  <a:srgbClr val="000090"/>
                </a:solidFill>
                <a:latin typeface="Arial" charset="0"/>
                <a:ea typeface="ＭＳ Ｐゴシック" charset="-128"/>
                <a:cs typeface="Arial" charset="0"/>
              </a:rPr>
              <a:t>precio de contado correspondiente a transacciones no forzadas entre partes independientes, en las condiciones habituales de negociación, menos los gastos que serán ocasionados por la venta (por ejemplo: comisiones, impuestos a los ingresos brutos, etc.)</a:t>
            </a:r>
            <a:endParaRPr lang="es-ES_tradnl" sz="2000" dirty="0" smtClean="0">
              <a:solidFill>
                <a:srgbClr val="000090"/>
              </a:solidFill>
              <a:latin typeface="Arial" charset="0"/>
              <a:ea typeface="ＭＳ Ｐゴシック" charset="-128"/>
              <a:cs typeface="Arial" charset="0"/>
            </a:endParaRPr>
          </a:p>
          <a:p>
            <a:pPr marL="76200" indent="0">
              <a:lnSpc>
                <a:spcPct val="105000"/>
              </a:lnSpc>
              <a:spcBef>
                <a:spcPts val="0"/>
              </a:spcBef>
              <a:spcAft>
                <a:spcPts val="1200"/>
              </a:spcAft>
              <a:buNone/>
            </a:pPr>
            <a:endParaRPr lang="es-ES_tradnl" sz="2000" dirty="0" smtClean="0">
              <a:solidFill>
                <a:srgbClr val="000090"/>
              </a:solidFill>
              <a:latin typeface="Arial" charset="0"/>
              <a:ea typeface="ＭＳ Ｐゴシック" charset="-128"/>
              <a:cs typeface="Arial" charset="0"/>
            </a:endParaRPr>
          </a:p>
        </p:txBody>
      </p:sp>
      <p:pic>
        <p:nvPicPr>
          <p:cNvPr id="5" name="Picture 5"/>
          <p:cNvPicPr>
            <a:picLocks noChangeArrowheads="1"/>
          </p:cNvPicPr>
          <p:nvPr/>
        </p:nvPicPr>
        <p:blipFill>
          <a:blip r:embed="rId4"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6389154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body" sz="quarter" idx="17"/>
          </p:nvPr>
        </p:nvSpPr>
        <p:spPr>
          <a:xfrm>
            <a:off x="395536" y="692696"/>
            <a:ext cx="8560515" cy="635483"/>
          </a:xfrm>
        </p:spPr>
        <p:txBody>
          <a:bodyPr/>
          <a:lstStyle/>
          <a:p>
            <a:r>
              <a:rPr lang="es-ES_tradnl" sz="2400" noProof="0" dirty="0" smtClean="0">
                <a:ea typeface="ＭＳ Ｐゴシック" charset="-128"/>
              </a:rPr>
              <a:t>Valor de uso</a:t>
            </a:r>
            <a:endParaRPr lang="es-AR" sz="2400" noProof="0" dirty="0" smtClean="0"/>
          </a:p>
        </p:txBody>
      </p:sp>
      <p:sp>
        <p:nvSpPr>
          <p:cNvPr id="18435" name="Slide Number Placeholder 4"/>
          <p:cNvSpPr>
            <a:spLocks noGrp="1"/>
          </p:cNvSpPr>
          <p:nvPr>
            <p:ph type="sldNum" sz="quarter" idx="19"/>
          </p:nvPr>
        </p:nvSpPr>
        <p:spPr/>
        <p:txBody>
          <a:bodyPr/>
          <a:lstStyle/>
          <a:p>
            <a:fld id="{48DDF857-466D-43E6-BEE2-7712FBF27DB2}" type="slidenum">
              <a:rPr lang="es-ES" altLang="en-US" smtClean="0"/>
              <a:pPr/>
              <a:t>15</a:t>
            </a:fld>
            <a:endParaRPr lang="es-ES" altLang="en-US" smtClean="0"/>
          </a:p>
        </p:txBody>
      </p:sp>
      <p:sp>
        <p:nvSpPr>
          <p:cNvPr id="16" name="Rectangle 3"/>
          <p:cNvSpPr txBox="1">
            <a:spLocks noChangeArrowheads="1"/>
          </p:cNvSpPr>
          <p:nvPr/>
        </p:nvSpPr>
        <p:spPr>
          <a:xfrm>
            <a:off x="323850" y="1700808"/>
            <a:ext cx="8583613" cy="4680520"/>
          </a:xfrm>
          <a:prstGeom prst="rect">
            <a:avLst/>
          </a:prstGeom>
        </p:spPr>
        <p:txBody>
          <a:bodyPr/>
          <a:lstStyle>
            <a:lvl1pPr marL="325672" indent="-325672" algn="l" defTabSz="434230" rtl="0" eaLnBrk="1" fontAlgn="base" hangingPunct="1">
              <a:spcBef>
                <a:spcPct val="20000"/>
              </a:spcBef>
              <a:spcAft>
                <a:spcPct val="0"/>
              </a:spcAft>
              <a:buFont typeface="Arial" pitchFamily="34" charset="0"/>
              <a:buChar char="•"/>
              <a:defRPr sz="3100" kern="1200">
                <a:solidFill>
                  <a:schemeClr val="tx1"/>
                </a:solidFill>
                <a:latin typeface="+mn-lt"/>
                <a:ea typeface="ヒラギノ角ゴ Pro W3" charset="0"/>
                <a:cs typeface="ヒラギノ角ゴ Pro W3" charset="0"/>
              </a:defRPr>
            </a:lvl1pPr>
            <a:lvl2pPr marL="707015" indent="-271394" algn="l" defTabSz="434230" rtl="0" eaLnBrk="1" fontAlgn="base" hangingPunct="1">
              <a:spcBef>
                <a:spcPct val="20000"/>
              </a:spcBef>
              <a:spcAft>
                <a:spcPct val="0"/>
              </a:spcAft>
              <a:buFont typeface="Arial" pitchFamily="34" charset="0"/>
              <a:buChar char="–"/>
              <a:defRPr sz="2600" kern="1200">
                <a:solidFill>
                  <a:schemeClr val="tx1"/>
                </a:solidFill>
                <a:latin typeface="+mn-lt"/>
                <a:ea typeface="ヒラギノ角ゴ Pro W3" charset="0"/>
                <a:cs typeface="+mn-cs"/>
              </a:defRPr>
            </a:lvl2pPr>
            <a:lvl3pPr marL="1089749" indent="-217115" algn="l" defTabSz="434230" rtl="0" eaLnBrk="1" fontAlgn="base" hangingPunct="1">
              <a:spcBef>
                <a:spcPct val="20000"/>
              </a:spcBef>
              <a:spcAft>
                <a:spcPct val="0"/>
              </a:spcAft>
              <a:buFont typeface="Arial" pitchFamily="34" charset="0"/>
              <a:buChar char="•"/>
              <a:defRPr sz="2300" kern="1200">
                <a:solidFill>
                  <a:schemeClr val="tx1"/>
                </a:solidFill>
                <a:latin typeface="+mn-lt"/>
                <a:ea typeface="ヒラギノ角ゴ Pro W3" charset="0"/>
                <a:cs typeface="+mn-cs"/>
              </a:defRPr>
            </a:lvl3pPr>
            <a:lvl4pPr marL="1525370" indent="-217115" algn="l" defTabSz="434230" rtl="0" eaLnBrk="1" fontAlgn="base" hangingPunct="1">
              <a:spcBef>
                <a:spcPct val="20000"/>
              </a:spcBef>
              <a:spcAft>
                <a:spcPct val="0"/>
              </a:spcAft>
              <a:buFont typeface="Arial" pitchFamily="34" charset="0"/>
              <a:buChar char="–"/>
              <a:defRPr sz="1800" kern="1200">
                <a:solidFill>
                  <a:schemeClr val="tx1"/>
                </a:solidFill>
                <a:latin typeface="+mn-lt"/>
                <a:ea typeface="ヒラギノ角ゴ Pro W3" charset="0"/>
                <a:cs typeface="+mn-cs"/>
              </a:defRPr>
            </a:lvl4pPr>
            <a:lvl5pPr marL="1962383" indent="-217115" algn="l" defTabSz="434230" rtl="0" eaLnBrk="1" fontAlgn="base" hangingPunct="1">
              <a:spcBef>
                <a:spcPct val="20000"/>
              </a:spcBef>
              <a:spcAft>
                <a:spcPct val="0"/>
              </a:spcAft>
              <a:buFont typeface="Arial" pitchFamily="34" charset="0"/>
              <a:buChar char="»"/>
              <a:defRPr sz="1800" kern="1200">
                <a:solidFill>
                  <a:schemeClr val="tx1"/>
                </a:solidFill>
                <a:latin typeface="+mn-lt"/>
                <a:ea typeface="ヒラギノ角ゴ Pro W3" charset="0"/>
                <a:cs typeface="+mn-cs"/>
              </a:defRPr>
            </a:lvl5pPr>
            <a:lvl6pPr marL="2399830" indent="-218167" algn="l" defTabSz="436333" rtl="0" eaLnBrk="1" latinLnBrk="0" hangingPunct="1">
              <a:spcBef>
                <a:spcPct val="20000"/>
              </a:spcBef>
              <a:buFont typeface="Arial"/>
              <a:buChar char="•"/>
              <a:defRPr sz="1800" kern="1200">
                <a:solidFill>
                  <a:schemeClr val="tx1"/>
                </a:solidFill>
                <a:latin typeface="+mn-lt"/>
                <a:ea typeface="+mn-ea"/>
                <a:cs typeface="+mn-cs"/>
              </a:defRPr>
            </a:lvl6pPr>
            <a:lvl7pPr marL="2836163" indent="-218167" algn="l" defTabSz="436333" rtl="0" eaLnBrk="1" latinLnBrk="0" hangingPunct="1">
              <a:spcBef>
                <a:spcPct val="20000"/>
              </a:spcBef>
              <a:buFont typeface="Arial"/>
              <a:buChar char="•"/>
              <a:defRPr sz="1800" kern="1200">
                <a:solidFill>
                  <a:schemeClr val="tx1"/>
                </a:solidFill>
                <a:latin typeface="+mn-lt"/>
                <a:ea typeface="+mn-ea"/>
                <a:cs typeface="+mn-cs"/>
              </a:defRPr>
            </a:lvl7pPr>
            <a:lvl8pPr marL="3272496" indent="-218167" algn="l" defTabSz="436333" rtl="0" eaLnBrk="1" latinLnBrk="0" hangingPunct="1">
              <a:spcBef>
                <a:spcPct val="20000"/>
              </a:spcBef>
              <a:buFont typeface="Arial"/>
              <a:buChar char="•"/>
              <a:defRPr sz="1800" kern="1200">
                <a:solidFill>
                  <a:schemeClr val="tx1"/>
                </a:solidFill>
                <a:latin typeface="+mn-lt"/>
                <a:ea typeface="+mn-ea"/>
                <a:cs typeface="+mn-cs"/>
              </a:defRPr>
            </a:lvl8pPr>
            <a:lvl9pPr marL="3708829" indent="-218167" algn="l" defTabSz="436333" rtl="0" eaLnBrk="1" latinLnBrk="0" hangingPunct="1">
              <a:spcBef>
                <a:spcPct val="20000"/>
              </a:spcBef>
              <a:buFont typeface="Arial"/>
              <a:buChar char="•"/>
              <a:defRPr sz="1800" kern="1200">
                <a:solidFill>
                  <a:schemeClr val="tx1"/>
                </a:solidFill>
                <a:latin typeface="+mn-lt"/>
                <a:ea typeface="+mn-ea"/>
                <a:cs typeface="+mn-cs"/>
              </a:defRPr>
            </a:lvl9pPr>
          </a:lstStyle>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Es el valor presente del flujo de fondos que una entidad espera que se derive del continuo uso de un activo y de su disposición final.</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Es un valor específico para la entidad</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Se calcula mediante técnica de proyección de flujos de fondos</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Para muchos activos que se usan en combinación con otros activos, el valor de uso no puede ser razonablemente determinado para cada activo. En ese caso se calcula el valor de uso para el conjunto de activos y luego se asigna entre los distintos activos del conjunto.</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Las bases de medición relevantes pueden variar si el ente deja de ser una “empresa en marcha”</a:t>
            </a:r>
          </a:p>
          <a:p>
            <a:pPr marL="419100" indent="-342900">
              <a:lnSpc>
                <a:spcPct val="105000"/>
              </a:lnSpc>
              <a:spcBef>
                <a:spcPts val="0"/>
              </a:spcBef>
              <a:spcAft>
                <a:spcPts val="1200"/>
              </a:spcAft>
              <a:buFont typeface="Wingdings" charset="2"/>
              <a:buChar char="q"/>
            </a:pPr>
            <a:endParaRPr lang="es-ES_tradnl" sz="2000" dirty="0" smtClean="0">
              <a:solidFill>
                <a:srgbClr val="000090"/>
              </a:solidFill>
              <a:latin typeface="Arial" charset="0"/>
              <a:ea typeface="ＭＳ Ｐゴシック" charset="-128"/>
              <a:cs typeface="Arial" charset="0"/>
            </a:endParaRPr>
          </a:p>
        </p:txBody>
      </p:sp>
      <p:pic>
        <p:nvPicPr>
          <p:cNvPr id="5" name="Picture 5"/>
          <p:cNvPicPr>
            <a:picLocks noChangeArrowheads="1"/>
          </p:cNvPicPr>
          <p:nvPr/>
        </p:nvPicPr>
        <p:blipFill>
          <a:blip r:embed="rId4"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8319709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body" sz="quarter" idx="17"/>
          </p:nvPr>
        </p:nvSpPr>
        <p:spPr>
          <a:xfrm>
            <a:off x="323528" y="692696"/>
            <a:ext cx="8560515" cy="635483"/>
          </a:xfrm>
        </p:spPr>
        <p:txBody>
          <a:bodyPr/>
          <a:lstStyle/>
          <a:p>
            <a:pPr algn="ctr"/>
            <a:r>
              <a:rPr lang="es-AR" sz="2400" dirty="0" smtClean="0"/>
              <a:t>Posibles bases de medición para </a:t>
            </a:r>
          </a:p>
          <a:p>
            <a:pPr algn="ctr"/>
            <a:r>
              <a:rPr lang="es-AR" sz="2400" dirty="0" smtClean="0"/>
              <a:t>Activos y Pasivos financieros</a:t>
            </a:r>
            <a:endParaRPr lang="es-AR" sz="2400" dirty="0"/>
          </a:p>
        </p:txBody>
      </p:sp>
      <p:sp>
        <p:nvSpPr>
          <p:cNvPr id="18435" name="Slide Number Placeholder 4"/>
          <p:cNvSpPr>
            <a:spLocks noGrp="1"/>
          </p:cNvSpPr>
          <p:nvPr>
            <p:ph type="sldNum" sz="quarter" idx="19"/>
          </p:nvPr>
        </p:nvSpPr>
        <p:spPr/>
        <p:txBody>
          <a:bodyPr/>
          <a:lstStyle/>
          <a:p>
            <a:fld id="{48DDF857-466D-43E6-BEE2-7712FBF27DB2}" type="slidenum">
              <a:rPr lang="en-US" altLang="en-US" smtClean="0"/>
              <a:pPr/>
              <a:t>16</a:t>
            </a:fld>
            <a:endParaRPr lang="en-US" altLang="en-US" dirty="0" smtClean="0"/>
          </a:p>
        </p:txBody>
      </p:sp>
      <p:grpSp>
        <p:nvGrpSpPr>
          <p:cNvPr id="12" name="Group 11"/>
          <p:cNvGrpSpPr/>
          <p:nvPr/>
        </p:nvGrpSpPr>
        <p:grpSpPr>
          <a:xfrm>
            <a:off x="323528" y="1700808"/>
            <a:ext cx="8352928" cy="825694"/>
            <a:chOff x="0" y="1572"/>
            <a:chExt cx="8352928" cy="825694"/>
          </a:xfrm>
        </p:grpSpPr>
        <p:sp>
          <p:nvSpPr>
            <p:cNvPr id="13" name="Rounded Rectangle 12"/>
            <p:cNvSpPr/>
            <p:nvPr/>
          </p:nvSpPr>
          <p:spPr>
            <a:xfrm>
              <a:off x="0" y="1572"/>
              <a:ext cx="8352928" cy="825694"/>
            </a:xfrm>
            <a:prstGeom prst="roundRect">
              <a:avLst/>
            </a:prstGeom>
          </p:spPr>
          <p:style>
            <a:lnRef idx="1">
              <a:schemeClr val="accent5"/>
            </a:lnRef>
            <a:fillRef idx="2">
              <a:schemeClr val="accent5"/>
            </a:fillRef>
            <a:effectRef idx="1">
              <a:schemeClr val="accent5"/>
            </a:effectRef>
            <a:fontRef idx="minor">
              <a:schemeClr val="dk1"/>
            </a:fontRef>
          </p:style>
        </p:sp>
        <p:sp>
          <p:nvSpPr>
            <p:cNvPr id="14" name="Rounded Rectangle 4"/>
            <p:cNvSpPr/>
            <p:nvPr/>
          </p:nvSpPr>
          <p:spPr>
            <a:xfrm>
              <a:off x="40307" y="41879"/>
              <a:ext cx="8272314" cy="745080"/>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lvl="0" defTabSz="1066800">
                <a:lnSpc>
                  <a:spcPct val="90000"/>
                </a:lnSpc>
                <a:spcAft>
                  <a:spcPct val="35000"/>
                </a:spcAft>
              </a:pPr>
              <a:r>
                <a:rPr lang="es-ES" sz="2400" dirty="0" smtClean="0"/>
                <a:t>Dependen de la forma en que se considere la tasa de interés </a:t>
              </a:r>
              <a:endParaRPr lang="es-ES" sz="2400" dirty="0"/>
            </a:p>
          </p:txBody>
        </p:sp>
      </p:grpSp>
      <p:grpSp>
        <p:nvGrpSpPr>
          <p:cNvPr id="19" name="Group 3"/>
          <p:cNvGrpSpPr>
            <a:grpSpLocks/>
          </p:cNvGrpSpPr>
          <p:nvPr/>
        </p:nvGrpSpPr>
        <p:grpSpPr bwMode="auto">
          <a:xfrm>
            <a:off x="393700" y="2743200"/>
            <a:ext cx="3997325" cy="1676400"/>
            <a:chOff x="393698" y="1376358"/>
            <a:chExt cx="3997326" cy="5425602"/>
          </a:xfrm>
        </p:grpSpPr>
        <p:sp>
          <p:nvSpPr>
            <p:cNvPr id="20" name="Text Box 10"/>
            <p:cNvSpPr txBox="1">
              <a:spLocks noChangeArrowheads="1"/>
            </p:cNvSpPr>
            <p:nvPr>
              <p:custDataLst>
                <p:tags r:id="rId3"/>
              </p:custDataLst>
            </p:nvPr>
          </p:nvSpPr>
          <p:spPr bwMode="auto">
            <a:xfrm>
              <a:off x="393699" y="1376358"/>
              <a:ext cx="3997325" cy="1233088"/>
            </a:xfrm>
            <a:prstGeom prst="rect">
              <a:avLst/>
            </a:prstGeom>
            <a:solidFill>
              <a:schemeClr val="accent3">
                <a:lumMod val="50000"/>
              </a:schemeClr>
            </a:solidFill>
            <a:ln w="12700">
              <a:solidFill>
                <a:schemeClr val="accent1"/>
              </a:solidFill>
              <a:miter lim="800000"/>
              <a:headEnd/>
              <a:tailEnd type="none" w="sm" len="med"/>
            </a:ln>
          </p:spPr>
          <p:txBody>
            <a:bodyPr lIns="36000" tIns="36000" rIns="36000" bIns="36000" anchor="ctr" anchorCtr="1"/>
            <a:lstStyle>
              <a:lvl1pPr defTabSz="957263" eaLnBrk="0" hangingPunct="0">
                <a:defRPr sz="1900">
                  <a:solidFill>
                    <a:schemeClr val="tx1"/>
                  </a:solidFill>
                  <a:latin typeface="Arial" charset="0"/>
                  <a:ea typeface="ＭＳ Ｐゴシック" charset="0"/>
                  <a:cs typeface="ＭＳ Ｐゴシック" charset="0"/>
                </a:defRPr>
              </a:lvl1pPr>
              <a:lvl2pPr marL="742950" indent="-285750" defTabSz="957263" eaLnBrk="0" hangingPunct="0">
                <a:defRPr sz="1900">
                  <a:solidFill>
                    <a:schemeClr val="tx1"/>
                  </a:solidFill>
                  <a:latin typeface="Arial" charset="0"/>
                  <a:ea typeface="ＭＳ Ｐゴシック" charset="0"/>
                </a:defRPr>
              </a:lvl2pPr>
              <a:lvl3pPr marL="1143000" indent="-228600" defTabSz="957263" eaLnBrk="0" hangingPunct="0">
                <a:defRPr sz="1900">
                  <a:solidFill>
                    <a:schemeClr val="tx1"/>
                  </a:solidFill>
                  <a:latin typeface="Arial" charset="0"/>
                  <a:ea typeface="ＭＳ Ｐゴシック" charset="0"/>
                </a:defRPr>
              </a:lvl3pPr>
              <a:lvl4pPr marL="1600200" indent="-228600"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algn="ctr" eaLnBrk="1" hangingPunct="1"/>
              <a:r>
                <a:rPr lang="es-ES" sz="1600" b="1" dirty="0" smtClean="0">
                  <a:solidFill>
                    <a:schemeClr val="bg1"/>
                  </a:solidFill>
                </a:rPr>
                <a:t>Bases de medición</a:t>
              </a:r>
              <a:endParaRPr lang="es-ES" sz="1600" b="1" dirty="0">
                <a:solidFill>
                  <a:schemeClr val="bg1"/>
                </a:solidFill>
              </a:endParaRPr>
            </a:p>
          </p:txBody>
        </p:sp>
        <p:sp>
          <p:nvSpPr>
            <p:cNvPr id="21" name="Text Placeholder 5"/>
            <p:cNvSpPr txBox="1">
              <a:spLocks/>
            </p:cNvSpPr>
            <p:nvPr/>
          </p:nvSpPr>
          <p:spPr bwMode="auto">
            <a:xfrm>
              <a:off x="393698" y="2665136"/>
              <a:ext cx="3997325" cy="41368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defTabSz="957263" eaLnBrk="0" hangingPunct="0">
                <a:defRPr sz="1900">
                  <a:solidFill>
                    <a:schemeClr val="tx1"/>
                  </a:solidFill>
                  <a:latin typeface="Arial" charset="0"/>
                  <a:ea typeface="ＭＳ Ｐゴシック" charset="0"/>
                  <a:cs typeface="ＭＳ Ｐゴシック" charset="0"/>
                </a:defRPr>
              </a:lvl1pPr>
              <a:lvl2pPr marL="179388" indent="-179388" defTabSz="957263" eaLnBrk="0" hangingPunct="0">
                <a:defRPr sz="1900">
                  <a:solidFill>
                    <a:schemeClr val="tx1"/>
                  </a:solidFill>
                  <a:latin typeface="Arial" charset="0"/>
                  <a:ea typeface="ＭＳ Ｐゴシック" charset="0"/>
                </a:defRPr>
              </a:lvl2pPr>
              <a:lvl3pPr marL="358775" indent="-179388" defTabSz="957263" eaLnBrk="0" hangingPunct="0">
                <a:defRPr sz="1900">
                  <a:solidFill>
                    <a:schemeClr val="tx1"/>
                  </a:solidFill>
                  <a:latin typeface="Arial" charset="0"/>
                  <a:ea typeface="ＭＳ Ｐゴシック" charset="0"/>
                </a:defRPr>
              </a:lvl3pPr>
              <a:lvl4pPr marL="539750" indent="-179388"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marL="285750" indent="-285750" eaLnBrk="1" hangingPunct="1">
                <a:spcBef>
                  <a:spcPts val="400"/>
                </a:spcBef>
                <a:buFont typeface="Wingdings" charset="2"/>
                <a:buChar char="v"/>
              </a:pPr>
              <a:r>
                <a:rPr lang="es-ES" sz="1600" dirty="0" smtClean="0">
                  <a:solidFill>
                    <a:schemeClr val="tx2"/>
                  </a:solidFill>
                </a:rPr>
                <a:t>Método de la tasa histórica efectiva</a:t>
              </a:r>
            </a:p>
            <a:p>
              <a:pPr marL="285750" indent="-285750" eaLnBrk="1" hangingPunct="1">
                <a:spcBef>
                  <a:spcPts val="400"/>
                </a:spcBef>
                <a:buFont typeface="Wingdings" charset="2"/>
                <a:buChar char="v"/>
              </a:pPr>
              <a:r>
                <a:rPr lang="es-ES" sz="1600" dirty="0" smtClean="0">
                  <a:solidFill>
                    <a:schemeClr val="tx2"/>
                  </a:solidFill>
                </a:rPr>
                <a:t>Valor razonable</a:t>
              </a:r>
            </a:p>
            <a:p>
              <a:pPr eaLnBrk="1" hangingPunct="1">
                <a:spcBef>
                  <a:spcPts val="400"/>
                </a:spcBef>
              </a:pPr>
              <a:endParaRPr lang="es-ES" sz="1600" dirty="0">
                <a:solidFill>
                  <a:schemeClr val="tx2"/>
                </a:solidFill>
              </a:endParaRPr>
            </a:p>
          </p:txBody>
        </p:sp>
      </p:grpSp>
      <p:grpSp>
        <p:nvGrpSpPr>
          <p:cNvPr id="25" name="Group 3"/>
          <p:cNvGrpSpPr>
            <a:grpSpLocks/>
          </p:cNvGrpSpPr>
          <p:nvPr/>
        </p:nvGrpSpPr>
        <p:grpSpPr bwMode="auto">
          <a:xfrm>
            <a:off x="4613275" y="2743200"/>
            <a:ext cx="3997325" cy="1676400"/>
            <a:chOff x="393698" y="1376358"/>
            <a:chExt cx="3997326" cy="5425602"/>
          </a:xfrm>
        </p:grpSpPr>
        <p:sp>
          <p:nvSpPr>
            <p:cNvPr id="26" name="Text Box 10"/>
            <p:cNvSpPr txBox="1">
              <a:spLocks noChangeArrowheads="1"/>
            </p:cNvSpPr>
            <p:nvPr>
              <p:custDataLst>
                <p:tags r:id="rId2"/>
              </p:custDataLst>
            </p:nvPr>
          </p:nvSpPr>
          <p:spPr bwMode="auto">
            <a:xfrm>
              <a:off x="393699" y="1376358"/>
              <a:ext cx="3997325" cy="1233088"/>
            </a:xfrm>
            <a:prstGeom prst="rect">
              <a:avLst/>
            </a:prstGeom>
            <a:solidFill>
              <a:srgbClr val="000090"/>
            </a:solidFill>
            <a:ln w="12700">
              <a:solidFill>
                <a:schemeClr val="accent1"/>
              </a:solidFill>
              <a:miter lim="800000"/>
              <a:headEnd/>
              <a:tailEnd type="none" w="sm" len="med"/>
            </a:ln>
          </p:spPr>
          <p:txBody>
            <a:bodyPr lIns="36000" tIns="36000" rIns="36000" bIns="36000" anchor="ctr" anchorCtr="1"/>
            <a:lstStyle>
              <a:lvl1pPr defTabSz="957263" eaLnBrk="0" hangingPunct="0">
                <a:defRPr sz="1900">
                  <a:solidFill>
                    <a:schemeClr val="tx1"/>
                  </a:solidFill>
                  <a:latin typeface="Arial" charset="0"/>
                  <a:ea typeface="ＭＳ Ｐゴシック" charset="0"/>
                  <a:cs typeface="ＭＳ Ｐゴシック" charset="0"/>
                </a:defRPr>
              </a:lvl1pPr>
              <a:lvl2pPr marL="742950" indent="-285750" defTabSz="957263" eaLnBrk="0" hangingPunct="0">
                <a:defRPr sz="1900">
                  <a:solidFill>
                    <a:schemeClr val="tx1"/>
                  </a:solidFill>
                  <a:latin typeface="Arial" charset="0"/>
                  <a:ea typeface="ＭＳ Ｐゴシック" charset="0"/>
                </a:defRPr>
              </a:lvl2pPr>
              <a:lvl3pPr marL="1143000" indent="-228600" defTabSz="957263" eaLnBrk="0" hangingPunct="0">
                <a:defRPr sz="1900">
                  <a:solidFill>
                    <a:schemeClr val="tx1"/>
                  </a:solidFill>
                  <a:latin typeface="Arial" charset="0"/>
                  <a:ea typeface="ＭＳ Ｐゴシック" charset="0"/>
                </a:defRPr>
              </a:lvl3pPr>
              <a:lvl4pPr marL="1600200" indent="-228600"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algn="ctr" eaLnBrk="1" hangingPunct="1"/>
              <a:r>
                <a:rPr lang="es-ES" sz="1600" b="1" dirty="0" smtClean="0">
                  <a:solidFill>
                    <a:schemeClr val="bg1"/>
                  </a:solidFill>
                </a:rPr>
                <a:t>Tasa de interés considerada</a:t>
              </a:r>
              <a:endParaRPr lang="es-ES" sz="1600" b="1" dirty="0">
                <a:solidFill>
                  <a:schemeClr val="bg1"/>
                </a:solidFill>
              </a:endParaRPr>
            </a:p>
          </p:txBody>
        </p:sp>
        <p:sp>
          <p:nvSpPr>
            <p:cNvPr id="27" name="Text Placeholder 5"/>
            <p:cNvSpPr txBox="1">
              <a:spLocks/>
            </p:cNvSpPr>
            <p:nvPr/>
          </p:nvSpPr>
          <p:spPr bwMode="auto">
            <a:xfrm>
              <a:off x="393698" y="2665136"/>
              <a:ext cx="3997325" cy="413682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lvl1pPr defTabSz="957263" eaLnBrk="0" hangingPunct="0">
                <a:defRPr sz="1900">
                  <a:solidFill>
                    <a:schemeClr val="tx1"/>
                  </a:solidFill>
                  <a:latin typeface="Arial" charset="0"/>
                  <a:ea typeface="ＭＳ Ｐゴシック" charset="0"/>
                  <a:cs typeface="ＭＳ Ｐゴシック" charset="0"/>
                </a:defRPr>
              </a:lvl1pPr>
              <a:lvl2pPr marL="179388" indent="-179388" defTabSz="957263" eaLnBrk="0" hangingPunct="0">
                <a:defRPr sz="1900">
                  <a:solidFill>
                    <a:schemeClr val="tx1"/>
                  </a:solidFill>
                  <a:latin typeface="Arial" charset="0"/>
                  <a:ea typeface="ＭＳ Ｐゴシック" charset="0"/>
                </a:defRPr>
              </a:lvl2pPr>
              <a:lvl3pPr marL="358775" indent="-179388" defTabSz="957263" eaLnBrk="0" hangingPunct="0">
                <a:defRPr sz="1900">
                  <a:solidFill>
                    <a:schemeClr val="tx1"/>
                  </a:solidFill>
                  <a:latin typeface="Arial" charset="0"/>
                  <a:ea typeface="ＭＳ Ｐゴシック" charset="0"/>
                </a:defRPr>
              </a:lvl3pPr>
              <a:lvl4pPr marL="539750" indent="-179388" defTabSz="957263" eaLnBrk="0" hangingPunct="0">
                <a:defRPr sz="1900">
                  <a:solidFill>
                    <a:schemeClr val="tx1"/>
                  </a:solidFill>
                  <a:latin typeface="Arial" charset="0"/>
                  <a:ea typeface="ＭＳ Ｐゴシック" charset="0"/>
                </a:defRPr>
              </a:lvl4pPr>
              <a:lvl5pPr marL="2057400" indent="-228600" defTabSz="957263" eaLnBrk="0" hangingPunct="0">
                <a:defRPr sz="1900">
                  <a:solidFill>
                    <a:schemeClr val="tx1"/>
                  </a:solidFill>
                  <a:latin typeface="Arial" charset="0"/>
                  <a:ea typeface="ＭＳ Ｐゴシック" charset="0"/>
                </a:defRPr>
              </a:lvl5pPr>
              <a:lvl6pPr marL="2514600" indent="-228600" defTabSz="957263" eaLnBrk="0" fontAlgn="base" hangingPunct="0">
                <a:spcBef>
                  <a:spcPct val="0"/>
                </a:spcBef>
                <a:spcAft>
                  <a:spcPct val="0"/>
                </a:spcAft>
                <a:defRPr sz="1900">
                  <a:solidFill>
                    <a:schemeClr val="tx1"/>
                  </a:solidFill>
                  <a:latin typeface="Arial" charset="0"/>
                  <a:ea typeface="ＭＳ Ｐゴシック" charset="0"/>
                </a:defRPr>
              </a:lvl6pPr>
              <a:lvl7pPr marL="2971800" indent="-228600" defTabSz="957263" eaLnBrk="0" fontAlgn="base" hangingPunct="0">
                <a:spcBef>
                  <a:spcPct val="0"/>
                </a:spcBef>
                <a:spcAft>
                  <a:spcPct val="0"/>
                </a:spcAft>
                <a:defRPr sz="1900">
                  <a:solidFill>
                    <a:schemeClr val="tx1"/>
                  </a:solidFill>
                  <a:latin typeface="Arial" charset="0"/>
                  <a:ea typeface="ＭＳ Ｐゴシック" charset="0"/>
                </a:defRPr>
              </a:lvl7pPr>
              <a:lvl8pPr marL="3429000" indent="-228600" defTabSz="957263" eaLnBrk="0" fontAlgn="base" hangingPunct="0">
                <a:spcBef>
                  <a:spcPct val="0"/>
                </a:spcBef>
                <a:spcAft>
                  <a:spcPct val="0"/>
                </a:spcAft>
                <a:defRPr sz="1900">
                  <a:solidFill>
                    <a:schemeClr val="tx1"/>
                  </a:solidFill>
                  <a:latin typeface="Arial" charset="0"/>
                  <a:ea typeface="ＭＳ Ｐゴシック" charset="0"/>
                </a:defRPr>
              </a:lvl8pPr>
              <a:lvl9pPr marL="3886200" indent="-228600" defTabSz="957263" eaLnBrk="0" fontAlgn="base" hangingPunct="0">
                <a:spcBef>
                  <a:spcPct val="0"/>
                </a:spcBef>
                <a:spcAft>
                  <a:spcPct val="0"/>
                </a:spcAft>
                <a:defRPr sz="1900">
                  <a:solidFill>
                    <a:schemeClr val="tx1"/>
                  </a:solidFill>
                  <a:latin typeface="Arial" charset="0"/>
                  <a:ea typeface="ＭＳ Ｐゴシック" charset="0"/>
                </a:defRPr>
              </a:lvl9pPr>
            </a:lstStyle>
            <a:p>
              <a:pPr marL="285750" indent="-285750" eaLnBrk="1" hangingPunct="1">
                <a:spcBef>
                  <a:spcPts val="400"/>
                </a:spcBef>
                <a:buFont typeface="Wingdings" charset="2"/>
                <a:buChar char="v"/>
              </a:pPr>
              <a:r>
                <a:rPr lang="es-ES" sz="1600" dirty="0" smtClean="0">
                  <a:solidFill>
                    <a:schemeClr val="tx2"/>
                  </a:solidFill>
                </a:rPr>
                <a:t>Tasa efectiva pactada en el origen</a:t>
              </a:r>
            </a:p>
            <a:p>
              <a:pPr marL="285750" indent="-285750" eaLnBrk="1" hangingPunct="1">
                <a:spcBef>
                  <a:spcPts val="400"/>
                </a:spcBef>
                <a:buFont typeface="Wingdings" charset="2"/>
                <a:buChar char="v"/>
              </a:pPr>
              <a:r>
                <a:rPr lang="es-ES" sz="1600" dirty="0" smtClean="0">
                  <a:solidFill>
                    <a:schemeClr val="tx2"/>
                  </a:solidFill>
                </a:rPr>
                <a:t>Tasa de mercado al momento de la medición</a:t>
              </a:r>
              <a:endParaRPr lang="es-ES" sz="1600" dirty="0">
                <a:solidFill>
                  <a:schemeClr val="tx2"/>
                </a:solidFill>
              </a:endParaRPr>
            </a:p>
          </p:txBody>
        </p:sp>
      </p:grpSp>
      <p:pic>
        <p:nvPicPr>
          <p:cNvPr id="15" name="Picture 5"/>
          <p:cNvPicPr>
            <a:picLocks noChangeArrowheads="1"/>
          </p:cNvPicPr>
          <p:nvPr/>
        </p:nvPicPr>
        <p:blipFill>
          <a:blip r:embed="rId6"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1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1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2"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29039140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692696"/>
            <a:ext cx="8458200" cy="720080"/>
          </a:xfrm>
        </p:spPr>
        <p:txBody>
          <a:bodyPr/>
          <a:lstStyle/>
          <a:p>
            <a:pPr algn="ctr" eaLnBrk="1" hangingPunct="1"/>
            <a:r>
              <a:rPr lang="es-ES_tradnl" dirty="0" smtClean="0">
                <a:ea typeface="ＭＳ Ｐゴシック" charset="-128"/>
              </a:rPr>
              <a:t>Bases para la medición de activos  y pasivos financieros</a:t>
            </a:r>
          </a:p>
        </p:txBody>
      </p:sp>
      <p:sp>
        <p:nvSpPr>
          <p:cNvPr id="1896451" name="Rectangle 3"/>
          <p:cNvSpPr>
            <a:spLocks noGrp="1" noChangeArrowheads="1"/>
          </p:cNvSpPr>
          <p:nvPr>
            <p:ph idx="1"/>
          </p:nvPr>
        </p:nvSpPr>
        <p:spPr>
          <a:xfrm>
            <a:off x="323850" y="1412776"/>
            <a:ext cx="8583613" cy="5112568"/>
          </a:xfrm>
        </p:spPr>
        <p:txBody>
          <a:bodyPr/>
          <a:lstStyle/>
          <a:p>
            <a:pPr marL="864077" lvl="4" indent="-419100">
              <a:lnSpc>
                <a:spcPct val="105000"/>
              </a:lnSpc>
              <a:buFont typeface="Arial" pitchFamily="34" charset="0"/>
              <a:buChar char="•"/>
            </a:pPr>
            <a:r>
              <a:rPr lang="es-ES_tradnl" sz="2200" b="1" dirty="0" smtClean="0">
                <a:solidFill>
                  <a:srgbClr val="000090"/>
                </a:solidFill>
                <a:latin typeface="Arial" charset="0"/>
                <a:ea typeface="ＭＳ Ｐゴシック" charset="-128"/>
                <a:cs typeface="Arial" charset="0"/>
              </a:rPr>
              <a:t>Método de la tasa histórica efectiva </a:t>
            </a:r>
            <a:r>
              <a:rPr lang="es-ES_tradnl" sz="1400" b="1" dirty="0" smtClean="0">
                <a:solidFill>
                  <a:srgbClr val="000090"/>
                </a:solidFill>
                <a:latin typeface="Arial" charset="0"/>
                <a:ea typeface="ＭＳ Ｐゴシック" charset="-128"/>
                <a:cs typeface="Arial" charset="0"/>
              </a:rPr>
              <a:t>(tasa al momento del reconocimiento inicial)</a:t>
            </a:r>
          </a:p>
          <a:p>
            <a:pPr marL="1230789" lvl="6" indent="-419100">
              <a:lnSpc>
                <a:spcPct val="105000"/>
              </a:lnSpc>
            </a:pPr>
            <a:r>
              <a:rPr lang="es-ES_tradnl" sz="1800" b="1" dirty="0" smtClean="0">
                <a:solidFill>
                  <a:srgbClr val="000090"/>
                </a:solidFill>
                <a:latin typeface="Arial" charset="0"/>
                <a:ea typeface="ＭＳ Ｐゴシック" charset="-128"/>
                <a:cs typeface="Arial" charset="0"/>
              </a:rPr>
              <a:t>Al efectuarse el reconocimiento inicial se determina la tasa de interés pactada o implícita en los futuros flujos de efectivo</a:t>
            </a:r>
          </a:p>
          <a:p>
            <a:pPr marL="1230789" lvl="6" indent="-419100">
              <a:lnSpc>
                <a:spcPct val="105000"/>
              </a:lnSpc>
            </a:pPr>
            <a:r>
              <a:rPr lang="es-ES_tradnl" sz="1800" b="1" dirty="0" smtClean="0">
                <a:solidFill>
                  <a:srgbClr val="000090"/>
                </a:solidFill>
                <a:latin typeface="Arial" charset="0"/>
                <a:ea typeface="ＭＳ Ｐゴシック" charset="-128"/>
                <a:cs typeface="Arial" charset="0"/>
              </a:rPr>
              <a:t>Con posterioridad la medida contable se determina:</a:t>
            </a:r>
          </a:p>
          <a:p>
            <a:pPr marL="1586389" lvl="8" indent="-419100">
              <a:lnSpc>
                <a:spcPct val="105000"/>
              </a:lnSpc>
              <a:buNone/>
            </a:pPr>
            <a:r>
              <a:rPr lang="es-ES_tradnl" sz="1800" b="1" dirty="0" smtClean="0">
                <a:solidFill>
                  <a:srgbClr val="000090"/>
                </a:solidFill>
                <a:latin typeface="Arial" charset="0"/>
                <a:ea typeface="ＭＳ Ｐゴシック" charset="-128"/>
                <a:cs typeface="Arial" charset="0"/>
              </a:rPr>
              <a:t>	Medición inicial + </a:t>
            </a:r>
            <a:r>
              <a:rPr lang="es-ES_tradnl" sz="1800" b="1" dirty="0" err="1" smtClean="0">
                <a:solidFill>
                  <a:srgbClr val="000090"/>
                </a:solidFill>
                <a:latin typeface="Arial" charset="0"/>
                <a:ea typeface="ＭＳ Ｐゴシック" charset="-128"/>
                <a:cs typeface="Arial" charset="0"/>
              </a:rPr>
              <a:t>Devengamiento</a:t>
            </a:r>
            <a:r>
              <a:rPr lang="es-ES_tradnl" sz="1800" b="1" dirty="0" smtClean="0">
                <a:solidFill>
                  <a:srgbClr val="000090"/>
                </a:solidFill>
                <a:latin typeface="Arial" charset="0"/>
                <a:ea typeface="ＭＳ Ｐゴシック" charset="-128"/>
                <a:cs typeface="Arial" charset="0"/>
              </a:rPr>
              <a:t> de intereses – Cobranzas o pagos</a:t>
            </a:r>
          </a:p>
          <a:p>
            <a:pPr marL="864077" lvl="4" indent="-419100">
              <a:lnSpc>
                <a:spcPct val="105000"/>
              </a:lnSpc>
              <a:buFont typeface="Arial" pitchFamily="34" charset="0"/>
              <a:buChar char="•"/>
            </a:pPr>
            <a:r>
              <a:rPr lang="es-ES_tradnl" sz="2200" b="1" dirty="0" smtClean="0">
                <a:solidFill>
                  <a:srgbClr val="000090"/>
                </a:solidFill>
                <a:latin typeface="Arial" charset="0"/>
                <a:ea typeface="ＭＳ Ｐゴシック" charset="-128"/>
                <a:cs typeface="Arial" charset="0"/>
              </a:rPr>
              <a:t>Valor razonable </a:t>
            </a:r>
            <a:r>
              <a:rPr lang="es-ES_tradnl" sz="1400" b="1" dirty="0" smtClean="0">
                <a:solidFill>
                  <a:srgbClr val="000090"/>
                </a:solidFill>
                <a:latin typeface="Arial" charset="0"/>
                <a:ea typeface="ＭＳ Ｐゴシック" charset="-128"/>
                <a:cs typeface="Arial" charset="0"/>
              </a:rPr>
              <a:t>(tasa al momento de la medición)</a:t>
            </a:r>
            <a:endParaRPr lang="es-ES_tradnl" sz="2200" b="1" dirty="0" smtClean="0">
              <a:solidFill>
                <a:srgbClr val="000090"/>
              </a:solidFill>
              <a:latin typeface="Arial" charset="0"/>
              <a:ea typeface="ＭＳ Ｐゴシック" charset="-128"/>
              <a:cs typeface="Arial" charset="0"/>
            </a:endParaRPr>
          </a:p>
          <a:p>
            <a:pPr marL="1230789" lvl="6" indent="-419100">
              <a:lnSpc>
                <a:spcPct val="105000"/>
              </a:lnSpc>
            </a:pPr>
            <a:r>
              <a:rPr lang="es-ES_tradnl" sz="2000" b="1" dirty="0" smtClean="0">
                <a:solidFill>
                  <a:srgbClr val="000090"/>
                </a:solidFill>
                <a:latin typeface="Arial" charset="0"/>
                <a:ea typeface="ＭＳ Ｐゴシック" charset="-128"/>
                <a:cs typeface="Arial" charset="0"/>
              </a:rPr>
              <a:t>Es el precio que se recibiría por transferir el activo financiero o se pagaría por transferir el pasivo financiero en una transacción ordenada entre participantes del mercado a la fecha de la medición </a:t>
            </a:r>
            <a:r>
              <a:rPr lang="es-ES_tradnl" b="1" dirty="0" smtClean="0">
                <a:solidFill>
                  <a:srgbClr val="000090"/>
                </a:solidFill>
                <a:latin typeface="Arial" charset="0"/>
                <a:ea typeface="ＭＳ Ｐゴシック" charset="-128"/>
                <a:cs typeface="Arial" charset="0"/>
              </a:rPr>
              <a:t>(influye la tasa al momento de la medición)</a:t>
            </a:r>
          </a:p>
          <a:p>
            <a:pPr marL="444977" lvl="4" indent="0">
              <a:lnSpc>
                <a:spcPct val="105000"/>
              </a:lnSpc>
              <a:buNone/>
            </a:pPr>
            <a:endParaRPr lang="es-ES_tradnl" sz="2200" b="1" dirty="0">
              <a:solidFill>
                <a:srgbClr val="000090"/>
              </a:solidFill>
              <a:latin typeface="Arial" charset="0"/>
              <a:ea typeface="ＭＳ Ｐゴシック" charset="-128"/>
              <a:cs typeface="Arial" charset="0"/>
            </a:endParaRPr>
          </a:p>
        </p:txBody>
      </p:sp>
      <p:sp>
        <p:nvSpPr>
          <p:cNvPr id="7171" name="Marcador de número de diapositiva 4"/>
          <p:cNvSpPr>
            <a:spLocks noGrp="1"/>
          </p:cNvSpPr>
          <p:nvPr>
            <p:ph type="sldNum" sz="quarter" idx="4294967295"/>
          </p:nvPr>
        </p:nvSpPr>
        <p:spPr bwMode="auto">
          <a:xfrm>
            <a:off x="415573" y="6554104"/>
            <a:ext cx="282819" cy="1442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17</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624902"/>
      </p:ext>
    </p:extLst>
  </p:cSld>
  <p:clrMapOvr>
    <a:masterClrMapping/>
  </p:clrMapOvr>
  <p:transition>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67544" y="692696"/>
            <a:ext cx="8458200" cy="914400"/>
          </a:xfrm>
        </p:spPr>
        <p:txBody>
          <a:bodyPr/>
          <a:lstStyle/>
          <a:p>
            <a:pPr eaLnBrk="1" hangingPunct="1"/>
            <a:r>
              <a:rPr lang="es-ES_tradnl" dirty="0" smtClean="0">
                <a:ea typeface="ＭＳ Ｐゴシック" charset="-128"/>
              </a:rPr>
              <a:t>VALOR LÍMITE  =  VALOR RECUPERABLE</a:t>
            </a:r>
          </a:p>
        </p:txBody>
      </p:sp>
      <p:sp>
        <p:nvSpPr>
          <p:cNvPr id="1896451" name="Rectangle 3"/>
          <p:cNvSpPr>
            <a:spLocks noGrp="1" noChangeArrowheads="1"/>
          </p:cNvSpPr>
          <p:nvPr>
            <p:ph idx="1"/>
          </p:nvPr>
        </p:nvSpPr>
        <p:spPr>
          <a:xfrm>
            <a:off x="323850" y="1556792"/>
            <a:ext cx="8583613" cy="4968552"/>
          </a:xfrm>
        </p:spPr>
        <p:txBody>
          <a:bodyPr/>
          <a:lstStyle/>
          <a:p>
            <a:pPr marL="864077" lvl="4" indent="-419100">
              <a:lnSpc>
                <a:spcPct val="105000"/>
              </a:lnSpc>
              <a:buFont typeface="Arial" pitchFamily="34" charset="0"/>
              <a:buChar char="•"/>
            </a:pPr>
            <a:r>
              <a:rPr lang="es-ES_tradnl" sz="2200" b="1" dirty="0" smtClean="0">
                <a:solidFill>
                  <a:srgbClr val="000090"/>
                </a:solidFill>
                <a:latin typeface="Arial" charset="0"/>
                <a:ea typeface="ＭＳ Ｐゴシック" charset="-128"/>
                <a:cs typeface="Arial" charset="0"/>
              </a:rPr>
              <a:t>Es el mayor entre:</a:t>
            </a:r>
          </a:p>
          <a:p>
            <a:pPr marL="444977" lvl="4" indent="0">
              <a:lnSpc>
                <a:spcPct val="105000"/>
              </a:lnSpc>
              <a:buNone/>
            </a:pPr>
            <a:endParaRPr lang="es-ES_tradnl" sz="2200" b="1" dirty="0" smtClean="0">
              <a:solidFill>
                <a:srgbClr val="000090"/>
              </a:solidFill>
              <a:latin typeface="Arial" charset="0"/>
              <a:ea typeface="ＭＳ Ｐゴシック" charset="-128"/>
              <a:cs typeface="Arial" charset="0"/>
            </a:endParaRPr>
          </a:p>
          <a:p>
            <a:pPr marL="1230789" lvl="6" indent="-419100">
              <a:lnSpc>
                <a:spcPct val="105000"/>
              </a:lnSpc>
            </a:pPr>
            <a:r>
              <a:rPr lang="es-ES_tradnl" sz="2000" b="1" dirty="0" smtClean="0">
                <a:solidFill>
                  <a:srgbClr val="000090"/>
                </a:solidFill>
                <a:latin typeface="Arial" charset="0"/>
                <a:ea typeface="ＭＳ Ｐゴシック" charset="-128"/>
                <a:cs typeface="Arial" charset="0"/>
              </a:rPr>
              <a:t>Valor de uso </a:t>
            </a:r>
          </a:p>
          <a:p>
            <a:pPr marL="1230789" lvl="6" indent="-419100">
              <a:lnSpc>
                <a:spcPct val="105000"/>
              </a:lnSpc>
            </a:pPr>
            <a:r>
              <a:rPr lang="es-ES_tradnl" sz="2000" b="1" dirty="0" smtClean="0">
                <a:solidFill>
                  <a:srgbClr val="000090"/>
                </a:solidFill>
                <a:latin typeface="Arial" charset="0"/>
                <a:ea typeface="ＭＳ Ｐゴシック" charset="-128"/>
                <a:cs typeface="Arial" charset="0"/>
              </a:rPr>
              <a:t>Valor neto de realización</a:t>
            </a:r>
          </a:p>
          <a:p>
            <a:pPr marL="1230789" lvl="6" indent="-419100">
              <a:lnSpc>
                <a:spcPct val="105000"/>
              </a:lnSpc>
            </a:pPr>
            <a:endParaRPr lang="es-ES_tradnl" sz="2000" b="1" dirty="0">
              <a:solidFill>
                <a:srgbClr val="000090"/>
              </a:solidFill>
              <a:latin typeface="Arial" charset="0"/>
              <a:ea typeface="ＭＳ Ｐゴシック" charset="-128"/>
              <a:cs typeface="Arial" charset="0"/>
            </a:endParaRPr>
          </a:p>
          <a:p>
            <a:pPr marL="864077" lvl="4" indent="-419100">
              <a:lnSpc>
                <a:spcPct val="105000"/>
              </a:lnSpc>
              <a:buFont typeface="Arial" panose="020B0604020202020204" pitchFamily="34" charset="0"/>
              <a:buChar char="•"/>
            </a:pPr>
            <a:r>
              <a:rPr lang="es-ES_tradnl" sz="2200" b="1" dirty="0" smtClean="0">
                <a:solidFill>
                  <a:srgbClr val="000090"/>
                </a:solidFill>
                <a:latin typeface="Arial" charset="0"/>
                <a:ea typeface="ＭＳ Ｐゴシック" charset="-128"/>
                <a:cs typeface="Arial" charset="0"/>
              </a:rPr>
              <a:t>Dos posibles criterios para el cálculo del valor de uso: </a:t>
            </a:r>
          </a:p>
          <a:p>
            <a:pPr marL="1230789" lvl="6" indent="-419100">
              <a:lnSpc>
                <a:spcPct val="105000"/>
              </a:lnSpc>
            </a:pPr>
            <a:r>
              <a:rPr lang="es-ES_tradnl" sz="2000" b="1" dirty="0" smtClean="0">
                <a:solidFill>
                  <a:srgbClr val="000090"/>
                </a:solidFill>
                <a:latin typeface="Arial" charset="0"/>
                <a:ea typeface="ＭＳ Ｐゴシック" charset="-128"/>
                <a:cs typeface="Arial" charset="0"/>
              </a:rPr>
              <a:t>De acuerdo con el destino inmediato previsible</a:t>
            </a:r>
          </a:p>
          <a:p>
            <a:pPr marL="1230789" lvl="6" indent="-419100">
              <a:lnSpc>
                <a:spcPct val="105000"/>
              </a:lnSpc>
            </a:pPr>
            <a:r>
              <a:rPr lang="es-ES_tradnl" sz="2000" b="1" dirty="0" smtClean="0">
                <a:solidFill>
                  <a:srgbClr val="000090"/>
                </a:solidFill>
                <a:latin typeface="Arial" charset="0"/>
                <a:ea typeface="ＭＳ Ｐゴシック" charset="-128"/>
                <a:cs typeface="Arial" charset="0"/>
              </a:rPr>
              <a:t>De acuerdo con su empleo alternativo más rentable</a:t>
            </a:r>
          </a:p>
          <a:p>
            <a:pPr marL="811689" lvl="6" indent="0">
              <a:lnSpc>
                <a:spcPct val="105000"/>
              </a:lnSpc>
              <a:buNone/>
            </a:pPr>
            <a:r>
              <a:rPr lang="es-ES_tradnl" sz="2000" b="1" dirty="0" smtClean="0">
                <a:solidFill>
                  <a:srgbClr val="000090"/>
                </a:solidFill>
                <a:latin typeface="Arial" charset="0"/>
                <a:ea typeface="ＭＳ Ｐゴシック" charset="-128"/>
                <a:cs typeface="Arial" charset="0"/>
              </a:rPr>
              <a:t>(los marcos contables en general se inclinan por el segundo)</a:t>
            </a:r>
          </a:p>
          <a:p>
            <a:pPr marL="811689" lvl="6" indent="0">
              <a:lnSpc>
                <a:spcPct val="105000"/>
              </a:lnSpc>
              <a:buNone/>
            </a:pPr>
            <a:endParaRPr lang="es-ES_tradnl" sz="2000" b="1" dirty="0">
              <a:solidFill>
                <a:srgbClr val="000090"/>
              </a:solidFill>
              <a:latin typeface="Arial" charset="0"/>
              <a:ea typeface="ＭＳ Ｐゴシック" charset="-128"/>
              <a:cs typeface="Arial" charset="0"/>
            </a:endParaRPr>
          </a:p>
          <a:p>
            <a:pPr marL="787877" lvl="4" indent="-342900">
              <a:lnSpc>
                <a:spcPct val="105000"/>
              </a:lnSpc>
              <a:buFont typeface="Arial" panose="020B0604020202020204" pitchFamily="34" charset="0"/>
              <a:buChar char="•"/>
            </a:pPr>
            <a:r>
              <a:rPr lang="es-ES_tradnl" sz="2200" b="1" dirty="0" smtClean="0">
                <a:solidFill>
                  <a:srgbClr val="000090"/>
                </a:solidFill>
                <a:latin typeface="Arial" charset="0"/>
                <a:ea typeface="ＭＳ Ｐゴシック" charset="-128"/>
                <a:cs typeface="Arial" charset="0"/>
              </a:rPr>
              <a:t>Constituye un valor límite y no una base utilizable para la medición.</a:t>
            </a:r>
          </a:p>
          <a:p>
            <a:pPr marL="787877" lvl="4" indent="-342900">
              <a:lnSpc>
                <a:spcPct val="105000"/>
              </a:lnSpc>
              <a:buFont typeface="Arial" panose="020B0604020202020204" pitchFamily="34" charset="0"/>
              <a:buChar char="•"/>
            </a:pPr>
            <a:r>
              <a:rPr lang="es-ES_tradnl" sz="2200" b="1" dirty="0" smtClean="0">
                <a:solidFill>
                  <a:srgbClr val="000090"/>
                </a:solidFill>
                <a:latin typeface="Arial" charset="0"/>
                <a:ea typeface="ＭＳ Ｐゴシック" charset="-128"/>
                <a:cs typeface="Arial" charset="0"/>
              </a:rPr>
              <a:t>Existe en general en todos los marcos contables</a:t>
            </a:r>
          </a:p>
        </p:txBody>
      </p:sp>
      <p:sp>
        <p:nvSpPr>
          <p:cNvPr id="7171" name="Marcador de número de diapositiva 4"/>
          <p:cNvSpPr>
            <a:spLocks noGrp="1"/>
          </p:cNvSpPr>
          <p:nvPr>
            <p:ph type="sldNum" sz="quarter" idx="4294967295"/>
          </p:nvPr>
        </p:nvSpPr>
        <p:spPr bwMode="auto">
          <a:xfrm>
            <a:off x="415573" y="6554104"/>
            <a:ext cx="282819" cy="1442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18</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878891"/>
      </p:ext>
    </p:extLst>
  </p:cSld>
  <p:clrMapOvr>
    <a:masterClrMapping/>
  </p:clrMapOvr>
  <p:transition>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rrowheads="1"/>
          </p:cNvPicPr>
          <p:nvPr/>
        </p:nvPicPr>
        <p:blipFill>
          <a:blip r:embed="rId2"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1" name="10 Marcador de número de diapositiva"/>
          <p:cNvSpPr>
            <a:spLocks noGrp="1"/>
          </p:cNvSpPr>
          <p:nvPr>
            <p:ph type="sldNum" sz="quarter" idx="12"/>
          </p:nvPr>
        </p:nvSpPr>
        <p:spPr>
          <a:xfrm>
            <a:off x="6588224" y="6165304"/>
            <a:ext cx="2133600" cy="365125"/>
          </a:xfrm>
        </p:spPr>
        <p:txBody>
          <a:bodyPr/>
          <a:lstStyle/>
          <a:p>
            <a:fld id="{8A9A45FF-1179-4B07-AEAF-3DDAFB87FA70}" type="slidenum">
              <a:rPr lang="es-AR" smtClean="0"/>
              <a:pPr/>
              <a:t>19</a:t>
            </a:fld>
            <a:endParaRPr lang="es-AR" dirty="0"/>
          </a:p>
        </p:txBody>
      </p:sp>
      <p:sp>
        <p:nvSpPr>
          <p:cNvPr id="16" name="Content Placeholder 5"/>
          <p:cNvSpPr txBox="1">
            <a:spLocks/>
          </p:cNvSpPr>
          <p:nvPr/>
        </p:nvSpPr>
        <p:spPr>
          <a:xfrm>
            <a:off x="827584" y="836713"/>
            <a:ext cx="7704856" cy="72008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a:t>
            </a:r>
            <a:r>
              <a:rPr lang="es-AR" sz="2400" b="1" dirty="0" smtClean="0">
                <a:effectLst>
                  <a:outerShdw blurRad="38100" dist="38100" dir="2700000" algn="tl">
                    <a:srgbClr val="000000">
                      <a:alpha val="43137"/>
                    </a:srgbClr>
                  </a:outerShdw>
                </a:effectLst>
              </a:rPr>
              <a:t>MODELOS</a:t>
            </a:r>
            <a:r>
              <a:rPr kumimoji="0" lang="es-AR" sz="2400" b="1" i="0" u="none" strike="noStrike" kern="1200" cap="none" spc="0" normalizeH="0" noProof="0" dirty="0" smtClean="0">
                <a:ln>
                  <a:noFill/>
                </a:ln>
                <a:solidFill>
                  <a:schemeClr val="tx1"/>
                </a:solidFill>
                <a:effectLst>
                  <a:outerShdw blurRad="38100" dist="38100" dir="2700000" algn="tl">
                    <a:srgbClr val="000000">
                      <a:alpha val="43137"/>
                    </a:srgbClr>
                  </a:outerShdw>
                </a:effectLst>
                <a:uLnTx/>
                <a:uFillTx/>
                <a:latin typeface="+mn-lt"/>
                <a:ea typeface="+mn-ea"/>
                <a:cs typeface="+mn-cs"/>
              </a:rPr>
              <a:t> CONTABLES BÁSICOS</a:t>
            </a:r>
            <a:endParaRPr kumimoji="0" lang="es-AR" sz="2400" b="0" i="0" u="none" strike="noStrike" kern="1200" cap="none" spc="0" normalizeH="0" baseline="0" noProof="0" dirty="0" smtClean="0">
              <a:ln>
                <a:noFill/>
              </a:ln>
              <a:solidFill>
                <a:schemeClr val="tx1">
                  <a:lumMod val="75000"/>
                </a:schemeClr>
              </a:solidFill>
              <a:effectLst/>
              <a:uLnTx/>
              <a:uFillTx/>
              <a:latin typeface="+mj-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48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graphicFrame>
        <p:nvGraphicFramePr>
          <p:cNvPr id="12" name="Table 11"/>
          <p:cNvGraphicFramePr>
            <a:graphicFrameLocks noGrp="1"/>
          </p:cNvGraphicFramePr>
          <p:nvPr>
            <p:extLst>
              <p:ext uri="{D42A27DB-BD31-4B8C-83A1-F6EECF244321}">
                <p14:modId xmlns:p14="http://schemas.microsoft.com/office/powerpoint/2010/main" val="352001372"/>
              </p:ext>
            </p:extLst>
          </p:nvPr>
        </p:nvGraphicFramePr>
        <p:xfrm>
          <a:off x="1259632" y="1397000"/>
          <a:ext cx="6696744" cy="5029200"/>
        </p:xfrm>
        <a:graphic>
          <a:graphicData uri="http://schemas.openxmlformats.org/drawingml/2006/table">
            <a:tbl>
              <a:tblPr firstRow="1" bandRow="1">
                <a:tableStyleId>{5C22544A-7EE6-4342-B048-85BDC9FD1C3A}</a:tableStyleId>
              </a:tblPr>
              <a:tblGrid>
                <a:gridCol w="1054351">
                  <a:extLst>
                    <a:ext uri="{9D8B030D-6E8A-4147-A177-3AD203B41FA5}">
                      <a16:colId xmlns:a16="http://schemas.microsoft.com/office/drawing/2014/main" val="20000"/>
                    </a:ext>
                  </a:extLst>
                </a:gridCol>
                <a:gridCol w="2294021">
                  <a:extLst>
                    <a:ext uri="{9D8B030D-6E8A-4147-A177-3AD203B41FA5}">
                      <a16:colId xmlns:a16="http://schemas.microsoft.com/office/drawing/2014/main" val="20001"/>
                    </a:ext>
                  </a:extLst>
                </a:gridCol>
                <a:gridCol w="1674186">
                  <a:extLst>
                    <a:ext uri="{9D8B030D-6E8A-4147-A177-3AD203B41FA5}">
                      <a16:colId xmlns:a16="http://schemas.microsoft.com/office/drawing/2014/main" val="20002"/>
                    </a:ext>
                  </a:extLst>
                </a:gridCol>
                <a:gridCol w="1674186">
                  <a:extLst>
                    <a:ext uri="{9D8B030D-6E8A-4147-A177-3AD203B41FA5}">
                      <a16:colId xmlns:a16="http://schemas.microsoft.com/office/drawing/2014/main" val="20003"/>
                    </a:ext>
                  </a:extLst>
                </a:gridCol>
              </a:tblGrid>
              <a:tr h="638700">
                <a:tc>
                  <a:txBody>
                    <a:bodyPr/>
                    <a:lstStyle/>
                    <a:p>
                      <a:endParaRPr lang="es-AR" dirty="0"/>
                    </a:p>
                  </a:txBody>
                  <a:tcPr/>
                </a:tc>
                <a:tc>
                  <a:txBody>
                    <a:bodyPr/>
                    <a:lstStyle/>
                    <a:p>
                      <a:pPr algn="ctr"/>
                      <a:r>
                        <a:rPr lang="es-AR" dirty="0" smtClean="0"/>
                        <a:t>Unidad de Medida</a:t>
                      </a:r>
                      <a:endParaRPr lang="es-AR" dirty="0"/>
                    </a:p>
                  </a:txBody>
                  <a:tcPr anchor="ctr"/>
                </a:tc>
                <a:tc>
                  <a:txBody>
                    <a:bodyPr/>
                    <a:lstStyle/>
                    <a:p>
                      <a:pPr algn="ctr"/>
                      <a:r>
                        <a:rPr lang="es-AR" baseline="0" smtClean="0"/>
                        <a:t>Bases </a:t>
                      </a:r>
                      <a:r>
                        <a:rPr lang="es-AR" baseline="0" dirty="0" smtClean="0"/>
                        <a:t>de medición de activos no monetarios</a:t>
                      </a:r>
                      <a:endParaRPr lang="es-AR" dirty="0"/>
                    </a:p>
                  </a:txBody>
                  <a:tcPr anchor="ctr"/>
                </a:tc>
                <a:tc>
                  <a:txBody>
                    <a:bodyPr/>
                    <a:lstStyle/>
                    <a:p>
                      <a:pPr algn="ctr"/>
                      <a:r>
                        <a:rPr lang="es-AR" dirty="0" smtClean="0"/>
                        <a:t>Capital a mantener</a:t>
                      </a:r>
                      <a:endParaRPr lang="es-AR" dirty="0"/>
                    </a:p>
                  </a:txBody>
                  <a:tcPr anchor="ctr"/>
                </a:tc>
                <a:extLst>
                  <a:ext uri="{0D108BD9-81ED-4DB2-BD59-A6C34878D82A}">
                    <a16:rowId xmlns:a16="http://schemas.microsoft.com/office/drawing/2014/main" val="10000"/>
                  </a:ext>
                </a:extLst>
              </a:tr>
              <a:tr h="638700">
                <a:tc>
                  <a:txBody>
                    <a:bodyPr/>
                    <a:lstStyle/>
                    <a:p>
                      <a:r>
                        <a:rPr lang="es-AR" dirty="0" smtClean="0"/>
                        <a:t>1</a:t>
                      </a:r>
                      <a:endParaRPr lang="es-AR" dirty="0"/>
                    </a:p>
                  </a:txBody>
                  <a:tcPr/>
                </a:tc>
                <a:tc>
                  <a:txBody>
                    <a:bodyPr/>
                    <a:lstStyle/>
                    <a:p>
                      <a:r>
                        <a:rPr lang="es-AR" dirty="0" smtClean="0"/>
                        <a:t>Nominal</a:t>
                      </a:r>
                      <a:endParaRPr lang="es-AR" dirty="0"/>
                    </a:p>
                  </a:txBody>
                  <a:tcPr/>
                </a:tc>
                <a:tc>
                  <a:txBody>
                    <a:bodyPr/>
                    <a:lstStyle/>
                    <a:p>
                      <a:r>
                        <a:rPr lang="es-AR" dirty="0" smtClean="0"/>
                        <a:t>Costo histórico</a:t>
                      </a:r>
                      <a:endParaRPr lang="es-AR" dirty="0"/>
                    </a:p>
                  </a:txBody>
                  <a:tcPr/>
                </a:tc>
                <a:tc>
                  <a:txBody>
                    <a:bodyPr/>
                    <a:lstStyle/>
                    <a:p>
                      <a:r>
                        <a:rPr lang="es-AR" dirty="0" smtClean="0"/>
                        <a:t>Financiero</a:t>
                      </a:r>
                      <a:endParaRPr lang="es-AR" dirty="0"/>
                    </a:p>
                  </a:txBody>
                  <a:tcPr/>
                </a:tc>
                <a:extLst>
                  <a:ext uri="{0D108BD9-81ED-4DB2-BD59-A6C34878D82A}">
                    <a16:rowId xmlns:a16="http://schemas.microsoft.com/office/drawing/2014/main" val="10001"/>
                  </a:ext>
                </a:extLst>
              </a:tr>
              <a:tr h="638700">
                <a:tc>
                  <a:txBody>
                    <a:bodyPr/>
                    <a:lstStyle/>
                    <a:p>
                      <a:r>
                        <a:rPr lang="es-AR" dirty="0" smtClean="0"/>
                        <a:t>2</a:t>
                      </a:r>
                      <a:endParaRPr lang="es-AR" dirty="0"/>
                    </a:p>
                  </a:txBody>
                  <a:tcPr/>
                </a:tc>
                <a:tc>
                  <a:txBody>
                    <a:bodyPr/>
                    <a:lstStyle/>
                    <a:p>
                      <a:r>
                        <a:rPr lang="es-AR" dirty="0" smtClean="0"/>
                        <a:t>Homogénea</a:t>
                      </a:r>
                      <a:endParaRPr lang="es-AR" dirty="0"/>
                    </a:p>
                  </a:txBody>
                  <a:tcPr/>
                </a:tc>
                <a:tc>
                  <a:txBody>
                    <a:bodyPr/>
                    <a:lstStyle/>
                    <a:p>
                      <a:r>
                        <a:rPr lang="es-AR" dirty="0" smtClean="0"/>
                        <a:t>Costo histórico</a:t>
                      </a:r>
                      <a:endParaRPr lang="es-AR" dirty="0"/>
                    </a:p>
                  </a:txBody>
                  <a:tcPr/>
                </a:tc>
                <a:tc>
                  <a:txBody>
                    <a:bodyPr/>
                    <a:lstStyle/>
                    <a:p>
                      <a:r>
                        <a:rPr lang="es-AR" dirty="0" smtClean="0"/>
                        <a:t>Financiero</a:t>
                      </a:r>
                      <a:endParaRPr lang="es-AR" dirty="0"/>
                    </a:p>
                  </a:txBody>
                  <a:tcPr/>
                </a:tc>
                <a:extLst>
                  <a:ext uri="{0D108BD9-81ED-4DB2-BD59-A6C34878D82A}">
                    <a16:rowId xmlns:a16="http://schemas.microsoft.com/office/drawing/2014/main" val="10002"/>
                  </a:ext>
                </a:extLst>
              </a:tr>
              <a:tr h="638700">
                <a:tc>
                  <a:txBody>
                    <a:bodyPr/>
                    <a:lstStyle/>
                    <a:p>
                      <a:r>
                        <a:rPr lang="es-AR" dirty="0" smtClean="0"/>
                        <a:t>3</a:t>
                      </a:r>
                      <a:endParaRPr lang="es-AR" dirty="0"/>
                    </a:p>
                  </a:txBody>
                  <a:tcPr/>
                </a:tc>
                <a:tc>
                  <a:txBody>
                    <a:bodyPr/>
                    <a:lstStyle/>
                    <a:p>
                      <a:r>
                        <a:rPr lang="es-AR" dirty="0" smtClean="0"/>
                        <a:t>Nominal</a:t>
                      </a:r>
                      <a:endParaRPr lang="es-AR" dirty="0"/>
                    </a:p>
                  </a:txBody>
                  <a:tcPr/>
                </a:tc>
                <a:tc>
                  <a:txBody>
                    <a:bodyPr/>
                    <a:lstStyle/>
                    <a:p>
                      <a:r>
                        <a:rPr lang="es-AR" dirty="0" smtClean="0"/>
                        <a:t>Valores corrientes</a:t>
                      </a:r>
                      <a:endParaRPr lang="es-AR" dirty="0"/>
                    </a:p>
                  </a:txBody>
                  <a:tcPr/>
                </a:tc>
                <a:tc>
                  <a:txBody>
                    <a:bodyPr/>
                    <a:lstStyle/>
                    <a:p>
                      <a:r>
                        <a:rPr lang="es-AR" dirty="0" smtClean="0"/>
                        <a:t>Financiero</a:t>
                      </a:r>
                      <a:endParaRPr lang="es-AR" dirty="0"/>
                    </a:p>
                  </a:txBody>
                  <a:tcPr/>
                </a:tc>
                <a:extLst>
                  <a:ext uri="{0D108BD9-81ED-4DB2-BD59-A6C34878D82A}">
                    <a16:rowId xmlns:a16="http://schemas.microsoft.com/office/drawing/2014/main" val="10003"/>
                  </a:ext>
                </a:extLst>
              </a:tr>
              <a:tr h="638700">
                <a:tc>
                  <a:txBody>
                    <a:bodyPr/>
                    <a:lstStyle/>
                    <a:p>
                      <a:r>
                        <a:rPr lang="es-AR" dirty="0" smtClean="0"/>
                        <a:t>4</a:t>
                      </a:r>
                    </a:p>
                    <a:p>
                      <a:endParaRPr lang="es-AR" dirty="0"/>
                    </a:p>
                  </a:txBody>
                  <a:tcPr/>
                </a:tc>
                <a:tc>
                  <a:txBody>
                    <a:bodyPr/>
                    <a:lstStyle/>
                    <a:p>
                      <a:r>
                        <a:rPr lang="es-AR" dirty="0" smtClean="0"/>
                        <a:t>Homogénea</a:t>
                      </a:r>
                      <a:endParaRPr lang="es-AR" dirty="0"/>
                    </a:p>
                  </a:txBody>
                  <a:tcPr/>
                </a:tc>
                <a:tc>
                  <a:txBody>
                    <a:bodyPr/>
                    <a:lstStyle/>
                    <a:p>
                      <a:r>
                        <a:rPr lang="es-AR" dirty="0" smtClean="0"/>
                        <a:t>Valores corrientes</a:t>
                      </a:r>
                      <a:endParaRPr lang="es-AR" dirty="0"/>
                    </a:p>
                  </a:txBody>
                  <a:tcPr/>
                </a:tc>
                <a:tc>
                  <a:txBody>
                    <a:bodyPr/>
                    <a:lstStyle/>
                    <a:p>
                      <a:r>
                        <a:rPr lang="es-AR" dirty="0" smtClean="0"/>
                        <a:t>Financiero</a:t>
                      </a:r>
                      <a:endParaRPr lang="es-AR" dirty="0"/>
                    </a:p>
                  </a:txBody>
                  <a:tcPr/>
                </a:tc>
                <a:extLst>
                  <a:ext uri="{0D108BD9-81ED-4DB2-BD59-A6C34878D82A}">
                    <a16:rowId xmlns:a16="http://schemas.microsoft.com/office/drawing/2014/main" val="10004"/>
                  </a:ext>
                </a:extLst>
              </a:tr>
              <a:tr h="638700">
                <a:tc>
                  <a:txBody>
                    <a:bodyPr/>
                    <a:lstStyle/>
                    <a:p>
                      <a:r>
                        <a:rPr lang="es-AR" dirty="0" smtClean="0">
                          <a:solidFill>
                            <a:schemeClr val="tx1"/>
                          </a:solidFill>
                        </a:rPr>
                        <a:t>5</a:t>
                      </a:r>
                      <a:endParaRPr lang="es-AR" dirty="0">
                        <a:solidFill>
                          <a:schemeClr val="tx1"/>
                        </a:solidFill>
                      </a:endParaRPr>
                    </a:p>
                  </a:txBody>
                  <a:tcPr/>
                </a:tc>
                <a:tc>
                  <a:txBody>
                    <a:bodyPr/>
                    <a:lstStyle/>
                    <a:p>
                      <a:r>
                        <a:rPr lang="es-AR" dirty="0" smtClean="0">
                          <a:solidFill>
                            <a:schemeClr val="tx1"/>
                          </a:solidFill>
                        </a:rPr>
                        <a:t>Nominal</a:t>
                      </a:r>
                      <a:endParaRPr lang="es-AR" dirty="0">
                        <a:solidFill>
                          <a:schemeClr val="tx1"/>
                        </a:solidFill>
                      </a:endParaRPr>
                    </a:p>
                  </a:txBody>
                  <a:tcPr/>
                </a:tc>
                <a:tc>
                  <a:txBody>
                    <a:bodyPr/>
                    <a:lstStyle/>
                    <a:p>
                      <a:r>
                        <a:rPr lang="es-AR" dirty="0" smtClean="0">
                          <a:solidFill>
                            <a:schemeClr val="tx1"/>
                          </a:solidFill>
                        </a:rPr>
                        <a:t>Valores corrientes</a:t>
                      </a:r>
                      <a:endParaRPr lang="es-AR" dirty="0">
                        <a:solidFill>
                          <a:schemeClr val="tx1"/>
                        </a:solidFill>
                      </a:endParaRPr>
                    </a:p>
                  </a:txBody>
                  <a:tcPr/>
                </a:tc>
                <a:tc>
                  <a:txBody>
                    <a:bodyPr/>
                    <a:lstStyle/>
                    <a:p>
                      <a:r>
                        <a:rPr lang="es-AR" dirty="0" smtClean="0">
                          <a:solidFill>
                            <a:srgbClr val="FF0000"/>
                          </a:solidFill>
                        </a:rPr>
                        <a:t>Físico</a:t>
                      </a:r>
                      <a:endParaRPr lang="es-AR" dirty="0">
                        <a:solidFill>
                          <a:srgbClr val="FF0000"/>
                        </a:solidFill>
                      </a:endParaRPr>
                    </a:p>
                  </a:txBody>
                  <a:tcPr/>
                </a:tc>
                <a:extLst>
                  <a:ext uri="{0D108BD9-81ED-4DB2-BD59-A6C34878D82A}">
                    <a16:rowId xmlns:a16="http://schemas.microsoft.com/office/drawing/2014/main" val="10005"/>
                  </a:ext>
                </a:extLst>
              </a:tr>
              <a:tr h="638700">
                <a:tc>
                  <a:txBody>
                    <a:bodyPr/>
                    <a:lstStyle/>
                    <a:p>
                      <a:r>
                        <a:rPr lang="es-AR" dirty="0" smtClean="0">
                          <a:solidFill>
                            <a:schemeClr val="tx1"/>
                          </a:solidFill>
                        </a:rPr>
                        <a:t>6</a:t>
                      </a:r>
                      <a:endParaRPr lang="es-AR" dirty="0">
                        <a:solidFill>
                          <a:schemeClr val="tx1"/>
                        </a:solidFill>
                      </a:endParaRPr>
                    </a:p>
                  </a:txBody>
                  <a:tcPr/>
                </a:tc>
                <a:tc>
                  <a:txBody>
                    <a:bodyPr/>
                    <a:lstStyle/>
                    <a:p>
                      <a:r>
                        <a:rPr lang="es-AR" dirty="0" smtClean="0">
                          <a:solidFill>
                            <a:schemeClr val="tx1"/>
                          </a:solidFill>
                        </a:rPr>
                        <a:t>Homogénea</a:t>
                      </a:r>
                      <a:endParaRPr lang="es-AR" dirty="0">
                        <a:solidFill>
                          <a:schemeClr val="tx1"/>
                        </a:solidFill>
                      </a:endParaRPr>
                    </a:p>
                  </a:txBody>
                  <a:tcPr/>
                </a:tc>
                <a:tc>
                  <a:txBody>
                    <a:bodyPr/>
                    <a:lstStyle/>
                    <a:p>
                      <a:r>
                        <a:rPr lang="es-AR" dirty="0" smtClean="0">
                          <a:solidFill>
                            <a:schemeClr val="tx1"/>
                          </a:solidFill>
                        </a:rPr>
                        <a:t>Valores corrientes</a:t>
                      </a:r>
                      <a:endParaRPr lang="es-AR" dirty="0">
                        <a:solidFill>
                          <a:schemeClr val="tx1"/>
                        </a:solidFill>
                      </a:endParaRPr>
                    </a:p>
                  </a:txBody>
                  <a:tcPr/>
                </a:tc>
                <a:tc>
                  <a:txBody>
                    <a:bodyPr/>
                    <a:lstStyle/>
                    <a:p>
                      <a:r>
                        <a:rPr lang="es-AR" dirty="0" smtClean="0">
                          <a:solidFill>
                            <a:srgbClr val="FF0000"/>
                          </a:solidFill>
                        </a:rPr>
                        <a:t>Físico</a:t>
                      </a:r>
                      <a:endParaRPr lang="es-AR" dirty="0">
                        <a:solidFill>
                          <a:srgbClr val="FF0000"/>
                        </a:solidFill>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7080272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Title 1"/>
          <p:cNvSpPr>
            <a:spLocks noGrp="1"/>
          </p:cNvSpPr>
          <p:nvPr>
            <p:ph type="title"/>
          </p:nvPr>
        </p:nvSpPr>
        <p:spPr>
          <a:xfrm>
            <a:off x="323528" y="908720"/>
            <a:ext cx="8424000" cy="630000"/>
          </a:xfrm>
        </p:spPr>
        <p:txBody>
          <a:bodyPr>
            <a:normAutofit/>
          </a:bodyPr>
          <a:lstStyle/>
          <a:p>
            <a:pPr eaLnBrk="1" hangingPunct="1"/>
            <a:r>
              <a:rPr lang="en-US" altLang="es-AR" dirty="0" smtClean="0"/>
              <a:t>Las </a:t>
            </a:r>
            <a:r>
              <a:rPr lang="en-US" altLang="es-AR" dirty="0" err="1" smtClean="0"/>
              <a:t>tres</a:t>
            </a:r>
            <a:r>
              <a:rPr lang="en-US" altLang="es-AR" dirty="0" smtClean="0"/>
              <a:t> </a:t>
            </a:r>
            <a:r>
              <a:rPr lang="en-US" altLang="es-AR" dirty="0" err="1" smtClean="0"/>
              <a:t>cuestiones</a:t>
            </a:r>
            <a:r>
              <a:rPr lang="en-US" altLang="es-AR" dirty="0" smtClean="0"/>
              <a:t> </a:t>
            </a:r>
            <a:r>
              <a:rPr lang="en-US" altLang="es-AR" dirty="0" err="1" smtClean="0"/>
              <a:t>contables</a:t>
            </a:r>
            <a:r>
              <a:rPr lang="en-US" altLang="es-AR" dirty="0" smtClean="0"/>
              <a:t> </a:t>
            </a:r>
            <a:r>
              <a:rPr lang="en-US" altLang="es-AR" dirty="0" err="1" smtClean="0"/>
              <a:t>fundamentales</a:t>
            </a:r>
            <a:endParaRPr lang="en-US" altLang="es-AR" dirty="0" smtClean="0"/>
          </a:p>
        </p:txBody>
      </p:sp>
      <p:sp>
        <p:nvSpPr>
          <p:cNvPr id="125957" name="Oval 3"/>
          <p:cNvSpPr>
            <a:spLocks noChangeArrowheads="1"/>
          </p:cNvSpPr>
          <p:nvPr/>
        </p:nvSpPr>
        <p:spPr bwMode="auto">
          <a:xfrm>
            <a:off x="1885950" y="1700213"/>
            <a:ext cx="2700338" cy="2700337"/>
          </a:xfrm>
          <a:prstGeom prst="ellipse">
            <a:avLst/>
          </a:prstGeom>
          <a:solidFill>
            <a:schemeClr val="accent1"/>
          </a:solidFill>
          <a:ln w="12700" algn="ctr">
            <a:solidFill>
              <a:schemeClr val="bg1"/>
            </a:solidFill>
            <a:round/>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buClr>
                <a:schemeClr val="bg1"/>
              </a:buClr>
              <a:buSzPct val="100000"/>
              <a:buFontTx/>
              <a:buChar char=" "/>
            </a:pPr>
            <a:r>
              <a:rPr lang="en-US" altLang="ja-JP" sz="1400" dirty="0" smtClean="0">
                <a:solidFill>
                  <a:schemeClr val="bg1"/>
                </a:solidFill>
                <a:ea typeface="ＭＳ Ｐゴシック" pitchFamily="34" charset="-128"/>
              </a:rPr>
              <a:t>UNIDAD DE MEDIDA</a:t>
            </a:r>
            <a:endParaRPr lang="en-US" altLang="ja-JP" sz="1400" dirty="0">
              <a:solidFill>
                <a:schemeClr val="bg1"/>
              </a:solidFill>
              <a:ea typeface="ＭＳ Ｐゴシック" pitchFamily="34" charset="-128"/>
            </a:endParaRPr>
          </a:p>
        </p:txBody>
      </p:sp>
      <p:sp>
        <p:nvSpPr>
          <p:cNvPr id="12" name="Oval 4"/>
          <p:cNvSpPr>
            <a:spLocks noChangeArrowheads="1"/>
          </p:cNvSpPr>
          <p:nvPr/>
        </p:nvSpPr>
        <p:spPr bwMode="auto">
          <a:xfrm>
            <a:off x="4457700" y="1700213"/>
            <a:ext cx="2700338" cy="2700337"/>
          </a:xfrm>
          <a:prstGeom prst="ellipse">
            <a:avLst/>
          </a:prstGeom>
          <a:solidFill>
            <a:schemeClr val="accent5"/>
          </a:solidFill>
          <a:ln w="12700" algn="ctr">
            <a:solidFill>
              <a:schemeClr val="bg1"/>
            </a:solidFill>
            <a:round/>
            <a:headEnd/>
            <a:tailEnd/>
          </a:ln>
        </p:spPr>
        <p:txBody>
          <a:bodyPr lIns="36000" tIns="36000" rIns="36000" bIns="36000" anchor="ctr"/>
          <a:lstStyle/>
          <a:p>
            <a:pPr algn="ctr">
              <a:buClr>
                <a:schemeClr val="bg1"/>
              </a:buClr>
              <a:buSzPct val="100000"/>
              <a:defRPr/>
            </a:pPr>
            <a:r>
              <a:rPr lang="en-US" altLang="ja-JP" sz="1400" dirty="0" smtClean="0">
                <a:solidFill>
                  <a:schemeClr val="bg1"/>
                </a:solidFill>
                <a:latin typeface="Arial" charset="0"/>
                <a:ea typeface="ＭＳ Ｐゴシック" pitchFamily="50" charset="-128"/>
                <a:cs typeface="Arial" charset="0"/>
              </a:rPr>
              <a:t>CAPITAL A MANTENER</a:t>
            </a:r>
            <a:endParaRPr lang="en-US" altLang="ja-JP" sz="1400" dirty="0">
              <a:solidFill>
                <a:schemeClr val="bg1"/>
              </a:solidFill>
              <a:latin typeface="Arial" charset="0"/>
              <a:ea typeface="ＭＳ Ｐゴシック" pitchFamily="50" charset="-128"/>
              <a:cs typeface="Arial" charset="0"/>
            </a:endParaRPr>
          </a:p>
        </p:txBody>
      </p:sp>
      <p:sp>
        <p:nvSpPr>
          <p:cNvPr id="125959" name="Oval 5"/>
          <p:cNvSpPr>
            <a:spLocks noChangeArrowheads="1"/>
          </p:cNvSpPr>
          <p:nvPr/>
        </p:nvSpPr>
        <p:spPr bwMode="auto">
          <a:xfrm>
            <a:off x="3170238" y="3344863"/>
            <a:ext cx="2700337" cy="2700337"/>
          </a:xfrm>
          <a:prstGeom prst="ellipse">
            <a:avLst/>
          </a:prstGeom>
          <a:solidFill>
            <a:schemeClr val="accent2"/>
          </a:solidFill>
          <a:ln w="12700" algn="ctr">
            <a:solidFill>
              <a:schemeClr val="bg1"/>
            </a:solidFill>
            <a:round/>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buClr>
                <a:schemeClr val="bg1"/>
              </a:buClr>
              <a:buSzPct val="100000"/>
              <a:buFontTx/>
              <a:buChar char=" "/>
            </a:pPr>
            <a:r>
              <a:rPr lang="en-US" altLang="ja-JP" sz="1400" dirty="0" smtClean="0">
                <a:solidFill>
                  <a:schemeClr val="bg1"/>
                </a:solidFill>
                <a:ea typeface="ＭＳ Ｐゴシック" pitchFamily="34" charset="-128"/>
              </a:rPr>
              <a:t>ASIGNACION DEL RESULTADO EN EL TIEMPO</a:t>
            </a:r>
          </a:p>
          <a:p>
            <a:pPr algn="ctr" eaLnBrk="1" hangingPunct="1">
              <a:buClr>
                <a:schemeClr val="bg1"/>
              </a:buClr>
              <a:buSzPct val="100000"/>
              <a:buFontTx/>
              <a:buChar char=" "/>
            </a:pPr>
            <a:r>
              <a:rPr lang="en-US" altLang="ja-JP" sz="1400" dirty="0" smtClean="0">
                <a:solidFill>
                  <a:schemeClr val="bg1"/>
                </a:solidFill>
                <a:ea typeface="ＭＳ Ｐゴシック" pitchFamily="34" charset="-128"/>
              </a:rPr>
              <a:t>(Bases de </a:t>
            </a:r>
            <a:r>
              <a:rPr lang="en-US" altLang="ja-JP" sz="1400" dirty="0" err="1" smtClean="0">
                <a:solidFill>
                  <a:schemeClr val="bg1"/>
                </a:solidFill>
                <a:ea typeface="ＭＳ Ｐゴシック" pitchFamily="34" charset="-128"/>
              </a:rPr>
              <a:t>medición</a:t>
            </a:r>
            <a:r>
              <a:rPr lang="en-US" altLang="ja-JP" sz="1400" dirty="0" smtClean="0">
                <a:solidFill>
                  <a:schemeClr val="bg1"/>
                </a:solidFill>
                <a:ea typeface="ＭＳ Ｐゴシック" pitchFamily="34" charset="-128"/>
              </a:rPr>
              <a:t>)</a:t>
            </a:r>
            <a:endParaRPr lang="en-US" altLang="ja-JP" sz="1400" dirty="0">
              <a:solidFill>
                <a:schemeClr val="bg1"/>
              </a:solidFill>
              <a:ea typeface="ＭＳ Ｐゴシック" pitchFamily="34" charset="-128"/>
            </a:endParaRPr>
          </a:p>
        </p:txBody>
      </p:sp>
      <p:pic>
        <p:nvPicPr>
          <p:cNvPr id="6"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7"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8"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0"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317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692696"/>
            <a:ext cx="8458200" cy="914400"/>
          </a:xfrm>
        </p:spPr>
        <p:txBody>
          <a:bodyPr/>
          <a:lstStyle/>
          <a:p>
            <a:pPr eaLnBrk="1" hangingPunct="1"/>
            <a:r>
              <a:rPr lang="es-ES_tradnl" sz="2800" dirty="0" smtClean="0">
                <a:ea typeface="ＭＳ Ｐゴシック" charset="-128"/>
              </a:rPr>
              <a:t>CASO BASE 1</a:t>
            </a:r>
          </a:p>
        </p:txBody>
      </p:sp>
      <p:sp>
        <p:nvSpPr>
          <p:cNvPr id="1896451" name="Rectangle 3"/>
          <p:cNvSpPr>
            <a:spLocks noGrp="1" noChangeArrowheads="1"/>
          </p:cNvSpPr>
          <p:nvPr>
            <p:ph idx="1"/>
          </p:nvPr>
        </p:nvSpPr>
        <p:spPr>
          <a:xfrm>
            <a:off x="323851" y="1268759"/>
            <a:ext cx="8568630" cy="5112569"/>
          </a:xfrm>
        </p:spPr>
        <p:txBody>
          <a:bodyPr/>
          <a:lstStyle/>
          <a:p>
            <a:pPr marL="495300" indent="-419100" eaLnBrk="1" hangingPunct="1">
              <a:lnSpc>
                <a:spcPct val="105000"/>
              </a:lnSpc>
              <a:buFont typeface="Arial" pitchFamily="34" charset="0"/>
              <a:buChar char="•"/>
            </a:pPr>
            <a:r>
              <a:rPr lang="es-ES_tradnl" sz="2400" dirty="0" smtClean="0">
                <a:solidFill>
                  <a:srgbClr val="000090"/>
                </a:solidFill>
                <a:latin typeface="Arial" charset="0"/>
                <a:ea typeface="ＭＳ Ｐゴシック" charset="-128"/>
                <a:cs typeface="Arial" charset="0"/>
              </a:rPr>
              <a:t>El 1/1/X0 los accionistas de la empresa MODELOS SA aportan $ 1000 de capital en mercaderías para la reventa (100 unidades cuyo costo a ese momento era de $ 10 cada una).</a:t>
            </a:r>
          </a:p>
          <a:p>
            <a:pPr marL="495300" indent="-419100" eaLnBrk="1" hangingPunct="1">
              <a:lnSpc>
                <a:spcPct val="105000"/>
              </a:lnSpc>
              <a:buFont typeface="Arial" pitchFamily="34" charset="0"/>
              <a:buChar char="•"/>
            </a:pPr>
            <a:r>
              <a:rPr lang="es-ES_tradnl" sz="2400" dirty="0" smtClean="0">
                <a:solidFill>
                  <a:srgbClr val="000090"/>
                </a:solidFill>
                <a:latin typeface="Arial" charset="0"/>
                <a:ea typeface="ＭＳ Ｐゴシック" charset="-128"/>
                <a:cs typeface="Arial" charset="0"/>
              </a:rPr>
              <a:t>No hay otras operaciones durante el ejercicio X0</a:t>
            </a:r>
          </a:p>
          <a:p>
            <a:pPr marL="495300" indent="-419100" eaLnBrk="1" hangingPunct="1">
              <a:lnSpc>
                <a:spcPct val="105000"/>
              </a:lnSpc>
              <a:buFont typeface="Arial" pitchFamily="34" charset="0"/>
              <a:buChar char="•"/>
            </a:pPr>
            <a:r>
              <a:rPr lang="es-ES_tradnl" sz="2400" dirty="0" smtClean="0">
                <a:solidFill>
                  <a:srgbClr val="000090"/>
                </a:solidFill>
                <a:latin typeface="Arial" charset="0"/>
                <a:ea typeface="ＭＳ Ｐゴシック" charset="-128"/>
                <a:cs typeface="Arial" charset="0"/>
              </a:rPr>
              <a:t>Al 31/12/X0 el costo de reposición pasa a ser de $ 12 por unidad.</a:t>
            </a:r>
          </a:p>
          <a:p>
            <a:pPr marL="495300" indent="-419100" eaLnBrk="1" hangingPunct="1">
              <a:lnSpc>
                <a:spcPct val="105000"/>
              </a:lnSpc>
              <a:buFont typeface="Arial" pitchFamily="34" charset="0"/>
              <a:buChar char="•"/>
            </a:pPr>
            <a:r>
              <a:rPr lang="es-ES_tradnl" sz="2400" dirty="0" smtClean="0">
                <a:solidFill>
                  <a:srgbClr val="000090"/>
                </a:solidFill>
                <a:latin typeface="Arial" charset="0"/>
                <a:ea typeface="ＭＳ Ｐゴシック" charset="-128"/>
                <a:cs typeface="Arial" charset="0"/>
              </a:rPr>
              <a:t>La inflación entre el 1/1/X0 y el 31/12/X0 fue del 10%.</a:t>
            </a:r>
          </a:p>
          <a:p>
            <a:pPr marL="495300" indent="-419100" eaLnBrk="1" hangingPunct="1">
              <a:lnSpc>
                <a:spcPct val="105000"/>
              </a:lnSpc>
              <a:buFont typeface="Arial" pitchFamily="34" charset="0"/>
              <a:buChar char="•"/>
            </a:pPr>
            <a:r>
              <a:rPr lang="es-ES_tradnl" sz="2400" dirty="0" smtClean="0">
                <a:solidFill>
                  <a:srgbClr val="000090"/>
                </a:solidFill>
                <a:latin typeface="Arial" charset="0"/>
                <a:ea typeface="ＭＳ Ｐゴシック" charset="-128"/>
                <a:cs typeface="Arial" charset="0"/>
              </a:rPr>
              <a:t>El 1/1/X1 las 100 unidades de mercaderías se venden en </a:t>
            </a:r>
          </a:p>
          <a:p>
            <a:pPr marL="495300" indent="-419100" eaLnBrk="1" hangingPunct="1">
              <a:lnSpc>
                <a:spcPct val="105000"/>
              </a:lnSpc>
            </a:pPr>
            <a:r>
              <a:rPr lang="es-ES_tradnl" sz="2400" dirty="0" smtClean="0">
                <a:solidFill>
                  <a:srgbClr val="000090"/>
                </a:solidFill>
                <a:latin typeface="Arial" charset="0"/>
                <a:ea typeface="ＭＳ Ｐゴシック" charset="-128"/>
                <a:cs typeface="Arial" charset="0"/>
              </a:rPr>
              <a:t>	$ 1.800.</a:t>
            </a:r>
          </a:p>
          <a:p>
            <a:pPr marL="495300" indent="-419100" eaLnBrk="1" hangingPunct="1">
              <a:lnSpc>
                <a:spcPct val="105000"/>
              </a:lnSpc>
              <a:buFont typeface="Arial" pitchFamily="34" charset="0"/>
              <a:buChar char="•"/>
            </a:pPr>
            <a:r>
              <a:rPr lang="es-ES_tradnl" sz="2400" dirty="0" smtClean="0">
                <a:solidFill>
                  <a:srgbClr val="000090"/>
                </a:solidFill>
                <a:latin typeface="Arial" charset="0"/>
                <a:ea typeface="ＭＳ Ｐゴシック" charset="-128"/>
                <a:cs typeface="Arial" charset="0"/>
              </a:rPr>
              <a:t>No hay otras operaciones en el ejercicio X1</a:t>
            </a:r>
          </a:p>
          <a:p>
            <a:pPr marL="495300" indent="-419100" eaLnBrk="1" hangingPunct="1">
              <a:lnSpc>
                <a:spcPct val="105000"/>
              </a:lnSpc>
              <a:buFont typeface="Arial" pitchFamily="34" charset="0"/>
              <a:buChar char="•"/>
            </a:pPr>
            <a:r>
              <a:rPr lang="es-ES_tradnl" sz="2400" dirty="0" smtClean="0">
                <a:solidFill>
                  <a:srgbClr val="000090"/>
                </a:solidFill>
                <a:latin typeface="Arial" charset="0"/>
                <a:ea typeface="ＭＳ Ｐゴシック" charset="-128"/>
                <a:cs typeface="Arial" charset="0"/>
              </a:rPr>
              <a:t>La inflación entre el 31/12/X0 y el 31/12/X1 fue del 10%.</a:t>
            </a:r>
          </a:p>
        </p:txBody>
      </p:sp>
      <p:sp>
        <p:nvSpPr>
          <p:cNvPr id="7171" name="Marcador de número de diapositiva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20</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012046"/>
      </p:ext>
    </p:extLst>
  </p:cSld>
  <p:clrMapOvr>
    <a:masterClrMapping/>
  </p:clrMapOvr>
  <p:transition>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692696"/>
            <a:ext cx="8458200" cy="914400"/>
          </a:xfrm>
        </p:spPr>
        <p:txBody>
          <a:bodyPr/>
          <a:lstStyle/>
          <a:p>
            <a:pPr eaLnBrk="1" hangingPunct="1"/>
            <a:r>
              <a:rPr lang="es-ES_tradnl" sz="2800" dirty="0" smtClean="0">
                <a:ea typeface="ＭＳ Ｐゴシック" charset="-128"/>
              </a:rPr>
              <a:t>CASO BASE 2</a:t>
            </a:r>
          </a:p>
        </p:txBody>
      </p:sp>
      <p:sp>
        <p:nvSpPr>
          <p:cNvPr id="1896451" name="Rectangle 3"/>
          <p:cNvSpPr>
            <a:spLocks noGrp="1" noChangeArrowheads="1"/>
          </p:cNvSpPr>
          <p:nvPr>
            <p:ph idx="1"/>
          </p:nvPr>
        </p:nvSpPr>
        <p:spPr>
          <a:xfrm>
            <a:off x="323851" y="1268759"/>
            <a:ext cx="8568630" cy="5112569"/>
          </a:xfrm>
        </p:spPr>
        <p:txBody>
          <a:bodyPr/>
          <a:lstStyle/>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El 1/1/X0 los accionistas de la empresa MODELOS SA aportan $ 1000 de capital en mercaderías para la reventa (100 unidades cuyo costo a ese momento era de $ 10 cada una). Ese mismo día se compran otras 100 unidades a $ 10 cada una. La compra se adeuda en cuenta corriente comercial.</a:t>
            </a:r>
          </a:p>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No se realizan otras operaciones en el ejercicio X0.</a:t>
            </a:r>
          </a:p>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Al 31/12/X0 el costo de reposición pasa a ser de $ 13 por unidad.</a:t>
            </a:r>
          </a:p>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La inflación entre el 1/1/X0 y el 31/12/X0 fue del 10%.</a:t>
            </a:r>
          </a:p>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El 1/1/X1 se venden 100 unidades de mercaderías en $ 2000. Ese día se cancela la deuda por la compra realizada en el ejercicio anterior.</a:t>
            </a:r>
          </a:p>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No se realizan otras operaciones en el ejercicio X1.</a:t>
            </a:r>
          </a:p>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Al 31/12/X1 el costo de reposición es de $ 15 por unidad.</a:t>
            </a:r>
          </a:p>
          <a:p>
            <a:pPr marL="495300" indent="-419100" eaLnBrk="1" hangingPunct="1">
              <a:lnSpc>
                <a:spcPct val="105000"/>
              </a:lnSpc>
              <a:buFont typeface="Arial" pitchFamily="34" charset="0"/>
              <a:buChar char="•"/>
            </a:pPr>
            <a:r>
              <a:rPr lang="es-ES_tradnl" sz="2000" dirty="0" smtClean="0">
                <a:solidFill>
                  <a:srgbClr val="000090"/>
                </a:solidFill>
                <a:latin typeface="Arial" charset="0"/>
                <a:ea typeface="ＭＳ Ｐゴシック" charset="-128"/>
                <a:cs typeface="Arial" charset="0"/>
              </a:rPr>
              <a:t>La inflación entre el 1/1/X1 y el 31/12/X1 fue del 10%.</a:t>
            </a:r>
          </a:p>
        </p:txBody>
      </p:sp>
      <p:sp>
        <p:nvSpPr>
          <p:cNvPr id="7171" name="Marcador de número de diapositiva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21</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402836"/>
      </p:ext>
    </p:extLst>
  </p:cSld>
  <p:clrMapOvr>
    <a:masterClrMapping/>
  </p:clrMapOvr>
  <p:transition>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692696"/>
            <a:ext cx="8458200" cy="914400"/>
          </a:xfrm>
        </p:spPr>
        <p:txBody>
          <a:bodyPr/>
          <a:lstStyle/>
          <a:p>
            <a:pPr eaLnBrk="1" hangingPunct="1"/>
            <a:r>
              <a:rPr lang="es-ES_tradnl" sz="2800" dirty="0" smtClean="0">
                <a:ea typeface="ＭＳ Ｐゴシック" charset="-128"/>
              </a:rPr>
              <a:t>Concepto de unidad de cuenta</a:t>
            </a:r>
          </a:p>
        </p:txBody>
      </p:sp>
      <p:sp>
        <p:nvSpPr>
          <p:cNvPr id="1896451" name="Rectangle 3"/>
          <p:cNvSpPr>
            <a:spLocks noGrp="1" noChangeArrowheads="1"/>
          </p:cNvSpPr>
          <p:nvPr>
            <p:ph idx="1"/>
          </p:nvPr>
        </p:nvSpPr>
        <p:spPr>
          <a:xfrm>
            <a:off x="323851" y="1268759"/>
            <a:ext cx="8568630" cy="5112569"/>
          </a:xfrm>
        </p:spPr>
        <p:txBody>
          <a:bodyPr/>
          <a:lstStyle/>
          <a:p>
            <a:pPr marL="495300" indent="-419100" eaLnBrk="1" hangingPunct="1">
              <a:lnSpc>
                <a:spcPct val="105000"/>
              </a:lnSpc>
              <a:buFont typeface="Arial" pitchFamily="34" charset="0"/>
              <a:buChar char="•"/>
            </a:pPr>
            <a:r>
              <a:rPr lang="es-ES_tradnl" sz="1600" dirty="0" smtClean="0">
                <a:solidFill>
                  <a:srgbClr val="000090"/>
                </a:solidFill>
                <a:latin typeface="Arial" charset="0"/>
                <a:ea typeface="ＭＳ Ｐゴシック" charset="-128"/>
                <a:cs typeface="Arial" charset="0"/>
              </a:rPr>
              <a:t>La unidad de cuenta es el derecho o el grupo de derechos, la obligación o el grupo de obligaciones , o el grupo de derechos y obligaciones, a los cuales se aplican los conceptos de reconocimiento y medición.</a:t>
            </a:r>
          </a:p>
          <a:p>
            <a:pPr marL="495300" indent="-419100" eaLnBrk="1" hangingPunct="1">
              <a:lnSpc>
                <a:spcPct val="105000"/>
              </a:lnSpc>
              <a:buFont typeface="Arial" pitchFamily="34" charset="0"/>
              <a:buChar char="•"/>
            </a:pPr>
            <a:r>
              <a:rPr lang="es-ES_tradnl" sz="1600" dirty="0" smtClean="0">
                <a:solidFill>
                  <a:srgbClr val="000090"/>
                </a:solidFill>
                <a:latin typeface="Arial" charset="0"/>
                <a:ea typeface="ＭＳ Ｐゴシック" charset="-128"/>
                <a:cs typeface="Arial" charset="0"/>
              </a:rPr>
              <a:t>El algunas circunstancias puede ser apropiado seleccionar una unidad de cuenta para el reconocimiento y una diferente unidad de cuenta para la medición.</a:t>
            </a:r>
          </a:p>
          <a:p>
            <a:pPr marL="495300" indent="-419100" eaLnBrk="1" hangingPunct="1">
              <a:lnSpc>
                <a:spcPct val="105000"/>
              </a:lnSpc>
              <a:buFont typeface="Arial" pitchFamily="34" charset="0"/>
              <a:buChar char="•"/>
            </a:pPr>
            <a:r>
              <a:rPr lang="es-ES_tradnl" sz="1600" dirty="0" smtClean="0">
                <a:solidFill>
                  <a:srgbClr val="000090"/>
                </a:solidFill>
                <a:latin typeface="Arial" charset="0"/>
                <a:ea typeface="ＭＳ Ｐゴシック" charset="-128"/>
                <a:cs typeface="Arial" charset="0"/>
              </a:rPr>
              <a:t>Tratar un grupo de derecho y obligaciones como una única unidad de cuenta puede proveer información más relevante que tratar cada derecho u obligación  como una unidad de </a:t>
            </a:r>
            <a:r>
              <a:rPr lang="es-ES_tradnl" sz="1600" smtClean="0">
                <a:solidFill>
                  <a:srgbClr val="000090"/>
                </a:solidFill>
                <a:latin typeface="Arial" charset="0"/>
                <a:ea typeface="ＭＳ Ｐゴシック" charset="-128"/>
                <a:cs typeface="Arial" charset="0"/>
              </a:rPr>
              <a:t>cuenta separada.</a:t>
            </a:r>
          </a:p>
        </p:txBody>
      </p:sp>
      <p:sp>
        <p:nvSpPr>
          <p:cNvPr id="7171" name="Marcador de número de diapositiva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22</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46300"/>
      </p:ext>
    </p:extLst>
  </p:cSld>
  <p:clrMapOvr>
    <a:masterClrMapping/>
  </p:clrMapOvr>
  <p:transition>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t>Distinguir entre ajuste de la unidad de medida y variación del </a:t>
            </a:r>
            <a:r>
              <a:rPr lang="es-AR" smtClean="0"/>
              <a:t>valor </a:t>
            </a:r>
            <a:br>
              <a:rPr lang="es-AR" smtClean="0"/>
            </a:br>
            <a:r>
              <a:rPr lang="es-AR" smtClean="0"/>
              <a:t>(</a:t>
            </a:r>
            <a:r>
              <a:rPr lang="es-AR" dirty="0" smtClean="0"/>
              <a:t>distinción entre unidad de medida y base </a:t>
            </a:r>
            <a:r>
              <a:rPr lang="es-AR" smtClean="0"/>
              <a:t>de medición)</a:t>
            </a:r>
            <a:endParaRPr lang="es-AR" dirty="0"/>
          </a:p>
        </p:txBody>
      </p:sp>
      <p:sp>
        <p:nvSpPr>
          <p:cNvPr id="3" name="TextBox 2"/>
          <p:cNvSpPr txBox="1"/>
          <p:nvPr/>
        </p:nvSpPr>
        <p:spPr>
          <a:xfrm>
            <a:off x="1043608" y="2420888"/>
            <a:ext cx="4720075" cy="2862322"/>
          </a:xfrm>
          <a:prstGeom prst="rect">
            <a:avLst/>
          </a:prstGeom>
          <a:noFill/>
        </p:spPr>
        <p:txBody>
          <a:bodyPr wrap="none" rtlCol="0">
            <a:spAutoFit/>
          </a:bodyPr>
          <a:lstStyle/>
          <a:p>
            <a:r>
              <a:rPr lang="es-AR" dirty="0" smtClean="0"/>
              <a:t>1/1/X0  Costo  1000          </a:t>
            </a:r>
          </a:p>
          <a:p>
            <a:endParaRPr lang="es-AR" dirty="0"/>
          </a:p>
          <a:p>
            <a:r>
              <a:rPr lang="es-AR" dirty="0" smtClean="0"/>
              <a:t>Inflación entre 1/1/1X0 y 1/2/X0    10%</a:t>
            </a:r>
          </a:p>
          <a:p>
            <a:endParaRPr lang="es-AR" dirty="0"/>
          </a:p>
          <a:p>
            <a:r>
              <a:rPr lang="es-AR" dirty="0" smtClean="0"/>
              <a:t>Costo en el mercado al 1/2/X0    1200</a:t>
            </a:r>
          </a:p>
          <a:p>
            <a:endParaRPr lang="es-AR" dirty="0"/>
          </a:p>
          <a:p>
            <a:r>
              <a:rPr lang="es-AR" dirty="0" smtClean="0"/>
              <a:t>Información al 1/2/X0</a:t>
            </a:r>
          </a:p>
          <a:p>
            <a:r>
              <a:rPr lang="es-AR" dirty="0" smtClean="0"/>
              <a:t>Costo histórico en moneda nominal:     1000</a:t>
            </a:r>
          </a:p>
          <a:p>
            <a:r>
              <a:rPr lang="es-AR" dirty="0" smtClean="0"/>
              <a:t>Costo histórico en moneda del 1/2/X0   1100</a:t>
            </a:r>
          </a:p>
          <a:p>
            <a:r>
              <a:rPr lang="es-AR" dirty="0" smtClean="0"/>
              <a:t>Costo al 1/2/X0 (costo de reposición)    1200</a:t>
            </a:r>
            <a:endParaRPr lang="es-AR" dirty="0"/>
          </a:p>
        </p:txBody>
      </p:sp>
    </p:spTree>
    <p:extLst>
      <p:ext uri="{BB962C8B-B14F-4D97-AF65-F5344CB8AC3E}">
        <p14:creationId xmlns:p14="http://schemas.microsoft.com/office/powerpoint/2010/main" val="427279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764704"/>
            <a:ext cx="8458200" cy="914400"/>
          </a:xfrm>
        </p:spPr>
        <p:txBody>
          <a:bodyPr/>
          <a:lstStyle/>
          <a:p>
            <a:pPr eaLnBrk="1" hangingPunct="1"/>
            <a:r>
              <a:rPr lang="es-ES_tradnl" sz="2800" dirty="0" smtClean="0">
                <a:ea typeface="ＭＳ Ｐゴシック" charset="-128"/>
              </a:rPr>
              <a:t>Mantenimiento del capital</a:t>
            </a:r>
          </a:p>
        </p:txBody>
      </p:sp>
      <p:sp>
        <p:nvSpPr>
          <p:cNvPr id="1896451" name="Rectangle 3"/>
          <p:cNvSpPr>
            <a:spLocks noGrp="1" noChangeArrowheads="1"/>
          </p:cNvSpPr>
          <p:nvPr>
            <p:ph idx="1"/>
          </p:nvPr>
        </p:nvSpPr>
        <p:spPr>
          <a:xfrm>
            <a:off x="323851" y="1772816"/>
            <a:ext cx="8568630" cy="4608512"/>
          </a:xfrm>
        </p:spPr>
        <p:txBody>
          <a:bodyPr/>
          <a:lstStyle/>
          <a:p>
            <a:pPr marL="495300" indent="-419100" eaLnBrk="1" hangingPunct="1">
              <a:lnSpc>
                <a:spcPct val="105000"/>
              </a:lnSpc>
              <a:buFont typeface="Arial" pitchFamily="34" charset="0"/>
              <a:buChar char="•"/>
            </a:pPr>
            <a:r>
              <a:rPr lang="es-ES_tradnl" sz="2000" b="1" dirty="0" smtClean="0">
                <a:solidFill>
                  <a:srgbClr val="000090"/>
                </a:solidFill>
                <a:latin typeface="Arial" charset="0"/>
                <a:ea typeface="ＭＳ Ｐゴシック" charset="-128"/>
                <a:cs typeface="Arial" charset="0"/>
              </a:rPr>
              <a:t>CAPITAL FINANCIERO</a:t>
            </a:r>
          </a:p>
          <a:p>
            <a:pPr marL="677863" lvl="1" indent="-419100">
              <a:lnSpc>
                <a:spcPct val="105000"/>
              </a:lnSpc>
            </a:pPr>
            <a:r>
              <a:rPr lang="es-ES_tradnl" sz="2000" dirty="0" smtClean="0">
                <a:solidFill>
                  <a:srgbClr val="000090"/>
                </a:solidFill>
                <a:latin typeface="Arial" charset="0"/>
                <a:ea typeface="ＭＳ Ｐゴシック" charset="-128"/>
                <a:cs typeface="Arial" charset="0"/>
              </a:rPr>
              <a:t>Mantener el capital en términos de unidades monetarias</a:t>
            </a:r>
          </a:p>
          <a:p>
            <a:pPr marL="677863" lvl="1" indent="-419100">
              <a:lnSpc>
                <a:spcPct val="105000"/>
              </a:lnSpc>
            </a:pPr>
            <a:endParaRPr lang="es-ES_tradnl" sz="2000" dirty="0">
              <a:solidFill>
                <a:srgbClr val="000090"/>
              </a:solidFill>
              <a:latin typeface="Arial" charset="0"/>
              <a:ea typeface="ＭＳ Ｐゴシック" charset="-128"/>
              <a:cs typeface="Arial" charset="0"/>
            </a:endParaRPr>
          </a:p>
          <a:p>
            <a:pPr marL="495300" indent="-419100">
              <a:lnSpc>
                <a:spcPct val="105000"/>
              </a:lnSpc>
              <a:buFont typeface="Arial" panose="020B0604020202020204" pitchFamily="34" charset="0"/>
              <a:buChar char="•"/>
            </a:pPr>
            <a:r>
              <a:rPr lang="es-ES_tradnl" sz="2000" b="1" dirty="0" smtClean="0">
                <a:solidFill>
                  <a:srgbClr val="000090"/>
                </a:solidFill>
                <a:latin typeface="Arial" charset="0"/>
                <a:ea typeface="ＭＳ Ｐゴシック" charset="-128"/>
                <a:cs typeface="Arial" charset="0"/>
              </a:rPr>
              <a:t>CAPITAL FISICO</a:t>
            </a:r>
          </a:p>
          <a:p>
            <a:pPr marL="677863" lvl="1" indent="-419100">
              <a:lnSpc>
                <a:spcPct val="105000"/>
              </a:lnSpc>
            </a:pPr>
            <a:r>
              <a:rPr lang="es-ES_tradnl" sz="2000" dirty="0" smtClean="0">
                <a:solidFill>
                  <a:srgbClr val="000090"/>
                </a:solidFill>
                <a:latin typeface="Arial" charset="0"/>
                <a:ea typeface="ＭＳ Ｐゴシック" charset="-128"/>
                <a:cs typeface="Arial" charset="0"/>
              </a:rPr>
              <a:t>Mantener el capital en términos de bienes físicos</a:t>
            </a:r>
          </a:p>
          <a:p>
            <a:pPr marL="1035050" lvl="3" indent="-419100">
              <a:lnSpc>
                <a:spcPct val="105000"/>
              </a:lnSpc>
            </a:pPr>
            <a:r>
              <a:rPr lang="es-ES_tradnl" dirty="0" smtClean="0">
                <a:solidFill>
                  <a:srgbClr val="000090"/>
                </a:solidFill>
                <a:latin typeface="Arial" charset="0"/>
                <a:ea typeface="ＭＳ Ｐゴシック" charset="-128"/>
                <a:cs typeface="Arial" charset="0"/>
              </a:rPr>
              <a:t>Los mismos bienes</a:t>
            </a:r>
          </a:p>
          <a:p>
            <a:pPr marL="1035050" lvl="3" indent="-419100">
              <a:lnSpc>
                <a:spcPct val="105000"/>
              </a:lnSpc>
            </a:pPr>
            <a:r>
              <a:rPr lang="es-ES_tradnl" dirty="0" smtClean="0">
                <a:solidFill>
                  <a:srgbClr val="000090"/>
                </a:solidFill>
                <a:latin typeface="Arial" charset="0"/>
                <a:ea typeface="ＭＳ Ｐゴシック" charset="-128"/>
                <a:cs typeface="Arial" charset="0"/>
              </a:rPr>
              <a:t>La misma capacidad productiva</a:t>
            </a:r>
          </a:p>
          <a:p>
            <a:pPr marL="1035050" lvl="3" indent="-419100">
              <a:lnSpc>
                <a:spcPct val="105000"/>
              </a:lnSpc>
            </a:pPr>
            <a:endParaRPr lang="es-ES_tradnl" dirty="0">
              <a:solidFill>
                <a:srgbClr val="000090"/>
              </a:solidFill>
              <a:latin typeface="Arial" charset="0"/>
              <a:ea typeface="ＭＳ Ｐゴシック" charset="-128"/>
              <a:cs typeface="Arial" charset="0"/>
            </a:endParaRPr>
          </a:p>
          <a:p>
            <a:pPr marL="1035050" lvl="3" indent="-419100">
              <a:lnSpc>
                <a:spcPct val="105000"/>
              </a:lnSpc>
            </a:pPr>
            <a:endParaRPr lang="es-ES_tradnl" dirty="0" smtClean="0">
              <a:solidFill>
                <a:srgbClr val="000090"/>
              </a:solidFill>
              <a:latin typeface="Arial" charset="0"/>
              <a:ea typeface="ＭＳ Ｐゴシック" charset="-128"/>
              <a:cs typeface="Arial" charset="0"/>
            </a:endParaRPr>
          </a:p>
          <a:p>
            <a:pPr marL="615950" lvl="3" indent="0">
              <a:lnSpc>
                <a:spcPct val="105000"/>
              </a:lnSpc>
              <a:buNone/>
            </a:pPr>
            <a:r>
              <a:rPr lang="es-ES_tradnl" b="1" dirty="0" smtClean="0">
                <a:solidFill>
                  <a:srgbClr val="000090"/>
                </a:solidFill>
                <a:latin typeface="Arial" charset="0"/>
                <a:ea typeface="ＭＳ Ｐゴシック" charset="-128"/>
                <a:cs typeface="Arial" charset="0"/>
              </a:rPr>
              <a:t>En los últimos años la idea del mantenimiento del capital físico ha ido perdiendo fuerza</a:t>
            </a:r>
            <a:r>
              <a:rPr lang="es-ES_tradnl" dirty="0" smtClean="0">
                <a:solidFill>
                  <a:srgbClr val="000090"/>
                </a:solidFill>
                <a:latin typeface="Arial" charset="0"/>
                <a:ea typeface="ＭＳ Ｐゴシック" charset="-128"/>
                <a:cs typeface="Arial" charset="0"/>
              </a:rPr>
              <a:t>.</a:t>
            </a:r>
          </a:p>
          <a:p>
            <a:pPr marL="615950" lvl="3" indent="0">
              <a:lnSpc>
                <a:spcPct val="105000"/>
              </a:lnSpc>
              <a:buNone/>
            </a:pPr>
            <a:r>
              <a:rPr lang="es-ES_tradnl" dirty="0" smtClean="0">
                <a:solidFill>
                  <a:srgbClr val="000090"/>
                </a:solidFill>
                <a:latin typeface="Arial" charset="0"/>
                <a:ea typeface="ＭＳ Ｐゴシック" charset="-128"/>
                <a:cs typeface="Arial" charset="0"/>
              </a:rPr>
              <a:t>No obstante, algunos marcos contables contienen criterios que en cierta medida responden a esta idea.</a:t>
            </a:r>
          </a:p>
          <a:p>
            <a:pPr marL="1074738" lvl="4" indent="-285750">
              <a:lnSpc>
                <a:spcPct val="105000"/>
              </a:lnSpc>
            </a:pPr>
            <a:r>
              <a:rPr lang="es-ES_tradnl" dirty="0" smtClean="0">
                <a:solidFill>
                  <a:srgbClr val="000090"/>
                </a:solidFill>
                <a:latin typeface="Arial" charset="0"/>
                <a:ea typeface="ＭＳ Ｐゴシック" charset="-128"/>
                <a:cs typeface="Arial" charset="0"/>
              </a:rPr>
              <a:t>Ejemplo: revalúo técnico de bienes con contrapartida en una reserva de patrimonio neto</a:t>
            </a:r>
            <a:endParaRPr lang="es-ES_tradnl" dirty="0">
              <a:solidFill>
                <a:srgbClr val="000090"/>
              </a:solidFill>
              <a:latin typeface="Arial" charset="0"/>
              <a:ea typeface="ＭＳ Ｐゴシック" charset="-128"/>
              <a:cs typeface="Arial" charset="0"/>
            </a:endParaRPr>
          </a:p>
        </p:txBody>
      </p:sp>
      <p:sp>
        <p:nvSpPr>
          <p:cNvPr id="7171" name="Marcador de número de diapositiva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4</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9502715"/>
      </p:ext>
    </p:extLst>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692696"/>
            <a:ext cx="8458200" cy="914400"/>
          </a:xfrm>
        </p:spPr>
        <p:txBody>
          <a:bodyPr/>
          <a:lstStyle/>
          <a:p>
            <a:pPr eaLnBrk="1" hangingPunct="1"/>
            <a:r>
              <a:rPr lang="es-ES_tradnl" sz="2800" dirty="0" smtClean="0">
                <a:ea typeface="ＭＳ Ｐゴシック" charset="-128"/>
              </a:rPr>
              <a:t>Unidad de medida</a:t>
            </a:r>
          </a:p>
        </p:txBody>
      </p:sp>
      <p:sp>
        <p:nvSpPr>
          <p:cNvPr id="1896451" name="Rectangle 3"/>
          <p:cNvSpPr>
            <a:spLocks noGrp="1" noChangeArrowheads="1"/>
          </p:cNvSpPr>
          <p:nvPr>
            <p:ph idx="1"/>
          </p:nvPr>
        </p:nvSpPr>
        <p:spPr>
          <a:xfrm>
            <a:off x="323851" y="1268759"/>
            <a:ext cx="8568630" cy="5112569"/>
          </a:xfrm>
        </p:spPr>
        <p:txBody>
          <a:bodyPr/>
          <a:lstStyle/>
          <a:p>
            <a:pPr marL="495300" indent="-419100" eaLnBrk="1" hangingPunct="1">
              <a:lnSpc>
                <a:spcPct val="105000"/>
              </a:lnSpc>
              <a:buFont typeface="Arial" pitchFamily="34" charset="0"/>
              <a:buChar char="•"/>
            </a:pPr>
            <a:r>
              <a:rPr lang="es-ES_tradnl" sz="1600" dirty="0" smtClean="0">
                <a:solidFill>
                  <a:srgbClr val="000090"/>
                </a:solidFill>
                <a:latin typeface="Arial" charset="0"/>
                <a:ea typeface="ＭＳ Ｐゴシック" charset="-128"/>
                <a:cs typeface="Arial" charset="0"/>
              </a:rPr>
              <a:t>Un preparador de información debe seleccionar (dentro de lo que las leyes y las normas contables permitan) una moneda de medición.</a:t>
            </a:r>
          </a:p>
          <a:p>
            <a:pPr marL="495300" indent="-419100" eaLnBrk="1" hangingPunct="1">
              <a:lnSpc>
                <a:spcPct val="105000"/>
              </a:lnSpc>
              <a:buFont typeface="Arial" pitchFamily="34" charset="0"/>
              <a:buChar char="•"/>
            </a:pPr>
            <a:endParaRPr lang="es-ES_tradnl" sz="1600" dirty="0" smtClean="0">
              <a:solidFill>
                <a:srgbClr val="000090"/>
              </a:solidFill>
              <a:latin typeface="Arial" charset="0"/>
              <a:ea typeface="ＭＳ Ｐゴシック" charset="-128"/>
              <a:cs typeface="Arial" charset="0"/>
            </a:endParaRPr>
          </a:p>
          <a:p>
            <a:pPr marL="495300" indent="-419100" eaLnBrk="1" hangingPunct="1">
              <a:lnSpc>
                <a:spcPct val="105000"/>
              </a:lnSpc>
              <a:buFont typeface="Arial" pitchFamily="34" charset="0"/>
              <a:buChar char="•"/>
            </a:pPr>
            <a:r>
              <a:rPr lang="es-ES_tradnl" sz="1600" dirty="0" smtClean="0">
                <a:solidFill>
                  <a:srgbClr val="000090"/>
                </a:solidFill>
                <a:latin typeface="Arial" charset="0"/>
                <a:ea typeface="ＭＳ Ｐゴシック" charset="-128"/>
                <a:cs typeface="Arial" charset="0"/>
              </a:rPr>
              <a:t>Moneda de cuenta = moneda de medición = moneda de registración</a:t>
            </a:r>
          </a:p>
          <a:p>
            <a:pPr marL="76200" eaLnBrk="1" hangingPunct="1">
              <a:lnSpc>
                <a:spcPct val="105000"/>
              </a:lnSpc>
            </a:pPr>
            <a:endParaRPr lang="es-ES_tradnl" sz="1600" dirty="0" smtClean="0">
              <a:solidFill>
                <a:srgbClr val="000090"/>
              </a:solidFill>
              <a:latin typeface="Arial" charset="0"/>
              <a:ea typeface="ＭＳ Ｐゴシック" charset="-128"/>
              <a:cs typeface="Arial" charset="0"/>
            </a:endParaRPr>
          </a:p>
          <a:p>
            <a:pPr marL="495300" indent="-419100" eaLnBrk="1" hangingPunct="1">
              <a:lnSpc>
                <a:spcPct val="105000"/>
              </a:lnSpc>
              <a:buFont typeface="Arial" pitchFamily="34" charset="0"/>
              <a:buChar char="•"/>
            </a:pPr>
            <a:r>
              <a:rPr lang="es-ES_tradnl" sz="1600" dirty="0" smtClean="0">
                <a:solidFill>
                  <a:srgbClr val="000090"/>
                </a:solidFill>
                <a:latin typeface="Arial" charset="0"/>
                <a:ea typeface="ＭＳ Ｐゴシック" charset="-128"/>
                <a:cs typeface="Arial" charset="0"/>
              </a:rPr>
              <a:t>La moneda utilizada para la registración puede ser:</a:t>
            </a:r>
          </a:p>
          <a:p>
            <a:pPr marL="852488" lvl="2" indent="-419100">
              <a:lnSpc>
                <a:spcPct val="105000"/>
              </a:lnSpc>
            </a:pPr>
            <a:r>
              <a:rPr lang="es-ES_tradnl" sz="1600" dirty="0" smtClean="0">
                <a:solidFill>
                  <a:srgbClr val="000090"/>
                </a:solidFill>
                <a:latin typeface="Arial" charset="0"/>
                <a:ea typeface="ＭＳ Ｐゴシック" charset="-128"/>
                <a:cs typeface="Arial" charset="0"/>
              </a:rPr>
              <a:t>La moneda nominal</a:t>
            </a:r>
          </a:p>
          <a:p>
            <a:pPr marL="852488" lvl="2" indent="-419100">
              <a:lnSpc>
                <a:spcPct val="105000"/>
              </a:lnSpc>
            </a:pPr>
            <a:r>
              <a:rPr lang="es-ES_tradnl" sz="1600" dirty="0" smtClean="0">
                <a:solidFill>
                  <a:srgbClr val="000090"/>
                </a:solidFill>
                <a:latin typeface="Arial" charset="0"/>
                <a:ea typeface="ＭＳ Ｐゴシック" charset="-128"/>
                <a:cs typeface="Arial" charset="0"/>
              </a:rPr>
              <a:t>Una moneda de poder adquisitivo uniforme </a:t>
            </a:r>
          </a:p>
          <a:p>
            <a:pPr marL="76200">
              <a:lnSpc>
                <a:spcPct val="105000"/>
              </a:lnSpc>
            </a:pPr>
            <a:endParaRPr lang="es-ES_tradnl" sz="1600" dirty="0" smtClean="0">
              <a:solidFill>
                <a:srgbClr val="000090"/>
              </a:solidFill>
              <a:latin typeface="Arial" charset="0"/>
              <a:ea typeface="ＭＳ Ｐゴシック" charset="-128"/>
              <a:cs typeface="Arial" charset="0"/>
            </a:endParaRPr>
          </a:p>
          <a:p>
            <a:pPr marL="495300" indent="-419100">
              <a:lnSpc>
                <a:spcPct val="105000"/>
              </a:lnSpc>
              <a:buFont typeface="Arial" panose="020B0604020202020204" pitchFamily="34" charset="0"/>
              <a:buChar char="•"/>
            </a:pPr>
            <a:r>
              <a:rPr lang="es-ES_tradnl" sz="1600" dirty="0" smtClean="0">
                <a:solidFill>
                  <a:srgbClr val="000090"/>
                </a:solidFill>
                <a:latin typeface="Arial" charset="0"/>
                <a:ea typeface="ＭＳ Ｐゴシック" charset="-128"/>
                <a:cs typeface="Arial" charset="0"/>
              </a:rPr>
              <a:t>Algunos marcos contables requieren para la registración el uso de la moneda funcional</a:t>
            </a:r>
          </a:p>
          <a:p>
            <a:pPr marL="852488" lvl="2" indent="-419100">
              <a:lnSpc>
                <a:spcPct val="105000"/>
              </a:lnSpc>
            </a:pPr>
            <a:r>
              <a:rPr lang="es-ES_tradnl" sz="1600" dirty="0" smtClean="0">
                <a:solidFill>
                  <a:srgbClr val="000090"/>
                </a:solidFill>
                <a:latin typeface="Arial" charset="0"/>
                <a:ea typeface="ＭＳ Ｐゴシック" charset="-128"/>
                <a:cs typeface="Arial" charset="0"/>
              </a:rPr>
              <a:t>La moneda funcional puede o no coincidir con la moneda de curso legal</a:t>
            </a:r>
          </a:p>
          <a:p>
            <a:pPr marL="852488" lvl="2" indent="-419100">
              <a:lnSpc>
                <a:spcPct val="105000"/>
              </a:lnSpc>
            </a:pPr>
            <a:r>
              <a:rPr lang="es-ES_tradnl" sz="1600" dirty="0" smtClean="0">
                <a:solidFill>
                  <a:srgbClr val="000090"/>
                </a:solidFill>
                <a:latin typeface="Arial" charset="0"/>
                <a:ea typeface="ＭＳ Ｐゴシック" charset="-128"/>
                <a:cs typeface="Arial" charset="0"/>
              </a:rPr>
              <a:t>También la moneda funcional puede ser:</a:t>
            </a:r>
          </a:p>
          <a:p>
            <a:pPr marL="1208088" lvl="4" indent="-419100">
              <a:lnSpc>
                <a:spcPct val="105000"/>
              </a:lnSpc>
            </a:pPr>
            <a:r>
              <a:rPr lang="es-ES_tradnl" sz="1400" dirty="0" smtClean="0">
                <a:solidFill>
                  <a:srgbClr val="000090"/>
                </a:solidFill>
                <a:latin typeface="Arial" charset="0"/>
                <a:ea typeface="ＭＳ Ｐゴシック" charset="-128"/>
                <a:cs typeface="Arial" charset="0"/>
              </a:rPr>
              <a:t>La moneda nominal </a:t>
            </a:r>
          </a:p>
          <a:p>
            <a:pPr marL="1208088" lvl="4" indent="-419100">
              <a:lnSpc>
                <a:spcPct val="105000"/>
              </a:lnSpc>
            </a:pPr>
            <a:r>
              <a:rPr lang="es-ES_tradnl" sz="1400" dirty="0" smtClean="0">
                <a:solidFill>
                  <a:srgbClr val="000090"/>
                </a:solidFill>
                <a:latin typeface="Arial" charset="0"/>
                <a:ea typeface="ＭＳ Ｐゴシック" charset="-128"/>
                <a:cs typeface="Arial" charset="0"/>
              </a:rPr>
              <a:t>Una moneda de poder adquisitivo uniforme</a:t>
            </a:r>
          </a:p>
          <a:p>
            <a:pPr marL="495300" indent="-419100">
              <a:lnSpc>
                <a:spcPct val="105000"/>
              </a:lnSpc>
              <a:buFont typeface="Arial" panose="020B0604020202020204" pitchFamily="34" charset="0"/>
              <a:buChar char="•"/>
            </a:pPr>
            <a:r>
              <a:rPr lang="es-ES_tradnl" sz="1600" dirty="0" smtClean="0">
                <a:solidFill>
                  <a:srgbClr val="000090"/>
                </a:solidFill>
                <a:latin typeface="Arial" charset="0"/>
                <a:ea typeface="ＭＳ Ｐゴシック" charset="-128"/>
                <a:cs typeface="Arial" charset="0"/>
              </a:rPr>
              <a:t>La moneda de presentación puede ser distinta de la moneda de registración</a:t>
            </a:r>
          </a:p>
          <a:p>
            <a:pPr marL="495300" indent="-419100">
              <a:lnSpc>
                <a:spcPct val="105000"/>
              </a:lnSpc>
              <a:buFont typeface="Arial" panose="020B0604020202020204" pitchFamily="34" charset="0"/>
              <a:buChar char="•"/>
            </a:pPr>
            <a:r>
              <a:rPr lang="es-ES_tradnl" sz="1600" dirty="0" smtClean="0">
                <a:solidFill>
                  <a:srgbClr val="000090"/>
                </a:solidFill>
                <a:latin typeface="Arial" charset="0"/>
                <a:ea typeface="ＭＳ Ｐゴシック" charset="-128"/>
                <a:cs typeface="Arial" charset="0"/>
              </a:rPr>
              <a:t>Para uso interno la Dirección puede utilizar la moneda que le parezca más conveniente.</a:t>
            </a:r>
          </a:p>
          <a:p>
            <a:pPr marL="495300" indent="-419100">
              <a:lnSpc>
                <a:spcPct val="105000"/>
              </a:lnSpc>
              <a:buFont typeface="Arial" panose="020B0604020202020204" pitchFamily="34" charset="0"/>
              <a:buChar char="•"/>
            </a:pPr>
            <a:r>
              <a:rPr lang="es-ES_tradnl" sz="1600" dirty="0" smtClean="0">
                <a:solidFill>
                  <a:srgbClr val="000090"/>
                </a:solidFill>
                <a:latin typeface="Arial" charset="0"/>
                <a:ea typeface="ＭＳ Ｐゴシック" charset="-128"/>
                <a:cs typeface="Arial" charset="0"/>
              </a:rPr>
              <a:t>Muchas veces para uso interno se utiliza la moneda de la casa matriz o sociedad controlante</a:t>
            </a:r>
          </a:p>
        </p:txBody>
      </p:sp>
      <p:sp>
        <p:nvSpPr>
          <p:cNvPr id="7171" name="Marcador de número de diapositiva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5</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168279"/>
      </p:ext>
    </p:extLst>
  </p:cSld>
  <p:clrMapOvr>
    <a:masterClrMapping/>
  </p:clrMapOvr>
  <p:transition>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764704"/>
            <a:ext cx="8458200" cy="914400"/>
          </a:xfrm>
        </p:spPr>
        <p:txBody>
          <a:bodyPr/>
          <a:lstStyle/>
          <a:p>
            <a:pPr eaLnBrk="1" hangingPunct="1"/>
            <a:r>
              <a:rPr lang="es-ES_tradnl" sz="2800" dirty="0" smtClean="0">
                <a:ea typeface="ＭＳ Ｐゴシック" charset="-128"/>
              </a:rPr>
              <a:t>Moneda funcional (NIC 21</a:t>
            </a:r>
            <a:r>
              <a:rPr lang="es-ES_tradnl" sz="2800" dirty="0" smtClean="0">
                <a:ea typeface="ＭＳ Ｐゴシック" charset="-128"/>
              </a:rPr>
              <a:t>)</a:t>
            </a:r>
            <a:br>
              <a:rPr lang="es-ES_tradnl" sz="2800" dirty="0" smtClean="0">
                <a:ea typeface="ＭＳ Ｐゴシック" charset="-128"/>
              </a:rPr>
            </a:br>
            <a:r>
              <a:rPr lang="es-ES_tradnl" sz="2000" dirty="0" smtClean="0">
                <a:ea typeface="ＭＳ Ｐゴシック" charset="-128"/>
              </a:rPr>
              <a:t>Este concepto no existe en las normas argentinas</a:t>
            </a:r>
            <a:endParaRPr lang="es-ES_tradnl" sz="2800" dirty="0" smtClean="0">
              <a:ea typeface="ＭＳ Ｐゴシック" charset="-128"/>
            </a:endParaRPr>
          </a:p>
        </p:txBody>
      </p:sp>
      <p:sp>
        <p:nvSpPr>
          <p:cNvPr id="1896451" name="Rectangle 3"/>
          <p:cNvSpPr>
            <a:spLocks noGrp="1" noChangeArrowheads="1"/>
          </p:cNvSpPr>
          <p:nvPr>
            <p:ph idx="1"/>
          </p:nvPr>
        </p:nvSpPr>
        <p:spPr>
          <a:xfrm>
            <a:off x="323851" y="1916832"/>
            <a:ext cx="8568630" cy="4464496"/>
          </a:xfrm>
        </p:spPr>
        <p:txBody>
          <a:bodyPr/>
          <a:lstStyle/>
          <a:p>
            <a:pPr marL="495300" indent="-419100" eaLnBrk="1" hangingPunct="1">
              <a:lnSpc>
                <a:spcPct val="105000"/>
              </a:lnSpc>
              <a:buFont typeface="Arial" pitchFamily="34" charset="0"/>
              <a:buChar char="•"/>
            </a:pPr>
            <a:r>
              <a:rPr lang="es-ES_tradnl" sz="1600" b="1" dirty="0" smtClean="0">
                <a:solidFill>
                  <a:srgbClr val="000090"/>
                </a:solidFill>
                <a:latin typeface="Arial" charset="0"/>
                <a:ea typeface="ＭＳ Ｐゴシック" charset="-128"/>
                <a:cs typeface="Arial" charset="0"/>
              </a:rPr>
              <a:t>Es la moneda del entorno económico primario en el cual la entidad opera</a:t>
            </a:r>
          </a:p>
          <a:p>
            <a:pPr marL="433387" lvl="3" indent="0">
              <a:lnSpc>
                <a:spcPct val="105000"/>
              </a:lnSpc>
              <a:buNone/>
            </a:pPr>
            <a:r>
              <a:rPr lang="es-ES_tradnl" sz="1400" dirty="0" smtClean="0">
                <a:solidFill>
                  <a:srgbClr val="000090"/>
                </a:solidFill>
                <a:latin typeface="Arial" charset="0"/>
                <a:ea typeface="ＭＳ Ｐゴシック" charset="-128"/>
                <a:cs typeface="Arial" charset="0"/>
              </a:rPr>
              <a:t>El entorno primario en el que opera una entidad es normalmente aquél en el que primariamente genera y gasta el efectivo.</a:t>
            </a:r>
          </a:p>
          <a:p>
            <a:pPr marL="433387" lvl="3" indent="0">
              <a:lnSpc>
                <a:spcPct val="105000"/>
              </a:lnSpc>
              <a:buNone/>
            </a:pPr>
            <a:endParaRPr lang="es-ES_tradnl" sz="1400" dirty="0" smtClean="0">
              <a:solidFill>
                <a:srgbClr val="000090"/>
              </a:solidFill>
              <a:latin typeface="Arial" charset="0"/>
              <a:ea typeface="ＭＳ Ｐゴシック" charset="-128"/>
              <a:cs typeface="Arial" charset="0"/>
            </a:endParaRPr>
          </a:p>
          <a:p>
            <a:pPr marL="495300" indent="-419100" eaLnBrk="1" hangingPunct="1">
              <a:lnSpc>
                <a:spcPct val="105000"/>
              </a:lnSpc>
              <a:buFont typeface="Arial" pitchFamily="34" charset="0"/>
              <a:buChar char="•"/>
            </a:pPr>
            <a:r>
              <a:rPr lang="es-ES_tradnl" sz="1600" b="1" dirty="0" smtClean="0">
                <a:solidFill>
                  <a:srgbClr val="000090"/>
                </a:solidFill>
                <a:latin typeface="Arial" charset="0"/>
                <a:ea typeface="ＭＳ Ｐゴシック" charset="-128"/>
                <a:cs typeface="Arial" charset="0"/>
              </a:rPr>
              <a:t>Criterios para identificar la moneda funcional </a:t>
            </a:r>
          </a:p>
          <a:p>
            <a:pPr marL="677863" lvl="1" indent="-419100">
              <a:lnSpc>
                <a:spcPct val="105000"/>
              </a:lnSpc>
            </a:pPr>
            <a:r>
              <a:rPr lang="es-ES_tradnl" sz="1600" b="1" dirty="0" smtClean="0">
                <a:solidFill>
                  <a:srgbClr val="000090"/>
                </a:solidFill>
                <a:latin typeface="Arial" charset="0"/>
                <a:ea typeface="ＭＳ Ｐゴシック" charset="-128"/>
                <a:cs typeface="Arial" charset="0"/>
              </a:rPr>
              <a:t>¿Cuál es la moneda :</a:t>
            </a:r>
          </a:p>
          <a:p>
            <a:pPr marL="1035050" lvl="3" indent="-419100">
              <a:lnSpc>
                <a:spcPct val="105000"/>
              </a:lnSpc>
            </a:pPr>
            <a:r>
              <a:rPr lang="es-ES_tradnl" sz="1400" dirty="0" smtClean="0">
                <a:solidFill>
                  <a:srgbClr val="000090"/>
                </a:solidFill>
                <a:latin typeface="Arial" charset="0"/>
                <a:ea typeface="ＭＳ Ｐゴシック" charset="-128"/>
                <a:cs typeface="Arial" charset="0"/>
              </a:rPr>
              <a:t>Que Influye sobre los precios de los bienes y servicios que compra o vende y sobre sus otros costos?</a:t>
            </a:r>
          </a:p>
          <a:p>
            <a:pPr marL="1035050" lvl="3" indent="-419100">
              <a:lnSpc>
                <a:spcPct val="105000"/>
              </a:lnSpc>
            </a:pPr>
            <a:r>
              <a:rPr lang="es-ES_tradnl" sz="1400" dirty="0" smtClean="0">
                <a:solidFill>
                  <a:srgbClr val="000090"/>
                </a:solidFill>
                <a:latin typeface="Arial" charset="0"/>
                <a:ea typeface="ＭＳ Ｐゴシック" charset="-128"/>
                <a:cs typeface="Arial" charset="0"/>
              </a:rPr>
              <a:t>En la que logra financiamiento?</a:t>
            </a:r>
          </a:p>
          <a:p>
            <a:pPr marL="1035050" lvl="3" indent="-419100">
              <a:lnSpc>
                <a:spcPct val="105000"/>
              </a:lnSpc>
            </a:pPr>
            <a:r>
              <a:rPr lang="es-ES_tradnl" sz="1400" dirty="0" smtClean="0">
                <a:solidFill>
                  <a:srgbClr val="000090"/>
                </a:solidFill>
                <a:latin typeface="Arial" charset="0"/>
                <a:ea typeface="ＭＳ Ｐゴシック" charset="-128"/>
                <a:cs typeface="Arial" charset="0"/>
              </a:rPr>
              <a:t>Que utiliza para retener los fondos generados por las actividades de operación?</a:t>
            </a:r>
          </a:p>
          <a:p>
            <a:pPr marL="1035050" lvl="3" indent="-419100">
              <a:lnSpc>
                <a:spcPct val="105000"/>
              </a:lnSpc>
            </a:pPr>
            <a:endParaRPr lang="es-ES_tradnl" sz="1400" dirty="0">
              <a:solidFill>
                <a:srgbClr val="000090"/>
              </a:solidFill>
              <a:latin typeface="Arial" charset="0"/>
              <a:ea typeface="ＭＳ Ｐゴシック" charset="-128"/>
              <a:cs typeface="Arial" charset="0"/>
            </a:endParaRPr>
          </a:p>
          <a:p>
            <a:pPr marL="495300" indent="-419100">
              <a:lnSpc>
                <a:spcPct val="105000"/>
              </a:lnSpc>
              <a:buFont typeface="Arial" panose="020B0604020202020204" pitchFamily="34" charset="0"/>
              <a:buChar char="•"/>
            </a:pPr>
            <a:r>
              <a:rPr lang="es-ES_tradnl" dirty="0" smtClean="0">
                <a:solidFill>
                  <a:srgbClr val="000090"/>
                </a:solidFill>
                <a:latin typeface="Arial" charset="0"/>
                <a:ea typeface="ＭＳ Ｐゴシック" charset="-128"/>
                <a:cs typeface="Arial" charset="0"/>
              </a:rPr>
              <a:t>La moneda de presentación es la moneda en la cual los estados contables son presentados. La moneda de presentación puede ser distinta de la moneda funcional.</a:t>
            </a:r>
          </a:p>
          <a:p>
            <a:pPr marL="495300" indent="-419100">
              <a:lnSpc>
                <a:spcPct val="105000"/>
              </a:lnSpc>
              <a:buFont typeface="Arial" panose="020B0604020202020204" pitchFamily="34" charset="0"/>
              <a:buChar char="•"/>
            </a:pPr>
            <a:r>
              <a:rPr lang="es-ES_tradnl" dirty="0" smtClean="0">
                <a:solidFill>
                  <a:srgbClr val="000090"/>
                </a:solidFill>
                <a:latin typeface="Arial" charset="0"/>
                <a:ea typeface="ＭＳ Ｐゴシック" charset="-128"/>
                <a:cs typeface="Arial" charset="0"/>
              </a:rPr>
              <a:t>Usualmente los países requieren que la moneda de presentación sea la moneda de curso legal en el país.</a:t>
            </a:r>
          </a:p>
        </p:txBody>
      </p:sp>
      <p:sp>
        <p:nvSpPr>
          <p:cNvPr id="7171" name="Marcador de número de diapositiva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6</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0885558"/>
      </p:ext>
    </p:extLst>
  </p:cSld>
  <p:clrMapOvr>
    <a:masterClrMapping/>
  </p:clrMapOvr>
  <p:transition>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Slide Number Placeholder 25"/>
          <p:cNvSpPr>
            <a:spLocks noGrp="1"/>
          </p:cNvSpPr>
          <p:nvPr>
            <p:ph type="sldNum" sz="quarter" idx="4294967295"/>
          </p:nvPr>
        </p:nvSpPr>
        <p:spPr bwMode="auto">
          <a:xfrm>
            <a:off x="415925" y="6554788"/>
            <a:ext cx="346075" cy="142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eaLnBrk="1" hangingPunct="1"/>
            <a:fld id="{C374A1F0-3AF2-4F63-BD46-296D4308ED8E}" type="slidenum">
              <a:rPr lang="en-US" altLang="es-AR" sz="900" smtClean="0">
                <a:solidFill>
                  <a:schemeClr val="tx2"/>
                </a:solidFill>
              </a:rPr>
              <a:pPr eaLnBrk="1" hangingPunct="1"/>
              <a:t>7</a:t>
            </a:fld>
            <a:endParaRPr lang="en-US" altLang="es-AR" sz="900" smtClean="0">
              <a:solidFill>
                <a:schemeClr val="tx2"/>
              </a:solidFill>
            </a:endParaRPr>
          </a:p>
        </p:txBody>
      </p:sp>
      <p:cxnSp>
        <p:nvCxnSpPr>
          <p:cNvPr id="57349" name="AutoShape 6"/>
          <p:cNvCxnSpPr>
            <a:cxnSpLocks noChangeShapeType="1"/>
            <a:stCxn id="57359" idx="3"/>
            <a:endCxn id="57360" idx="1"/>
          </p:cNvCxnSpPr>
          <p:nvPr/>
        </p:nvCxnSpPr>
        <p:spPr bwMode="auto">
          <a:xfrm flipV="1">
            <a:off x="5297488" y="1862138"/>
            <a:ext cx="1063625" cy="360362"/>
          </a:xfrm>
          <a:prstGeom prst="bentConnector3">
            <a:avLst>
              <a:gd name="adj1" fmla="val 50000"/>
            </a:avLst>
          </a:prstGeom>
          <a:noFill/>
          <a:ln w="12700">
            <a:solidFill>
              <a:schemeClr val="tx2"/>
            </a:solidFill>
            <a:miter lim="800000"/>
            <a:headEnd/>
            <a:tailEnd/>
          </a:ln>
          <a:extLst>
            <a:ext uri="{909E8E84-426E-40DD-AFC4-6F175D3DCCD1}">
              <a14:hiddenFill xmlns:a14="http://schemas.microsoft.com/office/drawing/2010/main">
                <a:noFill/>
              </a14:hiddenFill>
            </a:ext>
          </a:extLst>
        </p:spPr>
      </p:cxnSp>
      <p:cxnSp>
        <p:nvCxnSpPr>
          <p:cNvPr id="57350" name="AutoShape 7"/>
          <p:cNvCxnSpPr>
            <a:cxnSpLocks noChangeShapeType="1"/>
            <a:stCxn id="57359" idx="3"/>
            <a:endCxn id="57361" idx="1"/>
          </p:cNvCxnSpPr>
          <p:nvPr/>
        </p:nvCxnSpPr>
        <p:spPr bwMode="auto">
          <a:xfrm>
            <a:off x="5297488" y="2222500"/>
            <a:ext cx="1063625" cy="395288"/>
          </a:xfrm>
          <a:prstGeom prst="bentConnector3">
            <a:avLst>
              <a:gd name="adj1" fmla="val 50000"/>
            </a:avLst>
          </a:prstGeom>
          <a:noFill/>
          <a:ln w="12700">
            <a:solidFill>
              <a:schemeClr val="tx2"/>
            </a:solidFill>
            <a:miter lim="800000"/>
            <a:headEnd/>
            <a:tailEnd/>
          </a:ln>
          <a:extLst>
            <a:ext uri="{909E8E84-426E-40DD-AFC4-6F175D3DCCD1}">
              <a14:hiddenFill xmlns:a14="http://schemas.microsoft.com/office/drawing/2010/main">
                <a:noFill/>
              </a14:hiddenFill>
            </a:ext>
          </a:extLst>
        </p:spPr>
      </p:cxnSp>
      <p:cxnSp>
        <p:nvCxnSpPr>
          <p:cNvPr id="57351" name="AutoShape 11"/>
          <p:cNvCxnSpPr>
            <a:cxnSpLocks noChangeShapeType="1"/>
            <a:stCxn id="57364" idx="3"/>
            <a:endCxn id="57362" idx="1"/>
          </p:cNvCxnSpPr>
          <p:nvPr/>
        </p:nvCxnSpPr>
        <p:spPr bwMode="auto">
          <a:xfrm flipV="1">
            <a:off x="5297488" y="4886325"/>
            <a:ext cx="1063625" cy="379413"/>
          </a:xfrm>
          <a:prstGeom prst="bentConnector3">
            <a:avLst>
              <a:gd name="adj1" fmla="val 50000"/>
            </a:avLst>
          </a:prstGeom>
          <a:noFill/>
          <a:ln w="12700">
            <a:solidFill>
              <a:schemeClr val="tx2"/>
            </a:solidFill>
            <a:miter lim="800000"/>
            <a:headEnd/>
            <a:tailEnd/>
          </a:ln>
          <a:extLst>
            <a:ext uri="{909E8E84-426E-40DD-AFC4-6F175D3DCCD1}">
              <a14:hiddenFill xmlns:a14="http://schemas.microsoft.com/office/drawing/2010/main">
                <a:noFill/>
              </a14:hiddenFill>
            </a:ext>
          </a:extLst>
        </p:spPr>
      </p:cxnSp>
      <p:cxnSp>
        <p:nvCxnSpPr>
          <p:cNvPr id="57352" name="AutoShape 12"/>
          <p:cNvCxnSpPr>
            <a:cxnSpLocks noChangeShapeType="1"/>
            <a:stCxn id="57364" idx="3"/>
            <a:endCxn id="57363" idx="1"/>
          </p:cNvCxnSpPr>
          <p:nvPr/>
        </p:nvCxnSpPr>
        <p:spPr bwMode="auto">
          <a:xfrm>
            <a:off x="5297488" y="5265738"/>
            <a:ext cx="1063625" cy="377825"/>
          </a:xfrm>
          <a:prstGeom prst="bentConnector3">
            <a:avLst>
              <a:gd name="adj1" fmla="val 50000"/>
            </a:avLst>
          </a:prstGeom>
          <a:noFill/>
          <a:ln w="12700">
            <a:solidFill>
              <a:schemeClr val="tx2"/>
            </a:solidFill>
            <a:miter lim="800000"/>
            <a:headEnd/>
            <a:tailEnd/>
          </a:ln>
          <a:extLst>
            <a:ext uri="{909E8E84-426E-40DD-AFC4-6F175D3DCCD1}">
              <a14:hiddenFill xmlns:a14="http://schemas.microsoft.com/office/drawing/2010/main">
                <a:noFill/>
              </a14:hiddenFill>
            </a:ext>
          </a:extLst>
        </p:spPr>
      </p:cxnSp>
      <p:cxnSp>
        <p:nvCxnSpPr>
          <p:cNvPr id="57353" name="AutoShape 14"/>
          <p:cNvCxnSpPr>
            <a:cxnSpLocks noChangeShapeType="1"/>
            <a:stCxn id="57359" idx="1"/>
            <a:endCxn id="57365" idx="3"/>
          </p:cNvCxnSpPr>
          <p:nvPr/>
        </p:nvCxnSpPr>
        <p:spPr bwMode="auto">
          <a:xfrm rot="10800000" flipV="1">
            <a:off x="2771775" y="2222500"/>
            <a:ext cx="1063625" cy="1530350"/>
          </a:xfrm>
          <a:prstGeom prst="bentConnector3">
            <a:avLst>
              <a:gd name="adj1" fmla="val 50000"/>
            </a:avLst>
          </a:prstGeom>
          <a:noFill/>
          <a:ln w="12700">
            <a:solidFill>
              <a:schemeClr val="tx2"/>
            </a:solidFill>
            <a:miter lim="800000"/>
            <a:headEnd/>
            <a:tailEnd/>
          </a:ln>
          <a:extLst>
            <a:ext uri="{909E8E84-426E-40DD-AFC4-6F175D3DCCD1}">
              <a14:hiddenFill xmlns:a14="http://schemas.microsoft.com/office/drawing/2010/main">
                <a:noFill/>
              </a14:hiddenFill>
            </a:ext>
          </a:extLst>
        </p:spPr>
      </p:cxnSp>
      <p:cxnSp>
        <p:nvCxnSpPr>
          <p:cNvPr id="57354" name="AutoShape 15"/>
          <p:cNvCxnSpPr>
            <a:cxnSpLocks noChangeShapeType="1"/>
            <a:stCxn id="57365" idx="3"/>
            <a:endCxn id="57364" idx="1"/>
          </p:cNvCxnSpPr>
          <p:nvPr/>
        </p:nvCxnSpPr>
        <p:spPr bwMode="auto">
          <a:xfrm>
            <a:off x="2771775" y="3752850"/>
            <a:ext cx="1063625" cy="1512888"/>
          </a:xfrm>
          <a:prstGeom prst="bentConnector3">
            <a:avLst>
              <a:gd name="adj1" fmla="val 50000"/>
            </a:avLst>
          </a:prstGeom>
          <a:noFill/>
          <a:ln w="12700">
            <a:solidFill>
              <a:schemeClr val="tx2"/>
            </a:solidFill>
            <a:miter lim="800000"/>
            <a:headEnd/>
            <a:tailEnd/>
          </a:ln>
          <a:extLst>
            <a:ext uri="{909E8E84-426E-40DD-AFC4-6F175D3DCCD1}">
              <a14:hiddenFill xmlns:a14="http://schemas.microsoft.com/office/drawing/2010/main">
                <a:noFill/>
              </a14:hiddenFill>
            </a:ext>
          </a:extLst>
        </p:spPr>
      </p:cxnSp>
      <p:sp>
        <p:nvSpPr>
          <p:cNvPr id="57359" name="Rectangle 3"/>
          <p:cNvSpPr>
            <a:spLocks noChangeArrowheads="1"/>
          </p:cNvSpPr>
          <p:nvPr/>
        </p:nvSpPr>
        <p:spPr bwMode="auto">
          <a:xfrm>
            <a:off x="3835400" y="1916113"/>
            <a:ext cx="1462088" cy="612775"/>
          </a:xfrm>
          <a:prstGeom prst="rect">
            <a:avLst/>
          </a:prstGeom>
          <a:solidFill>
            <a:schemeClr val="bg1"/>
          </a:solidFill>
          <a:ln w="19050" algn="ctr">
            <a:solidFill>
              <a:schemeClr val="accent1"/>
            </a:solidFill>
            <a:miter lim="800000"/>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r>
              <a:rPr lang="en-US" altLang="ja-JP" sz="1400" b="1" dirty="0" smtClean="0">
                <a:solidFill>
                  <a:schemeClr val="tx2"/>
                </a:solidFill>
                <a:ea typeface="ＭＳ Ｐゴシック" pitchFamily="34" charset="-128"/>
              </a:rPr>
              <a:t>MONEDA LOCAL o DE CURSO LEGAL</a:t>
            </a:r>
            <a:endParaRPr lang="en-US" altLang="ja-JP" sz="1400" b="1" dirty="0">
              <a:solidFill>
                <a:schemeClr val="tx2"/>
              </a:solidFill>
              <a:ea typeface="ＭＳ Ｐゴシック" pitchFamily="34" charset="-128"/>
            </a:endParaRPr>
          </a:p>
        </p:txBody>
      </p:sp>
      <p:sp>
        <p:nvSpPr>
          <p:cNvPr id="57360" name="Rectangle 4"/>
          <p:cNvSpPr>
            <a:spLocks noChangeArrowheads="1"/>
          </p:cNvSpPr>
          <p:nvPr/>
        </p:nvSpPr>
        <p:spPr bwMode="auto">
          <a:xfrm>
            <a:off x="6361113" y="1555750"/>
            <a:ext cx="1462087" cy="612775"/>
          </a:xfrm>
          <a:prstGeom prst="rect">
            <a:avLst/>
          </a:prstGeom>
          <a:solidFill>
            <a:schemeClr val="bg1"/>
          </a:solidFill>
          <a:ln w="19050" algn="ctr">
            <a:solidFill>
              <a:schemeClr val="accent1"/>
            </a:solidFill>
            <a:miter lim="800000"/>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r>
              <a:rPr lang="en-US" altLang="ja-JP" sz="1400" b="1" dirty="0" smtClean="0">
                <a:solidFill>
                  <a:schemeClr val="tx2"/>
                </a:solidFill>
                <a:ea typeface="ＭＳ Ｐゴシック" pitchFamily="34" charset="-128"/>
              </a:rPr>
              <a:t>Nominal</a:t>
            </a:r>
            <a:endParaRPr lang="en-US" altLang="ja-JP" sz="1400" b="1" dirty="0">
              <a:solidFill>
                <a:schemeClr val="tx2"/>
              </a:solidFill>
              <a:ea typeface="ＭＳ Ｐゴシック" pitchFamily="34" charset="-128"/>
            </a:endParaRPr>
          </a:p>
        </p:txBody>
      </p:sp>
      <p:sp>
        <p:nvSpPr>
          <p:cNvPr id="57361" name="Rectangle 5"/>
          <p:cNvSpPr>
            <a:spLocks noChangeArrowheads="1"/>
          </p:cNvSpPr>
          <p:nvPr/>
        </p:nvSpPr>
        <p:spPr bwMode="auto">
          <a:xfrm>
            <a:off x="6361113" y="2311400"/>
            <a:ext cx="1462087" cy="612775"/>
          </a:xfrm>
          <a:prstGeom prst="rect">
            <a:avLst/>
          </a:prstGeom>
          <a:solidFill>
            <a:schemeClr val="bg1"/>
          </a:solidFill>
          <a:ln w="19050" algn="ctr">
            <a:solidFill>
              <a:schemeClr val="accent1"/>
            </a:solidFill>
            <a:miter lim="800000"/>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r>
              <a:rPr lang="en-US" altLang="ja-JP" sz="1400" b="1" dirty="0" err="1" smtClean="0">
                <a:solidFill>
                  <a:schemeClr val="tx2"/>
                </a:solidFill>
                <a:ea typeface="ＭＳ Ｐゴシック" pitchFamily="34" charset="-128"/>
              </a:rPr>
              <a:t>Constante</a:t>
            </a:r>
            <a:endParaRPr lang="en-US" altLang="ja-JP" sz="1400" b="1" dirty="0">
              <a:solidFill>
                <a:schemeClr val="tx2"/>
              </a:solidFill>
              <a:ea typeface="ＭＳ Ｐゴシック" pitchFamily="34" charset="-128"/>
            </a:endParaRPr>
          </a:p>
        </p:txBody>
      </p:sp>
      <p:sp>
        <p:nvSpPr>
          <p:cNvPr id="57362" name="Rectangle 8"/>
          <p:cNvSpPr>
            <a:spLocks noChangeArrowheads="1"/>
          </p:cNvSpPr>
          <p:nvPr/>
        </p:nvSpPr>
        <p:spPr bwMode="auto">
          <a:xfrm>
            <a:off x="6361113" y="4579938"/>
            <a:ext cx="1462087" cy="612775"/>
          </a:xfrm>
          <a:prstGeom prst="rect">
            <a:avLst/>
          </a:prstGeom>
          <a:solidFill>
            <a:schemeClr val="bg1"/>
          </a:solidFill>
          <a:ln w="19050" algn="ctr">
            <a:solidFill>
              <a:schemeClr val="accent1"/>
            </a:solidFill>
            <a:miter lim="800000"/>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r>
              <a:rPr lang="en-US" altLang="ja-JP" sz="1400" b="1" dirty="0" smtClean="0">
                <a:solidFill>
                  <a:schemeClr val="tx2"/>
                </a:solidFill>
                <a:ea typeface="ＭＳ Ｐゴシック" pitchFamily="34" charset="-128"/>
              </a:rPr>
              <a:t>Nominal</a:t>
            </a:r>
            <a:endParaRPr lang="en-US" altLang="ja-JP" sz="1400" b="1" dirty="0">
              <a:solidFill>
                <a:schemeClr val="tx2"/>
              </a:solidFill>
              <a:ea typeface="ＭＳ Ｐゴシック" pitchFamily="34" charset="-128"/>
            </a:endParaRPr>
          </a:p>
        </p:txBody>
      </p:sp>
      <p:sp>
        <p:nvSpPr>
          <p:cNvPr id="57363" name="Rectangle 9"/>
          <p:cNvSpPr>
            <a:spLocks noChangeArrowheads="1"/>
          </p:cNvSpPr>
          <p:nvPr/>
        </p:nvSpPr>
        <p:spPr bwMode="auto">
          <a:xfrm>
            <a:off x="6361113" y="5337175"/>
            <a:ext cx="1462087" cy="612775"/>
          </a:xfrm>
          <a:prstGeom prst="rect">
            <a:avLst/>
          </a:prstGeom>
          <a:solidFill>
            <a:schemeClr val="bg1"/>
          </a:solidFill>
          <a:ln w="19050" algn="ctr">
            <a:solidFill>
              <a:schemeClr val="accent1"/>
            </a:solidFill>
            <a:miter lim="800000"/>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r>
              <a:rPr lang="en-US" altLang="ja-JP" sz="1400" b="1" dirty="0" err="1" smtClean="0">
                <a:solidFill>
                  <a:schemeClr val="tx2"/>
                </a:solidFill>
                <a:ea typeface="ＭＳ Ｐゴシック" pitchFamily="34" charset="-128"/>
              </a:rPr>
              <a:t>Constante</a:t>
            </a:r>
            <a:endParaRPr lang="en-US" altLang="ja-JP" sz="1400" b="1" dirty="0">
              <a:solidFill>
                <a:schemeClr val="tx2"/>
              </a:solidFill>
              <a:ea typeface="ＭＳ Ｐゴシック" pitchFamily="34" charset="-128"/>
            </a:endParaRPr>
          </a:p>
        </p:txBody>
      </p:sp>
      <p:sp>
        <p:nvSpPr>
          <p:cNvPr id="57364" name="Rectangle 10"/>
          <p:cNvSpPr>
            <a:spLocks noChangeArrowheads="1"/>
          </p:cNvSpPr>
          <p:nvPr/>
        </p:nvSpPr>
        <p:spPr bwMode="auto">
          <a:xfrm>
            <a:off x="3835400" y="4959350"/>
            <a:ext cx="1462088" cy="612775"/>
          </a:xfrm>
          <a:prstGeom prst="rect">
            <a:avLst/>
          </a:prstGeom>
          <a:solidFill>
            <a:schemeClr val="bg1"/>
          </a:solidFill>
          <a:ln w="19050" algn="ctr">
            <a:solidFill>
              <a:schemeClr val="accent1"/>
            </a:solidFill>
            <a:miter lim="800000"/>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r>
              <a:rPr lang="en-US" altLang="ja-JP" sz="1400" b="1" dirty="0" smtClean="0">
                <a:solidFill>
                  <a:schemeClr val="tx2"/>
                </a:solidFill>
                <a:ea typeface="ＭＳ Ｐゴシック" pitchFamily="34" charset="-128"/>
              </a:rPr>
              <a:t>MONEDA FUNCIONAL</a:t>
            </a:r>
            <a:endParaRPr lang="en-US" altLang="ja-JP" sz="1400" b="1" dirty="0">
              <a:solidFill>
                <a:schemeClr val="tx2"/>
              </a:solidFill>
              <a:ea typeface="ＭＳ Ｐゴシック" pitchFamily="34" charset="-128"/>
            </a:endParaRPr>
          </a:p>
        </p:txBody>
      </p:sp>
      <p:sp>
        <p:nvSpPr>
          <p:cNvPr id="57365" name="Rectangle 13"/>
          <p:cNvSpPr>
            <a:spLocks noChangeArrowheads="1"/>
          </p:cNvSpPr>
          <p:nvPr/>
        </p:nvSpPr>
        <p:spPr bwMode="auto">
          <a:xfrm>
            <a:off x="1308100" y="3446463"/>
            <a:ext cx="1463675" cy="612775"/>
          </a:xfrm>
          <a:prstGeom prst="rect">
            <a:avLst/>
          </a:prstGeom>
          <a:solidFill>
            <a:schemeClr val="bg1"/>
          </a:solidFill>
          <a:ln w="19050" algn="ctr">
            <a:solidFill>
              <a:schemeClr val="accent1"/>
            </a:solidFill>
            <a:miter lim="800000"/>
            <a:headEnd/>
            <a:tailEnd/>
          </a:ln>
        </p:spPr>
        <p:txBody>
          <a:bodyPr lIns="36000" tIns="36000" rIns="36000" bIns="36000" anchor="ct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r>
              <a:rPr lang="en-US" altLang="ja-JP" sz="1400" b="1" dirty="0" smtClean="0">
                <a:solidFill>
                  <a:schemeClr val="tx2"/>
                </a:solidFill>
                <a:ea typeface="ＭＳ Ｐゴシック" pitchFamily="34" charset="-128"/>
              </a:rPr>
              <a:t>UNIDAD DE MEDIDA</a:t>
            </a:r>
            <a:endParaRPr lang="en-US" altLang="ja-JP" sz="1400" b="1" dirty="0">
              <a:solidFill>
                <a:schemeClr val="tx2"/>
              </a:solidFill>
              <a:ea typeface="ＭＳ Ｐゴシック" pitchFamily="34" charset="-128"/>
            </a:endParaRPr>
          </a:p>
        </p:txBody>
      </p:sp>
      <p:sp>
        <p:nvSpPr>
          <p:cNvPr id="2" name="TextBox 1"/>
          <p:cNvSpPr txBox="1"/>
          <p:nvPr/>
        </p:nvSpPr>
        <p:spPr>
          <a:xfrm>
            <a:off x="827584" y="5949950"/>
            <a:ext cx="5230665" cy="923330"/>
          </a:xfrm>
          <a:prstGeom prst="rect">
            <a:avLst/>
          </a:prstGeom>
          <a:noFill/>
        </p:spPr>
        <p:txBody>
          <a:bodyPr wrap="square" rtlCol="0">
            <a:spAutoFit/>
          </a:bodyPr>
          <a:lstStyle/>
          <a:p>
            <a:r>
              <a:rPr lang="es-AR" sz="1200" dirty="0" smtClean="0"/>
              <a:t>Moneda constante = Moneda de poder adquisitivo uniforme</a:t>
            </a:r>
          </a:p>
          <a:p>
            <a:r>
              <a:rPr lang="es-AR" sz="1200" dirty="0" smtClean="0"/>
              <a:t>Moneda funcional: bajo ciertas circunstancias puede no ser la moneda de curso legal</a:t>
            </a:r>
          </a:p>
          <a:p>
            <a:endParaRPr lang="es-AR" dirty="0" smtClean="0"/>
          </a:p>
        </p:txBody>
      </p:sp>
      <p:pic>
        <p:nvPicPr>
          <p:cNvPr id="17"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18"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19"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0"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21"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695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395536" y="692696"/>
            <a:ext cx="8458200" cy="914400"/>
          </a:xfrm>
        </p:spPr>
        <p:txBody>
          <a:bodyPr/>
          <a:lstStyle/>
          <a:p>
            <a:pPr eaLnBrk="1" hangingPunct="1"/>
            <a:r>
              <a:rPr lang="es-ES_tradnl" sz="2800" dirty="0" smtClean="0">
                <a:ea typeface="ＭＳ Ｐゴシック" charset="-128"/>
              </a:rPr>
              <a:t>Asignación del resultado en el tiempo</a:t>
            </a:r>
          </a:p>
        </p:txBody>
      </p:sp>
      <p:sp>
        <p:nvSpPr>
          <p:cNvPr id="1896451" name="Rectangle 3"/>
          <p:cNvSpPr>
            <a:spLocks noGrp="1" noChangeArrowheads="1"/>
          </p:cNvSpPr>
          <p:nvPr>
            <p:ph idx="1"/>
          </p:nvPr>
        </p:nvSpPr>
        <p:spPr>
          <a:xfrm>
            <a:off x="323851" y="1268759"/>
            <a:ext cx="8568630" cy="5112569"/>
          </a:xfrm>
        </p:spPr>
        <p:txBody>
          <a:bodyPr/>
          <a:lstStyle/>
          <a:p>
            <a:pPr marL="495300" indent="-419100" eaLnBrk="1" hangingPunct="1">
              <a:lnSpc>
                <a:spcPct val="105000"/>
              </a:lnSpc>
              <a:buFont typeface="Arial" pitchFamily="34" charset="0"/>
              <a:buChar char="•"/>
            </a:pPr>
            <a:r>
              <a:rPr lang="es-ES_tradnl" sz="1600" b="1" dirty="0" smtClean="0">
                <a:solidFill>
                  <a:srgbClr val="000090"/>
                </a:solidFill>
                <a:latin typeface="Arial" charset="0"/>
                <a:ea typeface="ＭＳ Ｐゴシック" charset="-128"/>
                <a:cs typeface="Arial" charset="0"/>
              </a:rPr>
              <a:t>DEPENDE  DE:</a:t>
            </a:r>
          </a:p>
          <a:p>
            <a:pPr marL="495300" indent="-419100" eaLnBrk="1" hangingPunct="1">
              <a:lnSpc>
                <a:spcPct val="105000"/>
              </a:lnSpc>
              <a:buFont typeface="Arial" pitchFamily="34" charset="0"/>
              <a:buChar char="•"/>
            </a:pPr>
            <a:endParaRPr lang="es-ES_tradnl" sz="1600" dirty="0">
              <a:solidFill>
                <a:srgbClr val="000090"/>
              </a:solidFill>
              <a:latin typeface="Arial" charset="0"/>
              <a:ea typeface="ＭＳ Ｐゴシック" charset="-128"/>
              <a:cs typeface="Arial" charset="0"/>
            </a:endParaRPr>
          </a:p>
          <a:p>
            <a:pPr marL="76200" eaLnBrk="1" hangingPunct="1">
              <a:lnSpc>
                <a:spcPct val="105000"/>
              </a:lnSpc>
            </a:pPr>
            <a:endParaRPr lang="es-ES_tradnl" sz="1600" dirty="0">
              <a:solidFill>
                <a:srgbClr val="000090"/>
              </a:solidFill>
              <a:latin typeface="Arial" charset="0"/>
              <a:ea typeface="ＭＳ Ｐゴシック" charset="-128"/>
              <a:cs typeface="Arial" charset="0"/>
            </a:endParaRPr>
          </a:p>
          <a:p>
            <a:pPr marL="677863" lvl="1" indent="-419100">
              <a:lnSpc>
                <a:spcPct val="105000"/>
              </a:lnSpc>
            </a:pPr>
            <a:r>
              <a:rPr lang="es-ES_tradnl" sz="1600" dirty="0" smtClean="0">
                <a:solidFill>
                  <a:srgbClr val="000090"/>
                </a:solidFill>
                <a:latin typeface="Arial" charset="0"/>
                <a:ea typeface="ＭＳ Ｐゴシック" charset="-128"/>
                <a:cs typeface="Arial" charset="0"/>
              </a:rPr>
              <a:t>Bases de medición</a:t>
            </a:r>
          </a:p>
          <a:p>
            <a:pPr marL="677863" lvl="1" indent="-419100">
              <a:lnSpc>
                <a:spcPct val="105000"/>
              </a:lnSpc>
            </a:pPr>
            <a:endParaRPr lang="es-ES_tradnl" sz="1600" dirty="0" smtClean="0">
              <a:solidFill>
                <a:srgbClr val="000090"/>
              </a:solidFill>
              <a:latin typeface="Arial" charset="0"/>
              <a:ea typeface="ＭＳ Ｐゴシック" charset="-128"/>
              <a:cs typeface="Arial" charset="0"/>
            </a:endParaRPr>
          </a:p>
          <a:p>
            <a:pPr marL="677863" lvl="1" indent="-419100">
              <a:lnSpc>
                <a:spcPct val="105000"/>
              </a:lnSpc>
            </a:pPr>
            <a:r>
              <a:rPr lang="es-ES_tradnl" sz="1600" dirty="0">
                <a:solidFill>
                  <a:srgbClr val="000090"/>
                </a:solidFill>
                <a:latin typeface="Arial" charset="0"/>
                <a:ea typeface="ＭＳ Ｐゴシック" charset="-128"/>
                <a:cs typeface="Arial" charset="0"/>
              </a:rPr>
              <a:t>Criterios para el reconocimiento</a:t>
            </a:r>
          </a:p>
          <a:p>
            <a:pPr marL="76200" eaLnBrk="1" hangingPunct="1">
              <a:lnSpc>
                <a:spcPct val="105000"/>
              </a:lnSpc>
            </a:pPr>
            <a:endParaRPr lang="es-ES_tradnl" sz="1600" dirty="0">
              <a:solidFill>
                <a:srgbClr val="000090"/>
              </a:solidFill>
              <a:latin typeface="Arial" charset="0"/>
              <a:ea typeface="ＭＳ Ｐゴシック" charset="-128"/>
              <a:cs typeface="Arial" charset="0"/>
            </a:endParaRPr>
          </a:p>
          <a:p>
            <a:pPr marL="76200" eaLnBrk="1" hangingPunct="1">
              <a:lnSpc>
                <a:spcPct val="105000"/>
              </a:lnSpc>
            </a:pPr>
            <a:endParaRPr lang="es-ES_tradnl" sz="1600" dirty="0" smtClean="0">
              <a:solidFill>
                <a:srgbClr val="000090"/>
              </a:solidFill>
              <a:latin typeface="Arial" charset="0"/>
              <a:ea typeface="ＭＳ Ｐゴシック" charset="-128"/>
              <a:cs typeface="Arial" charset="0"/>
            </a:endParaRPr>
          </a:p>
        </p:txBody>
      </p:sp>
      <p:sp>
        <p:nvSpPr>
          <p:cNvPr id="7171" name="Marcador de número de diapositiva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5600" b="1">
                <a:solidFill>
                  <a:schemeClr val="tx1"/>
                </a:solidFill>
                <a:latin typeface="Arial" charset="0"/>
                <a:ea typeface="ＭＳ Ｐゴシック" charset="-128"/>
              </a:defRPr>
            </a:lvl1pPr>
            <a:lvl2pPr marL="742950" indent="-285750" eaLnBrk="0" hangingPunct="0">
              <a:defRPr sz="5600" b="1">
                <a:solidFill>
                  <a:schemeClr val="tx1"/>
                </a:solidFill>
                <a:latin typeface="Arial" charset="0"/>
                <a:ea typeface="ＭＳ Ｐゴシック" charset="-128"/>
              </a:defRPr>
            </a:lvl2pPr>
            <a:lvl3pPr marL="1143000" indent="-228600" eaLnBrk="0" hangingPunct="0">
              <a:defRPr sz="5600" b="1">
                <a:solidFill>
                  <a:schemeClr val="tx1"/>
                </a:solidFill>
                <a:latin typeface="Arial" charset="0"/>
                <a:ea typeface="ＭＳ Ｐゴシック" charset="-128"/>
              </a:defRPr>
            </a:lvl3pPr>
            <a:lvl4pPr marL="1600200" indent="-228600" eaLnBrk="0" hangingPunct="0">
              <a:defRPr sz="5600" b="1">
                <a:solidFill>
                  <a:schemeClr val="tx1"/>
                </a:solidFill>
                <a:latin typeface="Arial" charset="0"/>
                <a:ea typeface="ＭＳ Ｐゴシック" charset="-128"/>
              </a:defRPr>
            </a:lvl4pPr>
            <a:lvl5pPr marL="2057400" indent="-228600" eaLnBrk="0" hangingPunct="0">
              <a:defRPr sz="5600" b="1">
                <a:solidFill>
                  <a:schemeClr val="tx1"/>
                </a:solidFill>
                <a:latin typeface="Arial" charset="0"/>
                <a:ea typeface="ＭＳ Ｐゴシック" charset="-128"/>
              </a:defRPr>
            </a:lvl5pPr>
            <a:lvl6pPr marL="2514600" indent="-228600" eaLnBrk="0" fontAlgn="base" hangingPunct="0">
              <a:spcBef>
                <a:spcPct val="0"/>
              </a:spcBef>
              <a:spcAft>
                <a:spcPct val="0"/>
              </a:spcAft>
              <a:defRPr sz="5600" b="1">
                <a:solidFill>
                  <a:schemeClr val="tx1"/>
                </a:solidFill>
                <a:latin typeface="Arial" charset="0"/>
                <a:ea typeface="ＭＳ Ｐゴシック" charset="-128"/>
              </a:defRPr>
            </a:lvl6pPr>
            <a:lvl7pPr marL="2971800" indent="-228600" eaLnBrk="0" fontAlgn="base" hangingPunct="0">
              <a:spcBef>
                <a:spcPct val="0"/>
              </a:spcBef>
              <a:spcAft>
                <a:spcPct val="0"/>
              </a:spcAft>
              <a:defRPr sz="5600" b="1">
                <a:solidFill>
                  <a:schemeClr val="tx1"/>
                </a:solidFill>
                <a:latin typeface="Arial" charset="0"/>
                <a:ea typeface="ＭＳ Ｐゴシック" charset="-128"/>
              </a:defRPr>
            </a:lvl7pPr>
            <a:lvl8pPr marL="3429000" indent="-228600" eaLnBrk="0" fontAlgn="base" hangingPunct="0">
              <a:spcBef>
                <a:spcPct val="0"/>
              </a:spcBef>
              <a:spcAft>
                <a:spcPct val="0"/>
              </a:spcAft>
              <a:defRPr sz="5600" b="1">
                <a:solidFill>
                  <a:schemeClr val="tx1"/>
                </a:solidFill>
                <a:latin typeface="Arial" charset="0"/>
                <a:ea typeface="ＭＳ Ｐゴシック" charset="-128"/>
              </a:defRPr>
            </a:lvl8pPr>
            <a:lvl9pPr marL="3886200" indent="-228600" eaLnBrk="0" fontAlgn="base" hangingPunct="0">
              <a:spcBef>
                <a:spcPct val="0"/>
              </a:spcBef>
              <a:spcAft>
                <a:spcPct val="0"/>
              </a:spcAft>
              <a:defRPr sz="5600" b="1">
                <a:solidFill>
                  <a:schemeClr val="tx1"/>
                </a:solidFill>
                <a:latin typeface="Arial" charset="0"/>
                <a:ea typeface="ＭＳ Ｐゴシック" charset="-128"/>
              </a:defRPr>
            </a:lvl9pPr>
          </a:lstStyle>
          <a:p>
            <a:pPr eaLnBrk="1" hangingPunct="1"/>
            <a:fld id="{1A0AF29F-A3DF-4912-A0C2-874953BBA8BA}" type="slidenum">
              <a:rPr lang="es-ES" sz="1200" smtClean="0">
                <a:solidFill>
                  <a:srgbClr val="000090"/>
                </a:solidFill>
              </a:rPr>
              <a:pPr eaLnBrk="1" hangingPunct="1"/>
              <a:t>8</a:t>
            </a:fld>
            <a:endParaRPr lang="es-ES" sz="1200" smtClean="0">
              <a:solidFill>
                <a:srgbClr val="000090"/>
              </a:solidFill>
            </a:endParaRPr>
          </a:p>
        </p:txBody>
      </p:sp>
      <p:pic>
        <p:nvPicPr>
          <p:cNvPr id="5" name="Picture 5"/>
          <p:cNvPicPr>
            <a:picLocks noChangeArrowheads="1"/>
          </p:cNvPicPr>
          <p:nvPr/>
        </p:nvPicPr>
        <p:blipFill>
          <a:blip r:embed="rId3"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78148"/>
      </p:ext>
    </p:extLst>
  </p:cSld>
  <p:clrMapOvr>
    <a:masterClrMapping/>
  </p:clrMapOvr>
  <p:transition>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body" sz="quarter" idx="17"/>
          </p:nvPr>
        </p:nvSpPr>
        <p:spPr>
          <a:xfrm>
            <a:off x="395536" y="692696"/>
            <a:ext cx="8560515" cy="635483"/>
          </a:xfrm>
        </p:spPr>
        <p:txBody>
          <a:bodyPr/>
          <a:lstStyle/>
          <a:p>
            <a:r>
              <a:rPr lang="es-ES_tradnl" sz="2000" dirty="0" smtClean="0">
                <a:ea typeface="ＭＳ Ｐゴシック" charset="-128"/>
              </a:rPr>
              <a:t>Bases de medición contable</a:t>
            </a:r>
            <a:endParaRPr lang="es-AR" sz="2000" noProof="0" dirty="0" smtClean="0"/>
          </a:p>
        </p:txBody>
      </p:sp>
      <p:sp>
        <p:nvSpPr>
          <p:cNvPr id="18435" name="Slide Number Placeholder 4"/>
          <p:cNvSpPr>
            <a:spLocks noGrp="1"/>
          </p:cNvSpPr>
          <p:nvPr>
            <p:ph type="sldNum" sz="quarter" idx="19"/>
          </p:nvPr>
        </p:nvSpPr>
        <p:spPr/>
        <p:txBody>
          <a:bodyPr/>
          <a:lstStyle/>
          <a:p>
            <a:fld id="{48DDF857-466D-43E6-BEE2-7712FBF27DB2}" type="slidenum">
              <a:rPr lang="es-ES" altLang="en-US" smtClean="0"/>
              <a:pPr/>
              <a:t>9</a:t>
            </a:fld>
            <a:endParaRPr lang="es-ES" altLang="en-US" smtClean="0"/>
          </a:p>
        </p:txBody>
      </p:sp>
      <p:sp>
        <p:nvSpPr>
          <p:cNvPr id="16" name="Rectangle 3"/>
          <p:cNvSpPr txBox="1">
            <a:spLocks noChangeArrowheads="1"/>
          </p:cNvSpPr>
          <p:nvPr/>
        </p:nvSpPr>
        <p:spPr>
          <a:xfrm>
            <a:off x="323850" y="1268760"/>
            <a:ext cx="8583613" cy="5112568"/>
          </a:xfrm>
          <a:prstGeom prst="rect">
            <a:avLst/>
          </a:prstGeom>
        </p:spPr>
        <p:txBody>
          <a:bodyPr/>
          <a:lstStyle>
            <a:lvl1pPr marL="325672" indent="-325672" algn="l" defTabSz="434230" rtl="0" eaLnBrk="1" fontAlgn="base" hangingPunct="1">
              <a:spcBef>
                <a:spcPct val="20000"/>
              </a:spcBef>
              <a:spcAft>
                <a:spcPct val="0"/>
              </a:spcAft>
              <a:buFont typeface="Arial" pitchFamily="34" charset="0"/>
              <a:buChar char="•"/>
              <a:defRPr sz="3100" kern="1200">
                <a:solidFill>
                  <a:schemeClr val="tx1"/>
                </a:solidFill>
                <a:latin typeface="+mn-lt"/>
                <a:ea typeface="ヒラギノ角ゴ Pro W3" charset="0"/>
                <a:cs typeface="ヒラギノ角ゴ Pro W3" charset="0"/>
              </a:defRPr>
            </a:lvl1pPr>
            <a:lvl2pPr marL="707015" indent="-271394" algn="l" defTabSz="434230" rtl="0" eaLnBrk="1" fontAlgn="base" hangingPunct="1">
              <a:spcBef>
                <a:spcPct val="20000"/>
              </a:spcBef>
              <a:spcAft>
                <a:spcPct val="0"/>
              </a:spcAft>
              <a:buFont typeface="Arial" pitchFamily="34" charset="0"/>
              <a:buChar char="–"/>
              <a:defRPr sz="2600" kern="1200">
                <a:solidFill>
                  <a:schemeClr val="tx1"/>
                </a:solidFill>
                <a:latin typeface="+mn-lt"/>
                <a:ea typeface="ヒラギノ角ゴ Pro W3" charset="0"/>
                <a:cs typeface="+mn-cs"/>
              </a:defRPr>
            </a:lvl2pPr>
            <a:lvl3pPr marL="1089749" indent="-217115" algn="l" defTabSz="434230" rtl="0" eaLnBrk="1" fontAlgn="base" hangingPunct="1">
              <a:spcBef>
                <a:spcPct val="20000"/>
              </a:spcBef>
              <a:spcAft>
                <a:spcPct val="0"/>
              </a:spcAft>
              <a:buFont typeface="Arial" pitchFamily="34" charset="0"/>
              <a:buChar char="•"/>
              <a:defRPr sz="2300" kern="1200">
                <a:solidFill>
                  <a:schemeClr val="tx1"/>
                </a:solidFill>
                <a:latin typeface="+mn-lt"/>
                <a:ea typeface="ヒラギノ角ゴ Pro W3" charset="0"/>
                <a:cs typeface="+mn-cs"/>
              </a:defRPr>
            </a:lvl3pPr>
            <a:lvl4pPr marL="1525370" indent="-217115" algn="l" defTabSz="434230" rtl="0" eaLnBrk="1" fontAlgn="base" hangingPunct="1">
              <a:spcBef>
                <a:spcPct val="20000"/>
              </a:spcBef>
              <a:spcAft>
                <a:spcPct val="0"/>
              </a:spcAft>
              <a:buFont typeface="Arial" pitchFamily="34" charset="0"/>
              <a:buChar char="–"/>
              <a:defRPr sz="1800" kern="1200">
                <a:solidFill>
                  <a:schemeClr val="tx1"/>
                </a:solidFill>
                <a:latin typeface="+mn-lt"/>
                <a:ea typeface="ヒラギノ角ゴ Pro W3" charset="0"/>
                <a:cs typeface="+mn-cs"/>
              </a:defRPr>
            </a:lvl4pPr>
            <a:lvl5pPr marL="1962383" indent="-217115" algn="l" defTabSz="434230" rtl="0" eaLnBrk="1" fontAlgn="base" hangingPunct="1">
              <a:spcBef>
                <a:spcPct val="20000"/>
              </a:spcBef>
              <a:spcAft>
                <a:spcPct val="0"/>
              </a:spcAft>
              <a:buFont typeface="Arial" pitchFamily="34" charset="0"/>
              <a:buChar char="»"/>
              <a:defRPr sz="1800" kern="1200">
                <a:solidFill>
                  <a:schemeClr val="tx1"/>
                </a:solidFill>
                <a:latin typeface="+mn-lt"/>
                <a:ea typeface="ヒラギノ角ゴ Pro W3" charset="0"/>
                <a:cs typeface="+mn-cs"/>
              </a:defRPr>
            </a:lvl5pPr>
            <a:lvl6pPr marL="2399830" indent="-218167" algn="l" defTabSz="436333" rtl="0" eaLnBrk="1" latinLnBrk="0" hangingPunct="1">
              <a:spcBef>
                <a:spcPct val="20000"/>
              </a:spcBef>
              <a:buFont typeface="Arial"/>
              <a:buChar char="•"/>
              <a:defRPr sz="1800" kern="1200">
                <a:solidFill>
                  <a:schemeClr val="tx1"/>
                </a:solidFill>
                <a:latin typeface="+mn-lt"/>
                <a:ea typeface="+mn-ea"/>
                <a:cs typeface="+mn-cs"/>
              </a:defRPr>
            </a:lvl6pPr>
            <a:lvl7pPr marL="2836163" indent="-218167" algn="l" defTabSz="436333" rtl="0" eaLnBrk="1" latinLnBrk="0" hangingPunct="1">
              <a:spcBef>
                <a:spcPct val="20000"/>
              </a:spcBef>
              <a:buFont typeface="Arial"/>
              <a:buChar char="•"/>
              <a:defRPr sz="1800" kern="1200">
                <a:solidFill>
                  <a:schemeClr val="tx1"/>
                </a:solidFill>
                <a:latin typeface="+mn-lt"/>
                <a:ea typeface="+mn-ea"/>
                <a:cs typeface="+mn-cs"/>
              </a:defRPr>
            </a:lvl7pPr>
            <a:lvl8pPr marL="3272496" indent="-218167" algn="l" defTabSz="436333" rtl="0" eaLnBrk="1" latinLnBrk="0" hangingPunct="1">
              <a:spcBef>
                <a:spcPct val="20000"/>
              </a:spcBef>
              <a:buFont typeface="Arial"/>
              <a:buChar char="•"/>
              <a:defRPr sz="1800" kern="1200">
                <a:solidFill>
                  <a:schemeClr val="tx1"/>
                </a:solidFill>
                <a:latin typeface="+mn-lt"/>
                <a:ea typeface="+mn-ea"/>
                <a:cs typeface="+mn-cs"/>
              </a:defRPr>
            </a:lvl8pPr>
            <a:lvl9pPr marL="3708829" indent="-218167" algn="l" defTabSz="436333" rtl="0" eaLnBrk="1" latinLnBrk="0" hangingPunct="1">
              <a:spcBef>
                <a:spcPct val="20000"/>
              </a:spcBef>
              <a:buFont typeface="Arial"/>
              <a:buChar char="•"/>
              <a:defRPr sz="1800" kern="1200">
                <a:solidFill>
                  <a:schemeClr val="tx1"/>
                </a:solidFill>
                <a:latin typeface="+mn-lt"/>
                <a:ea typeface="+mn-ea"/>
                <a:cs typeface="+mn-cs"/>
              </a:defRPr>
            </a:lvl9pPr>
          </a:lstStyle>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Deberían basarse en lo que resulte más relevante y lleve a una representación más razonable. Esta decisión la toman los emisores de normas contables.</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Los marcos contables suelen admitir la consideración de otras bases, distintas de las aplicables en primera instancia,  cuando a la base de medición más relevante no puede asignársele una medida fiable o ello demanda costos desproporcionados.</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Algunos marcos contables al seleccionar la base de medición consideran el destino previsto para el elemento en cuestión.</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Las bases de medición inciden en la asignación del resultado en el tiempo</a:t>
            </a:r>
          </a:p>
          <a:p>
            <a:pPr marL="419100" indent="-342900">
              <a:lnSpc>
                <a:spcPct val="105000"/>
              </a:lnSpc>
              <a:spcBef>
                <a:spcPts val="0"/>
              </a:spcBef>
              <a:spcAft>
                <a:spcPts val="1200"/>
              </a:spcAft>
              <a:buFont typeface="Wingdings" charset="2"/>
              <a:buChar char="q"/>
            </a:pPr>
            <a:r>
              <a:rPr lang="es-ES_tradnl" sz="2000" dirty="0" smtClean="0">
                <a:solidFill>
                  <a:srgbClr val="000090"/>
                </a:solidFill>
                <a:latin typeface="Arial" charset="0"/>
                <a:ea typeface="ＭＳ Ｐゴシック" charset="-128"/>
                <a:cs typeface="Arial" charset="0"/>
              </a:rPr>
              <a:t>Las bases de medición relevantes pueden variar si el ente deja de ser una “empresa en marcha”</a:t>
            </a:r>
          </a:p>
          <a:p>
            <a:pPr marL="419100" indent="-342900">
              <a:lnSpc>
                <a:spcPct val="105000"/>
              </a:lnSpc>
              <a:spcBef>
                <a:spcPts val="0"/>
              </a:spcBef>
              <a:spcAft>
                <a:spcPts val="1200"/>
              </a:spcAft>
              <a:buFont typeface="Wingdings" charset="2"/>
              <a:buChar char="q"/>
            </a:pPr>
            <a:endParaRPr lang="es-ES_tradnl" sz="2000" dirty="0" smtClean="0">
              <a:solidFill>
                <a:srgbClr val="000090"/>
              </a:solidFill>
              <a:latin typeface="Arial" charset="0"/>
              <a:ea typeface="ＭＳ Ｐゴシック" charset="-128"/>
              <a:cs typeface="Arial" charset="0"/>
            </a:endParaRPr>
          </a:p>
        </p:txBody>
      </p:sp>
      <p:pic>
        <p:nvPicPr>
          <p:cNvPr id="5" name="Picture 5"/>
          <p:cNvPicPr>
            <a:picLocks noChangeArrowheads="1"/>
          </p:cNvPicPr>
          <p:nvPr/>
        </p:nvPicPr>
        <p:blipFill>
          <a:blip r:embed="rId4" cstate="print"/>
          <a:srcRect/>
          <a:stretch>
            <a:fillRect/>
          </a:stretch>
        </p:blipFill>
        <p:spPr bwMode="auto">
          <a:xfrm>
            <a:off x="179512" y="116632"/>
            <a:ext cx="432048" cy="360040"/>
          </a:xfrm>
          <a:prstGeom prst="rect">
            <a:avLst/>
          </a:prstGeom>
          <a:noFill/>
          <a:ln w="12700">
            <a:noFill/>
            <a:miter lim="800000"/>
            <a:headEnd/>
            <a:tailEnd/>
          </a:ln>
          <a:effectLst/>
        </p:spPr>
      </p:pic>
      <p:cxnSp>
        <p:nvCxnSpPr>
          <p:cNvPr id="6" name="7 Conector recto"/>
          <p:cNvCxnSpPr/>
          <p:nvPr/>
        </p:nvCxnSpPr>
        <p:spPr>
          <a:xfrm>
            <a:off x="395536" y="6597352"/>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cxnSp>
        <p:nvCxnSpPr>
          <p:cNvPr id="7" name="6 Conector recto"/>
          <p:cNvCxnSpPr/>
          <p:nvPr/>
        </p:nvCxnSpPr>
        <p:spPr>
          <a:xfrm>
            <a:off x="611560" y="666936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8" name="12 Conector recto"/>
          <p:cNvCxnSpPr/>
          <p:nvPr/>
        </p:nvCxnSpPr>
        <p:spPr>
          <a:xfrm>
            <a:off x="323528" y="548680"/>
            <a:ext cx="8136904" cy="0"/>
          </a:xfrm>
          <a:prstGeom prst="line">
            <a:avLst/>
          </a:prstGeom>
          <a:ln w="8572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9" name="13 Conector recto"/>
          <p:cNvCxnSpPr/>
          <p:nvPr/>
        </p:nvCxnSpPr>
        <p:spPr>
          <a:xfrm>
            <a:off x="467544" y="620688"/>
            <a:ext cx="8208912" cy="0"/>
          </a:xfrm>
          <a:prstGeom prst="line">
            <a:avLst/>
          </a:prstGeom>
          <a:ln w="85725"/>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09567408"/>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UDIO_ID" val="319"/>
  <p:tag name="ELAPSEDTIME" val="289,64"/>
  <p:tag name="ARTICULATE_SLIDE_PAUSE" val="1"/>
  <p:tag name="ARTICULATE_NAV_LEVEL" val="1"/>
  <p:tag name="ARTICULATE_SLIDE_PRESENTER" val="Domingo M. Marchese"/>
  <p:tag name="ARTICULATE_SLIDE_PRESENTER_GUID" val="611A7D932AC1"/>
  <p:tag name="ARTICULATE_PLAYLIST_ID" val="-1"/>
  <p:tag name="ARTICULATE_LOCK_SLIDE" val="0"/>
  <p:tag name="ARTICULATE_SLIDE_GUID" val="d243d1f6-eadc-43c7-ad77-9b14dcefd319"/>
  <p:tag name="ARTICULATE_SLIDE_NAV" val="4"/>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2.xml><?xml version="1.0" encoding="utf-8"?>
<p:tagLst xmlns:a="http://schemas.openxmlformats.org/drawingml/2006/main" xmlns:r="http://schemas.openxmlformats.org/officeDocument/2006/relationships" xmlns:p="http://schemas.openxmlformats.org/presentationml/2006/main">
  <p:tag name="AUDIO_ID" val="319"/>
  <p:tag name="ELAPSEDTIME" val="289,64"/>
  <p:tag name="ARTICULATE_SLIDE_PAUSE" val="1"/>
  <p:tag name="ARTICULATE_NAV_LEVEL" val="1"/>
  <p:tag name="ARTICULATE_SLIDE_PRESENTER" val="Domingo M. Marchese"/>
  <p:tag name="ARTICULATE_SLIDE_PRESENTER_GUID" val="611A7D932AC1"/>
  <p:tag name="ARTICULATE_PLAYLIST_ID" val="-1"/>
  <p:tag name="ARTICULATE_LOCK_SLIDE" val="0"/>
  <p:tag name="ARTICULATE_SLIDE_GUID" val="d243d1f6-eadc-43c7-ad77-9b14dcefd319"/>
  <p:tag name="ARTICULATE_SLIDE_NAV" val="4"/>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0uy9cPoXIka_xjt35BcYNw"/>
</p:tagLst>
</file>

<file path=ppt/tags/tag5.xml><?xml version="1.0" encoding="utf-8"?>
<p:tagLst xmlns:a="http://schemas.openxmlformats.org/drawingml/2006/main" xmlns:r="http://schemas.openxmlformats.org/officeDocument/2006/relationships" xmlns:p="http://schemas.openxmlformats.org/presentationml/2006/main">
  <p:tag name="AUDIO_ID" val="319"/>
  <p:tag name="ELAPSEDTIME" val="289,64"/>
  <p:tag name="ARTICULATE_SLIDE_PAUSE" val="1"/>
  <p:tag name="ARTICULATE_NAV_LEVEL" val="1"/>
  <p:tag name="ARTICULATE_SLIDE_PRESENTER" val="Domingo M. Marchese"/>
  <p:tag name="ARTICULATE_SLIDE_PRESENTER_GUID" val="611A7D932AC1"/>
  <p:tag name="ARTICULATE_PLAYLIST_ID" val="-1"/>
  <p:tag name="ARTICULATE_LOCK_SLIDE" val="0"/>
  <p:tag name="ARTICULATE_SLIDE_GUID" val="d243d1f6-eadc-43c7-ad77-9b14dcefd319"/>
  <p:tag name="ARTICULATE_SLIDE_NAV" val="4"/>
</p:tagLst>
</file>

<file path=ppt/tags/tag6.xml><?xml version="1.0" encoding="utf-8"?>
<p:tagLst xmlns:a="http://schemas.openxmlformats.org/drawingml/2006/main" xmlns:r="http://schemas.openxmlformats.org/officeDocument/2006/relationships" xmlns:p="http://schemas.openxmlformats.org/presentationml/2006/main">
  <p:tag name="AUDIO_ID" val="319"/>
  <p:tag name="ELAPSEDTIME" val="289,64"/>
  <p:tag name="ARTICULATE_SLIDE_PAUSE" val="1"/>
  <p:tag name="ARTICULATE_NAV_LEVEL" val="1"/>
  <p:tag name="ARTICULATE_SLIDE_PRESENTER" val="Domingo M. Marchese"/>
  <p:tag name="ARTICULATE_SLIDE_PRESENTER_GUID" val="611A7D932AC1"/>
  <p:tag name="ARTICULATE_PLAYLIST_ID" val="-1"/>
  <p:tag name="ARTICULATE_LOCK_SLIDE" val="0"/>
  <p:tag name="ARTICULATE_SLIDE_GUID" val="d243d1f6-eadc-43c7-ad77-9b14dcefd319"/>
  <p:tag name="ARTICULATE_SLIDE_NAV" val="4"/>
</p:tagLst>
</file>

<file path=ppt/tags/tag7.xml><?xml version="1.0" encoding="utf-8"?>
<p:tagLst xmlns:a="http://schemas.openxmlformats.org/drawingml/2006/main" xmlns:r="http://schemas.openxmlformats.org/officeDocument/2006/relationships" xmlns:p="http://schemas.openxmlformats.org/presentationml/2006/main">
  <p:tag name="AUDIO_ID" val="319"/>
  <p:tag name="ELAPSEDTIME" val="289,64"/>
  <p:tag name="ARTICULATE_SLIDE_PAUSE" val="1"/>
  <p:tag name="ARTICULATE_NAV_LEVEL" val="1"/>
  <p:tag name="ARTICULATE_SLIDE_PRESENTER" val="Domingo M. Marchese"/>
  <p:tag name="ARTICULATE_SLIDE_PRESENTER_GUID" val="611A7D932AC1"/>
  <p:tag name="ARTICULATE_PLAYLIST_ID" val="-1"/>
  <p:tag name="ARTICULATE_LOCK_SLIDE" val="0"/>
  <p:tag name="ARTICULATE_SLIDE_GUID" val="d243d1f6-eadc-43c7-ad77-9b14dcefd319"/>
  <p:tag name="ARTICULATE_SLIDE_NAV" val="4"/>
</p:tagLst>
</file>

<file path=ppt/tags/tag8.xml><?xml version="1.0" encoding="utf-8"?>
<p:tagLst xmlns:a="http://schemas.openxmlformats.org/drawingml/2006/main" xmlns:r="http://schemas.openxmlformats.org/officeDocument/2006/relationships" xmlns:p="http://schemas.openxmlformats.org/presentationml/2006/main">
  <p:tag name="AUDIO_ID" val="319"/>
  <p:tag name="ELAPSEDTIME" val="289,64"/>
  <p:tag name="ARTICULATE_SLIDE_PAUSE" val="1"/>
  <p:tag name="ARTICULATE_NAV_LEVEL" val="1"/>
  <p:tag name="ARTICULATE_SLIDE_PRESENTER" val="Domingo M. Marchese"/>
  <p:tag name="ARTICULATE_SLIDE_PRESENTER_GUID" val="611A7D932AC1"/>
  <p:tag name="ARTICULATE_PLAYLIST_ID" val="-1"/>
  <p:tag name="ARTICULATE_LOCK_SLIDE" val="0"/>
  <p:tag name="ARTICULATE_SLIDE_GUID" val="d243d1f6-eadc-43c7-ad77-9b14dcefd319"/>
  <p:tag name="ARTICULATE_SLIDE_NAV" val="4"/>
</p:tagLst>
</file>

<file path=ppt/tags/tag9.xml><?xml version="1.0" encoding="utf-8"?>
<p:tagLst xmlns:a="http://schemas.openxmlformats.org/drawingml/2006/main" xmlns:r="http://schemas.openxmlformats.org/officeDocument/2006/relationships" xmlns:p="http://schemas.openxmlformats.org/presentationml/2006/main">
  <p:tag name="AUDIO_ID" val="319"/>
  <p:tag name="ELAPSEDTIME" val="289,64"/>
  <p:tag name="ARTICULATE_SLIDE_PAUSE" val="1"/>
  <p:tag name="ARTICULATE_NAV_LEVEL" val="1"/>
  <p:tag name="ARTICULATE_SLIDE_PRESENTER" val="Domingo M. Marchese"/>
  <p:tag name="ARTICULATE_SLIDE_PRESENTER_GUID" val="611A7D932AC1"/>
  <p:tag name="ARTICULATE_PLAYLIST_ID" val="-1"/>
  <p:tag name="ARTICULATE_LOCK_SLIDE" val="0"/>
  <p:tag name="ARTICULATE_SLIDE_GUID" val="d243d1f6-eadc-43c7-ad77-9b14dcefd319"/>
  <p:tag name="ARTICULATE_SLIDE_NAV" val="4"/>
</p:tagLst>
</file>

<file path=ppt/theme/theme1.xml><?xml version="1.0" encoding="utf-8"?>
<a:theme xmlns:a="http://schemas.openxmlformats.org/drawingml/2006/main" name="Deloitte">
  <a:themeElements>
    <a:clrScheme name="Deloitte">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Deloit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Template>
  <TotalTime>3262</TotalTime>
  <Words>1741</Words>
  <Application>Microsoft Office PowerPoint</Application>
  <PresentationFormat>Presentación en pantalla (4:3)</PresentationFormat>
  <Paragraphs>245</Paragraphs>
  <Slides>22</Slides>
  <Notes>18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22</vt:i4>
      </vt:variant>
    </vt:vector>
  </HeadingPairs>
  <TitlesOfParts>
    <vt:vector size="30" baseType="lpstr">
      <vt:lpstr>ＭＳ Ｐゴシック</vt:lpstr>
      <vt:lpstr>Arial</vt:lpstr>
      <vt:lpstr>Calibri</vt:lpstr>
      <vt:lpstr>Lucida Fax</vt:lpstr>
      <vt:lpstr>Times New Roman</vt:lpstr>
      <vt:lpstr>Wingdings</vt:lpstr>
      <vt:lpstr>ヒラギノ角ゴ Pro W3</vt:lpstr>
      <vt:lpstr>Deloitte</vt:lpstr>
      <vt:lpstr>Presentación de PowerPoint</vt:lpstr>
      <vt:lpstr>Las tres cuestiones contables fundamentales</vt:lpstr>
      <vt:lpstr>Distinguir entre ajuste de la unidad de medida y variación del valor  (distinción entre unidad de medida y base de medición)</vt:lpstr>
      <vt:lpstr>Mantenimiento del capital</vt:lpstr>
      <vt:lpstr>Unidad de medida</vt:lpstr>
      <vt:lpstr>Moneda funcional (NIC 21) Este concepto no existe en las normas argentinas</vt:lpstr>
      <vt:lpstr>Presentación de PowerPoint</vt:lpstr>
      <vt:lpstr>Asignación del resultado en el tiempo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Bases para la medición de activos  y pasivos financieros</vt:lpstr>
      <vt:lpstr>VALOR LÍMITE  =  VALOR RECUPERABLE</vt:lpstr>
      <vt:lpstr>Presentación de PowerPoint</vt:lpstr>
      <vt:lpstr>CASO BASE 1</vt:lpstr>
      <vt:lpstr>CASO BASE 2</vt:lpstr>
      <vt:lpstr>Concepto de unidad de cuenta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Milagros</dc:creator>
  <cp:lastModifiedBy>Fermin</cp:lastModifiedBy>
  <cp:revision>184</cp:revision>
  <cp:lastPrinted>2020-03-29T20:26:59Z</cp:lastPrinted>
  <dcterms:created xsi:type="dcterms:W3CDTF">2013-08-06T01:05:53Z</dcterms:created>
  <dcterms:modified xsi:type="dcterms:W3CDTF">2022-02-21T14:20:31Z</dcterms:modified>
</cp:coreProperties>
</file>