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30"/>
  </p:notesMasterIdLst>
  <p:sldIdLst>
    <p:sldId id="394" r:id="rId2"/>
    <p:sldId id="397" r:id="rId3"/>
    <p:sldId id="415" r:id="rId4"/>
    <p:sldId id="418" r:id="rId5"/>
    <p:sldId id="419" r:id="rId6"/>
    <p:sldId id="414" r:id="rId7"/>
    <p:sldId id="395" r:id="rId8"/>
    <p:sldId id="391" r:id="rId9"/>
    <p:sldId id="356" r:id="rId10"/>
    <p:sldId id="400" r:id="rId11"/>
    <p:sldId id="399" r:id="rId12"/>
    <p:sldId id="359" r:id="rId13"/>
    <p:sldId id="421" r:id="rId14"/>
    <p:sldId id="422" r:id="rId15"/>
    <p:sldId id="369" r:id="rId16"/>
    <p:sldId id="396" r:id="rId17"/>
    <p:sldId id="385" r:id="rId18"/>
    <p:sldId id="383" r:id="rId19"/>
    <p:sldId id="401" r:id="rId20"/>
    <p:sldId id="403" r:id="rId21"/>
    <p:sldId id="404" r:id="rId22"/>
    <p:sldId id="405" r:id="rId23"/>
    <p:sldId id="408" r:id="rId24"/>
    <p:sldId id="409" r:id="rId25"/>
    <p:sldId id="410" r:id="rId26"/>
    <p:sldId id="411" r:id="rId27"/>
    <p:sldId id="412" r:id="rId28"/>
    <p:sldId id="413" r:id="rId2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BCB"/>
    <a:srgbClr val="E886BE"/>
    <a:srgbClr val="B6FD9D"/>
    <a:srgbClr val="B2FE74"/>
    <a:srgbClr val="7FDAF3"/>
    <a:srgbClr val="8EE4A7"/>
    <a:srgbClr val="D09DD1"/>
    <a:srgbClr val="F9F9BF"/>
    <a:srgbClr val="F7DAAF"/>
    <a:srgbClr val="A2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4" autoAdjust="0"/>
    <p:restoredTop sz="85877" autoAdjust="0"/>
  </p:normalViewPr>
  <p:slideViewPr>
    <p:cSldViewPr>
      <p:cViewPr varScale="1">
        <p:scale>
          <a:sx n="75" d="100"/>
          <a:sy n="75" d="100"/>
        </p:scale>
        <p:origin x="110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FA95F-464D-4948-A15D-1F87A66DDDD5}" type="datetimeFigureOut">
              <a:rPr lang="es-AR" smtClean="0"/>
              <a:pPr/>
              <a:t>6/9/2021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C34E1-EF3F-4B4A-8F19-EBD046C969A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48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C34E1-EF3F-4B4A-8F19-EBD046C969A7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25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C34E1-EF3F-4B4A-8F19-EBD046C969A7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088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6ABD-4DC0-445A-9FB2-1B89EC67FDEC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A2E-1085-4E82-AB5A-FB6B82E86AFD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3FF-1912-4E62-AA66-8821DC9BA0F6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96B2-3564-48B2-A44A-B14ED59D9916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347-952F-472A-A261-94BE68D61388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F07F-BA98-40C5-BA79-222432BFCE42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1C88-69B3-40DF-9AB3-7126ADC2433E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9FD5-99A0-44E9-9D58-AD6085AA65B2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030B-567D-4444-8509-4F5784E171CA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B15A-ADA2-4942-9161-D31D44E05952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A9FC-AD64-40E7-9193-18621E8C4002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B591-DEF4-49D2-AE95-B17DA9634E46}" type="datetime1">
              <a:rPr lang="es-AR" smtClean="0"/>
              <a:pPr/>
              <a:t>6/9/2021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980728"/>
            <a:ext cx="7704856" cy="24811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REGISTRACIÓN DE OPERACIONES BÁSICAS</a:t>
            </a:r>
          </a:p>
          <a:p>
            <a:pPr algn="ctr">
              <a:buNone/>
            </a:pPr>
            <a:r>
              <a:rPr lang="es-ES_tradnl" sz="18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Unidad 6 – parte 1</a:t>
            </a:r>
            <a:endParaRPr lang="es-AR" sz="1800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683568" y="47667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323528" y="2852936"/>
            <a:ext cx="864096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/>
              <a:t>Algunos contratos importantes: compraventa, suministro, locación, obra o servicio, leasing y permuta. Circuitos administrativos básicos. Documentación </a:t>
            </a:r>
            <a:r>
              <a:rPr lang="es-ES" sz="1600" dirty="0" err="1" smtClean="0"/>
              <a:t>respaldatoria</a:t>
            </a:r>
            <a:r>
              <a:rPr lang="es-ES" sz="1600" dirty="0" smtClean="0"/>
              <a:t>. El contrato de compraventa. Compras y ventas de mercaderías, de bienes de uso y de bienes intangibles. Operaciones al contado y a crédito. La cuenta corriente comercial. Anticipos a proveedores y anticipos de clientes. </a:t>
            </a:r>
          </a:p>
          <a:p>
            <a:pPr algn="just"/>
            <a:endParaRPr lang="es-ES" sz="1600" dirty="0" smtClean="0"/>
          </a:p>
          <a:p>
            <a:pPr algn="just"/>
            <a:r>
              <a:rPr lang="es-ES" sz="1600" dirty="0" smtClean="0"/>
              <a:t>Los medios de pago y de cobro. Cheques comunes y diferidos. Tarjetas de crédito. Pagarés. Impuesto al valor agregado e impuesto sobre los ingresos brutos. Fondo fijo. Transacciones bancarias: depósitos y extracciones. Descuento y endoso de cheques y documentos.</a:t>
            </a:r>
          </a:p>
          <a:p>
            <a:pPr algn="just"/>
            <a:endParaRPr lang="es-ES" sz="1600" dirty="0" smtClean="0"/>
          </a:p>
          <a:p>
            <a:pPr algn="just"/>
            <a:r>
              <a:rPr lang="es-ES" sz="1600" dirty="0" smtClean="0"/>
              <a:t>Devoluciones. Bonificaciones y descuentos comerciales. Descuentos por pronto pago y cargos financieros. Medición e imputación de los costos e ingresos financieros. Componentes financieros implícitos y explícitos. Operaciones de compraventa en moneda extranjera. Mejoras, reparaciones, gastos de mantenimiento, reemplazos, inspecciones mayores, gastos de desmantelamiento. Permutas.</a:t>
            </a:r>
            <a:endParaRPr lang="es-AR" sz="1600" dirty="0" smtClean="0"/>
          </a:p>
          <a:p>
            <a:pPr algn="just"/>
            <a:endParaRPr lang="es-AR" dirty="0" smtClean="0"/>
          </a:p>
          <a:p>
            <a:pPr algn="just"/>
            <a:endParaRPr lang="es-AR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81359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685800" y="609600"/>
            <a:ext cx="77724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MODALIDADES DE</a:t>
            </a:r>
            <a:r>
              <a:rPr kumimoji="0" lang="es-A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VENTA Y COBRANZA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95536" y="1341438"/>
            <a:ext cx="8280152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600" dirty="0" smtClean="0"/>
              <a:t>Modalidad de venta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sz="2000" dirty="0" smtClean="0"/>
              <a:t>Contado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sz="2000" dirty="0" smtClean="0"/>
              <a:t>Cuenta corriente comercial (+A  Deudores por Ventas)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sz="2000" dirty="0" smtClean="0"/>
              <a:t>Documentado (+A Documentos a cobrar)</a:t>
            </a:r>
            <a:r>
              <a:rPr lang="es-ES_tradnl" sz="2600" dirty="0" smtClean="0"/>
              <a:t>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sz="2000" dirty="0" smtClean="0"/>
              <a:t>Tarjeta de crédito (+A Cupones a cobrar)</a:t>
            </a:r>
            <a:r>
              <a:rPr lang="es-ES_tradnl" sz="2600" dirty="0" smtClean="0"/>
              <a:t>     </a:t>
            </a:r>
          </a:p>
          <a:p>
            <a:pPr>
              <a:spcBef>
                <a:spcPct val="50000"/>
              </a:spcBef>
            </a:pPr>
            <a:r>
              <a:rPr lang="es-ES_tradnl" sz="2600" dirty="0" smtClean="0">
                <a:latin typeface="+mj-lt"/>
              </a:rPr>
              <a:t>Cobranza  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sz="2000" dirty="0" smtClean="0">
                <a:latin typeface="+mj-lt"/>
              </a:rPr>
              <a:t>Efectivo (+A Caja)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sz="2000" dirty="0" smtClean="0">
                <a:latin typeface="+mj-lt"/>
              </a:rPr>
              <a:t>Cheque al día (+A Valores a depositar)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sz="2000" dirty="0" smtClean="0">
                <a:latin typeface="+mj-lt"/>
              </a:rPr>
              <a:t>Cheque diferido (+A Cheques diferidos a cobrar)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sz="2000" dirty="0" smtClean="0">
                <a:latin typeface="+mj-lt"/>
              </a:rPr>
              <a:t>Transferencia bancaria (+A Banco “X” c/c)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s-ES_tradnl" sz="2000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s-ES_tradnl" sz="2600" dirty="0" smtClean="0">
                <a:latin typeface="+mj-lt"/>
              </a:rPr>
              <a:t>		</a:t>
            </a:r>
            <a:endParaRPr lang="es-ES_tradnl" sz="2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685800" y="609600"/>
            <a:ext cx="77724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MODALIDADES DE</a:t>
            </a:r>
            <a:r>
              <a:rPr kumimoji="0" lang="es-A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COMPRA Y PAGO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95536" y="1268760"/>
            <a:ext cx="828015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b="1" dirty="0" smtClean="0"/>
              <a:t>Modalidad de compra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dirty="0" smtClean="0"/>
              <a:t>Al contado (A-  por salida de fondos)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dirty="0" smtClean="0"/>
              <a:t>En cta. cte. comercial (P+   Proveedores)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dirty="0" smtClean="0"/>
              <a:t>Documentado   (P+   Documentos a pagar)</a:t>
            </a:r>
          </a:p>
          <a:p>
            <a:pPr marL="914400" lvl="1" indent="-457200">
              <a:spcBef>
                <a:spcPct val="50000"/>
              </a:spcBef>
            </a:pPr>
            <a:r>
              <a:rPr lang="es-ES_tradnl" dirty="0" smtClean="0"/>
              <a:t>   </a:t>
            </a:r>
          </a:p>
          <a:p>
            <a:pPr>
              <a:spcBef>
                <a:spcPct val="50000"/>
              </a:spcBef>
            </a:pPr>
            <a:r>
              <a:rPr lang="es-ES_tradnl" b="1" dirty="0" smtClean="0">
                <a:latin typeface="+mj-lt"/>
              </a:rPr>
              <a:t>Pago  </a:t>
            </a:r>
            <a:r>
              <a:rPr lang="es-ES_tradnl" dirty="0" smtClean="0">
                <a:latin typeface="+mj-lt"/>
              </a:rPr>
              <a:t>  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dirty="0" smtClean="0"/>
              <a:t>Efectivo  (A-     Caja)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dirty="0" smtClean="0"/>
              <a:t>Cheque  (A-      Banco XX c/c)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dirty="0" smtClean="0"/>
              <a:t>Cheque diferido (P+  Cheque diferido a pagar Banco XX)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dirty="0" smtClean="0"/>
              <a:t>Transferencia bancaria (A-   Banco XX c/c)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dirty="0" smtClean="0"/>
              <a:t>Otros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s-ES_tradnl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s-ES_tradnl" dirty="0" smtClean="0">
                <a:latin typeface="+mj-lt"/>
              </a:rPr>
              <a:t>	</a:t>
            </a:r>
            <a:endParaRPr lang="es-ES_tradnl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685800" y="609600"/>
            <a:ext cx="77724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 CHEQUE</a:t>
            </a:r>
          </a:p>
        </p:txBody>
      </p:sp>
      <p:sp>
        <p:nvSpPr>
          <p:cNvPr id="15" name="14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s-AR" sz="2600" dirty="0" smtClean="0"/>
              <a:t>La orden pura y simple de pagar una suma de dinero por parte del banco girado.</a:t>
            </a:r>
          </a:p>
          <a:p>
            <a:endParaRPr lang="es-AR" sz="2600" dirty="0" smtClean="0"/>
          </a:p>
          <a:p>
            <a:r>
              <a:rPr lang="es-AR" sz="2600" dirty="0" smtClean="0"/>
              <a:t>Hay dos </a:t>
            </a:r>
            <a:r>
              <a:rPr lang="es-AR" sz="2600" u="sng" dirty="0" smtClean="0"/>
              <a:t>tipos</a:t>
            </a:r>
            <a:r>
              <a:rPr lang="es-AR" sz="2600" dirty="0" smtClean="0"/>
              <a:t> de cheques:</a:t>
            </a:r>
          </a:p>
          <a:p>
            <a:pPr lvl="1"/>
            <a:r>
              <a:rPr lang="es-AR" sz="2600" dirty="0" smtClean="0"/>
              <a:t>Comunes: pagaderos a la vista</a:t>
            </a:r>
          </a:p>
          <a:p>
            <a:pPr lvl="1"/>
            <a:r>
              <a:rPr lang="es-AR" sz="2600" dirty="0" smtClean="0"/>
              <a:t>De pago diferido: librado a días vista</a:t>
            </a:r>
          </a:p>
          <a:p>
            <a:endParaRPr lang="es-AR" sz="2600" dirty="0" smtClean="0"/>
          </a:p>
          <a:p>
            <a:r>
              <a:rPr lang="es-AR" sz="2600" dirty="0" smtClean="0"/>
              <a:t>Combinaciones para hacerlos:</a:t>
            </a:r>
          </a:p>
          <a:p>
            <a:pPr lvl="1"/>
            <a:r>
              <a:rPr lang="es-AR" sz="2600" dirty="0" smtClean="0"/>
              <a:t>Cruzados/ No cruzados</a:t>
            </a:r>
          </a:p>
          <a:p>
            <a:pPr lvl="1"/>
            <a:r>
              <a:rPr lang="es-AR" sz="2600" dirty="0" smtClean="0"/>
              <a:t>A la orden/ al portador / No a la orden</a:t>
            </a:r>
            <a:endParaRPr lang="es-AR" sz="2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4" name="AutoShape 2" descr="Cuáles son los tipos de chequ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AutoShape 4" descr="Cuáles son los tipos de chequ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340" y="1268760"/>
            <a:ext cx="9231340" cy="42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14</a:t>
            </a:fld>
            <a:endParaRPr lang="es-AR"/>
          </a:p>
        </p:txBody>
      </p:sp>
      <p:pic>
        <p:nvPicPr>
          <p:cNvPr id="4098" name="Picture 2" descr="Qué es un cheque de pago diferido? - Rank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" y="476671"/>
            <a:ext cx="9039184" cy="37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15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755576" y="620688"/>
            <a:ext cx="7772400" cy="874713"/>
          </a:xfrm>
        </p:spPr>
        <p:txBody>
          <a:bodyPr>
            <a:normAutofit fontScale="90000"/>
          </a:bodyPr>
          <a:lstStyle/>
          <a:p>
            <a:r>
              <a:rPr lang="es-ES" sz="2800" b="1" dirty="0" smtClean="0"/>
              <a:t>CUESTIONES A CONSIDERAR EN RELACIÓN CON LA COMPRAVENTA</a:t>
            </a:r>
            <a:endParaRPr lang="es-AR" sz="2800" b="1" dirty="0" smtClean="0"/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5256212"/>
          </a:xfrm>
        </p:spPr>
        <p:txBody>
          <a:bodyPr>
            <a:normAutofit/>
          </a:bodyPr>
          <a:lstStyle/>
          <a:p>
            <a:r>
              <a:rPr lang="es-ES" sz="2600" dirty="0" smtClean="0"/>
              <a:t>Impuesto al valor agregado</a:t>
            </a:r>
          </a:p>
          <a:p>
            <a:r>
              <a:rPr lang="es-ES" sz="2600" dirty="0" smtClean="0"/>
              <a:t>Anticipos y su posterior cancelación</a:t>
            </a:r>
          </a:p>
          <a:p>
            <a:r>
              <a:rPr lang="es-ES" sz="2600" dirty="0" smtClean="0"/>
              <a:t>Devoluciones</a:t>
            </a:r>
          </a:p>
          <a:p>
            <a:r>
              <a:rPr lang="es-ES" sz="2600" dirty="0" smtClean="0"/>
              <a:t>Descuentos comerciales o bonificaciones</a:t>
            </a:r>
          </a:p>
          <a:p>
            <a:r>
              <a:rPr lang="es-AR" sz="2600" dirty="0" smtClean="0"/>
              <a:t>Interés </a:t>
            </a:r>
          </a:p>
          <a:p>
            <a:pPr lvl="1"/>
            <a:r>
              <a:rPr lang="es-ES" sz="2200" dirty="0" smtClean="0"/>
              <a:t>Explícito</a:t>
            </a:r>
          </a:p>
          <a:p>
            <a:pPr lvl="1"/>
            <a:r>
              <a:rPr lang="es-ES" sz="2200" dirty="0" smtClean="0"/>
              <a:t>Implícito</a:t>
            </a:r>
            <a:endParaRPr lang="es-AR" sz="22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16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755576" y="620688"/>
            <a:ext cx="7772400" cy="874713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¿QUÉ ES EL IVA (IMPUESTO AL VALOR AGREGADO)?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5256212"/>
          </a:xfrm>
        </p:spPr>
        <p:txBody>
          <a:bodyPr>
            <a:normAutofit/>
          </a:bodyPr>
          <a:lstStyle/>
          <a:p>
            <a:r>
              <a:rPr lang="es-AR" sz="2600" dirty="0" smtClean="0"/>
              <a:t>Concepto general: grava la venta de cosas muebles, locaciones, servicios, cuando se realicen con habitualidad.</a:t>
            </a:r>
          </a:p>
          <a:p>
            <a:r>
              <a:rPr lang="es-AR" sz="2600" dirty="0" smtClean="0"/>
              <a:t>El sujeto obligado al pago puede deducir el IVA abonado en las compras de bienes y servicios gravados.</a:t>
            </a:r>
          </a:p>
          <a:p>
            <a:r>
              <a:rPr lang="es-AR" sz="2600" dirty="0" smtClean="0"/>
              <a:t>Créditos fiscales: importes de IVA abonados en las compras</a:t>
            </a:r>
          </a:p>
          <a:p>
            <a:r>
              <a:rPr lang="es-AR" sz="2600" dirty="0" smtClean="0"/>
              <a:t>Débitos fiscales: importes adeudados por las ventas realizadas.</a:t>
            </a:r>
          </a:p>
          <a:p>
            <a:r>
              <a:rPr lang="es-AR" sz="2600" dirty="0" smtClean="0"/>
              <a:t>Posición fiscal mensual: saldo a favor o saldo a pagar</a:t>
            </a:r>
          </a:p>
        </p:txBody>
      </p:sp>
    </p:spTree>
    <p:extLst>
      <p:ext uri="{BB962C8B-B14F-4D97-AF65-F5344CB8AC3E}">
        <p14:creationId xmlns:p14="http://schemas.microsoft.com/office/powerpoint/2010/main" val="3941816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17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755576" y="620688"/>
            <a:ext cx="7772400" cy="874713"/>
          </a:xfrm>
        </p:spPr>
        <p:txBody>
          <a:bodyPr>
            <a:normAutofit fontScale="90000"/>
          </a:bodyPr>
          <a:lstStyle/>
          <a:p>
            <a:r>
              <a:rPr lang="es-AR" sz="2800" b="1" dirty="0" smtClean="0"/>
              <a:t>Importes a considerar contablemente cuando se realiza una venta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11560" y="2132856"/>
            <a:ext cx="8352928" cy="502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>
                <a:latin typeface="Calibri" pitchFamily="34" charset="0"/>
              </a:rPr>
              <a:t> </a:t>
            </a:r>
            <a:r>
              <a:rPr lang="es-ES_tradnl" sz="2600" dirty="0" smtClean="0">
                <a:latin typeface="Calibri" pitchFamily="34" charset="0"/>
              </a:rPr>
              <a:t>Total facturado = Precio de venta (P) + IVA</a:t>
            </a:r>
          </a:p>
          <a:p>
            <a:pPr>
              <a:spcBef>
                <a:spcPct val="50000"/>
              </a:spcBef>
            </a:pPr>
            <a:r>
              <a:rPr lang="es-ES_tradnl" sz="2600" dirty="0" smtClean="0">
                <a:latin typeface="Calibri" pitchFamily="34" charset="0"/>
              </a:rPr>
              <a:t>O sea: P + IVA = P + P x 0,21= P x1,21</a:t>
            </a:r>
          </a:p>
          <a:p>
            <a:pPr>
              <a:spcBef>
                <a:spcPct val="50000"/>
              </a:spcBef>
            </a:pPr>
            <a:r>
              <a:rPr lang="es-ES_tradnl" sz="2600" dirty="0" smtClean="0">
                <a:latin typeface="Calibri" pitchFamily="34" charset="0"/>
              </a:rPr>
              <a:t>Por lo tanto: P = (P + IVA) / 1,21</a:t>
            </a:r>
          </a:p>
          <a:p>
            <a:pPr>
              <a:spcBef>
                <a:spcPct val="50000"/>
              </a:spcBef>
            </a:pPr>
            <a:r>
              <a:rPr lang="es-ES_tradnl" sz="2600" dirty="0">
                <a:latin typeface="Calibri" pitchFamily="34" charset="0"/>
              </a:rPr>
              <a:t> </a:t>
            </a:r>
            <a:r>
              <a:rPr lang="es-ES_tradnl" sz="2600" dirty="0" smtClean="0">
                <a:latin typeface="Calibri" pitchFamily="34" charset="0"/>
              </a:rPr>
              <a:t>                      IVA= P x 0,21</a:t>
            </a:r>
            <a:r>
              <a:rPr lang="es-ES_tradnl" sz="2600" u="sng" dirty="0" smtClean="0">
                <a:latin typeface="Calibri" pitchFamily="34" charset="0"/>
              </a:rPr>
              <a:t>              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 smtClean="0">
                <a:latin typeface="Calibri" pitchFamily="34" charset="0"/>
              </a:rPr>
              <a:t> P = Precio de venta (establecido por el ente, en principio, con un margen que genere una ganancia)</a:t>
            </a:r>
            <a:endParaRPr lang="es-ES_tradnl" sz="2600" dirty="0">
              <a:latin typeface="Calibri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>
                <a:latin typeface="Calibri" pitchFamily="34" charset="0"/>
              </a:rPr>
              <a:t> </a:t>
            </a:r>
            <a:r>
              <a:rPr lang="es-ES_tradnl" sz="2300" dirty="0" smtClean="0">
                <a:latin typeface="Calibri" pitchFamily="34" charset="0"/>
              </a:rPr>
              <a:t>IVA = Impuesto que se le debe al Fisco (IVA débito fiscal) = Pasivo</a:t>
            </a:r>
          </a:p>
          <a:p>
            <a:pPr algn="ctr">
              <a:spcBef>
                <a:spcPct val="50000"/>
              </a:spcBef>
            </a:pPr>
            <a:r>
              <a:rPr lang="es-ES_tradnl" sz="2300" b="1" i="1" dirty="0" smtClean="0">
                <a:latin typeface="Calibri" pitchFamily="34" charset="0"/>
              </a:rPr>
              <a:t>El IVA DF es un pasivo. No es Venta. </a:t>
            </a:r>
            <a:endParaRPr lang="es-ES_tradnl" sz="23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_tradnl" sz="26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18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755576" y="620688"/>
            <a:ext cx="7772400" cy="874713"/>
          </a:xfrm>
        </p:spPr>
        <p:txBody>
          <a:bodyPr>
            <a:normAutofit fontScale="90000"/>
          </a:bodyPr>
          <a:lstStyle/>
          <a:p>
            <a:r>
              <a:rPr lang="es-AR" sz="2800" b="1" dirty="0" smtClean="0"/>
              <a:t>Importes a considerar contablemente cuando se realiza </a:t>
            </a:r>
            <a:r>
              <a:rPr lang="es-AR" sz="2800" b="1" smtClean="0"/>
              <a:t>una compra</a:t>
            </a:r>
            <a:endParaRPr lang="es-AR" sz="2800" b="1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11560" y="2132856"/>
            <a:ext cx="8352928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>
                <a:latin typeface="Calibri" pitchFamily="34" charset="0"/>
              </a:rPr>
              <a:t> </a:t>
            </a:r>
            <a:r>
              <a:rPr lang="es-ES_tradnl" sz="2600" dirty="0" smtClean="0">
                <a:latin typeface="Calibri" pitchFamily="34" charset="0"/>
              </a:rPr>
              <a:t>Total facturado = Precio de compra (P) + IVA</a:t>
            </a:r>
          </a:p>
          <a:p>
            <a:pPr>
              <a:spcBef>
                <a:spcPct val="50000"/>
              </a:spcBef>
            </a:pPr>
            <a:r>
              <a:rPr lang="es-ES_tradnl" sz="2600" dirty="0" smtClean="0">
                <a:latin typeface="Calibri" pitchFamily="34" charset="0"/>
              </a:rPr>
              <a:t>O </a:t>
            </a:r>
            <a:r>
              <a:rPr lang="es-ES_tradnl" sz="2600" dirty="0">
                <a:latin typeface="Calibri" pitchFamily="34" charset="0"/>
              </a:rPr>
              <a:t>sea: P + IVA = P + P x 0,21= P x1,21</a:t>
            </a:r>
          </a:p>
          <a:p>
            <a:pPr>
              <a:spcBef>
                <a:spcPct val="50000"/>
              </a:spcBef>
            </a:pPr>
            <a:r>
              <a:rPr lang="es-ES_tradnl" sz="2600" dirty="0">
                <a:latin typeface="Calibri" pitchFamily="34" charset="0"/>
              </a:rPr>
              <a:t>Por lo tanto: P = (P + IVA) / 1,21</a:t>
            </a:r>
          </a:p>
          <a:p>
            <a:pPr>
              <a:spcBef>
                <a:spcPct val="50000"/>
              </a:spcBef>
            </a:pPr>
            <a:r>
              <a:rPr lang="es-ES_tradnl" sz="2600" dirty="0">
                <a:latin typeface="Calibri" pitchFamily="34" charset="0"/>
              </a:rPr>
              <a:t>                       IVA= P x 0,21</a:t>
            </a:r>
            <a:r>
              <a:rPr lang="es-ES_tradnl" sz="2600" u="sng" dirty="0">
                <a:latin typeface="Calibri" pitchFamily="34" charset="0"/>
              </a:rPr>
              <a:t>              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 smtClean="0">
                <a:latin typeface="Calibri" pitchFamily="34" charset="0"/>
              </a:rPr>
              <a:t>Costo </a:t>
            </a:r>
            <a:r>
              <a:rPr lang="es-ES_tradnl" sz="2600" dirty="0">
                <a:latin typeface="Calibri" pitchFamily="34" charset="0"/>
              </a:rPr>
              <a:t>de la compra </a:t>
            </a:r>
            <a:r>
              <a:rPr lang="es-ES_tradnl" sz="2000" dirty="0">
                <a:latin typeface="Calibri" pitchFamily="34" charset="0"/>
              </a:rPr>
              <a:t>(precio de compra </a:t>
            </a:r>
            <a:r>
              <a:rPr lang="es-ES_tradnl" sz="2000" dirty="0" smtClean="0">
                <a:latin typeface="Calibri" pitchFamily="34" charset="0"/>
              </a:rPr>
              <a:t>contado+ </a:t>
            </a:r>
            <a:r>
              <a:rPr lang="es-ES_tradnl" sz="2000" dirty="0">
                <a:latin typeface="Calibri" pitchFamily="34" charset="0"/>
              </a:rPr>
              <a:t>gastos necesarios)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>
                <a:latin typeface="Calibri" pitchFamily="34" charset="0"/>
              </a:rPr>
              <a:t> </a:t>
            </a:r>
            <a:r>
              <a:rPr lang="es-ES_tradnl" sz="2600" dirty="0" smtClean="0">
                <a:latin typeface="Calibri" pitchFamily="34" charset="0"/>
              </a:rPr>
              <a:t>IVA = Impuesto recuperable (IVA Crédito Fiscal) = Activo</a:t>
            </a:r>
          </a:p>
          <a:p>
            <a:pPr algn="ctr">
              <a:spcBef>
                <a:spcPct val="50000"/>
              </a:spcBef>
            </a:pPr>
            <a:r>
              <a:rPr lang="es-ES_tradnl" sz="2600" b="1" i="1" dirty="0" smtClean="0">
                <a:latin typeface="Calibri" pitchFamily="34" charset="0"/>
              </a:rPr>
              <a:t>El IVA CF es un crédito. No forma parte del costo del bien o servicio adquirido</a:t>
            </a:r>
            <a:endParaRPr lang="es-ES_tradnl" sz="2600" b="1" i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19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755576" y="620688"/>
            <a:ext cx="7772400" cy="874713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ANTICIPOS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11560" y="2132856"/>
            <a:ext cx="8352928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600" dirty="0">
                <a:latin typeface="Calibri" pitchFamily="34" charset="0"/>
              </a:rPr>
              <a:t> </a:t>
            </a:r>
            <a:r>
              <a:rPr lang="es-ES_tradnl" sz="2600" dirty="0" smtClean="0">
                <a:latin typeface="Calibri" pitchFamily="34" charset="0"/>
              </a:rPr>
              <a:t>Anticipo de clientes: se trata de una obligación para el ente que se cancela con la concreción de la venta.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600" dirty="0" smtClean="0">
                <a:latin typeface="Calibri" pitchFamily="34" charset="0"/>
              </a:rPr>
              <a:t> Anticipo a proveedores:  se trata de un derecho del ente que se cancela con la concreción de la compra.  (En NIIF forma parte de Otros Créditos y en RT Argentinas pueden ser Bienes de Uso o Bienes de Cambio).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es-ES" sz="2800" b="1" dirty="0" smtClean="0"/>
              <a:t>Algunos contratos importantes</a:t>
            </a:r>
            <a:br>
              <a:rPr lang="es-ES" sz="2800" b="1" dirty="0" smtClean="0"/>
            </a:br>
            <a:r>
              <a:rPr lang="es-ES" sz="2800" b="1" dirty="0" smtClean="0"/>
              <a:t>(Código civil y comercial de la Nación)</a:t>
            </a:r>
            <a:endParaRPr lang="es-AR" sz="2800" b="1" dirty="0" smtClean="0"/>
          </a:p>
        </p:txBody>
      </p:sp>
      <p:sp>
        <p:nvSpPr>
          <p:cNvPr id="17" name="2 Marcador de contenido"/>
          <p:cNvSpPr>
            <a:spLocks noGrp="1"/>
          </p:cNvSpPr>
          <p:nvPr>
            <p:ph idx="1"/>
          </p:nvPr>
        </p:nvSpPr>
        <p:spPr>
          <a:xfrm>
            <a:off x="611560" y="1556792"/>
            <a:ext cx="7919020" cy="4824859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s-AR" sz="2600" b="1" dirty="0" smtClean="0"/>
              <a:t>Compraventa</a:t>
            </a:r>
          </a:p>
          <a:p>
            <a:pPr lvl="1">
              <a:defRPr/>
            </a:pPr>
            <a:r>
              <a:rPr lang="es-AR" sz="2200" dirty="0" smtClean="0"/>
              <a:t>Hay compraventa si una parte se obliga a transferir la propiedad de una cosa y la otra a pagar un precio en dinero.</a:t>
            </a:r>
          </a:p>
          <a:p>
            <a:pPr>
              <a:defRPr/>
            </a:pPr>
            <a:r>
              <a:rPr lang="es-AR" sz="2600" b="1" dirty="0" smtClean="0"/>
              <a:t>Suministro</a:t>
            </a:r>
          </a:p>
          <a:p>
            <a:pPr lvl="1">
              <a:defRPr/>
            </a:pPr>
            <a:r>
              <a:rPr lang="es-AR" sz="2200" dirty="0" smtClean="0"/>
              <a:t>Suministro es el contrato por el cual el </a:t>
            </a:r>
            <a:r>
              <a:rPr lang="es-AR" sz="2200" dirty="0" err="1" smtClean="0"/>
              <a:t>suministrante</a:t>
            </a:r>
            <a:r>
              <a:rPr lang="es-AR" sz="2200" dirty="0" smtClean="0"/>
              <a:t> se obliga a entregar bienes, incluso servicios sin relación de dependencia, en forma periódica o continuada, y el suministrado a pagar un precio por cada entrega o grupo de ellas.</a:t>
            </a:r>
          </a:p>
          <a:p>
            <a:pPr>
              <a:defRPr/>
            </a:pPr>
            <a:r>
              <a:rPr lang="es-ES" sz="2600" b="1" dirty="0"/>
              <a:t>Obra o servicio</a:t>
            </a:r>
          </a:p>
          <a:p>
            <a:pPr lvl="1">
              <a:defRPr/>
            </a:pPr>
            <a:r>
              <a:rPr lang="es-ES" sz="2200" dirty="0" smtClean="0"/>
              <a:t>Hay contrato de obra o de servicios cuando una persona (según el caso el contratista o el prestador de servicios), actuando independientemente, se </a:t>
            </a:r>
            <a:r>
              <a:rPr lang="es-ES" sz="2200" dirty="0"/>
              <a:t>obliga a favor del comitente a realizar una obra material o intelectual o a proveer un </a:t>
            </a:r>
            <a:r>
              <a:rPr lang="es-ES" sz="2200" dirty="0" smtClean="0"/>
              <a:t>servicio.</a:t>
            </a:r>
          </a:p>
          <a:p>
            <a:pPr marL="857250" lvl="2" indent="0">
              <a:buNone/>
              <a:defRPr/>
            </a:pPr>
            <a:r>
              <a:rPr lang="es-ES" sz="1800" dirty="0" smtClean="0"/>
              <a:t>Se considera que el contrato es de obra cuando se promete un resultado eficaz, reproducible o susceptible de entrega</a:t>
            </a:r>
            <a:endParaRPr lang="es-AR" sz="1800" dirty="0" smtClean="0"/>
          </a:p>
          <a:p>
            <a:pPr>
              <a:defRPr/>
            </a:pPr>
            <a:r>
              <a:rPr lang="es-AR" sz="2600" b="1" dirty="0" smtClean="0"/>
              <a:t>Locación</a:t>
            </a:r>
          </a:p>
          <a:p>
            <a:pPr lvl="1">
              <a:defRPr/>
            </a:pPr>
            <a:r>
              <a:rPr lang="es-AR" sz="2200" dirty="0" smtClean="0"/>
              <a:t>Hay locación si una parte se obliga a otorgar a otra el uso o goce temporario de una cosa, a cambio del pago de un precio en dinero.</a:t>
            </a:r>
          </a:p>
          <a:p>
            <a:pPr>
              <a:defRPr/>
            </a:pPr>
            <a:r>
              <a:rPr lang="es-ES" sz="2600" b="1" dirty="0" smtClean="0"/>
              <a:t>Leasing</a:t>
            </a:r>
          </a:p>
          <a:p>
            <a:pPr lvl="1">
              <a:defRPr/>
            </a:pPr>
            <a:r>
              <a:rPr lang="es-ES" sz="2200" dirty="0" smtClean="0"/>
              <a:t>Se transfiere la tenencia de un bien cierto y determinado para su uso y goce,  contra el pago de un canon, y se confiere opción de comprar por un precio.</a:t>
            </a:r>
            <a:endParaRPr lang="es-AR" sz="2200" dirty="0" smtClean="0"/>
          </a:p>
          <a:p>
            <a:pPr>
              <a:defRPr/>
            </a:pPr>
            <a:r>
              <a:rPr lang="es-AR" sz="2600" b="1" dirty="0" smtClean="0"/>
              <a:t>Permuta</a:t>
            </a:r>
          </a:p>
          <a:p>
            <a:pPr lvl="1">
              <a:defRPr/>
            </a:pPr>
            <a:r>
              <a:rPr lang="es-AR" sz="2200" dirty="0" smtClean="0"/>
              <a:t>Hay permuta si las partes se obligan recíprocamente a transferirse el domino de cosas que no son dinero.</a:t>
            </a:r>
          </a:p>
        </p:txBody>
      </p:sp>
    </p:spTree>
    <p:extLst>
      <p:ext uri="{BB962C8B-B14F-4D97-AF65-F5344CB8AC3E}">
        <p14:creationId xmlns:p14="http://schemas.microsoft.com/office/powerpoint/2010/main" val="4114164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fontScale="92500"/>
          </a:bodyPr>
          <a:lstStyle/>
          <a:p>
            <a:r>
              <a:rPr lang="es-AR" sz="2400" u="sng" dirty="0" smtClean="0">
                <a:solidFill>
                  <a:srgbClr val="00B050"/>
                </a:solidFill>
              </a:rPr>
              <a:t>Devoluciones de compras </a:t>
            </a:r>
            <a:endParaRPr lang="es-AR" sz="2400" dirty="0" smtClean="0">
              <a:solidFill>
                <a:srgbClr val="00B050"/>
              </a:solidFill>
            </a:endParaRPr>
          </a:p>
          <a:p>
            <a:pPr lvl="1"/>
            <a:r>
              <a:rPr lang="es-AR" sz="2400" dirty="0" smtClean="0"/>
              <a:t>Nota de Crédito recibida del proveedor</a:t>
            </a:r>
          </a:p>
          <a:p>
            <a:pPr lvl="1"/>
            <a:r>
              <a:rPr lang="es-AR" sz="2400" dirty="0" smtClean="0"/>
              <a:t>Disminución del stock</a:t>
            </a:r>
          </a:p>
          <a:p>
            <a:pPr lvl="1"/>
            <a:r>
              <a:rPr lang="es-AR" sz="2400" dirty="0" smtClean="0"/>
              <a:t>Disminución del Crédito Fiscal o aumento del Débito Fiscal</a:t>
            </a:r>
          </a:p>
          <a:p>
            <a:pPr lvl="1">
              <a:buNone/>
            </a:pPr>
            <a:endParaRPr lang="es-AR" sz="2400" dirty="0" smtClean="0"/>
          </a:p>
          <a:p>
            <a:pPr marL="514350" indent="-457200"/>
            <a:r>
              <a:rPr lang="es-AR" sz="2400" u="sng" dirty="0" smtClean="0">
                <a:solidFill>
                  <a:srgbClr val="FF0000"/>
                </a:solidFill>
              </a:rPr>
              <a:t>Devoluciones de ventas </a:t>
            </a:r>
            <a:endParaRPr lang="es-AR" sz="2400" dirty="0" smtClean="0">
              <a:solidFill>
                <a:srgbClr val="FF0000"/>
              </a:solidFill>
            </a:endParaRPr>
          </a:p>
          <a:p>
            <a:pPr marL="914400" lvl="1" indent="-457200"/>
            <a:r>
              <a:rPr lang="es-AR" sz="2400" dirty="0" smtClean="0"/>
              <a:t>Nota de crédito enviada al cliente</a:t>
            </a:r>
          </a:p>
          <a:p>
            <a:pPr marL="914400" lvl="1" indent="-457200"/>
            <a:r>
              <a:rPr lang="es-AR" sz="2400" dirty="0" smtClean="0"/>
              <a:t>Aumento del stock (o pérdida, si hay fallas!)</a:t>
            </a:r>
          </a:p>
          <a:p>
            <a:pPr marL="914400" lvl="1" indent="-457200"/>
            <a:r>
              <a:rPr lang="es-AR" sz="2400" dirty="0" smtClean="0"/>
              <a:t>Afecta las cuentas de resultado, se utiliza la cuenta de resultado negativo  “Devoluciones”  y se expone restando de las ventas.</a:t>
            </a:r>
          </a:p>
          <a:p>
            <a:pPr marL="914400" lvl="1" indent="-457200"/>
            <a:r>
              <a:rPr lang="es-AR" sz="2400" dirty="0" smtClean="0"/>
              <a:t>Disminución del Débito fiscal o aumento del Crédito Fiscal</a:t>
            </a:r>
          </a:p>
          <a:p>
            <a:endParaRPr lang="es-AR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20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Devoluciones de mercaderías</a:t>
            </a:r>
          </a:p>
        </p:txBody>
      </p:sp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rgbClr val="002060"/>
                </a:solidFill>
              </a:rPr>
              <a:t>Son disminuciones del precio de la mercadería en relación con el precio de lista </a:t>
            </a:r>
          </a:p>
          <a:p>
            <a:endParaRPr lang="es-AR" sz="2400" u="sng" dirty="0" smtClean="0">
              <a:solidFill>
                <a:srgbClr val="00B050"/>
              </a:solidFill>
            </a:endParaRPr>
          </a:p>
          <a:p>
            <a:r>
              <a:rPr lang="es-AR" sz="2400" u="sng" dirty="0" smtClean="0">
                <a:solidFill>
                  <a:srgbClr val="00B050"/>
                </a:solidFill>
              </a:rPr>
              <a:t>Sobre compras</a:t>
            </a:r>
            <a:r>
              <a:rPr lang="es-AR" sz="2400" dirty="0" smtClean="0">
                <a:solidFill>
                  <a:srgbClr val="002060"/>
                </a:solidFill>
              </a:rPr>
              <a:t>: se tratan como un menor costo de la mercadería comprada (</a:t>
            </a:r>
            <a:r>
              <a:rPr lang="es-AR" sz="2400" b="1" dirty="0" smtClean="0">
                <a:solidFill>
                  <a:srgbClr val="002060"/>
                </a:solidFill>
              </a:rPr>
              <a:t>menor valor del activo Mercadería</a:t>
            </a:r>
            <a:r>
              <a:rPr lang="es-AR" sz="2400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endParaRPr lang="es-AR" sz="2400" dirty="0" smtClean="0">
              <a:solidFill>
                <a:srgbClr val="002060"/>
              </a:solidFill>
            </a:endParaRPr>
          </a:p>
          <a:p>
            <a:r>
              <a:rPr lang="es-AR" sz="2400" u="sng" dirty="0" smtClean="0">
                <a:solidFill>
                  <a:srgbClr val="FF0000"/>
                </a:solidFill>
              </a:rPr>
              <a:t>Sobre ventas</a:t>
            </a:r>
            <a:r>
              <a:rPr lang="es-AR" sz="2400" dirty="0" smtClean="0">
                <a:solidFill>
                  <a:srgbClr val="002060"/>
                </a:solidFill>
              </a:rPr>
              <a:t>: se tratan como un menor precio de venta de la mercadería (ya sea como </a:t>
            </a:r>
            <a:r>
              <a:rPr lang="es-AR" sz="2400" b="1" dirty="0" smtClean="0">
                <a:solidFill>
                  <a:srgbClr val="002060"/>
                </a:solidFill>
              </a:rPr>
              <a:t>menor importe de Ventas</a:t>
            </a:r>
            <a:r>
              <a:rPr lang="es-AR" sz="2400" dirty="0" smtClean="0">
                <a:solidFill>
                  <a:srgbClr val="002060"/>
                </a:solidFill>
              </a:rPr>
              <a:t> </a:t>
            </a:r>
            <a:r>
              <a:rPr lang="es-AR" sz="2400" b="1" dirty="0" smtClean="0">
                <a:solidFill>
                  <a:srgbClr val="002060"/>
                </a:solidFill>
              </a:rPr>
              <a:t>o</a:t>
            </a:r>
            <a:r>
              <a:rPr lang="es-AR" sz="2400" dirty="0" smtClean="0">
                <a:solidFill>
                  <a:srgbClr val="002060"/>
                </a:solidFill>
              </a:rPr>
              <a:t> en una cuenta de resultado negativo </a:t>
            </a:r>
            <a:r>
              <a:rPr lang="es-AR" sz="2400" b="1" dirty="0" smtClean="0">
                <a:solidFill>
                  <a:srgbClr val="002060"/>
                </a:solidFill>
              </a:rPr>
              <a:t>Bonificaciones sobre Ventas o Descuentos Comerciales </a:t>
            </a:r>
            <a:r>
              <a:rPr lang="es-AR" sz="2400" dirty="0" smtClean="0">
                <a:solidFill>
                  <a:srgbClr val="002060"/>
                </a:solidFill>
              </a:rPr>
              <a:t>[que luego se presenta </a:t>
            </a:r>
            <a:r>
              <a:rPr lang="es-AR" sz="2400" dirty="0" err="1" smtClean="0">
                <a:solidFill>
                  <a:srgbClr val="002060"/>
                </a:solidFill>
              </a:rPr>
              <a:t>neteada</a:t>
            </a:r>
            <a:r>
              <a:rPr lang="es-AR" sz="2400" dirty="0" smtClean="0">
                <a:solidFill>
                  <a:srgbClr val="002060"/>
                </a:solidFill>
              </a:rPr>
              <a:t> de ventas en el Estado de Resultados]). </a:t>
            </a: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21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Bonificaciones </a:t>
            </a:r>
            <a:r>
              <a:rPr kumimoji="0" lang="es-A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 descuentos comerciales</a:t>
            </a:r>
          </a:p>
        </p:txBody>
      </p:sp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Descuentos financieros o por pronto pago</a:t>
            </a:r>
            <a:endParaRPr lang="es-AR" sz="28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Indican que el precio de contado es el precio neto de ese descuento</a:t>
            </a:r>
          </a:p>
          <a:p>
            <a:r>
              <a:rPr lang="es-AR" sz="2400" dirty="0" smtClean="0"/>
              <a:t>Indican la existencia de un interés implícito</a:t>
            </a:r>
            <a:endParaRPr lang="es-AR" sz="2400" dirty="0"/>
          </a:p>
          <a:p>
            <a:endParaRPr lang="es-AR" sz="2400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400" dirty="0" smtClean="0"/>
          </a:p>
          <a:p>
            <a:pPr marL="0" indent="0">
              <a:buNone/>
            </a:pPr>
            <a:endParaRPr lang="es-AR" sz="2400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24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sz="2800" b="1" dirty="0" smtClean="0">
                <a:solidFill>
                  <a:srgbClr val="00B0F0"/>
                </a:solidFill>
              </a:rPr>
              <a:t>Bienes de Cambio =</a:t>
            </a:r>
          </a:p>
          <a:p>
            <a:pPr marL="0" indent="0" algn="ctr">
              <a:buNone/>
            </a:pPr>
            <a:r>
              <a:rPr lang="es-AR" sz="2800" b="1" dirty="0" smtClean="0">
                <a:solidFill>
                  <a:srgbClr val="00B0F0"/>
                </a:solidFill>
              </a:rPr>
              <a:t>Precio Contado – </a:t>
            </a:r>
            <a:r>
              <a:rPr lang="es-AR" sz="2800" b="1" i="1" dirty="0" err="1" smtClean="0">
                <a:solidFill>
                  <a:srgbClr val="FF0000"/>
                </a:solidFill>
              </a:rPr>
              <a:t>Dtos</a:t>
            </a:r>
            <a:r>
              <a:rPr lang="es-AR" sz="2800" b="1" i="1" dirty="0" smtClean="0">
                <a:solidFill>
                  <a:srgbClr val="FF0000"/>
                </a:solidFill>
              </a:rPr>
              <a:t> comerciales </a:t>
            </a:r>
            <a:r>
              <a:rPr lang="es-AR" sz="2800" b="1" dirty="0" smtClean="0">
                <a:solidFill>
                  <a:srgbClr val="00B0F0"/>
                </a:solidFill>
              </a:rPr>
              <a:t>+ Gastos necesarios hasta que estén en condiciones de ser vendidos</a:t>
            </a:r>
          </a:p>
          <a:p>
            <a:pPr marL="0" indent="0">
              <a:buNone/>
            </a:pPr>
            <a:endParaRPr lang="es-AR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800" dirty="0" smtClean="0"/>
          </a:p>
          <a:p>
            <a:pPr marL="0" indent="0" algn="ctr">
              <a:buNone/>
            </a:pPr>
            <a:r>
              <a:rPr lang="es-AR" b="1" dirty="0" smtClean="0">
                <a:solidFill>
                  <a:srgbClr val="00B0F0"/>
                </a:solidFill>
              </a:rPr>
              <a:t>Bienes de Uso y Bienes intangibles= </a:t>
            </a:r>
          </a:p>
          <a:p>
            <a:pPr marL="0" indent="0" algn="ctr">
              <a:buNone/>
            </a:pPr>
            <a:r>
              <a:rPr lang="es-AR" sz="2800" b="1" dirty="0" smtClean="0">
                <a:solidFill>
                  <a:srgbClr val="00B0F0"/>
                </a:solidFill>
              </a:rPr>
              <a:t>Precio Contado – </a:t>
            </a:r>
            <a:r>
              <a:rPr lang="es-AR" sz="2800" b="1" i="1" dirty="0" err="1" smtClean="0">
                <a:solidFill>
                  <a:srgbClr val="FF0000"/>
                </a:solidFill>
              </a:rPr>
              <a:t>Dtos</a:t>
            </a:r>
            <a:r>
              <a:rPr lang="es-AR" sz="2800" b="1" i="1" dirty="0" smtClean="0">
                <a:solidFill>
                  <a:srgbClr val="FF0000"/>
                </a:solidFill>
              </a:rPr>
              <a:t> comerciales </a:t>
            </a:r>
            <a:r>
              <a:rPr lang="es-AR" sz="2800" b="1" dirty="0" smtClean="0">
                <a:solidFill>
                  <a:srgbClr val="00B0F0"/>
                </a:solidFill>
              </a:rPr>
              <a:t>+ Gastos necesarios hasta que estén en condiciones de ser usados o usufructuados</a:t>
            </a:r>
          </a:p>
          <a:p>
            <a:pPr>
              <a:buNone/>
            </a:pPr>
            <a:endParaRPr lang="es-A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AR" sz="2000" i="1" dirty="0">
              <a:solidFill>
                <a:srgbClr val="002060"/>
              </a:solidFill>
            </a:endParaRP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23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Recordamos la determinación del Costo: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s-AR" sz="2800" b="1" dirty="0" smtClean="0"/>
              <a:t> Los ingresos y gastos financieros</a:t>
            </a:r>
            <a:br>
              <a:rPr lang="es-AR" sz="2800" b="1" dirty="0" smtClean="0"/>
            </a:br>
            <a:r>
              <a:rPr lang="es-AR" sz="2800" b="1" dirty="0" smtClean="0"/>
              <a:t>(resultados financieros)</a:t>
            </a:r>
            <a:endParaRPr lang="es-AR" sz="28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eaLnBrk="0" fontAlgn="base" hangingPunct="0">
              <a:spcAft>
                <a:spcPct val="0"/>
              </a:spcAft>
              <a:buNone/>
            </a:pPr>
            <a:r>
              <a:rPr lang="es-ES_tradnl" u="sng" kern="0" dirty="0" smtClean="0">
                <a:solidFill>
                  <a:srgbClr val="000000"/>
                </a:solidFill>
                <a:latin typeface="+mj-lt"/>
              </a:rPr>
              <a:t>Pueden incluir los siguientes conceptos</a:t>
            </a:r>
            <a:r>
              <a:rPr lang="es-ES_tradnl" kern="0" dirty="0" smtClean="0">
                <a:solidFill>
                  <a:srgbClr val="000000"/>
                </a:solidFill>
                <a:latin typeface="+mj-lt"/>
              </a:rPr>
              <a:t>:</a:t>
            </a: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endParaRPr lang="es-ES_tradnl" kern="0" dirty="0">
              <a:solidFill>
                <a:srgbClr val="000000"/>
              </a:solidFill>
              <a:latin typeface="+mj-lt"/>
            </a:endParaRP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r>
              <a:rPr lang="es-ES_tradnl" kern="0" dirty="0" smtClean="0">
                <a:solidFill>
                  <a:srgbClr val="000000"/>
                </a:solidFill>
                <a:latin typeface="+mj-lt"/>
              </a:rPr>
              <a:t>intereses </a:t>
            </a:r>
            <a:r>
              <a:rPr lang="es-ES_tradnl" kern="0" dirty="0">
                <a:solidFill>
                  <a:srgbClr val="000000"/>
                </a:solidFill>
                <a:latin typeface="+mj-lt"/>
              </a:rPr>
              <a:t>(explícitos o implícitos)</a:t>
            </a: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r>
              <a:rPr lang="es-ES_tradnl" kern="0" dirty="0" smtClean="0">
                <a:solidFill>
                  <a:srgbClr val="000000"/>
                </a:solidFill>
                <a:latin typeface="+mj-lt"/>
              </a:rPr>
              <a:t>diferencias </a:t>
            </a:r>
            <a:r>
              <a:rPr lang="es-ES_tradnl" kern="0" dirty="0">
                <a:solidFill>
                  <a:srgbClr val="000000"/>
                </a:solidFill>
                <a:latin typeface="+mj-lt"/>
              </a:rPr>
              <a:t>de </a:t>
            </a:r>
            <a:r>
              <a:rPr lang="es-ES_tradnl" kern="0" dirty="0" smtClean="0">
                <a:solidFill>
                  <a:srgbClr val="000000"/>
                </a:solidFill>
                <a:latin typeface="+mj-lt"/>
              </a:rPr>
              <a:t>cambio</a:t>
            </a: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r>
              <a:rPr lang="es-ES_tradnl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_tradnl" kern="0" dirty="0" smtClean="0">
                <a:solidFill>
                  <a:srgbClr val="000000"/>
                </a:solidFill>
                <a:latin typeface="+mj-lt"/>
              </a:rPr>
              <a:t>actualizaciones monetarias</a:t>
            </a:r>
            <a:endParaRPr lang="es-ES_tradnl" kern="0" dirty="0">
              <a:solidFill>
                <a:srgbClr val="000000"/>
              </a:solidFill>
              <a:latin typeface="+mj-lt"/>
            </a:endParaRP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r>
              <a:rPr lang="es-ES_tradnl" kern="0" dirty="0" smtClean="0">
                <a:solidFill>
                  <a:srgbClr val="000000"/>
                </a:solidFill>
                <a:latin typeface="+mj-lt"/>
              </a:rPr>
              <a:t>otros </a:t>
            </a:r>
            <a:r>
              <a:rPr lang="es-ES_tradnl" kern="0" dirty="0">
                <a:solidFill>
                  <a:srgbClr val="000000"/>
                </a:solidFill>
                <a:latin typeface="+mj-lt"/>
              </a:rPr>
              <a:t>costos generados por el </a:t>
            </a:r>
            <a:r>
              <a:rPr lang="es-ES_tradnl" kern="0" dirty="0" smtClean="0">
                <a:solidFill>
                  <a:srgbClr val="000000"/>
                </a:solidFill>
                <a:latin typeface="+mj-lt"/>
              </a:rPr>
              <a:t>otorgamiento o el uso de financiación</a:t>
            </a:r>
            <a:endParaRPr lang="es-ES_tradnl" kern="0" dirty="0">
              <a:solidFill>
                <a:srgbClr val="000000"/>
              </a:solidFill>
              <a:latin typeface="+mj-lt"/>
            </a:endParaRP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r>
              <a:rPr lang="es-ES_tradnl" kern="0" dirty="0">
                <a:solidFill>
                  <a:srgbClr val="000000"/>
                </a:solidFill>
                <a:latin typeface="+mj-lt"/>
              </a:rPr>
              <a:t>el resultado por exposición a la inflación (o deflación</a:t>
            </a:r>
            <a:r>
              <a:rPr lang="es-ES_tradnl" kern="0" dirty="0" smtClean="0">
                <a:solidFill>
                  <a:srgbClr val="000000"/>
                </a:solidFill>
                <a:latin typeface="+mj-lt"/>
              </a:rPr>
              <a:t>)</a:t>
            </a:r>
            <a:endParaRPr lang="es-ES_tradnl" kern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68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50106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Los intereses explícitos en la </a:t>
            </a:r>
            <a:r>
              <a:rPr lang="es-AR" sz="2800" b="1" dirty="0" err="1" smtClean="0"/>
              <a:t>cta.cte.comercial</a:t>
            </a:r>
            <a:r>
              <a:rPr lang="es-AR" sz="2800" b="1" dirty="0" smtClean="0"/>
              <a:t> </a:t>
            </a:r>
            <a:endParaRPr lang="es-AR" sz="28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525963"/>
          </a:xfrm>
        </p:spPr>
        <p:txBody>
          <a:bodyPr>
            <a:normAutofit/>
          </a:bodyPr>
          <a:lstStyle/>
          <a:p>
            <a:r>
              <a:rPr lang="es-AR" sz="2400" u="sng" dirty="0" smtClean="0">
                <a:solidFill>
                  <a:srgbClr val="00B050"/>
                </a:solidFill>
              </a:rPr>
              <a:t>Sobre deudas comerciales </a:t>
            </a:r>
            <a:r>
              <a:rPr lang="es-AR" sz="2400" dirty="0" smtClean="0"/>
              <a:t>:</a:t>
            </a:r>
          </a:p>
          <a:p>
            <a:pPr lvl="1"/>
            <a:r>
              <a:rPr lang="es-AR" sz="2400" dirty="0" smtClean="0"/>
              <a:t>Nota de débito del proveedor, aumenta la deuda</a:t>
            </a:r>
          </a:p>
          <a:p>
            <a:pPr lvl="1"/>
            <a:r>
              <a:rPr lang="es-AR" sz="2400" dirty="0" smtClean="0"/>
              <a:t>Aumenta el crédito fiscal</a:t>
            </a:r>
          </a:p>
          <a:p>
            <a:pPr lvl="1"/>
            <a:r>
              <a:rPr lang="es-AR" sz="2400" dirty="0" smtClean="0">
                <a:solidFill>
                  <a:prstClr val="black"/>
                </a:solidFill>
              </a:rPr>
              <a:t>Son </a:t>
            </a:r>
            <a:r>
              <a:rPr lang="es-AR" sz="2400" dirty="0">
                <a:solidFill>
                  <a:prstClr val="black"/>
                </a:solidFill>
              </a:rPr>
              <a:t>resultados </a:t>
            </a:r>
            <a:r>
              <a:rPr lang="es-AR" sz="2400" dirty="0" smtClean="0">
                <a:solidFill>
                  <a:prstClr val="black"/>
                </a:solidFill>
              </a:rPr>
              <a:t>financieros negativos</a:t>
            </a:r>
          </a:p>
          <a:p>
            <a:pPr lvl="1">
              <a:buNone/>
            </a:pPr>
            <a:endParaRPr lang="es-AR" sz="2400" dirty="0">
              <a:solidFill>
                <a:prstClr val="black"/>
              </a:solidFill>
            </a:endParaRPr>
          </a:p>
          <a:p>
            <a:r>
              <a:rPr lang="es-AR" sz="2400" u="sng" dirty="0" smtClean="0">
                <a:solidFill>
                  <a:srgbClr val="FF0000"/>
                </a:solidFill>
              </a:rPr>
              <a:t>Sobre créditos comerciales </a:t>
            </a:r>
            <a:r>
              <a:rPr lang="es-AR" sz="2400" dirty="0" smtClean="0"/>
              <a:t>:</a:t>
            </a:r>
          </a:p>
          <a:p>
            <a:pPr lvl="1"/>
            <a:r>
              <a:rPr lang="es-AR" sz="2400" dirty="0" smtClean="0"/>
              <a:t>Nota de débito al cliente, aumenta el crédito</a:t>
            </a:r>
          </a:p>
          <a:p>
            <a:pPr lvl="1"/>
            <a:r>
              <a:rPr lang="es-AR" sz="2400" dirty="0" smtClean="0"/>
              <a:t>Aumenta el débito fiscal</a:t>
            </a:r>
          </a:p>
          <a:p>
            <a:pPr lvl="1"/>
            <a:r>
              <a:rPr lang="es-AR" sz="2400" dirty="0" smtClean="0"/>
              <a:t>Son resultados financieros positivos</a:t>
            </a:r>
            <a:endParaRPr lang="es-AR" sz="2400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73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26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Permuta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33400" y="1844824"/>
            <a:ext cx="8229600" cy="4251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 contrato de trueque o permuta tiene lugar cuando uno de los contratantes se obliga a transferir a otro la propiedad de una</a:t>
            </a:r>
            <a:r>
              <a:rPr kumimoji="0" 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cosa, con tal que éste le dé la propiedad de otra cosa.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el intercambio de un activo  por otro activo distinto</a:t>
            </a:r>
            <a:r>
              <a:rPr kumimoji="0" 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s-ES_tradnl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dinero en efectivo </a:t>
            </a:r>
            <a:r>
              <a:rPr kumimoji="0" 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su equivalente.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2800" dirty="0" smtClean="0"/>
              <a:t>Se considera que el costo del activo adquirido es su valor razonable.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puede calcularse el valor razonable del activo adquirido, se considera que el costo es el valor razonable del activo entregado.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2800" baseline="0" dirty="0" smtClean="0"/>
              <a:t>Si</a:t>
            </a:r>
            <a:r>
              <a:rPr lang="es-ES_tradnl" sz="2800" dirty="0" smtClean="0"/>
              <a:t> no puede calcularse ninguno de los valores razonables, entonces se considera que el costo del activo adquirido es el valor contable del activo entregado.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>
                <a:solidFill>
                  <a:srgbClr val="002060"/>
                </a:solidFill>
              </a:rPr>
              <a:t>Créditos y deudas en moneda extranjera</a:t>
            </a:r>
            <a:endParaRPr lang="es-AR" sz="2800" b="1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2836912"/>
          </a:xfrm>
        </p:spPr>
        <p:txBody>
          <a:bodyPr>
            <a:normAutofit/>
          </a:bodyPr>
          <a:lstStyle/>
          <a:p>
            <a:r>
              <a:rPr lang="es-AR" sz="2800" dirty="0" smtClean="0"/>
              <a:t>Se registran en moneda local a la cotización corriente de la moneda extranjera.</a:t>
            </a:r>
          </a:p>
          <a:p>
            <a:pPr>
              <a:buNone/>
            </a:pPr>
            <a:endParaRPr lang="es-AR" sz="2800" dirty="0" smtClean="0"/>
          </a:p>
          <a:p>
            <a:r>
              <a:rPr lang="es-AR" sz="2800" dirty="0" smtClean="0"/>
              <a:t>Las variaciones en la cotización de la moneda extranjera representarán resultados del ejercicio.</a:t>
            </a: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94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28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755576" y="620688"/>
            <a:ext cx="7772400" cy="874713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FONDO FIJO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611560" y="1268760"/>
            <a:ext cx="8207375" cy="5256212"/>
          </a:xfrm>
        </p:spPr>
        <p:txBody>
          <a:bodyPr>
            <a:normAutofit fontScale="92500" lnSpcReduction="20000"/>
          </a:bodyPr>
          <a:lstStyle/>
          <a:p>
            <a:r>
              <a:rPr lang="es-AR" sz="2600" dirty="0" smtClean="0"/>
              <a:t>Se utiliza para gastos menores en efectivo.</a:t>
            </a:r>
          </a:p>
          <a:p>
            <a:endParaRPr lang="es-AR" sz="2600" dirty="0" smtClean="0"/>
          </a:p>
          <a:p>
            <a:r>
              <a:rPr lang="es-AR" sz="2600" dirty="0" smtClean="0"/>
              <a:t>Puede haber más de un fondo fijo administrado por distintos responsables.</a:t>
            </a:r>
          </a:p>
          <a:p>
            <a:endParaRPr lang="es-AR" sz="2600" dirty="0" smtClean="0"/>
          </a:p>
          <a:p>
            <a:r>
              <a:rPr lang="es-AR" sz="2600" dirty="0" smtClean="0"/>
              <a:t>Siempre suma un importe fijo, que está constituido por dinero en efectivo y comprobantes que respaldan las erogaciones (pagos) realizadas.</a:t>
            </a:r>
          </a:p>
          <a:p>
            <a:endParaRPr lang="es-AR" sz="2600" dirty="0" smtClean="0"/>
          </a:p>
          <a:p>
            <a:r>
              <a:rPr lang="es-AR" sz="2600" dirty="0" smtClean="0"/>
              <a:t>Esa suma fija puede aumentarse o disminuirse, según las necesidades.</a:t>
            </a:r>
          </a:p>
          <a:p>
            <a:endParaRPr lang="es-AR" sz="2600" dirty="0" smtClean="0"/>
          </a:p>
          <a:p>
            <a:r>
              <a:rPr lang="es-AR" sz="2600" dirty="0" smtClean="0"/>
              <a:t>Se repone periódicamente el monto utilizado, mediante la rendición de los comprobantes.</a:t>
            </a:r>
          </a:p>
        </p:txBody>
      </p:sp>
    </p:spTree>
    <p:extLst>
      <p:ext uri="{BB962C8B-B14F-4D97-AF65-F5344CB8AC3E}">
        <p14:creationId xmlns:p14="http://schemas.microsoft.com/office/powerpoint/2010/main" val="25742773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74848" y="5289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sz="2800" b="1" dirty="0" smtClean="0"/>
              <a:t>Compraventa – Obra o servicio - Suministro </a:t>
            </a:r>
            <a:br>
              <a:rPr lang="es-AR" sz="2800" b="1" dirty="0" smtClean="0"/>
            </a:br>
            <a:r>
              <a:rPr lang="es-AR" sz="2200" b="1" dirty="0" smtClean="0"/>
              <a:t>Norma internacional de información financiera 15: Ingresos de actividades ordinarias procedentes de contratos con clientes</a:t>
            </a:r>
          </a:p>
        </p:txBody>
      </p:sp>
      <p:sp>
        <p:nvSpPr>
          <p:cNvPr id="19" name="2 Marcador de contenido"/>
          <p:cNvSpPr>
            <a:spLocks noGrp="1"/>
          </p:cNvSpPr>
          <p:nvPr>
            <p:ph idx="1"/>
          </p:nvPr>
        </p:nvSpPr>
        <p:spPr>
          <a:xfrm>
            <a:off x="755576" y="1628800"/>
            <a:ext cx="7847012" cy="4752851"/>
          </a:xfrm>
        </p:spPr>
        <p:txBody>
          <a:bodyPr>
            <a:normAutofit/>
          </a:bodyPr>
          <a:lstStyle/>
          <a:p>
            <a:pPr algn="just">
              <a:defRPr/>
            </a:pPr>
            <a:endParaRPr lang="es-AR" sz="2200" dirty="0" smtClean="0"/>
          </a:p>
          <a:p>
            <a:pPr algn="just">
              <a:defRPr/>
            </a:pPr>
            <a:endParaRPr lang="es-AR" sz="2200" b="1" dirty="0" smtClean="0"/>
          </a:p>
          <a:p>
            <a:pPr algn="just">
              <a:defRPr/>
            </a:pPr>
            <a:endParaRPr lang="es-AR" sz="2200" b="1" dirty="0"/>
          </a:p>
          <a:p>
            <a:pPr algn="just">
              <a:buNone/>
              <a:defRPr/>
            </a:pPr>
            <a:endParaRPr lang="es-AR" sz="2600" dirty="0" smtClean="0"/>
          </a:p>
          <a:p>
            <a:pPr algn="just">
              <a:buNone/>
              <a:defRPr/>
            </a:pPr>
            <a:endParaRPr lang="es-AR" sz="2600" dirty="0" smtClean="0"/>
          </a:p>
          <a:p>
            <a:pPr marL="0" indent="0">
              <a:buNone/>
              <a:defRPr/>
            </a:pPr>
            <a:endParaRPr lang="es-AR" sz="2600" dirty="0" smtClean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 rot="16200000">
            <a:off x="5324476" y="3162300"/>
            <a:ext cx="2355850" cy="1304925"/>
          </a:xfrm>
          <a:custGeom>
            <a:avLst/>
            <a:gdLst>
              <a:gd name="T0" fmla="*/ 252318315 w 21600"/>
              <a:gd name="T1" fmla="*/ 46312661 h 21600"/>
              <a:gd name="T2" fmla="*/ 128472907 w 21600"/>
              <a:gd name="T3" fmla="*/ 92625257 h 21600"/>
              <a:gd name="T4" fmla="*/ 4627391 w 21600"/>
              <a:gd name="T5" fmla="*/ 46312661 h 21600"/>
              <a:gd name="T6" fmla="*/ 1284729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89 w 21600"/>
              <a:gd name="T13" fmla="*/ 2189 h 21600"/>
              <a:gd name="T14" fmla="*/ 19411 w 21600"/>
              <a:gd name="T15" fmla="*/ 194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78" y="21600"/>
                </a:lnTo>
                <a:lnTo>
                  <a:pt x="208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vert" lIns="36000" tIns="36000" rIns="36000" bIns="36000" anchor="ctr"/>
          <a:lstStyle/>
          <a:p>
            <a:pPr algn="ctr">
              <a:defRPr/>
            </a:pP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Alocar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 el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precio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 entre las OD</a:t>
            </a:r>
            <a:endParaRPr lang="en-US" altLang="ja-JP" sz="1400" b="1" dirty="0">
              <a:solidFill>
                <a:schemeClr val="bg1"/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 rot="16200000">
            <a:off x="3694113" y="3030538"/>
            <a:ext cx="2787650" cy="1568450"/>
          </a:xfrm>
          <a:custGeom>
            <a:avLst/>
            <a:gdLst>
              <a:gd name="T0" fmla="*/ 353288952 w 21600"/>
              <a:gd name="T1" fmla="*/ 66790009 h 21600"/>
              <a:gd name="T2" fmla="*/ 179884086 w 21600"/>
              <a:gd name="T3" fmla="*/ 133579940 h 21600"/>
              <a:gd name="T4" fmla="*/ 6479221 w 21600"/>
              <a:gd name="T5" fmla="*/ 66790009 h 21600"/>
              <a:gd name="T6" fmla="*/ 1798840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89 w 21600"/>
              <a:gd name="T13" fmla="*/ 2189 h 21600"/>
              <a:gd name="T14" fmla="*/ 19411 w 21600"/>
              <a:gd name="T15" fmla="*/ 194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78" y="21600"/>
                </a:lnTo>
                <a:lnTo>
                  <a:pt x="208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vert" lIns="36000" tIns="36000" rIns="36000" bIns="36000" anchor="ctr"/>
          <a:lstStyle/>
          <a:p>
            <a:pPr algn="ctr">
              <a:defRPr/>
            </a:pP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Determinar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 el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precio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 de la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transacción</a:t>
            </a:r>
            <a:endParaRPr lang="en-US" altLang="ja-JP" sz="1400" b="1" dirty="0">
              <a:solidFill>
                <a:schemeClr val="bg1"/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 rot="16200000">
            <a:off x="1853407" y="2988469"/>
            <a:ext cx="3290887" cy="16541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89 w 21600"/>
              <a:gd name="T13" fmla="*/ 2189 h 21600"/>
              <a:gd name="T14" fmla="*/ 19411 w 21600"/>
              <a:gd name="T15" fmla="*/ 194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78" y="21600"/>
                </a:lnTo>
                <a:lnTo>
                  <a:pt x="208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vert" lIns="36000" tIns="36000" rIns="36000" bIns="36000" anchor="ctr"/>
          <a:lstStyle/>
          <a:p>
            <a:pPr algn="ctr">
              <a:defRPr/>
            </a:pP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Identificación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 de las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obligaciones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 de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desempeño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 (OD)</a:t>
            </a:r>
            <a:endParaRPr lang="en-US" altLang="ja-JP" sz="1400" b="1" dirty="0">
              <a:solidFill>
                <a:schemeClr val="bg1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 rot="16200000">
            <a:off x="-9525" y="2957089"/>
            <a:ext cx="3838575" cy="17907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89 w 21600"/>
              <a:gd name="T13" fmla="*/ 2189 h 21600"/>
              <a:gd name="T14" fmla="*/ 19411 w 21600"/>
              <a:gd name="T15" fmla="*/ 194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78" y="21600"/>
                </a:lnTo>
                <a:lnTo>
                  <a:pt x="208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vert" lIns="36000" tIns="36000" rIns="36000" bIns="36000" anchor="ctr"/>
          <a:lstStyle/>
          <a:p>
            <a:pPr algn="ctr">
              <a:defRPr/>
            </a:pP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Identificación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 del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contrato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 con el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cliente</a:t>
            </a:r>
            <a:endParaRPr lang="en-US" altLang="ja-JP" sz="1400" b="1" dirty="0">
              <a:solidFill>
                <a:schemeClr val="bg1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 rot="16200000">
            <a:off x="6623050" y="3292475"/>
            <a:ext cx="2066925" cy="10445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89 w 21600"/>
              <a:gd name="T13" fmla="*/ 2189 h 21600"/>
              <a:gd name="T14" fmla="*/ 19411 w 21600"/>
              <a:gd name="T15" fmla="*/ 194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78" y="21600"/>
                </a:lnTo>
                <a:lnTo>
                  <a:pt x="208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vert" lIns="36000" tIns="36000" rIns="36000" bIns="36000" anchor="ctr"/>
          <a:lstStyle/>
          <a:p>
            <a:pPr algn="ctr">
              <a:defRPr/>
            </a:pPr>
            <a:r>
              <a:rPr lang="en-US" altLang="ja-JP" sz="11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Reconocer</a:t>
            </a:r>
            <a:r>
              <a:rPr lang="en-US" altLang="ja-JP" sz="1100" b="1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 los </a:t>
            </a:r>
            <a:r>
              <a:rPr lang="en-US" altLang="ja-JP" sz="1100" b="1" dirty="0" err="1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i</a:t>
            </a:r>
            <a:r>
              <a:rPr lang="en-US" altLang="ja-JP" sz="11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ngresos</a:t>
            </a:r>
            <a:r>
              <a:rPr lang="en-US" altLang="ja-JP" sz="1100" b="1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 </a:t>
            </a:r>
            <a:r>
              <a:rPr lang="en-US" altLang="ja-JP" sz="11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por</a:t>
            </a:r>
            <a:r>
              <a:rPr lang="en-US" altLang="ja-JP" sz="1100" b="1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 </a:t>
            </a:r>
            <a:r>
              <a:rPr lang="en-US" altLang="ja-JP" sz="11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satisfacer</a:t>
            </a:r>
            <a:r>
              <a:rPr lang="en-US" altLang="ja-JP" sz="1100" b="1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 </a:t>
            </a:r>
            <a:r>
              <a:rPr lang="en-US" altLang="ja-JP" sz="11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cada</a:t>
            </a:r>
            <a:r>
              <a:rPr lang="en-US" altLang="ja-JP" sz="1100" b="1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 OD</a:t>
            </a:r>
            <a:endParaRPr lang="en-US" altLang="ja-JP" sz="1100" b="1" dirty="0">
              <a:solidFill>
                <a:schemeClr val="bg1"/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60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/>
          </a:p>
        </p:txBody>
      </p:sp>
      <p:pic>
        <p:nvPicPr>
          <p:cNvPr id="1026" name="Picture 2" descr="Más Combos del dí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12"/>
            <a:ext cx="8747432" cy="38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5</a:t>
            </a:fld>
            <a:endParaRPr lang="es-AR"/>
          </a:p>
        </p:txBody>
      </p:sp>
      <p:pic>
        <p:nvPicPr>
          <p:cNvPr id="2050" name="Picture 2" descr="Internet 100 Megas, Fibertel 100 Megas| Cablevisión Fiber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1755576"/>
            <a:ext cx="8507288" cy="929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74848" y="5289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sz="2800" b="1" dirty="0" smtClean="0"/>
              <a:t>Compraventa – Obra o servicio – Suministro</a:t>
            </a:r>
            <a:r>
              <a:rPr lang="es-AR" sz="2800" b="1" dirty="0"/>
              <a:t/>
            </a:r>
            <a:br>
              <a:rPr lang="es-AR" sz="2800" b="1" dirty="0"/>
            </a:br>
            <a:r>
              <a:rPr lang="es-AR" sz="2000" b="1" dirty="0"/>
              <a:t>Ingresos de actividades ordinarias procedentes de contratos con clientes</a:t>
            </a:r>
            <a:r>
              <a:rPr lang="es-AR" sz="2800" b="1" dirty="0" smtClean="0"/>
              <a:t/>
            </a:r>
            <a:br>
              <a:rPr lang="es-AR" sz="2800" b="1" dirty="0" smtClean="0"/>
            </a:br>
            <a:r>
              <a:rPr lang="es-AR" sz="2800" b="1" dirty="0" smtClean="0"/>
              <a:t>RECONOCIMIENTO DEL INGRESO</a:t>
            </a:r>
          </a:p>
        </p:txBody>
      </p:sp>
      <p:sp>
        <p:nvSpPr>
          <p:cNvPr id="19" name="2 Marcador de contenido"/>
          <p:cNvSpPr>
            <a:spLocks noGrp="1"/>
          </p:cNvSpPr>
          <p:nvPr>
            <p:ph idx="1"/>
          </p:nvPr>
        </p:nvSpPr>
        <p:spPr>
          <a:xfrm>
            <a:off x="755576" y="1628800"/>
            <a:ext cx="7847012" cy="4752851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s-AR" sz="2200" dirty="0" smtClean="0"/>
              <a:t> Se reconocen los ingresos con la transferencia del bien o prestación del servicio (obligación de desempeño)</a:t>
            </a:r>
          </a:p>
          <a:p>
            <a:pPr algn="just">
              <a:defRPr/>
            </a:pPr>
            <a:r>
              <a:rPr lang="es-AR" sz="2200" dirty="0" smtClean="0"/>
              <a:t>La transferencia se produce cuando el cliente obtiene el control del activo,</a:t>
            </a:r>
          </a:p>
          <a:p>
            <a:pPr lvl="1" algn="just">
              <a:defRPr/>
            </a:pPr>
            <a:r>
              <a:rPr lang="es-AR" sz="1800" dirty="0" smtClean="0"/>
              <a:t>Obtiene los beneficios del activo</a:t>
            </a:r>
          </a:p>
          <a:p>
            <a:pPr lvl="1" algn="just">
              <a:defRPr/>
            </a:pPr>
            <a:r>
              <a:rPr lang="es-AR" sz="1800" dirty="0" smtClean="0"/>
              <a:t>Obtiene la habilidad para redirigir el uso del activo</a:t>
            </a:r>
          </a:p>
          <a:p>
            <a:pPr marL="0" indent="0" algn="just">
              <a:buNone/>
              <a:defRPr/>
            </a:pPr>
            <a:endParaRPr lang="es-AR" sz="2200" b="1" dirty="0" smtClean="0"/>
          </a:p>
          <a:p>
            <a:pPr algn="just">
              <a:defRPr/>
            </a:pPr>
            <a:endParaRPr lang="es-AR" sz="2200" b="1" dirty="0"/>
          </a:p>
          <a:p>
            <a:pPr algn="just">
              <a:buNone/>
              <a:defRPr/>
            </a:pPr>
            <a:endParaRPr lang="es-AR" sz="2600" dirty="0" smtClean="0"/>
          </a:p>
          <a:p>
            <a:pPr algn="just">
              <a:buNone/>
              <a:defRPr/>
            </a:pPr>
            <a:endParaRPr lang="es-AR" sz="2600" dirty="0" smtClean="0"/>
          </a:p>
          <a:p>
            <a:pPr>
              <a:defRPr/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val="2013378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74848" y="528984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err="1" smtClean="0"/>
              <a:t>Devengamiento</a:t>
            </a:r>
            <a:r>
              <a:rPr lang="es-AR" sz="2800" b="1" dirty="0" smtClean="0"/>
              <a:t>: </a:t>
            </a:r>
            <a:br>
              <a:rPr lang="es-AR" sz="2800" b="1" dirty="0" smtClean="0"/>
            </a:br>
            <a:r>
              <a:rPr lang="es-AR" sz="2800" b="1" dirty="0" smtClean="0"/>
              <a:t>¿Cuál es el hecho generador o hecho sustancial?</a:t>
            </a:r>
          </a:p>
        </p:txBody>
      </p:sp>
      <p:sp>
        <p:nvSpPr>
          <p:cNvPr id="19" name="2 Marcador de contenido"/>
          <p:cNvSpPr>
            <a:spLocks noGrp="1"/>
          </p:cNvSpPr>
          <p:nvPr>
            <p:ph idx="1"/>
          </p:nvPr>
        </p:nvSpPr>
        <p:spPr>
          <a:xfrm>
            <a:off x="755576" y="1628800"/>
            <a:ext cx="7847012" cy="4752851"/>
          </a:xfrm>
        </p:spPr>
        <p:txBody>
          <a:bodyPr>
            <a:normAutofit fontScale="92500"/>
          </a:bodyPr>
          <a:lstStyle/>
          <a:p>
            <a:pPr algn="just">
              <a:defRPr/>
            </a:pPr>
            <a:r>
              <a:rPr lang="es-AR" sz="2200" b="1" dirty="0" smtClean="0"/>
              <a:t>Compraventa de bienes</a:t>
            </a:r>
            <a:r>
              <a:rPr lang="es-AR" sz="2200" dirty="0" smtClean="0"/>
              <a:t>: la entrega de la cosa</a:t>
            </a:r>
          </a:p>
          <a:p>
            <a:pPr algn="just">
              <a:defRPr/>
            </a:pPr>
            <a:r>
              <a:rPr lang="es-AR" sz="2200" b="1" dirty="0" smtClean="0"/>
              <a:t>Suministro: </a:t>
            </a:r>
            <a:r>
              <a:rPr lang="es-AR" sz="2200" dirty="0" smtClean="0"/>
              <a:t>la entrega de la cosa o la efectiva prestación del servicio.</a:t>
            </a:r>
          </a:p>
          <a:p>
            <a:pPr algn="just">
              <a:defRPr/>
            </a:pPr>
            <a:r>
              <a:rPr lang="es-AR" sz="2200" b="1" dirty="0" smtClean="0"/>
              <a:t>Obra o servicio</a:t>
            </a:r>
            <a:r>
              <a:rPr lang="es-AR" sz="2200" dirty="0" smtClean="0"/>
              <a:t>: el progreso en la construcción o elaboración de la obra</a:t>
            </a:r>
            <a:r>
              <a:rPr lang="es-AR" sz="2200" dirty="0"/>
              <a:t> </a:t>
            </a:r>
            <a:r>
              <a:rPr lang="es-AR" sz="2200" dirty="0" smtClean="0"/>
              <a:t>o en la prestación del servicio</a:t>
            </a:r>
          </a:p>
          <a:p>
            <a:pPr algn="just">
              <a:defRPr/>
            </a:pPr>
            <a:r>
              <a:rPr lang="es-AR" sz="2200" b="1" dirty="0" smtClean="0"/>
              <a:t>Locación</a:t>
            </a:r>
            <a:r>
              <a:rPr lang="es-AR" sz="2200" dirty="0" smtClean="0"/>
              <a:t>: el transcurso del tiempo</a:t>
            </a:r>
            <a:r>
              <a:rPr lang="es-AR" sz="2200" dirty="0"/>
              <a:t> </a:t>
            </a:r>
            <a:r>
              <a:rPr lang="es-AR" sz="2200" dirty="0" smtClean="0"/>
              <a:t>(para contratos de hasta 12 meses)</a:t>
            </a:r>
          </a:p>
          <a:p>
            <a:pPr algn="just">
              <a:defRPr/>
            </a:pPr>
            <a:r>
              <a:rPr lang="es-AR" sz="2200" b="1" dirty="0" smtClean="0"/>
              <a:t>Otros Contratos que se ejecutan en el tiempo </a:t>
            </a:r>
            <a:r>
              <a:rPr lang="es-AR" sz="2200" dirty="0" smtClean="0"/>
              <a:t>, como seguros, intereses:  con el transcurso del tiempo. </a:t>
            </a:r>
          </a:p>
          <a:p>
            <a:pPr algn="just">
              <a:defRPr/>
            </a:pPr>
            <a:r>
              <a:rPr lang="es-AR" sz="2200" b="1" dirty="0" smtClean="0"/>
              <a:t>Valorizaciones o desvalorizaciones</a:t>
            </a:r>
            <a:r>
              <a:rPr lang="es-AR" sz="2200" dirty="0" smtClean="0"/>
              <a:t>: cuando se produzca el cambio en el valor, en tanto y en cuanto el marco contable lo reconozca. Usualmente los marcos contables establecen un valor límite. Algunos marcos contables reconocen la valorización de algunos activos.</a:t>
            </a:r>
          </a:p>
          <a:p>
            <a:pPr algn="just">
              <a:buNone/>
              <a:defRPr/>
            </a:pPr>
            <a:r>
              <a:rPr lang="es-AR" sz="2200" b="1" i="1" dirty="0" smtClean="0"/>
              <a:t>¡Atención!</a:t>
            </a:r>
            <a:r>
              <a:rPr lang="es-AR" sz="2200" dirty="0" smtClean="0"/>
              <a:t> Normalmente la contabilidad considera </a:t>
            </a:r>
            <a:r>
              <a:rPr lang="es-AR" sz="2200" dirty="0" smtClean="0">
                <a:solidFill>
                  <a:srgbClr val="0070C0"/>
                </a:solidFill>
              </a:rPr>
              <a:t>el periodo mensual </a:t>
            </a:r>
            <a:r>
              <a:rPr lang="es-AR" sz="2200" dirty="0" smtClean="0"/>
              <a:t>a efectos de registración.</a:t>
            </a:r>
          </a:p>
          <a:p>
            <a:pPr algn="just">
              <a:buNone/>
              <a:defRPr/>
            </a:pPr>
            <a:endParaRPr lang="es-AR" sz="2600" dirty="0" smtClean="0"/>
          </a:p>
          <a:p>
            <a:pPr algn="just">
              <a:buNone/>
              <a:defRPr/>
            </a:pPr>
            <a:endParaRPr lang="es-AR" sz="2600" dirty="0" smtClean="0"/>
          </a:p>
          <a:p>
            <a:pPr>
              <a:defRPr/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val="41776046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685800" y="609600"/>
            <a:ext cx="77724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DOCUMENTACIÓN RESPALDATORIA</a:t>
            </a:r>
          </a:p>
        </p:txBody>
      </p:sp>
      <p:sp>
        <p:nvSpPr>
          <p:cNvPr id="19" name="18 Cheurón"/>
          <p:cNvSpPr/>
          <p:nvPr/>
        </p:nvSpPr>
        <p:spPr>
          <a:xfrm>
            <a:off x="971600" y="2348880"/>
            <a:ext cx="1728192" cy="792088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Orden de Compra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4" name="23 Cheurón"/>
          <p:cNvSpPr/>
          <p:nvPr/>
        </p:nvSpPr>
        <p:spPr>
          <a:xfrm>
            <a:off x="2411760" y="2348880"/>
            <a:ext cx="1728192" cy="792088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Remito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6" name="25 Cheurón"/>
          <p:cNvSpPr/>
          <p:nvPr/>
        </p:nvSpPr>
        <p:spPr>
          <a:xfrm>
            <a:off x="3923928" y="2348880"/>
            <a:ext cx="1728192" cy="792088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Factura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7" name="2 Marcador de contenido"/>
          <p:cNvSpPr txBox="1">
            <a:spLocks/>
          </p:cNvSpPr>
          <p:nvPr/>
        </p:nvSpPr>
        <p:spPr>
          <a:xfrm>
            <a:off x="1403648" y="1268760"/>
            <a:ext cx="655272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EJEMPLO de secuencia de</a:t>
            </a:r>
            <a:r>
              <a:rPr kumimoji="0" lang="es-AR" sz="20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uso de comprobantes en la </a:t>
            </a:r>
            <a:r>
              <a:rPr kumimoji="0" lang="es-AR" sz="2000" b="1" i="0" u="sng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VENTA</a:t>
            </a:r>
            <a:endParaRPr kumimoji="0" lang="es-AR" sz="2000" b="1" i="0" u="sng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899592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 smtClean="0"/>
              <a:t>Venta:</a:t>
            </a:r>
            <a:endParaRPr lang="es-AR" u="sng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99592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 smtClean="0"/>
              <a:t>Cobranza:</a:t>
            </a:r>
            <a:endParaRPr lang="es-AR" u="sng" dirty="0"/>
          </a:p>
        </p:txBody>
      </p:sp>
      <p:sp>
        <p:nvSpPr>
          <p:cNvPr id="31" name="30 Cheurón"/>
          <p:cNvSpPr/>
          <p:nvPr/>
        </p:nvSpPr>
        <p:spPr>
          <a:xfrm>
            <a:off x="1043608" y="4653136"/>
            <a:ext cx="1728192" cy="792088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Recibo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1187624" y="3284984"/>
            <a:ext cx="1152128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Recibida por el Ente de parte del cliente</a:t>
            </a:r>
            <a:endParaRPr lang="es-AR" sz="105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2627784" y="3284984"/>
            <a:ext cx="1152128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El Ente lo emite para el cliente al despachar la mercadería</a:t>
            </a:r>
            <a:endParaRPr lang="es-AR" sz="1050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1115616" y="5517232"/>
            <a:ext cx="1296144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El Ente lo emite al cliente cuando recibe el pago</a:t>
            </a:r>
            <a:endParaRPr lang="es-AR" sz="1200" dirty="0"/>
          </a:p>
        </p:txBody>
      </p:sp>
      <p:sp>
        <p:nvSpPr>
          <p:cNvPr id="34" name="22 Rectángulo redondeado"/>
          <p:cNvSpPr/>
          <p:nvPr/>
        </p:nvSpPr>
        <p:spPr>
          <a:xfrm>
            <a:off x="4067944" y="3356992"/>
            <a:ext cx="1152128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El Ente lo emite para el cliente para valorizar la </a:t>
            </a:r>
            <a:endParaRPr lang="es-AR" sz="1050" dirty="0"/>
          </a:p>
          <a:p>
            <a:pPr algn="ctr"/>
            <a:r>
              <a:rPr lang="es-AR" sz="1050" dirty="0" smtClean="0"/>
              <a:t>venta</a:t>
            </a:r>
            <a:endParaRPr lang="es-AR" sz="105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685800" y="609600"/>
            <a:ext cx="77724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DOCUMENTACIÓN RESPALDATORIA</a:t>
            </a:r>
          </a:p>
        </p:txBody>
      </p:sp>
      <p:sp>
        <p:nvSpPr>
          <p:cNvPr id="17" name="16 Pentágono"/>
          <p:cNvSpPr/>
          <p:nvPr/>
        </p:nvSpPr>
        <p:spPr>
          <a:xfrm>
            <a:off x="899592" y="2348880"/>
            <a:ext cx="1584176" cy="79208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Nota de pedido</a:t>
            </a:r>
            <a:endParaRPr lang="es-AR" dirty="0"/>
          </a:p>
        </p:txBody>
      </p:sp>
      <p:sp>
        <p:nvSpPr>
          <p:cNvPr id="19" name="18 Cheurón"/>
          <p:cNvSpPr/>
          <p:nvPr/>
        </p:nvSpPr>
        <p:spPr>
          <a:xfrm>
            <a:off x="2195736" y="2348880"/>
            <a:ext cx="1728192" cy="792088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Orden de Compra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4" name="23 Cheurón"/>
          <p:cNvSpPr/>
          <p:nvPr/>
        </p:nvSpPr>
        <p:spPr>
          <a:xfrm>
            <a:off x="3635896" y="2348880"/>
            <a:ext cx="1728192" cy="792088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Remito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5" name="24 Cheurón"/>
          <p:cNvSpPr/>
          <p:nvPr/>
        </p:nvSpPr>
        <p:spPr>
          <a:xfrm>
            <a:off x="5076056" y="2348880"/>
            <a:ext cx="1800200" cy="792088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Nota de recepción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6" name="25 Cheurón"/>
          <p:cNvSpPr/>
          <p:nvPr/>
        </p:nvSpPr>
        <p:spPr>
          <a:xfrm>
            <a:off x="6588224" y="2348880"/>
            <a:ext cx="1728192" cy="792088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Factura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7" name="2 Marcador de contenido"/>
          <p:cNvSpPr txBox="1">
            <a:spLocks/>
          </p:cNvSpPr>
          <p:nvPr/>
        </p:nvSpPr>
        <p:spPr>
          <a:xfrm>
            <a:off x="1403648" y="1268760"/>
            <a:ext cx="6552728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EJEMPLO de secuencia de</a:t>
            </a:r>
            <a:r>
              <a:rPr kumimoji="0" lang="es-AR" sz="20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uso de comprobantes en la </a:t>
            </a:r>
            <a:r>
              <a:rPr kumimoji="0" lang="es-AR" sz="2000" b="1" i="0" u="sng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COMPRA</a:t>
            </a:r>
            <a:endParaRPr kumimoji="0" lang="es-AR" sz="2000" b="1" i="0" u="sng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899592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 smtClean="0"/>
              <a:t>Compra:</a:t>
            </a:r>
            <a:endParaRPr lang="es-AR" u="sng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99592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 smtClean="0"/>
              <a:t>Pago:</a:t>
            </a:r>
            <a:endParaRPr lang="es-AR" u="sng" dirty="0"/>
          </a:p>
        </p:txBody>
      </p:sp>
      <p:sp>
        <p:nvSpPr>
          <p:cNvPr id="30" name="29 Pentágono"/>
          <p:cNvSpPr/>
          <p:nvPr/>
        </p:nvSpPr>
        <p:spPr>
          <a:xfrm>
            <a:off x="1331640" y="4653136"/>
            <a:ext cx="1584176" cy="79208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Orden de pago</a:t>
            </a:r>
            <a:endParaRPr lang="es-AR" dirty="0"/>
          </a:p>
        </p:txBody>
      </p:sp>
      <p:sp>
        <p:nvSpPr>
          <p:cNvPr id="31" name="30 Cheurón"/>
          <p:cNvSpPr/>
          <p:nvPr/>
        </p:nvSpPr>
        <p:spPr>
          <a:xfrm>
            <a:off x="2627784" y="4653136"/>
            <a:ext cx="1728192" cy="792088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Recibo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899592" y="3284984"/>
            <a:ext cx="1224136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Dentro de la Compañía: Sector a Departamento de </a:t>
            </a:r>
            <a:r>
              <a:rPr lang="es-AR" sz="1050" dirty="0" err="1" smtClean="0"/>
              <a:t>Crompas</a:t>
            </a:r>
            <a:endParaRPr lang="es-AR" sz="1050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2339752" y="3284984"/>
            <a:ext cx="1152128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Departamento de Compras del Ente  al Proveedor</a:t>
            </a:r>
            <a:endParaRPr lang="es-AR" sz="105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779912" y="3284984"/>
            <a:ext cx="1152128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Proveedor envía al Ente, al despachar la mercadería</a:t>
            </a:r>
            <a:endParaRPr lang="es-AR" sz="1050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5220072" y="3284984"/>
            <a:ext cx="1152128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El Ente cuando recibe la mercadería</a:t>
            </a:r>
            <a:endParaRPr lang="es-AR" sz="1050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6732240" y="3284984"/>
            <a:ext cx="1152128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Proveedor emite al Ente para valorizar la compra</a:t>
            </a:r>
            <a:endParaRPr lang="es-AR" sz="1050" dirty="0"/>
          </a:p>
        </p:txBody>
      </p:sp>
      <p:sp>
        <p:nvSpPr>
          <p:cNvPr id="46" name="45 Rectángulo redondeado"/>
          <p:cNvSpPr/>
          <p:nvPr/>
        </p:nvSpPr>
        <p:spPr>
          <a:xfrm>
            <a:off x="1331640" y="5589240"/>
            <a:ext cx="1152128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Emitida por el Ente internamente para hacer el pago.</a:t>
            </a:r>
            <a:endParaRPr lang="es-AR" sz="1200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2843808" y="5589240"/>
            <a:ext cx="1080120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Proveedor lo emite al Ente cuando recibe el pago</a:t>
            </a:r>
            <a:endParaRPr lang="es-AR" sz="1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1975</Words>
  <Application>Microsoft Office PowerPoint</Application>
  <PresentationFormat>Presentación en pantalla (4:3)</PresentationFormat>
  <Paragraphs>247</Paragraphs>
  <Slides>28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Calibri</vt:lpstr>
      <vt:lpstr>Comic Sans MS</vt:lpstr>
      <vt:lpstr>Tema de Office</vt:lpstr>
      <vt:lpstr>Presentación de PowerPoint</vt:lpstr>
      <vt:lpstr>Algunos contratos importantes (Código civil y comercial de la Nación)</vt:lpstr>
      <vt:lpstr>Compraventa – Obra o servicio - Suministro  Norma internacional de información financiera 15: Ingresos de actividades ordinarias procedentes de contratos con clientes</vt:lpstr>
      <vt:lpstr>Presentación de PowerPoint</vt:lpstr>
      <vt:lpstr>Presentación de PowerPoint</vt:lpstr>
      <vt:lpstr>Compraventa – Obra o servicio – Suministro Ingresos de actividades ordinarias procedentes de contratos con clientes RECONOCIMIENTO DEL INGRESO</vt:lpstr>
      <vt:lpstr>Devengamiento:  ¿Cuál es el hecho generador o hecho sustancial?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CUESTIONES A CONSIDERAR EN RELACIÓN CON LA COMPRAVENTA</vt:lpstr>
      <vt:lpstr>¿QUÉ ES EL IVA (IMPUESTO AL VALOR AGREGADO)?</vt:lpstr>
      <vt:lpstr>Importes a considerar contablemente cuando se realiza una venta</vt:lpstr>
      <vt:lpstr>Importes a considerar contablemente cuando se realiza una compra</vt:lpstr>
      <vt:lpstr>ANTICIPOS</vt:lpstr>
      <vt:lpstr>Presentación de PowerPoint</vt:lpstr>
      <vt:lpstr>Presentación de PowerPoint</vt:lpstr>
      <vt:lpstr>Descuentos financieros o por pronto pago</vt:lpstr>
      <vt:lpstr>Presentación de PowerPoint</vt:lpstr>
      <vt:lpstr> Los ingresos y gastos financieros (resultados financieros)</vt:lpstr>
      <vt:lpstr>Los intereses explícitos en la cta.cte.comercial </vt:lpstr>
      <vt:lpstr>Presentación de PowerPoint</vt:lpstr>
      <vt:lpstr>Créditos y deudas en moneda extranjera</vt:lpstr>
      <vt:lpstr>FONDO FIJO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Milagros</dc:creator>
  <cp:lastModifiedBy>Fermin</cp:lastModifiedBy>
  <cp:revision>181</cp:revision>
  <dcterms:created xsi:type="dcterms:W3CDTF">2013-08-06T01:05:53Z</dcterms:created>
  <dcterms:modified xsi:type="dcterms:W3CDTF">2021-09-06T17:08:34Z</dcterms:modified>
</cp:coreProperties>
</file>