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0" r:id="rId1"/>
  </p:sldMasterIdLst>
  <p:notesMasterIdLst>
    <p:notesMasterId r:id="rId22"/>
  </p:notesMasterIdLst>
  <p:handoutMasterIdLst>
    <p:handoutMasterId r:id="rId23"/>
  </p:handoutMasterIdLst>
  <p:sldIdLst>
    <p:sldId id="259" r:id="rId2"/>
    <p:sldId id="438" r:id="rId3"/>
    <p:sldId id="439" r:id="rId4"/>
    <p:sldId id="440" r:id="rId5"/>
    <p:sldId id="382" r:id="rId6"/>
    <p:sldId id="383" r:id="rId7"/>
    <p:sldId id="436" r:id="rId8"/>
    <p:sldId id="386" r:id="rId9"/>
    <p:sldId id="430" r:id="rId10"/>
    <p:sldId id="432" r:id="rId11"/>
    <p:sldId id="433" r:id="rId12"/>
    <p:sldId id="434" r:id="rId13"/>
    <p:sldId id="435" r:id="rId14"/>
    <p:sldId id="400" r:id="rId15"/>
    <p:sldId id="399" r:id="rId16"/>
    <p:sldId id="424" r:id="rId17"/>
    <p:sldId id="381" r:id="rId18"/>
    <p:sldId id="428" r:id="rId19"/>
    <p:sldId id="429" r:id="rId20"/>
    <p:sldId id="441" r:id="rId21"/>
  </p:sldIdLst>
  <p:sldSz cx="9144000" cy="6858000" type="screen4x3"/>
  <p:notesSz cx="7102475" cy="93694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BCB"/>
    <a:srgbClr val="E886BE"/>
    <a:srgbClr val="B6FD9D"/>
    <a:srgbClr val="B2FE74"/>
    <a:srgbClr val="7FDAF3"/>
    <a:srgbClr val="8EE4A7"/>
    <a:srgbClr val="D09DD1"/>
    <a:srgbClr val="F9F9BF"/>
    <a:srgbClr val="F7DAAF"/>
    <a:srgbClr val="A2F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470" autoAdjust="0"/>
  </p:normalViewPr>
  <p:slideViewPr>
    <p:cSldViewPr>
      <p:cViewPr varScale="1">
        <p:scale>
          <a:sx n="76" d="100"/>
          <a:sy n="76" d="100"/>
        </p:scale>
        <p:origin x="1085" y="53"/>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0098"/>
          </a:xfrm>
          <a:prstGeom prst="rect">
            <a:avLst/>
          </a:prstGeom>
        </p:spPr>
        <p:txBody>
          <a:bodyPr vert="horz" lIns="94119" tIns="47060" rIns="94119" bIns="47060" rtlCol="0"/>
          <a:lstStyle>
            <a:lvl1pPr algn="l">
              <a:defRPr sz="1200"/>
            </a:lvl1pPr>
          </a:lstStyle>
          <a:p>
            <a:endParaRPr lang="es-AR"/>
          </a:p>
        </p:txBody>
      </p:sp>
      <p:sp>
        <p:nvSpPr>
          <p:cNvPr id="3" name="Date Placeholder 2"/>
          <p:cNvSpPr>
            <a:spLocks noGrp="1"/>
          </p:cNvSpPr>
          <p:nvPr>
            <p:ph type="dt" sz="quarter" idx="1"/>
          </p:nvPr>
        </p:nvSpPr>
        <p:spPr>
          <a:xfrm>
            <a:off x="4023092" y="0"/>
            <a:ext cx="3077739" cy="470098"/>
          </a:xfrm>
          <a:prstGeom prst="rect">
            <a:avLst/>
          </a:prstGeom>
        </p:spPr>
        <p:txBody>
          <a:bodyPr vert="horz" lIns="94119" tIns="47060" rIns="94119" bIns="47060" rtlCol="0"/>
          <a:lstStyle>
            <a:lvl1pPr algn="r">
              <a:defRPr sz="1200"/>
            </a:lvl1pPr>
          </a:lstStyle>
          <a:p>
            <a:fld id="{F5AA51AA-D30F-46AE-8156-1246DF2FC7F8}" type="datetimeFigureOut">
              <a:rPr lang="es-AR" smtClean="0"/>
              <a:t>6/9/2021</a:t>
            </a:fld>
            <a:endParaRPr lang="es-AR"/>
          </a:p>
        </p:txBody>
      </p:sp>
      <p:sp>
        <p:nvSpPr>
          <p:cNvPr id="4" name="Footer Placeholder 3"/>
          <p:cNvSpPr>
            <a:spLocks noGrp="1"/>
          </p:cNvSpPr>
          <p:nvPr>
            <p:ph type="ftr" sz="quarter" idx="2"/>
          </p:nvPr>
        </p:nvSpPr>
        <p:spPr>
          <a:xfrm>
            <a:off x="0" y="8899328"/>
            <a:ext cx="3077739" cy="470097"/>
          </a:xfrm>
          <a:prstGeom prst="rect">
            <a:avLst/>
          </a:prstGeom>
        </p:spPr>
        <p:txBody>
          <a:bodyPr vert="horz" lIns="94119" tIns="47060" rIns="94119" bIns="47060" rtlCol="0" anchor="b"/>
          <a:lstStyle>
            <a:lvl1pPr algn="l">
              <a:defRPr sz="1200"/>
            </a:lvl1pPr>
          </a:lstStyle>
          <a:p>
            <a:endParaRPr lang="es-AR"/>
          </a:p>
        </p:txBody>
      </p:sp>
      <p:sp>
        <p:nvSpPr>
          <p:cNvPr id="5" name="Slide Number Placeholder 4"/>
          <p:cNvSpPr>
            <a:spLocks noGrp="1"/>
          </p:cNvSpPr>
          <p:nvPr>
            <p:ph type="sldNum" sz="quarter" idx="3"/>
          </p:nvPr>
        </p:nvSpPr>
        <p:spPr>
          <a:xfrm>
            <a:off x="4023092" y="8899328"/>
            <a:ext cx="3077739" cy="470097"/>
          </a:xfrm>
          <a:prstGeom prst="rect">
            <a:avLst/>
          </a:prstGeom>
        </p:spPr>
        <p:txBody>
          <a:bodyPr vert="horz" lIns="94119" tIns="47060" rIns="94119" bIns="47060" rtlCol="0" anchor="b"/>
          <a:lstStyle>
            <a:lvl1pPr algn="r">
              <a:defRPr sz="1200"/>
            </a:lvl1pPr>
          </a:lstStyle>
          <a:p>
            <a:fld id="{26D92EE6-E8E7-4003-9633-02316709AAA0}" type="slidenum">
              <a:rPr lang="es-AR" smtClean="0"/>
              <a:t>‹Nº›</a:t>
            </a:fld>
            <a:endParaRPr lang="es-AR"/>
          </a:p>
        </p:txBody>
      </p:sp>
    </p:spTree>
    <p:extLst>
      <p:ext uri="{BB962C8B-B14F-4D97-AF65-F5344CB8AC3E}">
        <p14:creationId xmlns:p14="http://schemas.microsoft.com/office/powerpoint/2010/main" val="2618249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lang="es-AR"/>
          </a:p>
        </p:txBody>
      </p:sp>
      <p:sp>
        <p:nvSpPr>
          <p:cNvPr id="3" name="2 Marcador de fecha"/>
          <p:cNvSpPr>
            <a:spLocks noGrp="1"/>
          </p:cNvSpPr>
          <p:nvPr>
            <p:ph type="dt" idx="1"/>
          </p:nvPr>
        </p:nvSpPr>
        <p:spPr>
          <a:xfrm>
            <a:off x="4023092" y="0"/>
            <a:ext cx="3077739" cy="468471"/>
          </a:xfrm>
          <a:prstGeom prst="rect">
            <a:avLst/>
          </a:prstGeom>
        </p:spPr>
        <p:txBody>
          <a:bodyPr vert="horz" lIns="94119" tIns="47060" rIns="94119" bIns="47060" rtlCol="0"/>
          <a:lstStyle>
            <a:lvl1pPr algn="r">
              <a:defRPr sz="1200"/>
            </a:lvl1pPr>
          </a:lstStyle>
          <a:p>
            <a:fld id="{283FA95F-464D-4948-A15D-1F87A66DDDD5}" type="datetimeFigureOut">
              <a:rPr lang="es-AR" smtClean="0"/>
              <a:pPr/>
              <a:t>6/9/2021</a:t>
            </a:fld>
            <a:endParaRPr lang="es-AR"/>
          </a:p>
        </p:txBody>
      </p:sp>
      <p:sp>
        <p:nvSpPr>
          <p:cNvPr id="4" name="3 Marcador de imagen de diapositiva"/>
          <p:cNvSpPr>
            <a:spLocks noGrp="1" noRot="1" noChangeAspect="1"/>
          </p:cNvSpPr>
          <p:nvPr>
            <p:ph type="sldImg" idx="2"/>
          </p:nvPr>
        </p:nvSpPr>
        <p:spPr>
          <a:xfrm>
            <a:off x="1209675" y="703263"/>
            <a:ext cx="4683125" cy="3513137"/>
          </a:xfrm>
          <a:prstGeom prst="rect">
            <a:avLst/>
          </a:prstGeom>
          <a:noFill/>
          <a:ln w="12700">
            <a:solidFill>
              <a:prstClr val="black"/>
            </a:solidFill>
          </a:ln>
        </p:spPr>
        <p:txBody>
          <a:bodyPr vert="horz" lIns="94119" tIns="47060" rIns="94119" bIns="47060" rtlCol="0" anchor="ctr"/>
          <a:lstStyle/>
          <a:p>
            <a:endParaRPr lang="es-AR"/>
          </a:p>
        </p:txBody>
      </p:sp>
      <p:sp>
        <p:nvSpPr>
          <p:cNvPr id="5" name="4 Marcador de notas"/>
          <p:cNvSpPr>
            <a:spLocks noGrp="1"/>
          </p:cNvSpPr>
          <p:nvPr>
            <p:ph type="body" sz="quarter" idx="3"/>
          </p:nvPr>
        </p:nvSpPr>
        <p:spPr>
          <a:xfrm>
            <a:off x="710248" y="4450477"/>
            <a:ext cx="5681980" cy="4216241"/>
          </a:xfrm>
          <a:prstGeom prst="rect">
            <a:avLst/>
          </a:prstGeom>
        </p:spPr>
        <p:txBody>
          <a:bodyPr vert="horz" lIns="94119" tIns="47060" rIns="94119" bIns="4706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899328"/>
            <a:ext cx="3077739" cy="468471"/>
          </a:xfrm>
          <a:prstGeom prst="rect">
            <a:avLst/>
          </a:prstGeom>
        </p:spPr>
        <p:txBody>
          <a:bodyPr vert="horz" lIns="94119" tIns="47060" rIns="94119" bIns="4706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4023092" y="8899328"/>
            <a:ext cx="3077739" cy="468471"/>
          </a:xfrm>
          <a:prstGeom prst="rect">
            <a:avLst/>
          </a:prstGeom>
        </p:spPr>
        <p:txBody>
          <a:bodyPr vert="horz" lIns="94119" tIns="47060" rIns="94119" bIns="47060" rtlCol="0" anchor="b"/>
          <a:lstStyle>
            <a:lvl1pPr algn="r">
              <a:defRPr sz="1200"/>
            </a:lvl1pPr>
          </a:lstStyle>
          <a:p>
            <a:fld id="{DF2C34E1-EF3F-4B4A-8F19-EBD046C969A7}" type="slidenum">
              <a:rPr lang="es-AR" smtClean="0"/>
              <a:pPr/>
              <a:t>‹Nº›</a:t>
            </a:fld>
            <a:endParaRPr lang="es-AR"/>
          </a:p>
        </p:txBody>
      </p:sp>
    </p:spTree>
    <p:extLst>
      <p:ext uri="{BB962C8B-B14F-4D97-AF65-F5344CB8AC3E}">
        <p14:creationId xmlns:p14="http://schemas.microsoft.com/office/powerpoint/2010/main" val="2512578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DF2C34E1-EF3F-4B4A-8F19-EBD046C969A7}" type="slidenum">
              <a:rPr lang="es-AR" smtClean="0"/>
              <a:pPr/>
              <a:t>19</a:t>
            </a:fld>
            <a:endParaRPr lang="es-AR"/>
          </a:p>
        </p:txBody>
      </p:sp>
    </p:spTree>
    <p:extLst>
      <p:ext uri="{BB962C8B-B14F-4D97-AF65-F5344CB8AC3E}">
        <p14:creationId xmlns:p14="http://schemas.microsoft.com/office/powerpoint/2010/main" val="221115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AR"/>
          </a:p>
        </p:txBody>
      </p:sp>
      <p:sp>
        <p:nvSpPr>
          <p:cNvPr id="4" name="3 Marcador de fecha"/>
          <p:cNvSpPr>
            <a:spLocks noGrp="1"/>
          </p:cNvSpPr>
          <p:nvPr>
            <p:ph type="dt" sz="half" idx="10"/>
          </p:nvPr>
        </p:nvSpPr>
        <p:spPr/>
        <p:txBody>
          <a:bodyPr/>
          <a:lstStyle/>
          <a:p>
            <a:fld id="{E2646ABD-4DC0-445A-9FB2-1B89EC67FDEC}" type="datetime1">
              <a:rPr lang="es-AR" smtClean="0"/>
              <a:pPr/>
              <a:t>6/9/2021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C047CA2E-1085-4E82-AB5A-FB6B82E86AFD}" type="datetime1">
              <a:rPr lang="es-AR" smtClean="0"/>
              <a:pPr/>
              <a:t>6/9/2021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49C4D3FF-1912-4E62-AA66-8821DC9BA0F6}" type="datetime1">
              <a:rPr lang="es-AR" smtClean="0"/>
              <a:pPr/>
              <a:t>6/9/2021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10"/>
          </p:nvPr>
        </p:nvSpPr>
        <p:spPr/>
        <p:txBody>
          <a:bodyPr/>
          <a:lstStyle/>
          <a:p>
            <a:fld id="{E24E96B2-3564-48B2-A44A-B14ED59D9916}" type="datetime1">
              <a:rPr lang="es-AR" smtClean="0"/>
              <a:pPr/>
              <a:t>6/9/2021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EA0347-952F-472A-A261-94BE68D61388}" type="datetime1">
              <a:rPr lang="es-AR" smtClean="0"/>
              <a:pPr/>
              <a:t>6/9/2021</a:t>
            </a:fld>
            <a:endParaRPr lang="es-AR"/>
          </a:p>
        </p:txBody>
      </p:sp>
      <p:sp>
        <p:nvSpPr>
          <p:cNvPr id="5" name="4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fecha"/>
          <p:cNvSpPr>
            <a:spLocks noGrp="1"/>
          </p:cNvSpPr>
          <p:nvPr>
            <p:ph type="dt" sz="half" idx="10"/>
          </p:nvPr>
        </p:nvSpPr>
        <p:spPr/>
        <p:txBody>
          <a:bodyPr/>
          <a:lstStyle/>
          <a:p>
            <a:fld id="{D6F5F07F-BA98-40C5-BA79-222432BFCE42}" type="datetime1">
              <a:rPr lang="es-AR" smtClean="0"/>
              <a:pPr/>
              <a:t>6/9/2021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6 Marcador de fecha"/>
          <p:cNvSpPr>
            <a:spLocks noGrp="1"/>
          </p:cNvSpPr>
          <p:nvPr>
            <p:ph type="dt" sz="half" idx="10"/>
          </p:nvPr>
        </p:nvSpPr>
        <p:spPr/>
        <p:txBody>
          <a:bodyPr/>
          <a:lstStyle/>
          <a:p>
            <a:fld id="{00131C88-69B3-40DF-9AB3-7126ADC2433E}" type="datetime1">
              <a:rPr lang="es-AR" smtClean="0"/>
              <a:pPr/>
              <a:t>6/9/2021</a:t>
            </a:fld>
            <a:endParaRPr lang="es-AR"/>
          </a:p>
        </p:txBody>
      </p:sp>
      <p:sp>
        <p:nvSpPr>
          <p:cNvPr id="8" name="7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9" name="8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fecha"/>
          <p:cNvSpPr>
            <a:spLocks noGrp="1"/>
          </p:cNvSpPr>
          <p:nvPr>
            <p:ph type="dt" sz="half" idx="10"/>
          </p:nvPr>
        </p:nvSpPr>
        <p:spPr/>
        <p:txBody>
          <a:bodyPr/>
          <a:lstStyle/>
          <a:p>
            <a:fld id="{E4949FD5-99A0-44E9-9D58-AD6085AA65B2}" type="datetime1">
              <a:rPr lang="es-AR" smtClean="0"/>
              <a:pPr/>
              <a:t>6/9/2021</a:t>
            </a:fld>
            <a:endParaRPr lang="es-AR"/>
          </a:p>
        </p:txBody>
      </p:sp>
      <p:sp>
        <p:nvSpPr>
          <p:cNvPr id="4" name="3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5" name="4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73030B-567D-4444-8509-4F5784E171CA}" type="datetime1">
              <a:rPr lang="es-AR" smtClean="0"/>
              <a:pPr/>
              <a:t>6/9/2021</a:t>
            </a:fld>
            <a:endParaRPr lang="es-AR"/>
          </a:p>
        </p:txBody>
      </p:sp>
      <p:sp>
        <p:nvSpPr>
          <p:cNvPr id="3" name="2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4" name="3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A31B15A-ADA2-4942-9161-D31D44E05952}" type="datetime1">
              <a:rPr lang="es-AR" smtClean="0"/>
              <a:pPr/>
              <a:t>6/9/2021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834A9FC-AD64-40E7-9193-18621E8C4002}" type="datetime1">
              <a:rPr lang="es-AR" smtClean="0"/>
              <a:pPr/>
              <a:t>6/9/2021</a:t>
            </a:fld>
            <a:endParaRPr lang="es-AR"/>
          </a:p>
        </p:txBody>
      </p:sp>
      <p:sp>
        <p:nvSpPr>
          <p:cNvPr id="6" name="5 Marcador de pie de página"/>
          <p:cNvSpPr>
            <a:spLocks noGrp="1"/>
          </p:cNvSpPr>
          <p:nvPr>
            <p:ph type="ftr" sz="quarter" idx="11"/>
          </p:nvPr>
        </p:nvSpPr>
        <p:spPr/>
        <p:txBody>
          <a:bodyPr/>
          <a:lstStyle/>
          <a:p>
            <a:r>
              <a:rPr lang="es-AR" smtClean="0"/>
              <a:t>Contabilidad 1  |  Clases Teóricas 1 y 2   |   La disciplina contable</a:t>
            </a:r>
            <a:endParaRPr lang="es-AR"/>
          </a:p>
        </p:txBody>
      </p:sp>
      <p:sp>
        <p:nvSpPr>
          <p:cNvPr id="7" name="6 Marcador de número de diapositiva"/>
          <p:cNvSpPr>
            <a:spLocks noGrp="1"/>
          </p:cNvSpPr>
          <p:nvPr>
            <p:ph type="sldNum" sz="quarter" idx="12"/>
          </p:nvPr>
        </p:nvSpPr>
        <p:spPr/>
        <p:txBody>
          <a:bodyPr/>
          <a:lstStyle/>
          <a:p>
            <a:fld id="{8A9A45FF-1179-4B07-AEAF-3DDAFB87FA70}"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0BB591-DEF4-49D2-AE95-B17DA9634E46}" type="datetime1">
              <a:rPr lang="es-AR" smtClean="0"/>
              <a:pPr/>
              <a:t>6/9/2021</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smtClean="0"/>
              <a:t>Contabilidad 1  |  Clases Teóricas 1 y 2   |   La disciplina contable</a:t>
            </a: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A45FF-1179-4B07-AEAF-3DDAFB87FA70}"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187624" y="3645024"/>
            <a:ext cx="7272808" cy="1200329"/>
          </a:xfrm>
          <a:prstGeom prst="rect">
            <a:avLst/>
          </a:prstGeom>
        </p:spPr>
        <p:txBody>
          <a:bodyPr wrap="square">
            <a:spAutoFit/>
          </a:bodyPr>
          <a:lstStyle/>
          <a:p>
            <a:pPr algn="just"/>
            <a:r>
              <a:rPr lang="es-ES" dirty="0" smtClean="0"/>
              <a:t>Locaciones o arrendamientos. Remuneraciones y cargas sociales. Gastos a devengar e ingresos a devengar. Diferencia en el reconocimiento de bienes y servicios como Activo o como Gastos. </a:t>
            </a:r>
            <a:r>
              <a:rPr lang="es-AR" dirty="0"/>
              <a:t> </a:t>
            </a:r>
            <a:r>
              <a:rPr lang="es-AR" dirty="0" smtClean="0"/>
              <a:t>Las provisiones. Impuesto a </a:t>
            </a:r>
            <a:r>
              <a:rPr lang="es-AR" smtClean="0"/>
              <a:t>las ganancias.</a:t>
            </a:r>
            <a:endParaRPr lang="es-ES_tradnl" dirty="0" smtClean="0"/>
          </a:p>
        </p:txBody>
      </p: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a:t>
            </a:fld>
            <a:endParaRPr lang="es-AR" dirty="0"/>
          </a:p>
        </p:txBody>
      </p:sp>
      <p:sp>
        <p:nvSpPr>
          <p:cNvPr id="16" name="Content Placeholder 5"/>
          <p:cNvSpPr txBox="1">
            <a:spLocks/>
          </p:cNvSpPr>
          <p:nvPr/>
        </p:nvSpPr>
        <p:spPr>
          <a:xfrm>
            <a:off x="827584" y="980728"/>
            <a:ext cx="7704856" cy="2481139"/>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4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REGISTRACIÓN DE OPERACIONES BÁSICAS</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1800" b="0" i="0" u="none" strike="noStrike" kern="1200" cap="none" spc="0" normalizeH="0" baseline="0" noProof="0" dirty="0" smtClean="0">
              <a:ln>
                <a:noFill/>
              </a:ln>
              <a:solidFill>
                <a:schemeClr val="tx1">
                  <a:lumMod val="75000"/>
                </a:schemeClr>
              </a:solidFill>
              <a:effectLst/>
              <a:uLnTx/>
              <a:uFillTx/>
              <a:latin typeface="Lucida Fax" pitchFamily="18" charset="0"/>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1800" b="0" i="0" u="none" strike="noStrike" kern="1200" cap="none" spc="0" normalizeH="0" baseline="0" noProof="0" dirty="0" smtClean="0">
                <a:ln>
                  <a:noFill/>
                </a:ln>
                <a:solidFill>
                  <a:schemeClr val="tx1">
                    <a:lumMod val="75000"/>
                  </a:schemeClr>
                </a:solidFill>
                <a:effectLst/>
                <a:uLnTx/>
                <a:uFillTx/>
                <a:latin typeface="+mj-lt"/>
                <a:ea typeface="+mn-ea"/>
                <a:cs typeface="+mn-cs"/>
              </a:rPr>
              <a:t>Unidad 6 – parte 2</a:t>
            </a:r>
            <a:endParaRPr kumimoji="0" lang="es-AR" sz="1800" b="0" i="0" u="none" strike="noStrike" kern="1200" cap="none" spc="0" normalizeH="0" baseline="0" noProof="0" dirty="0" smtClean="0">
              <a:ln>
                <a:noFill/>
              </a:ln>
              <a:solidFill>
                <a:schemeClr val="tx1">
                  <a:lumMod val="75000"/>
                </a:schemeClr>
              </a:solidFill>
              <a:effectLst/>
              <a:uLnTx/>
              <a:uFillTx/>
              <a:latin typeface="+mj-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10</a:t>
            </a:fld>
            <a:endParaRPr lang="es-AR" dirty="0"/>
          </a:p>
        </p:txBody>
      </p:sp>
      <p:sp>
        <p:nvSpPr>
          <p:cNvPr id="15" name="Content Placeholder 5"/>
          <p:cNvSpPr txBox="1">
            <a:spLocks/>
          </p:cNvSpPr>
          <p:nvPr/>
        </p:nvSpPr>
        <p:spPr>
          <a:xfrm>
            <a:off x="251520" y="692696"/>
            <a:ext cx="8568952" cy="13681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SUELDOS Y AGUINALDOS (SAC)</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_tradnl" sz="2400" b="0" i="0" u="none" strike="noStrike" kern="1200" cap="none" spc="0" normalizeH="0" baseline="0" noProof="0" dirty="0" smtClean="0">
                <a:ln>
                  <a:noFill/>
                </a:ln>
                <a:solidFill>
                  <a:schemeClr val="tx1"/>
                </a:solidFill>
                <a:effectLst/>
                <a:uLnTx/>
                <a:uFillTx/>
                <a:latin typeface="+mn-lt"/>
                <a:ea typeface="+mn-ea"/>
                <a:cs typeface="+mn-cs"/>
              </a:rPr>
              <a:t>Febrero</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auto" latinLnBrk="0" hangingPunct="1">
              <a:lnSpc>
                <a:spcPct val="100000"/>
              </a:lnSpc>
              <a:spcBef>
                <a:spcPct val="20000"/>
              </a:spcBef>
              <a:spcAft>
                <a:spcPts val="0"/>
              </a:spcAft>
              <a:buClrTx/>
              <a:buSzTx/>
              <a:buFontTx/>
              <a:buChar char="•"/>
              <a:tabLst/>
              <a:defRPr/>
            </a:pPr>
            <a:endParaRPr kumimoji="0" lang="es-AR"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1800" b="0" i="0" u="none" strike="noStrike" kern="1200" cap="none" spc="0" normalizeH="0" baseline="0" noProof="0" dirty="0" smtClean="0">
              <a:ln>
                <a:noFill/>
              </a:ln>
              <a:solidFill>
                <a:schemeClr val="tx1">
                  <a:lumMod val="75000"/>
                </a:schemeClr>
              </a:solidFill>
              <a:effectLst/>
              <a:uLnTx/>
              <a:uFillTx/>
              <a:latin typeface="Lucida Fax" pitchFamily="18" charset="0"/>
              <a:ea typeface="+mn-ea"/>
              <a:cs typeface="+mn-cs"/>
            </a:endParaRPr>
          </a:p>
        </p:txBody>
      </p:sp>
      <p:pic>
        <p:nvPicPr>
          <p:cNvPr id="3076" name="Picture 4"/>
          <p:cNvPicPr>
            <a:picLocks noChangeAspect="1" noChangeArrowheads="1"/>
          </p:cNvPicPr>
          <p:nvPr/>
        </p:nvPicPr>
        <p:blipFill>
          <a:blip r:embed="rId3" cstate="print"/>
          <a:srcRect/>
          <a:stretch>
            <a:fillRect/>
          </a:stretch>
        </p:blipFill>
        <p:spPr bwMode="auto">
          <a:xfrm>
            <a:off x="1907704" y="1628800"/>
            <a:ext cx="5705374" cy="4857441"/>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11</a:t>
            </a:fld>
            <a:endParaRPr lang="es-AR" dirty="0"/>
          </a:p>
        </p:txBody>
      </p:sp>
      <p:sp>
        <p:nvSpPr>
          <p:cNvPr id="15" name="Content Placeholder 5"/>
          <p:cNvSpPr txBox="1">
            <a:spLocks/>
          </p:cNvSpPr>
          <p:nvPr/>
        </p:nvSpPr>
        <p:spPr>
          <a:xfrm>
            <a:off x="251520" y="692696"/>
            <a:ext cx="8568952" cy="1368152"/>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SUELDOS Y AGUINALDOS (SAC)</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s-ES_tradnl" sz="2400" dirty="0" smtClean="0"/>
              <a:t>Marzo</a:t>
            </a: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auto" latinLnBrk="0" hangingPunct="1">
              <a:lnSpc>
                <a:spcPct val="100000"/>
              </a:lnSpc>
              <a:spcBef>
                <a:spcPct val="20000"/>
              </a:spcBef>
              <a:spcAft>
                <a:spcPts val="0"/>
              </a:spcAft>
              <a:buClrTx/>
              <a:buSzTx/>
              <a:buFontTx/>
              <a:buChar char="•"/>
              <a:tabLst/>
              <a:defRPr/>
            </a:pPr>
            <a:endParaRPr kumimoji="0" lang="es-AR"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1800" b="0" i="0" u="none" strike="noStrike" kern="1200" cap="none" spc="0" normalizeH="0" baseline="0" noProof="0" dirty="0" smtClean="0">
              <a:ln>
                <a:noFill/>
              </a:ln>
              <a:solidFill>
                <a:schemeClr val="tx1">
                  <a:lumMod val="75000"/>
                </a:schemeClr>
              </a:solidFill>
              <a:effectLst/>
              <a:uLnTx/>
              <a:uFillTx/>
              <a:latin typeface="Lucida Fax" pitchFamily="18" charset="0"/>
              <a:ea typeface="+mn-ea"/>
              <a:cs typeface="+mn-cs"/>
            </a:endParaRPr>
          </a:p>
        </p:txBody>
      </p:sp>
      <p:pic>
        <p:nvPicPr>
          <p:cNvPr id="5122" name="Picture 2"/>
          <p:cNvPicPr>
            <a:picLocks noChangeAspect="1" noChangeArrowheads="1"/>
          </p:cNvPicPr>
          <p:nvPr/>
        </p:nvPicPr>
        <p:blipFill>
          <a:blip r:embed="rId3" cstate="print"/>
          <a:srcRect/>
          <a:stretch>
            <a:fillRect/>
          </a:stretch>
        </p:blipFill>
        <p:spPr bwMode="auto">
          <a:xfrm>
            <a:off x="1691680" y="1628800"/>
            <a:ext cx="5710904" cy="461964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12</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ES" sz="2800" b="1" dirty="0" smtClean="0">
                <a:latin typeface="+mj-lt"/>
                <a:ea typeface="+mj-ea"/>
                <a:cs typeface="+mj-cs"/>
              </a:rPr>
              <a:t>Ejercicio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Rectangle 3"/>
          <p:cNvSpPr txBox="1">
            <a:spLocks noChangeArrowheads="1"/>
          </p:cNvSpPr>
          <p:nvPr/>
        </p:nvSpPr>
        <p:spPr>
          <a:xfrm>
            <a:off x="533400" y="1484784"/>
            <a:ext cx="8229600" cy="4611216"/>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A partir de los siguientes datos:</a:t>
            </a:r>
          </a:p>
          <a:p>
            <a:pPr marL="342900" marR="0" lvl="0" indent="-342900" algn="l" defTabSz="914400" rtl="0" eaLnBrk="1" fontAlgn="auto" latinLnBrk="0" hangingPunct="1">
              <a:lnSpc>
                <a:spcPct val="100000"/>
              </a:lnSpc>
              <a:spcBef>
                <a:spcPct val="20000"/>
              </a:spcBef>
              <a:spcAft>
                <a:spcPts val="0"/>
              </a:spcAft>
              <a:buClrTx/>
              <a:buSzTx/>
              <a:tabLst/>
              <a:defRPr/>
            </a:pPr>
            <a:endParaRPr lang="es-ES_tradnl" sz="28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Sueldos brutos</a:t>
            </a:r>
            <a:r>
              <a:rPr kumimoji="0" lang="es-ES_tradnl" sz="2800" b="0" i="0" u="none" strike="noStrike" kern="1200" cap="none" spc="0" normalizeH="0" noProof="0" dirty="0" smtClean="0">
                <a:ln>
                  <a:noFill/>
                </a:ln>
                <a:solidFill>
                  <a:schemeClr val="tx1"/>
                </a:solidFill>
                <a:effectLst/>
                <a:uLnTx/>
                <a:uFillTx/>
                <a:latin typeface="+mn-lt"/>
                <a:ea typeface="+mn-ea"/>
                <a:cs typeface="+mn-cs"/>
              </a:rPr>
              <a:t> devengados y pagados:</a:t>
            </a:r>
          </a:p>
          <a:p>
            <a:pPr marL="800100" lvl="1" indent="-342900">
              <a:spcBef>
                <a:spcPct val="20000"/>
              </a:spcBef>
              <a:buFont typeface="Arial" pitchFamily="34" charset="0"/>
              <a:buChar char="•"/>
              <a:defRPr/>
            </a:pPr>
            <a:r>
              <a:rPr lang="es-ES_tradnl" sz="2800" dirty="0" smtClean="0"/>
              <a:t>Enero a marzo: $ 8.000 por mes</a:t>
            </a:r>
          </a:p>
          <a:p>
            <a:pPr marL="800100" lvl="1" indent="-342900">
              <a:spcBef>
                <a:spcPct val="20000"/>
              </a:spcBef>
              <a:buFont typeface="Arial" pitchFamily="34" charset="0"/>
              <a:buChar char="•"/>
              <a:defRPr/>
            </a:pPr>
            <a:r>
              <a:rPr lang="es-ES_tradnl" sz="2800" dirty="0" smtClean="0"/>
              <a:t>Abril y mayo: $ 9.000 por mes</a:t>
            </a:r>
          </a:p>
          <a:p>
            <a:pPr marL="800100" lvl="1" indent="-342900">
              <a:spcBef>
                <a:spcPct val="20000"/>
              </a:spcBef>
              <a:buFont typeface="Arial" pitchFamily="34" charset="0"/>
              <a:buChar char="•"/>
              <a:defRPr/>
            </a:pPr>
            <a:r>
              <a:rPr kumimoji="0" lang="es-ES_tradnl" sz="2800" b="0" i="0" u="none" strike="noStrike" kern="1200" cap="none" spc="0" normalizeH="0" noProof="0" dirty="0" smtClean="0">
                <a:ln>
                  <a:noFill/>
                </a:ln>
                <a:solidFill>
                  <a:schemeClr val="tx1"/>
                </a:solidFill>
                <a:effectLst/>
                <a:uLnTx/>
                <a:uFillTx/>
                <a:latin typeface="+mn-lt"/>
                <a:ea typeface="+mn-ea"/>
                <a:cs typeface="+mn-cs"/>
              </a:rPr>
              <a:t>Junio: $ 10.000</a:t>
            </a:r>
          </a:p>
          <a:p>
            <a:pPr marL="342900" indent="-342900">
              <a:spcBef>
                <a:spcPct val="20000"/>
              </a:spcBef>
              <a:buFont typeface="Arial" pitchFamily="34" charset="0"/>
              <a:buChar char="•"/>
              <a:defRPr/>
            </a:pPr>
            <a:r>
              <a:rPr lang="es-ES_tradnl" sz="2800" dirty="0" smtClean="0"/>
              <a:t>Aportes de la empresa: 20%; retención al personal: 10%</a:t>
            </a:r>
          </a:p>
          <a:p>
            <a:pPr marL="342900" indent="-342900">
              <a:spcBef>
                <a:spcPct val="20000"/>
              </a:spcBef>
              <a:buFont typeface="Arial" pitchFamily="34" charset="0"/>
              <a:buChar char="•"/>
              <a:defRPr/>
            </a:pPr>
            <a:r>
              <a:rPr kumimoji="0" lang="es-ES_tradnl" sz="2800" b="0" i="0" u="none" strike="noStrike" kern="1200" cap="none" spc="0" normalizeH="0" noProof="0" dirty="0" smtClean="0">
                <a:ln>
                  <a:noFill/>
                </a:ln>
                <a:solidFill>
                  <a:schemeClr val="tx1"/>
                </a:solidFill>
                <a:effectLst/>
                <a:uLnTx/>
                <a:uFillTx/>
                <a:latin typeface="+mn-lt"/>
                <a:ea typeface="+mn-ea"/>
                <a:cs typeface="+mn-cs"/>
              </a:rPr>
              <a:t>Saldo de la provisión para SAC al 31 de mayo:  $3.750</a:t>
            </a:r>
          </a:p>
          <a:p>
            <a:pPr marL="342900" indent="-342900">
              <a:spcBef>
                <a:spcPct val="20000"/>
              </a:spcBef>
              <a:buFont typeface="Arial" pitchFamily="34" charset="0"/>
              <a:buChar char="•"/>
              <a:defRPr/>
            </a:pPr>
            <a:r>
              <a:rPr lang="es-ES_tradnl" sz="2800" dirty="0" smtClean="0"/>
              <a:t>Saldo de la provisión Cs. Soc. SAC al 31 de mayo: $ 750</a:t>
            </a:r>
          </a:p>
          <a:p>
            <a:pPr>
              <a:spcBef>
                <a:spcPct val="20000"/>
              </a:spcBef>
              <a:defRPr/>
            </a:pPr>
            <a:endParaRPr kumimoji="0" lang="es-ES_tradnl" sz="2800" b="0" i="0" u="none" strike="noStrike" kern="1200" cap="none" spc="0" normalizeH="0" noProof="0" dirty="0" smtClean="0">
              <a:ln>
                <a:noFill/>
              </a:ln>
              <a:solidFill>
                <a:schemeClr val="tx1"/>
              </a:solidFill>
              <a:effectLst/>
              <a:uLnTx/>
              <a:uFillTx/>
              <a:latin typeface="+mn-lt"/>
              <a:ea typeface="+mn-ea"/>
              <a:cs typeface="+mn-cs"/>
            </a:endParaRPr>
          </a:p>
          <a:p>
            <a:pPr marR="0" lvl="0" algn="l" defTabSz="914400" rtl="0" eaLnBrk="1" fontAlgn="auto" latinLnBrk="0" hangingPunct="1">
              <a:lnSpc>
                <a:spcPct val="100000"/>
              </a:lnSpc>
              <a:spcBef>
                <a:spcPct val="20000"/>
              </a:spcBef>
              <a:spcAft>
                <a:spcPts val="0"/>
              </a:spcAft>
              <a:buClrTx/>
              <a:buSzTx/>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Se pide: registrar el </a:t>
            </a:r>
            <a:r>
              <a:rPr kumimoji="0" lang="es-ES_tradnl" sz="2800" b="0" i="0" u="none" strike="noStrike" kern="1200" cap="none" spc="0" normalizeH="0" baseline="0" noProof="0" dirty="0" err="1" smtClean="0">
                <a:ln>
                  <a:noFill/>
                </a:ln>
                <a:solidFill>
                  <a:schemeClr val="tx1"/>
                </a:solidFill>
                <a:effectLst/>
                <a:uLnTx/>
                <a:uFillTx/>
                <a:latin typeface="+mn-lt"/>
                <a:ea typeface="+mn-ea"/>
                <a:cs typeface="+mn-cs"/>
              </a:rPr>
              <a:t>devengamiento</a:t>
            </a:r>
            <a:r>
              <a:rPr kumimoji="0" lang="es-ES_tradnl" sz="2800" b="0" i="0" u="none" strike="noStrike" kern="1200" cap="none" spc="0" normalizeH="0" noProof="0" dirty="0" smtClean="0">
                <a:ln>
                  <a:noFill/>
                </a:ln>
                <a:solidFill>
                  <a:schemeClr val="tx1"/>
                </a:solidFill>
                <a:effectLst/>
                <a:uLnTx/>
                <a:uFillTx/>
                <a:latin typeface="+mn-lt"/>
                <a:ea typeface="+mn-ea"/>
                <a:cs typeface="+mn-cs"/>
              </a:rPr>
              <a:t> del sueldo del mes de junio y el </a:t>
            </a:r>
            <a:r>
              <a:rPr kumimoji="0" lang="es-ES_tradnl" sz="2800" b="0" i="0" u="none" strike="noStrike" kern="1200" cap="none" spc="0" normalizeH="0" noProof="0" dirty="0" err="1" smtClean="0">
                <a:ln>
                  <a:noFill/>
                </a:ln>
                <a:solidFill>
                  <a:schemeClr val="tx1"/>
                </a:solidFill>
                <a:effectLst/>
                <a:uLnTx/>
                <a:uFillTx/>
                <a:latin typeface="+mn-lt"/>
                <a:ea typeface="+mn-ea"/>
                <a:cs typeface="+mn-cs"/>
              </a:rPr>
              <a:t>devengamiento</a:t>
            </a:r>
            <a:r>
              <a:rPr kumimoji="0" lang="es-ES_tradnl" sz="2800" b="0" i="0" u="none" strike="noStrike" kern="1200" cap="none" spc="0" normalizeH="0" noProof="0" dirty="0" smtClean="0">
                <a:ln>
                  <a:noFill/>
                </a:ln>
                <a:solidFill>
                  <a:schemeClr val="tx1"/>
                </a:solidFill>
                <a:effectLst/>
                <a:uLnTx/>
                <a:uFillTx/>
                <a:latin typeface="+mn-lt"/>
                <a:ea typeface="+mn-ea"/>
                <a:cs typeface="+mn-cs"/>
              </a:rPr>
              <a:t> del SAC por el primer semestre.</a:t>
            </a: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993630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13</a:t>
            </a:fld>
            <a:endParaRPr lang="es-AR" dirty="0"/>
          </a:p>
        </p:txBody>
      </p:sp>
      <p:sp>
        <p:nvSpPr>
          <p:cNvPr id="15" name="Content Placeholder 5"/>
          <p:cNvSpPr txBox="1">
            <a:spLocks/>
          </p:cNvSpPr>
          <p:nvPr/>
        </p:nvSpPr>
        <p:spPr>
          <a:xfrm>
            <a:off x="251520" y="692696"/>
            <a:ext cx="8568952"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2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Solución propuesta</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2400" b="0" i="0" u="none" strike="noStrike" kern="120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auto" latinLnBrk="0" hangingPunct="1">
              <a:lnSpc>
                <a:spcPct val="100000"/>
              </a:lnSpc>
              <a:spcBef>
                <a:spcPct val="20000"/>
              </a:spcBef>
              <a:spcAft>
                <a:spcPts val="0"/>
              </a:spcAft>
              <a:buClrTx/>
              <a:buSzTx/>
              <a:buFontTx/>
              <a:buChar char="•"/>
              <a:tabLst/>
              <a:defRPr/>
            </a:pPr>
            <a:endParaRPr kumimoji="0" lang="es-AR"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ES_tradnl" sz="1800" b="0" i="0" u="none" strike="noStrike" kern="1200" cap="none" spc="0" normalizeH="0" baseline="0" noProof="0" dirty="0" smtClean="0">
              <a:ln>
                <a:noFill/>
              </a:ln>
              <a:solidFill>
                <a:schemeClr val="tx1">
                  <a:lumMod val="75000"/>
                </a:schemeClr>
              </a:solidFill>
              <a:effectLst/>
              <a:uLnTx/>
              <a:uFillTx/>
              <a:latin typeface="Lucida Fax"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570305" y="1556792"/>
            <a:ext cx="8186564" cy="4536504"/>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14</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s-AR" sz="2800" b="1" dirty="0" smtClean="0">
                <a:latin typeface="+mj-lt"/>
                <a:ea typeface="+mj-ea"/>
                <a:cs typeface="+mj-cs"/>
              </a:rPr>
              <a:t>GASTOS/INGRESOS A DEVENGAR</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Rectangle 3"/>
          <p:cNvSpPr txBox="1">
            <a:spLocks noChangeArrowheads="1"/>
          </p:cNvSpPr>
          <p:nvPr/>
        </p:nvSpPr>
        <p:spPr>
          <a:xfrm>
            <a:off x="457200" y="1772816"/>
            <a:ext cx="8075240" cy="4320480"/>
          </a:xfrm>
          <a:prstGeom prst="rect">
            <a:avLst/>
          </a:prstGeom>
        </p:spPr>
        <p:txBody>
          <a:bodyPr vert="horz" lIns="91440" tIns="45720" rIns="91440" bIns="45720" rtlCol="0">
            <a:normAutofit fontScale="55000" lnSpcReduction="20000"/>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s-ES_tradnl" sz="2800" b="1" i="0" u="none" strike="noStrike" kern="1200" cap="none" spc="0" normalizeH="0" baseline="0" noProof="0" dirty="0" smtClean="0">
                <a:ln>
                  <a:noFill/>
                </a:ln>
                <a:solidFill>
                  <a:schemeClr val="tx1"/>
                </a:solidFill>
                <a:effectLst/>
                <a:uLnTx/>
                <a:uFillTx/>
                <a:latin typeface="+mn-lt"/>
                <a:ea typeface="+mn-ea"/>
                <a:cs typeface="+mn-cs"/>
              </a:rPr>
              <a:t>Se trata de los resultados que se devengan en función </a:t>
            </a:r>
          </a:p>
          <a:p>
            <a:pPr marL="342900" marR="0" lvl="0" indent="-342900" algn="ctr" defTabSz="914400" rtl="0" eaLnBrk="1" fontAlgn="auto" latinLnBrk="0" hangingPunct="1">
              <a:lnSpc>
                <a:spcPct val="100000"/>
              </a:lnSpc>
              <a:spcBef>
                <a:spcPct val="20000"/>
              </a:spcBef>
              <a:spcAft>
                <a:spcPts val="0"/>
              </a:spcAft>
              <a:buClrTx/>
              <a:buSzTx/>
              <a:tabLst/>
              <a:defRPr/>
            </a:pPr>
            <a:r>
              <a:rPr kumimoji="0" lang="es-ES_tradnl" sz="2800" b="1" i="0" u="none" strike="noStrike" kern="1200" cap="none" spc="0" normalizeH="0" baseline="0" noProof="0" dirty="0" smtClean="0">
                <a:ln>
                  <a:noFill/>
                </a:ln>
                <a:solidFill>
                  <a:schemeClr val="tx1"/>
                </a:solidFill>
                <a:effectLst/>
                <a:uLnTx/>
                <a:uFillTx/>
                <a:latin typeface="+mn-lt"/>
                <a:ea typeface="+mn-ea"/>
                <a:cs typeface="+mn-cs"/>
              </a:rPr>
              <a:t>del transcurso del tiempo.</a:t>
            </a:r>
          </a:p>
          <a:p>
            <a:pPr marL="342900" marR="0" lvl="0" indent="-342900" algn="l" defTabSz="914400" rtl="0" eaLnBrk="1" fontAlgn="auto" latinLnBrk="0" hangingPunct="1">
              <a:lnSpc>
                <a:spcPct val="100000"/>
              </a:lnSpc>
              <a:spcBef>
                <a:spcPct val="20000"/>
              </a:spcBef>
              <a:spcAft>
                <a:spcPts val="0"/>
              </a:spcAft>
              <a:buClrTx/>
              <a:buSzTx/>
              <a:tabLst/>
              <a:defRPr/>
            </a:pPr>
            <a:endParaRPr lang="es-ES_tradnl" sz="2800" dirty="0" smtClean="0"/>
          </a:p>
          <a:p>
            <a:pPr marL="342900" marR="0" lvl="0" indent="-342900" algn="l" defTabSz="914400" rtl="0" eaLnBrk="1" fontAlgn="auto" latinLnBrk="0" hangingPunct="1">
              <a:lnSpc>
                <a:spcPct val="100000"/>
              </a:lnSpc>
              <a:spcBef>
                <a:spcPct val="20000"/>
              </a:spcBef>
              <a:spcAft>
                <a:spcPts val="0"/>
              </a:spcAft>
              <a:buClrTx/>
              <a:buSzTx/>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Ejemplos:</a:t>
            </a:r>
          </a:p>
          <a:p>
            <a:pPr marL="342900" lvl="0" indent="-342900">
              <a:spcBef>
                <a:spcPct val="20000"/>
              </a:spcBef>
              <a:buFont typeface="Arial" pitchFamily="34" charset="0"/>
              <a:buChar char="•"/>
              <a:defRPr/>
            </a:pPr>
            <a:r>
              <a:rPr lang="es-ES_tradnl" sz="2800" dirty="0" smtClean="0"/>
              <a:t>Alquileres a devengar (por períodos de no más de 12 meses o alquileres operativos en la contabilidad </a:t>
            </a:r>
            <a:r>
              <a:rPr lang="es-ES_tradnl" sz="2800" smtClean="0"/>
              <a:t>del locador)</a:t>
            </a:r>
            <a:endParaRPr lang="es-ES_tradnl" sz="2800" dirty="0" smtClean="0"/>
          </a:p>
          <a:p>
            <a:pPr marL="800100" lvl="1" indent="-342900">
              <a:spcBef>
                <a:spcPct val="20000"/>
              </a:spcBef>
              <a:buFont typeface="Arial" pitchFamily="34" charset="0"/>
              <a:buChar char="•"/>
              <a:defRPr/>
            </a:pPr>
            <a:r>
              <a:rPr lang="es-ES_tradnl" sz="2800" dirty="0" smtClean="0"/>
              <a:t>Por el locador (ingreso a devengar)</a:t>
            </a:r>
          </a:p>
          <a:p>
            <a:pPr marL="800100" lvl="1" indent="-342900">
              <a:spcBef>
                <a:spcPct val="20000"/>
              </a:spcBef>
              <a:buFont typeface="Arial" pitchFamily="34" charset="0"/>
              <a:buChar char="•"/>
              <a:defRPr/>
            </a:pPr>
            <a:r>
              <a:rPr lang="es-ES_tradnl" sz="2800" dirty="0" smtClean="0"/>
              <a:t>Por el locatario (gasto a devengar)</a:t>
            </a:r>
          </a:p>
          <a:p>
            <a:pPr lvl="1">
              <a:spcBef>
                <a:spcPct val="20000"/>
              </a:spcBef>
              <a:defRPr/>
            </a:pP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Intereses a</a:t>
            </a:r>
            <a:r>
              <a:rPr kumimoji="0" lang="es-ES_tradnl" sz="2800" b="0" i="0" u="none" strike="noStrike" kern="1200" cap="none" spc="0" normalizeH="0" noProof="0" dirty="0" smtClean="0">
                <a:ln>
                  <a:noFill/>
                </a:ln>
                <a:solidFill>
                  <a:schemeClr val="tx1"/>
                </a:solidFill>
                <a:effectLst/>
                <a:uLnTx/>
                <a:uFillTx/>
                <a:latin typeface="+mn-lt"/>
                <a:ea typeface="+mn-ea"/>
                <a:cs typeface="+mn-cs"/>
              </a:rPr>
              <a:t> devengar</a:t>
            </a:r>
          </a:p>
          <a:p>
            <a:pPr marL="800100" lvl="1" indent="-342900">
              <a:spcBef>
                <a:spcPct val="20000"/>
              </a:spcBef>
              <a:buFont typeface="Arial" pitchFamily="34" charset="0"/>
              <a:buChar char="•"/>
              <a:defRPr/>
            </a:pPr>
            <a:r>
              <a:rPr lang="es-ES_tradnl" sz="2800" baseline="0" dirty="0" smtClean="0"/>
              <a:t>Ingreso</a:t>
            </a:r>
            <a:r>
              <a:rPr lang="es-ES_tradnl" sz="2800" dirty="0" smtClean="0"/>
              <a:t> financiero a devengar</a:t>
            </a:r>
          </a:p>
          <a:p>
            <a:pPr marL="800100" lvl="1" indent="-342900">
              <a:spcBef>
                <a:spcPct val="20000"/>
              </a:spcBef>
              <a:buFont typeface="Arial" pitchFamily="34" charset="0"/>
              <a:buChar char="•"/>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Gasto</a:t>
            </a:r>
            <a:r>
              <a:rPr kumimoji="0" lang="es-ES_tradnl" sz="2800" b="0" i="0" u="none" strike="noStrike" kern="1200" cap="none" spc="0" normalizeH="0" noProof="0" dirty="0" smtClean="0">
                <a:ln>
                  <a:noFill/>
                </a:ln>
                <a:solidFill>
                  <a:schemeClr val="tx1"/>
                </a:solidFill>
                <a:effectLst/>
                <a:uLnTx/>
                <a:uFillTx/>
                <a:latin typeface="+mn-lt"/>
                <a:ea typeface="+mn-ea"/>
                <a:cs typeface="+mn-cs"/>
              </a:rPr>
              <a:t> financiero a devengar</a:t>
            </a: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a:p>
            <a:pPr marL="342900" indent="-342900">
              <a:spcBef>
                <a:spcPct val="20000"/>
              </a:spcBef>
              <a:buFont typeface="Arial" pitchFamily="34" charset="0"/>
              <a:buChar char="•"/>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Seguros a </a:t>
            </a:r>
            <a:r>
              <a:rPr lang="es-ES_tradnl" sz="2800" noProof="0" dirty="0"/>
              <a:t>d</a:t>
            </a:r>
            <a:r>
              <a:rPr lang="es-ES_tradnl" sz="2800" dirty="0" err="1" smtClean="0"/>
              <a:t>evengar</a:t>
            </a:r>
            <a:endParaRPr lang="es-ES_tradnl" sz="2800" dirty="0" smtClean="0"/>
          </a:p>
          <a:p>
            <a:pPr marL="800100" lvl="1" indent="-342900">
              <a:spcBef>
                <a:spcPct val="20000"/>
              </a:spcBef>
              <a:buFont typeface="Arial" pitchFamily="34" charset="0"/>
              <a:buChar char="•"/>
              <a:defRPr/>
            </a:pPr>
            <a:r>
              <a:rPr lang="es-ES_tradnl" sz="2800" dirty="0" smtClean="0"/>
              <a:t>Por la compañía de seguro (Ingreso a devengar)</a:t>
            </a:r>
          </a:p>
          <a:p>
            <a:pPr marL="800100" lvl="1" indent="-342900">
              <a:spcBef>
                <a:spcPct val="20000"/>
              </a:spcBef>
              <a:buFont typeface="Arial" pitchFamily="34" charset="0"/>
              <a:buChar char="•"/>
              <a:defRPr/>
            </a:pPr>
            <a:r>
              <a:rPr lang="es-ES_tradnl" sz="2800" dirty="0" smtClean="0"/>
              <a:t>Por el que contrata el seguro (Gasto a devengar)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6310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15</a:t>
            </a:fld>
            <a:endParaRPr lang="es-AR" dirty="0"/>
          </a:p>
        </p:txBody>
      </p:sp>
      <p:sp>
        <p:nvSpPr>
          <p:cNvPr id="17" name="2 Marcador de contenido"/>
          <p:cNvSpPr>
            <a:spLocks noGrp="1"/>
          </p:cNvSpPr>
          <p:nvPr>
            <p:ph idx="1"/>
          </p:nvPr>
        </p:nvSpPr>
        <p:spPr>
          <a:xfrm>
            <a:off x="683568" y="1052736"/>
            <a:ext cx="7847012" cy="5328915"/>
          </a:xfrm>
        </p:spPr>
        <p:txBody>
          <a:bodyPr>
            <a:normAutofit lnSpcReduction="10000"/>
          </a:bodyPr>
          <a:lstStyle/>
          <a:p>
            <a:pPr algn="ctr">
              <a:buNone/>
              <a:defRPr/>
            </a:pPr>
            <a:r>
              <a:rPr lang="es-AR" sz="3600" b="1" i="1" dirty="0" smtClean="0"/>
              <a:t>¿</a:t>
            </a:r>
            <a:r>
              <a:rPr lang="es-AR" b="1" i="1" dirty="0" smtClean="0"/>
              <a:t>Cómo sería el registro del alquiler operativo?</a:t>
            </a:r>
          </a:p>
          <a:p>
            <a:pPr>
              <a:buNone/>
              <a:defRPr/>
            </a:pPr>
            <a:endParaRPr lang="es-ES" sz="2400" b="1" dirty="0" smtClean="0"/>
          </a:p>
          <a:p>
            <a:pPr>
              <a:buNone/>
              <a:defRPr/>
            </a:pPr>
            <a:r>
              <a:rPr lang="es-ES" sz="2400" b="1" dirty="0" smtClean="0"/>
              <a:t>En la contabilidad del propietario del inmueble</a:t>
            </a:r>
            <a:endParaRPr lang="es-AR" sz="2400" b="1" dirty="0" smtClean="0"/>
          </a:p>
          <a:p>
            <a:pPr>
              <a:defRPr/>
            </a:pPr>
            <a:r>
              <a:rPr lang="es-AR" sz="2400" dirty="0" smtClean="0"/>
              <a:t>1/1 Cobró dos meses por adelantado con un cheque del Banco Nación por un total de $8.000</a:t>
            </a:r>
          </a:p>
          <a:p>
            <a:pPr>
              <a:defRPr/>
            </a:pPr>
            <a:r>
              <a:rPr lang="es-AR" sz="2400" dirty="0" smtClean="0"/>
              <a:t>31/1 Devengar el alquiler del mes.</a:t>
            </a:r>
          </a:p>
          <a:p>
            <a:pPr>
              <a:defRPr/>
            </a:pPr>
            <a:endParaRPr lang="es-ES" sz="2400" dirty="0"/>
          </a:p>
          <a:p>
            <a:pPr marL="0" indent="0">
              <a:buNone/>
              <a:defRPr/>
            </a:pPr>
            <a:r>
              <a:rPr lang="es-ES" sz="2400" b="1" dirty="0" smtClean="0"/>
              <a:t>En la contabilidad del inquilino</a:t>
            </a:r>
          </a:p>
          <a:p>
            <a:pPr>
              <a:defRPr/>
            </a:pPr>
            <a:r>
              <a:rPr lang="es-ES" sz="2400" dirty="0" smtClean="0"/>
              <a:t>1/1 pago dos meses por adelantado con un cheque del Banco Nación por un total de $ 8000</a:t>
            </a:r>
          </a:p>
          <a:p>
            <a:pPr>
              <a:defRPr/>
            </a:pPr>
            <a:r>
              <a:rPr lang="es-ES" sz="2400" dirty="0" smtClean="0"/>
              <a:t>31/1 Devengar el alquiler del mes</a:t>
            </a:r>
            <a:endParaRPr lang="es-AR" sz="2400" dirty="0" smtClean="0"/>
          </a:p>
          <a:p>
            <a:pPr algn="ctr">
              <a:buNone/>
              <a:defRPr/>
            </a:pPr>
            <a:endParaRPr lang="es-AR" i="1" dirty="0" smtClean="0"/>
          </a:p>
          <a:p>
            <a:pPr algn="ctr">
              <a:buNone/>
              <a:defRPr/>
            </a:pPr>
            <a:endParaRPr lang="es-AR" i="1" dirty="0" smtClean="0"/>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692696"/>
            <a:ext cx="8382000" cy="609600"/>
          </a:xfrm>
        </p:spPr>
        <p:txBody>
          <a:bodyPr>
            <a:normAutofit/>
          </a:bodyPr>
          <a:lstStyle/>
          <a:p>
            <a:r>
              <a:rPr lang="es-ES_tradnl" sz="2800" b="1" dirty="0" smtClean="0"/>
              <a:t>Registración de un ingreso cobrado por adelantado</a:t>
            </a:r>
          </a:p>
        </p:txBody>
      </p:sp>
      <p:sp>
        <p:nvSpPr>
          <p:cNvPr id="16387" name="Line 3"/>
          <p:cNvSpPr>
            <a:spLocks noChangeShapeType="1"/>
          </p:cNvSpPr>
          <p:nvPr/>
        </p:nvSpPr>
        <p:spPr bwMode="auto">
          <a:xfrm>
            <a:off x="990600" y="129540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88" name="Line 4"/>
          <p:cNvSpPr>
            <a:spLocks noChangeShapeType="1"/>
          </p:cNvSpPr>
          <p:nvPr/>
        </p:nvSpPr>
        <p:spPr bwMode="auto">
          <a:xfrm>
            <a:off x="5334000" y="1295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89" name="Line 5"/>
          <p:cNvSpPr>
            <a:spLocks noChangeShapeType="1"/>
          </p:cNvSpPr>
          <p:nvPr/>
        </p:nvSpPr>
        <p:spPr bwMode="auto">
          <a:xfrm>
            <a:off x="80010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0" name="Line 6"/>
          <p:cNvSpPr>
            <a:spLocks noChangeShapeType="1"/>
          </p:cNvSpPr>
          <p:nvPr/>
        </p:nvSpPr>
        <p:spPr bwMode="auto">
          <a:xfrm>
            <a:off x="6705600" y="1295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1" name="Line 7"/>
          <p:cNvSpPr>
            <a:spLocks noChangeShapeType="1"/>
          </p:cNvSpPr>
          <p:nvPr/>
        </p:nvSpPr>
        <p:spPr bwMode="auto">
          <a:xfrm>
            <a:off x="9906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2" name="Text Box 8"/>
          <p:cNvSpPr txBox="1">
            <a:spLocks noChangeArrowheads="1"/>
          </p:cNvSpPr>
          <p:nvPr/>
        </p:nvSpPr>
        <p:spPr bwMode="auto">
          <a:xfrm>
            <a:off x="1143000" y="1447800"/>
            <a:ext cx="760176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dirty="0" smtClean="0">
                <a:solidFill>
                  <a:srgbClr val="000000"/>
                </a:solidFill>
              </a:rPr>
              <a:t>Valores a depositar                             8.000</a:t>
            </a:r>
            <a:endParaRPr lang="es-ES_tradnl" dirty="0">
              <a:solidFill>
                <a:srgbClr val="000000"/>
              </a:solidFill>
            </a:endParaRPr>
          </a:p>
          <a:p>
            <a:pPr eaLnBrk="0" fontAlgn="base" hangingPunct="0">
              <a:spcBef>
                <a:spcPct val="0"/>
              </a:spcBef>
              <a:spcAft>
                <a:spcPct val="0"/>
              </a:spcAft>
            </a:pPr>
            <a:r>
              <a:rPr lang="es-ES_tradnl" dirty="0">
                <a:solidFill>
                  <a:srgbClr val="000000"/>
                </a:solidFill>
              </a:rPr>
              <a:t>     </a:t>
            </a:r>
          </a:p>
          <a:p>
            <a:pPr eaLnBrk="0" fontAlgn="base" hangingPunct="0">
              <a:spcBef>
                <a:spcPct val="0"/>
              </a:spcBef>
              <a:spcAft>
                <a:spcPct val="0"/>
              </a:spcAft>
            </a:pPr>
            <a:r>
              <a:rPr lang="es-ES_tradnl" dirty="0">
                <a:solidFill>
                  <a:srgbClr val="000000"/>
                </a:solidFill>
              </a:rPr>
              <a:t>     </a:t>
            </a:r>
            <a:r>
              <a:rPr lang="es-ES_tradnl" dirty="0" smtClean="0">
                <a:solidFill>
                  <a:srgbClr val="000000"/>
                </a:solidFill>
              </a:rPr>
              <a:t> a Ingreso por </a:t>
            </a:r>
            <a:r>
              <a:rPr lang="es-ES_tradnl" dirty="0" err="1" smtClean="0">
                <a:solidFill>
                  <a:srgbClr val="000000"/>
                </a:solidFill>
              </a:rPr>
              <a:t>alq</a:t>
            </a:r>
            <a:r>
              <a:rPr lang="es-ES_tradnl" dirty="0" smtClean="0">
                <a:solidFill>
                  <a:srgbClr val="000000"/>
                </a:solidFill>
              </a:rPr>
              <a:t>. a devengar                         </a:t>
            </a:r>
            <a:r>
              <a:rPr lang="es-ES_tradnl" dirty="0">
                <a:solidFill>
                  <a:srgbClr val="000000"/>
                </a:solidFill>
              </a:rPr>
              <a:t>8.000          </a:t>
            </a: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sz="2000" dirty="0" smtClean="0">
                <a:solidFill>
                  <a:srgbClr val="000000"/>
                </a:solidFill>
              </a:rPr>
              <a:t>Cobro </a:t>
            </a:r>
            <a:r>
              <a:rPr lang="es-ES_tradnl" sz="2000" dirty="0">
                <a:solidFill>
                  <a:srgbClr val="000000"/>
                </a:solidFill>
              </a:rPr>
              <a:t>adelantado de enero y febrero </a:t>
            </a:r>
          </a:p>
          <a:p>
            <a:pPr eaLnBrk="0" fontAlgn="base" hangingPunct="0">
              <a:spcBef>
                <a:spcPct val="0"/>
              </a:spcBef>
              <a:spcAft>
                <a:spcPct val="0"/>
              </a:spcAft>
            </a:pPr>
            <a:r>
              <a:rPr lang="es-ES_tradnl" sz="2000" dirty="0">
                <a:solidFill>
                  <a:srgbClr val="000000"/>
                </a:solidFill>
              </a:rPr>
              <a:t>año X0</a:t>
            </a:r>
            <a:endParaRPr lang="es-ES_tradnl" dirty="0">
              <a:solidFill>
                <a:srgbClr val="000000"/>
              </a:solidFill>
            </a:endParaRPr>
          </a:p>
          <a:p>
            <a:pPr eaLnBrk="0" fontAlgn="base" hangingPunct="0">
              <a:spcBef>
                <a:spcPct val="0"/>
              </a:spcBef>
              <a:spcAft>
                <a:spcPct val="0"/>
              </a:spcAft>
            </a:pPr>
            <a:endParaRPr lang="es-ES_tradnl" dirty="0">
              <a:solidFill>
                <a:srgbClr val="000000"/>
              </a:solidFill>
            </a:endParaRPr>
          </a:p>
        </p:txBody>
      </p:sp>
      <p:sp>
        <p:nvSpPr>
          <p:cNvPr id="16393" name="Line 9"/>
          <p:cNvSpPr>
            <a:spLocks noChangeShapeType="1"/>
          </p:cNvSpPr>
          <p:nvPr/>
        </p:nvSpPr>
        <p:spPr bwMode="auto">
          <a:xfrm>
            <a:off x="990600" y="3733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4" name="Line 10"/>
          <p:cNvSpPr>
            <a:spLocks noChangeShapeType="1"/>
          </p:cNvSpPr>
          <p:nvPr/>
        </p:nvSpPr>
        <p:spPr bwMode="auto">
          <a:xfrm>
            <a:off x="3657600" y="3733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5" name="Text Box 11"/>
          <p:cNvSpPr txBox="1">
            <a:spLocks noChangeArrowheads="1"/>
          </p:cNvSpPr>
          <p:nvPr/>
        </p:nvSpPr>
        <p:spPr bwMode="auto">
          <a:xfrm>
            <a:off x="457200" y="14478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dirty="0">
                <a:solidFill>
                  <a:srgbClr val="000000"/>
                </a:solidFill>
              </a:rPr>
              <a:t>+A</a:t>
            </a:r>
          </a:p>
        </p:txBody>
      </p:sp>
      <p:sp>
        <p:nvSpPr>
          <p:cNvPr id="16396" name="Text Box 12"/>
          <p:cNvSpPr txBox="1">
            <a:spLocks noChangeArrowheads="1"/>
          </p:cNvSpPr>
          <p:nvPr/>
        </p:nvSpPr>
        <p:spPr bwMode="auto">
          <a:xfrm>
            <a:off x="395536" y="2132856"/>
            <a:ext cx="6670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dirty="0" smtClean="0">
                <a:solidFill>
                  <a:srgbClr val="000000"/>
                </a:solidFill>
              </a:rPr>
              <a:t>+ P</a:t>
            </a:r>
            <a:endParaRPr lang="es-ES_tradnl" dirty="0">
              <a:solidFill>
                <a:srgbClr val="000000"/>
              </a:solidFill>
            </a:endParaRPr>
          </a:p>
        </p:txBody>
      </p:sp>
      <p:sp>
        <p:nvSpPr>
          <p:cNvPr id="16397" name="Text Box 13"/>
          <p:cNvSpPr txBox="1">
            <a:spLocks noChangeArrowheads="1"/>
          </p:cNvSpPr>
          <p:nvPr/>
        </p:nvSpPr>
        <p:spPr bwMode="auto">
          <a:xfrm>
            <a:off x="990600" y="3962400"/>
            <a:ext cx="6950075"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dirty="0" smtClean="0">
                <a:solidFill>
                  <a:srgbClr val="000000"/>
                </a:solidFill>
              </a:rPr>
              <a:t>Ingreso por </a:t>
            </a:r>
            <a:r>
              <a:rPr lang="es-ES_tradnl" dirty="0" err="1" smtClean="0">
                <a:solidFill>
                  <a:srgbClr val="000000"/>
                </a:solidFill>
              </a:rPr>
              <a:t>alq</a:t>
            </a:r>
            <a:r>
              <a:rPr lang="es-ES_tradnl" dirty="0" smtClean="0">
                <a:solidFill>
                  <a:srgbClr val="000000"/>
                </a:solidFill>
              </a:rPr>
              <a:t>. a devengar                 </a:t>
            </a:r>
            <a:r>
              <a:rPr lang="es-ES_tradnl" dirty="0">
                <a:solidFill>
                  <a:srgbClr val="000000"/>
                </a:solidFill>
              </a:rPr>
              <a:t>4.000</a:t>
            </a: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dirty="0" smtClean="0">
                <a:solidFill>
                  <a:srgbClr val="000000"/>
                </a:solidFill>
              </a:rPr>
              <a:t>                    Ingreso por alquileres                       4.000</a:t>
            </a:r>
            <a:endParaRPr lang="es-ES_tradnl" dirty="0">
              <a:solidFill>
                <a:srgbClr val="000000"/>
              </a:solidFill>
            </a:endParaRP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sz="2000" dirty="0" err="1">
                <a:solidFill>
                  <a:srgbClr val="000000"/>
                </a:solidFill>
              </a:rPr>
              <a:t>Devengamiento</a:t>
            </a:r>
            <a:r>
              <a:rPr lang="es-ES_tradnl" sz="2000" dirty="0">
                <a:solidFill>
                  <a:srgbClr val="000000"/>
                </a:solidFill>
              </a:rPr>
              <a:t> del alquiler de enero </a:t>
            </a:r>
          </a:p>
          <a:p>
            <a:pPr eaLnBrk="0" fontAlgn="base" hangingPunct="0">
              <a:spcBef>
                <a:spcPct val="0"/>
              </a:spcBef>
              <a:spcAft>
                <a:spcPct val="0"/>
              </a:spcAft>
            </a:pPr>
            <a:r>
              <a:rPr lang="es-ES_tradnl" sz="2000" dirty="0">
                <a:solidFill>
                  <a:srgbClr val="000000"/>
                </a:solidFill>
              </a:rPr>
              <a:t>año X0</a:t>
            </a:r>
          </a:p>
        </p:txBody>
      </p:sp>
      <p:sp>
        <p:nvSpPr>
          <p:cNvPr id="16399" name="Text Box 15"/>
          <p:cNvSpPr txBox="1">
            <a:spLocks noChangeArrowheads="1"/>
          </p:cNvSpPr>
          <p:nvPr/>
        </p:nvSpPr>
        <p:spPr bwMode="auto">
          <a:xfrm>
            <a:off x="381000" y="4648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dirty="0" smtClean="0">
                <a:solidFill>
                  <a:srgbClr val="000000"/>
                </a:solidFill>
              </a:rPr>
              <a:t>+R</a:t>
            </a:r>
            <a:endParaRPr lang="es-ES_tradnl" dirty="0">
              <a:solidFill>
                <a:srgbClr val="000000"/>
              </a:solidFill>
            </a:endParaRPr>
          </a:p>
        </p:txBody>
      </p:sp>
      <p:sp>
        <p:nvSpPr>
          <p:cNvPr id="16400" name="Line 18"/>
          <p:cNvSpPr>
            <a:spLocks noChangeShapeType="1"/>
          </p:cNvSpPr>
          <p:nvPr/>
        </p:nvSpPr>
        <p:spPr bwMode="auto">
          <a:xfrm flipH="1">
            <a:off x="5292080" y="5410200"/>
            <a:ext cx="41920" cy="755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401" name="Line 19"/>
          <p:cNvSpPr>
            <a:spLocks noChangeShapeType="1"/>
          </p:cNvSpPr>
          <p:nvPr/>
        </p:nvSpPr>
        <p:spPr bwMode="auto">
          <a:xfrm>
            <a:off x="6705600" y="5410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402" name="Line 20"/>
          <p:cNvSpPr>
            <a:spLocks noChangeShapeType="1"/>
          </p:cNvSpPr>
          <p:nvPr/>
        </p:nvSpPr>
        <p:spPr bwMode="auto">
          <a:xfrm>
            <a:off x="971600" y="6165304"/>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pic>
        <p:nvPicPr>
          <p:cNvPr id="19"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20" name="19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24"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16</a:t>
            </a:fld>
            <a:endParaRPr lang="es-AR" dirty="0"/>
          </a:p>
        </p:txBody>
      </p:sp>
      <p:sp>
        <p:nvSpPr>
          <p:cNvPr id="25" name="Text Box 15"/>
          <p:cNvSpPr txBox="1">
            <a:spLocks noChangeArrowheads="1"/>
          </p:cNvSpPr>
          <p:nvPr/>
        </p:nvSpPr>
        <p:spPr bwMode="auto">
          <a:xfrm>
            <a:off x="395536" y="4005064"/>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dirty="0" smtClean="0">
                <a:solidFill>
                  <a:srgbClr val="000000"/>
                </a:solidFill>
              </a:rPr>
              <a:t>-P</a:t>
            </a:r>
            <a:endParaRPr lang="es-ES_tradnl" dirty="0">
              <a:solidFill>
                <a:srgbClr val="000000"/>
              </a:solidFill>
            </a:endParaRPr>
          </a:p>
        </p:txBody>
      </p:sp>
    </p:spTree>
    <p:extLst>
      <p:ext uri="{BB962C8B-B14F-4D97-AF65-F5344CB8AC3E}">
        <p14:creationId xmlns:p14="http://schemas.microsoft.com/office/powerpoint/2010/main" val="1060299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692696"/>
            <a:ext cx="8382000" cy="609600"/>
          </a:xfrm>
        </p:spPr>
        <p:txBody>
          <a:bodyPr>
            <a:normAutofit/>
          </a:bodyPr>
          <a:lstStyle/>
          <a:p>
            <a:r>
              <a:rPr lang="es-ES_tradnl" sz="2800" b="1" dirty="0" smtClean="0"/>
              <a:t>Registración de un gasto pagado por adelantado</a:t>
            </a:r>
          </a:p>
        </p:txBody>
      </p:sp>
      <p:sp>
        <p:nvSpPr>
          <p:cNvPr id="16387" name="Line 3"/>
          <p:cNvSpPr>
            <a:spLocks noChangeShapeType="1"/>
          </p:cNvSpPr>
          <p:nvPr/>
        </p:nvSpPr>
        <p:spPr bwMode="auto">
          <a:xfrm>
            <a:off x="990600" y="129540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88" name="Line 4"/>
          <p:cNvSpPr>
            <a:spLocks noChangeShapeType="1"/>
          </p:cNvSpPr>
          <p:nvPr/>
        </p:nvSpPr>
        <p:spPr bwMode="auto">
          <a:xfrm>
            <a:off x="5334000" y="1295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89" name="Line 5"/>
          <p:cNvSpPr>
            <a:spLocks noChangeShapeType="1"/>
          </p:cNvSpPr>
          <p:nvPr/>
        </p:nvSpPr>
        <p:spPr bwMode="auto">
          <a:xfrm>
            <a:off x="80010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0" name="Line 6"/>
          <p:cNvSpPr>
            <a:spLocks noChangeShapeType="1"/>
          </p:cNvSpPr>
          <p:nvPr/>
        </p:nvSpPr>
        <p:spPr bwMode="auto">
          <a:xfrm>
            <a:off x="6705600" y="1295400"/>
            <a:ext cx="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1" name="Line 7"/>
          <p:cNvSpPr>
            <a:spLocks noChangeShapeType="1"/>
          </p:cNvSpPr>
          <p:nvPr/>
        </p:nvSpPr>
        <p:spPr bwMode="auto">
          <a:xfrm>
            <a:off x="9906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2" name="Text Box 8"/>
          <p:cNvSpPr txBox="1">
            <a:spLocks noChangeArrowheads="1"/>
          </p:cNvSpPr>
          <p:nvPr/>
        </p:nvSpPr>
        <p:spPr bwMode="auto">
          <a:xfrm>
            <a:off x="1143000" y="1447800"/>
            <a:ext cx="757450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dirty="0" smtClean="0">
                <a:solidFill>
                  <a:srgbClr val="000000"/>
                </a:solidFill>
              </a:rPr>
              <a:t>Gasto  por </a:t>
            </a:r>
            <a:r>
              <a:rPr lang="es-ES_tradnl" dirty="0" err="1" smtClean="0">
                <a:solidFill>
                  <a:srgbClr val="000000"/>
                </a:solidFill>
              </a:rPr>
              <a:t>alq</a:t>
            </a:r>
            <a:r>
              <a:rPr lang="es-ES_tradnl" dirty="0" smtClean="0">
                <a:solidFill>
                  <a:srgbClr val="000000"/>
                </a:solidFill>
              </a:rPr>
              <a:t>. a devengar                  </a:t>
            </a:r>
            <a:r>
              <a:rPr lang="es-ES_tradnl" dirty="0">
                <a:solidFill>
                  <a:srgbClr val="000000"/>
                </a:solidFill>
              </a:rPr>
              <a:t>8.000</a:t>
            </a:r>
          </a:p>
          <a:p>
            <a:pPr eaLnBrk="0" fontAlgn="base" hangingPunct="0">
              <a:spcBef>
                <a:spcPct val="0"/>
              </a:spcBef>
              <a:spcAft>
                <a:spcPct val="0"/>
              </a:spcAft>
            </a:pPr>
            <a:r>
              <a:rPr lang="es-ES_tradnl" dirty="0">
                <a:solidFill>
                  <a:srgbClr val="000000"/>
                </a:solidFill>
              </a:rPr>
              <a:t>     </a:t>
            </a:r>
          </a:p>
          <a:p>
            <a:pPr eaLnBrk="0" fontAlgn="base" hangingPunct="0">
              <a:spcBef>
                <a:spcPct val="0"/>
              </a:spcBef>
              <a:spcAft>
                <a:spcPct val="0"/>
              </a:spcAft>
            </a:pPr>
            <a:r>
              <a:rPr lang="es-ES_tradnl" dirty="0">
                <a:solidFill>
                  <a:srgbClr val="000000"/>
                </a:solidFill>
              </a:rPr>
              <a:t>             Banco Nación cta.cte.                             8.000          </a:t>
            </a: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sz="2000" dirty="0">
                <a:solidFill>
                  <a:srgbClr val="000000"/>
                </a:solidFill>
              </a:rPr>
              <a:t>Pago adelantado de enero y febrero </a:t>
            </a:r>
          </a:p>
          <a:p>
            <a:pPr eaLnBrk="0" fontAlgn="base" hangingPunct="0">
              <a:spcBef>
                <a:spcPct val="0"/>
              </a:spcBef>
              <a:spcAft>
                <a:spcPct val="0"/>
              </a:spcAft>
            </a:pPr>
            <a:r>
              <a:rPr lang="es-ES_tradnl" sz="2000" dirty="0">
                <a:solidFill>
                  <a:srgbClr val="000000"/>
                </a:solidFill>
              </a:rPr>
              <a:t>año X0</a:t>
            </a:r>
            <a:endParaRPr lang="es-ES_tradnl" dirty="0">
              <a:solidFill>
                <a:srgbClr val="000000"/>
              </a:solidFill>
            </a:endParaRPr>
          </a:p>
          <a:p>
            <a:pPr eaLnBrk="0" fontAlgn="base" hangingPunct="0">
              <a:spcBef>
                <a:spcPct val="0"/>
              </a:spcBef>
              <a:spcAft>
                <a:spcPct val="0"/>
              </a:spcAft>
            </a:pPr>
            <a:endParaRPr lang="es-ES_tradnl" dirty="0">
              <a:solidFill>
                <a:srgbClr val="000000"/>
              </a:solidFill>
            </a:endParaRPr>
          </a:p>
        </p:txBody>
      </p:sp>
      <p:sp>
        <p:nvSpPr>
          <p:cNvPr id="16393" name="Line 9"/>
          <p:cNvSpPr>
            <a:spLocks noChangeShapeType="1"/>
          </p:cNvSpPr>
          <p:nvPr/>
        </p:nvSpPr>
        <p:spPr bwMode="auto">
          <a:xfrm>
            <a:off x="990600" y="3733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4" name="Line 10"/>
          <p:cNvSpPr>
            <a:spLocks noChangeShapeType="1"/>
          </p:cNvSpPr>
          <p:nvPr/>
        </p:nvSpPr>
        <p:spPr bwMode="auto">
          <a:xfrm>
            <a:off x="3657600" y="37338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395" name="Text Box 11"/>
          <p:cNvSpPr txBox="1">
            <a:spLocks noChangeArrowheads="1"/>
          </p:cNvSpPr>
          <p:nvPr/>
        </p:nvSpPr>
        <p:spPr bwMode="auto">
          <a:xfrm>
            <a:off x="457200" y="1447800"/>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a:solidFill>
                  <a:srgbClr val="000000"/>
                </a:solidFill>
              </a:rPr>
              <a:t>+A</a:t>
            </a:r>
          </a:p>
        </p:txBody>
      </p:sp>
      <p:sp>
        <p:nvSpPr>
          <p:cNvPr id="16396" name="Text Box 12"/>
          <p:cNvSpPr txBox="1">
            <a:spLocks noChangeArrowheads="1"/>
          </p:cNvSpPr>
          <p:nvPr/>
        </p:nvSpPr>
        <p:spPr bwMode="auto">
          <a:xfrm>
            <a:off x="381000" y="2133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a:solidFill>
                  <a:srgbClr val="000000"/>
                </a:solidFill>
              </a:rPr>
              <a:t>- A</a:t>
            </a:r>
          </a:p>
        </p:txBody>
      </p:sp>
      <p:sp>
        <p:nvSpPr>
          <p:cNvPr id="16397" name="Text Box 13"/>
          <p:cNvSpPr txBox="1">
            <a:spLocks noChangeArrowheads="1"/>
          </p:cNvSpPr>
          <p:nvPr/>
        </p:nvSpPr>
        <p:spPr bwMode="auto">
          <a:xfrm>
            <a:off x="990600" y="3962400"/>
            <a:ext cx="6950075"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0"/>
              </a:spcBef>
              <a:spcAft>
                <a:spcPct val="0"/>
              </a:spcAft>
            </a:pPr>
            <a:r>
              <a:rPr lang="es-ES_tradnl" dirty="0" smtClean="0">
                <a:solidFill>
                  <a:srgbClr val="000000"/>
                </a:solidFill>
              </a:rPr>
              <a:t>Gasto por alquileres                              4.000</a:t>
            </a:r>
            <a:endParaRPr lang="es-ES_tradnl" dirty="0">
              <a:solidFill>
                <a:srgbClr val="000000"/>
              </a:solidFill>
            </a:endParaRP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dirty="0">
                <a:solidFill>
                  <a:srgbClr val="000000"/>
                </a:solidFill>
              </a:rPr>
              <a:t>   </a:t>
            </a:r>
            <a:r>
              <a:rPr lang="es-ES_tradnl" dirty="0" smtClean="0">
                <a:solidFill>
                  <a:srgbClr val="000000"/>
                </a:solidFill>
              </a:rPr>
              <a:t>    Gasto por </a:t>
            </a:r>
            <a:r>
              <a:rPr lang="es-ES_tradnl" dirty="0" err="1" smtClean="0">
                <a:solidFill>
                  <a:srgbClr val="000000"/>
                </a:solidFill>
              </a:rPr>
              <a:t>alq</a:t>
            </a:r>
            <a:r>
              <a:rPr lang="es-ES_tradnl" dirty="0" smtClean="0">
                <a:solidFill>
                  <a:srgbClr val="000000"/>
                </a:solidFill>
              </a:rPr>
              <a:t>. a devengar                               </a:t>
            </a:r>
            <a:r>
              <a:rPr lang="es-ES_tradnl" dirty="0">
                <a:solidFill>
                  <a:srgbClr val="000000"/>
                </a:solidFill>
              </a:rPr>
              <a:t>4.000</a:t>
            </a:r>
          </a:p>
          <a:p>
            <a:pPr eaLnBrk="0" fontAlgn="base" hangingPunct="0">
              <a:spcBef>
                <a:spcPct val="0"/>
              </a:spcBef>
              <a:spcAft>
                <a:spcPct val="0"/>
              </a:spcAft>
            </a:pPr>
            <a:endParaRPr lang="es-ES_tradnl" dirty="0">
              <a:solidFill>
                <a:srgbClr val="000000"/>
              </a:solidFill>
            </a:endParaRPr>
          </a:p>
          <a:p>
            <a:pPr eaLnBrk="0" fontAlgn="base" hangingPunct="0">
              <a:spcBef>
                <a:spcPct val="0"/>
              </a:spcBef>
              <a:spcAft>
                <a:spcPct val="0"/>
              </a:spcAft>
            </a:pPr>
            <a:r>
              <a:rPr lang="es-ES_tradnl" sz="2000" dirty="0" err="1">
                <a:solidFill>
                  <a:srgbClr val="000000"/>
                </a:solidFill>
              </a:rPr>
              <a:t>Devengamiento</a:t>
            </a:r>
            <a:r>
              <a:rPr lang="es-ES_tradnl" sz="2000" dirty="0">
                <a:solidFill>
                  <a:srgbClr val="000000"/>
                </a:solidFill>
              </a:rPr>
              <a:t> del alquiler de enero </a:t>
            </a:r>
          </a:p>
          <a:p>
            <a:pPr eaLnBrk="0" fontAlgn="base" hangingPunct="0">
              <a:spcBef>
                <a:spcPct val="0"/>
              </a:spcBef>
              <a:spcAft>
                <a:spcPct val="0"/>
              </a:spcAft>
            </a:pPr>
            <a:r>
              <a:rPr lang="es-ES_tradnl" sz="2000" dirty="0">
                <a:solidFill>
                  <a:srgbClr val="000000"/>
                </a:solidFill>
              </a:rPr>
              <a:t>año X0</a:t>
            </a:r>
          </a:p>
        </p:txBody>
      </p:sp>
      <p:sp>
        <p:nvSpPr>
          <p:cNvPr id="16398" name="Text Box 14"/>
          <p:cNvSpPr txBox="1">
            <a:spLocks noChangeArrowheads="1"/>
          </p:cNvSpPr>
          <p:nvPr/>
        </p:nvSpPr>
        <p:spPr bwMode="auto">
          <a:xfrm>
            <a:off x="457200" y="3886200"/>
            <a:ext cx="533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sz="1400" dirty="0" smtClean="0">
                <a:solidFill>
                  <a:srgbClr val="000000"/>
                </a:solidFill>
              </a:rPr>
              <a:t>R(-)</a:t>
            </a:r>
            <a:endParaRPr lang="es-ES_tradnl" sz="1400" dirty="0">
              <a:solidFill>
                <a:srgbClr val="000000"/>
              </a:solidFill>
            </a:endParaRPr>
          </a:p>
        </p:txBody>
      </p:sp>
      <p:sp>
        <p:nvSpPr>
          <p:cNvPr id="16399" name="Text Box 15"/>
          <p:cNvSpPr txBox="1">
            <a:spLocks noChangeArrowheads="1"/>
          </p:cNvSpPr>
          <p:nvPr/>
        </p:nvSpPr>
        <p:spPr bwMode="auto">
          <a:xfrm>
            <a:off x="381000" y="4648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0" fontAlgn="base" hangingPunct="0">
              <a:spcBef>
                <a:spcPct val="50000"/>
              </a:spcBef>
              <a:spcAft>
                <a:spcPct val="0"/>
              </a:spcAft>
            </a:pPr>
            <a:r>
              <a:rPr lang="es-ES_tradnl">
                <a:solidFill>
                  <a:srgbClr val="000000"/>
                </a:solidFill>
              </a:rPr>
              <a:t>-A</a:t>
            </a:r>
          </a:p>
        </p:txBody>
      </p:sp>
      <p:sp>
        <p:nvSpPr>
          <p:cNvPr id="16400" name="Line 18"/>
          <p:cNvSpPr>
            <a:spLocks noChangeShapeType="1"/>
          </p:cNvSpPr>
          <p:nvPr/>
        </p:nvSpPr>
        <p:spPr bwMode="auto">
          <a:xfrm flipH="1">
            <a:off x="5292080" y="5410200"/>
            <a:ext cx="41920" cy="755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401" name="Line 19"/>
          <p:cNvSpPr>
            <a:spLocks noChangeShapeType="1"/>
          </p:cNvSpPr>
          <p:nvPr/>
        </p:nvSpPr>
        <p:spPr bwMode="auto">
          <a:xfrm>
            <a:off x="6705600" y="5410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sp>
        <p:nvSpPr>
          <p:cNvPr id="16402" name="Line 20"/>
          <p:cNvSpPr>
            <a:spLocks noChangeShapeType="1"/>
          </p:cNvSpPr>
          <p:nvPr/>
        </p:nvSpPr>
        <p:spPr bwMode="auto">
          <a:xfrm>
            <a:off x="971600" y="6165304"/>
            <a:ext cx="7010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s-AR" sz="2400">
              <a:solidFill>
                <a:srgbClr val="000000"/>
              </a:solidFill>
            </a:endParaRPr>
          </a:p>
        </p:txBody>
      </p:sp>
      <p:pic>
        <p:nvPicPr>
          <p:cNvPr id="19"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20" name="19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24"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17</a:t>
            </a:fld>
            <a:endParaRPr lang="es-AR" dirty="0"/>
          </a:p>
        </p:txBody>
      </p:sp>
    </p:spTree>
    <p:extLst>
      <p:ext uri="{BB962C8B-B14F-4D97-AF65-F5344CB8AC3E}">
        <p14:creationId xmlns:p14="http://schemas.microsoft.com/office/powerpoint/2010/main" val="3283047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1143000"/>
          </a:xfrm>
        </p:spPr>
        <p:txBody>
          <a:bodyPr>
            <a:normAutofit/>
          </a:bodyPr>
          <a:lstStyle/>
          <a:p>
            <a:r>
              <a:rPr lang="es-AR" sz="2800" b="1" dirty="0" smtClean="0">
                <a:solidFill>
                  <a:srgbClr val="002060"/>
                </a:solidFill>
              </a:rPr>
              <a:t>Provisiones (para RT </a:t>
            </a:r>
            <a:r>
              <a:rPr lang="es-AR" sz="2800" b="1" dirty="0" err="1" smtClean="0">
                <a:solidFill>
                  <a:srgbClr val="002060"/>
                </a:solidFill>
              </a:rPr>
              <a:t>Arg</a:t>
            </a:r>
            <a:r>
              <a:rPr lang="es-AR" sz="2800" b="1" dirty="0" smtClean="0">
                <a:solidFill>
                  <a:srgbClr val="002060"/>
                </a:solidFill>
              </a:rPr>
              <a:t>)</a:t>
            </a:r>
            <a:br>
              <a:rPr lang="es-AR" sz="2800" b="1" dirty="0" smtClean="0">
                <a:solidFill>
                  <a:srgbClr val="002060"/>
                </a:solidFill>
              </a:rPr>
            </a:br>
            <a:r>
              <a:rPr lang="es-AR" sz="2800" b="1" dirty="0" smtClean="0">
                <a:solidFill>
                  <a:srgbClr val="002060"/>
                </a:solidFill>
              </a:rPr>
              <a:t>Pasivos devengados (en NIIF)</a:t>
            </a:r>
            <a:endParaRPr lang="es-AR" sz="2800" b="1" dirty="0">
              <a:solidFill>
                <a:srgbClr val="002060"/>
              </a:solidFill>
            </a:endParaRPr>
          </a:p>
        </p:txBody>
      </p:sp>
      <p:sp>
        <p:nvSpPr>
          <p:cNvPr id="3" name="2 Marcador de contenido"/>
          <p:cNvSpPr>
            <a:spLocks noGrp="1"/>
          </p:cNvSpPr>
          <p:nvPr>
            <p:ph idx="1"/>
          </p:nvPr>
        </p:nvSpPr>
        <p:spPr>
          <a:xfrm>
            <a:off x="395536" y="2060848"/>
            <a:ext cx="8229600" cy="3816424"/>
          </a:xfrm>
        </p:spPr>
        <p:txBody>
          <a:bodyPr>
            <a:normAutofit fontScale="85000" lnSpcReduction="20000"/>
          </a:bodyPr>
          <a:lstStyle/>
          <a:p>
            <a:r>
              <a:rPr lang="es-AR" sz="2800" dirty="0" smtClean="0"/>
              <a:t>Se trata de un pasivo cierto respecto del cual las partes todavía no se han comunicado todas las características, en especial no se ha formalizado la comunicación del monto.</a:t>
            </a:r>
          </a:p>
          <a:p>
            <a:endParaRPr lang="es-AR" sz="2800" dirty="0" smtClean="0"/>
          </a:p>
          <a:p>
            <a:r>
              <a:rPr lang="es-AR" sz="2800" dirty="0" smtClean="0"/>
              <a:t>Se suelen registrar en cuentas distintas de las del proveedor o acreedor correspondiente.</a:t>
            </a:r>
          </a:p>
          <a:p>
            <a:endParaRPr lang="es-AR" sz="2800" dirty="0" smtClean="0"/>
          </a:p>
          <a:p>
            <a:r>
              <a:rPr lang="es-AR" sz="2800" dirty="0" smtClean="0"/>
              <a:t>Cuando el pasivo es comunicado se transfiere a la cuenta del proveedor o acreedor (pasa de Provisiones a Proveedores, Provisiones a cuentas a pagar, Provisión a Deuda, Provisión a Acreedores, etc.).</a:t>
            </a:r>
          </a:p>
          <a:p>
            <a:pPr>
              <a:buNone/>
            </a:pPr>
            <a:endParaRPr lang="es-AR" sz="2800" dirty="0" smtClean="0"/>
          </a:p>
          <a:p>
            <a:pPr marL="0" indent="0">
              <a:buNone/>
            </a:pPr>
            <a:endParaRPr lang="es-AR" sz="2800" dirty="0" smtClean="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18</a:t>
            </a:fld>
            <a:endParaRPr lang="es-AR" dirty="0"/>
          </a:p>
        </p:txBody>
      </p:sp>
    </p:spTree>
    <p:extLst>
      <p:ext uri="{BB962C8B-B14F-4D97-AF65-F5344CB8AC3E}">
        <p14:creationId xmlns:p14="http://schemas.microsoft.com/office/powerpoint/2010/main" val="41449378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19</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solidFill>
                <a:effectLst/>
                <a:uLnTx/>
                <a:uFillTx/>
                <a:latin typeface="+mj-lt"/>
                <a:ea typeface="+mj-ea"/>
                <a:cs typeface="+mj-cs"/>
              </a:rPr>
              <a:t>Impuesto</a:t>
            </a:r>
            <a:r>
              <a:rPr kumimoji="0" lang="es-AR" sz="2800" b="1" i="0" u="none" strike="noStrike" kern="1200" cap="none" spc="0" normalizeH="0" noProof="0" dirty="0" smtClean="0">
                <a:ln>
                  <a:noFill/>
                </a:ln>
                <a:solidFill>
                  <a:schemeClr val="tx1"/>
                </a:solidFill>
                <a:effectLst/>
                <a:uLnTx/>
                <a:uFillTx/>
                <a:latin typeface="+mj-lt"/>
                <a:ea typeface="+mj-ea"/>
                <a:cs typeface="+mj-cs"/>
              </a:rPr>
              <a:t> a las </a:t>
            </a:r>
            <a:r>
              <a:rPr kumimoji="0" lang="es-AR" sz="2800" b="1" i="0" u="none" strike="noStrike" kern="1200" cap="none" spc="0" normalizeH="0" noProof="0" dirty="0" err="1" smtClean="0">
                <a:ln>
                  <a:noFill/>
                </a:ln>
                <a:solidFill>
                  <a:schemeClr val="tx1"/>
                </a:solidFill>
                <a:effectLst/>
                <a:uLnTx/>
                <a:uFillTx/>
                <a:latin typeface="+mj-lt"/>
                <a:ea typeface="+mj-ea"/>
                <a:cs typeface="+mj-cs"/>
              </a:rPr>
              <a:t>gananci</a:t>
            </a:r>
            <a:r>
              <a:rPr lang="es-AR" sz="2800" b="1" dirty="0" smtClean="0">
                <a:latin typeface="+mj-lt"/>
                <a:ea typeface="+mj-ea"/>
                <a:cs typeface="+mj-cs"/>
              </a:rPr>
              <a:t>as</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Rectangle 3"/>
          <p:cNvSpPr txBox="1">
            <a:spLocks noChangeArrowheads="1"/>
          </p:cNvSpPr>
          <p:nvPr/>
        </p:nvSpPr>
        <p:spPr>
          <a:xfrm>
            <a:off x="539552" y="1628800"/>
            <a:ext cx="8229600" cy="4683224"/>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Se calcula aplicando una tasa sobre el resultado imponible.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_tradnl" sz="2800" dirty="0" smtClean="0"/>
              <a:t>En el caso de sociedades la tasa en Argentina es progresiva y puede ser del 25%, del 30% o del 35%.</a:t>
            </a:r>
          </a:p>
          <a:p>
            <a:pPr marR="0" lvl="0" algn="l" defTabSz="914400" rtl="0" eaLnBrk="1" fontAlgn="auto" latinLnBrk="0" hangingPunct="1">
              <a:lnSpc>
                <a:spcPct val="100000"/>
              </a:lnSpc>
              <a:spcBef>
                <a:spcPct val="20000"/>
              </a:spcBef>
              <a:spcAft>
                <a:spcPts val="0"/>
              </a:spcAft>
              <a:buClrTx/>
              <a:buSzTx/>
              <a:tabLst/>
              <a:defRPr/>
            </a:pPr>
            <a:r>
              <a:rPr lang="es-ES_tradnl" sz="2800" dirty="0" smtClean="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_tradnl" sz="2800" dirty="0" smtClean="0"/>
              <a:t>Hay además un impuesto adicional a la distribución de resultados a una tasa del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s-ES_tradnl"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El resultado imponible es igual al resultado contable +/- los ajustes necesarios para adecuar los criterios</a:t>
            </a:r>
            <a:r>
              <a:rPr kumimoji="0" lang="es-ES_tradnl" sz="2800" b="0" i="0" u="none" strike="noStrike" kern="1200" cap="none" spc="0" normalizeH="0" noProof="0" dirty="0" smtClean="0">
                <a:ln>
                  <a:noFill/>
                </a:ln>
                <a:solidFill>
                  <a:schemeClr val="tx1"/>
                </a:solidFill>
                <a:effectLst/>
                <a:uLnTx/>
                <a:uFillTx/>
                <a:latin typeface="+mn-lt"/>
                <a:ea typeface="+mn-ea"/>
                <a:cs typeface="+mn-cs"/>
              </a:rPr>
              <a:t> contables a los criterios establecidos en la ley del impuesto a las ganancias.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s-ES_tradnl" sz="2800" baseline="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s-ES_tradnl" sz="2800" baseline="0" dirty="0" smtClean="0"/>
              <a:t>Hay</a:t>
            </a:r>
            <a:r>
              <a:rPr lang="es-ES_tradnl" sz="2800" dirty="0" smtClean="0"/>
              <a:t> dos métodos de registración del impuesto a las ganancias:</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s-ES_tradnl" sz="2800" b="0" i="0" u="none" strike="noStrike" kern="1200" cap="none" spc="0" normalizeH="0" baseline="0" noProof="0" dirty="0" smtClean="0">
                <a:ln>
                  <a:noFill/>
                </a:ln>
                <a:solidFill>
                  <a:schemeClr val="tx1"/>
                </a:solidFill>
                <a:effectLst/>
                <a:uLnTx/>
                <a:uFillTx/>
                <a:latin typeface="+mn-lt"/>
                <a:ea typeface="+mn-ea"/>
                <a:cs typeface="+mn-cs"/>
              </a:rPr>
              <a:t>	-</a:t>
            </a:r>
            <a:r>
              <a:rPr kumimoji="0" lang="es-ES_tradnl" sz="2800" b="0" i="0" u="none" strike="noStrike" kern="1200" cap="none" spc="0" normalizeH="0" noProof="0" dirty="0" smtClean="0">
                <a:ln>
                  <a:noFill/>
                </a:ln>
                <a:solidFill>
                  <a:schemeClr val="tx1"/>
                </a:solidFill>
                <a:effectLst/>
                <a:uLnTx/>
                <a:uFillTx/>
                <a:latin typeface="+mn-lt"/>
                <a:ea typeface="+mn-ea"/>
                <a:cs typeface="+mn-cs"/>
              </a:rPr>
              <a:t> El método basado en el impuesto liquidado:</a:t>
            </a:r>
          </a:p>
          <a:p>
            <a:pPr marL="800100" lvl="1" indent="-342900">
              <a:spcBef>
                <a:spcPct val="20000"/>
              </a:spcBef>
              <a:buFont typeface="Arial" pitchFamily="34" charset="0"/>
              <a:buChar char="•"/>
              <a:defRPr/>
            </a:pPr>
            <a:r>
              <a:rPr lang="es-ES_tradnl" sz="2800" dirty="0" smtClean="0"/>
              <a:t>Normas contables argentinas para pequeños entes</a:t>
            </a:r>
            <a:endParaRPr kumimoji="0" lang="es-ES_tradnl" sz="2800" b="0" i="0" u="none" strike="noStrike" kern="1200" cap="none" spc="0" normalizeH="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lang="es-ES_tradnl" sz="2800" baseline="0" dirty="0" smtClean="0"/>
              <a:t>	-</a:t>
            </a:r>
            <a:r>
              <a:rPr lang="es-ES_tradnl" sz="2800" dirty="0" smtClean="0"/>
              <a:t> El método del impuesto diferido:</a:t>
            </a:r>
          </a:p>
          <a:p>
            <a:pPr marL="800100" lvl="1" indent="-342900">
              <a:spcBef>
                <a:spcPct val="20000"/>
              </a:spcBef>
              <a:buFont typeface="Arial" pitchFamily="34" charset="0"/>
              <a:buChar char="•"/>
              <a:defRPr/>
            </a:pPr>
            <a:r>
              <a:rPr lang="es-ES_tradnl" sz="2800" dirty="0" smtClean="0"/>
              <a:t>Normas contables argentinas</a:t>
            </a:r>
          </a:p>
          <a:p>
            <a:pPr marL="800100" lvl="1" indent="-342900">
              <a:spcBef>
                <a:spcPct val="20000"/>
              </a:spcBef>
              <a:buFont typeface="Arial" pitchFamily="34" charset="0"/>
              <a:buChar char="•"/>
              <a:defRPr/>
            </a:pPr>
            <a:r>
              <a:rPr lang="es-ES_tradnl" sz="2800" dirty="0" smtClean="0"/>
              <a:t>Normas contables internacionales (NIIF y NIIF para </a:t>
            </a:r>
            <a:r>
              <a:rPr lang="es-ES_tradnl" sz="2800" dirty="0" err="1" smtClean="0"/>
              <a:t>PyMEs</a:t>
            </a:r>
            <a:r>
              <a:rPr lang="es-ES_tradnl" sz="2800" dirty="0" smtClean="0"/>
              <a:t>)</a:t>
            </a:r>
          </a:p>
        </p:txBody>
      </p:sp>
    </p:spTree>
    <p:extLst>
      <p:ext uri="{BB962C8B-B14F-4D97-AF65-F5344CB8AC3E}">
        <p14:creationId xmlns:p14="http://schemas.microsoft.com/office/powerpoint/2010/main" val="2286068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2</a:t>
            </a:fld>
            <a:endParaRPr lang="es-AR" dirty="0"/>
          </a:p>
        </p:txBody>
      </p:sp>
      <p:sp>
        <p:nvSpPr>
          <p:cNvPr id="16" name="1 Título"/>
          <p:cNvSpPr>
            <a:spLocks noGrp="1"/>
          </p:cNvSpPr>
          <p:nvPr>
            <p:ph type="title"/>
          </p:nvPr>
        </p:nvSpPr>
        <p:spPr>
          <a:xfrm>
            <a:off x="374848" y="528984"/>
            <a:ext cx="8229600" cy="1143000"/>
          </a:xfrm>
        </p:spPr>
        <p:txBody>
          <a:bodyPr>
            <a:normAutofit/>
          </a:bodyPr>
          <a:lstStyle/>
          <a:p>
            <a:r>
              <a:rPr lang="es-AR" sz="2800" b="1" dirty="0" smtClean="0"/>
              <a:t>Locación o arrendamiento</a:t>
            </a:r>
            <a:br>
              <a:rPr lang="es-AR" sz="2800" b="1" dirty="0" smtClean="0"/>
            </a:br>
            <a:endParaRPr lang="es-AR" sz="2800" b="1" dirty="0" smtClean="0"/>
          </a:p>
        </p:txBody>
      </p:sp>
      <p:sp>
        <p:nvSpPr>
          <p:cNvPr id="19" name="2 Marcador de contenido"/>
          <p:cNvSpPr>
            <a:spLocks noGrp="1"/>
          </p:cNvSpPr>
          <p:nvPr>
            <p:ph idx="1"/>
          </p:nvPr>
        </p:nvSpPr>
        <p:spPr>
          <a:xfrm>
            <a:off x="755576" y="1628800"/>
            <a:ext cx="7847012" cy="4752851"/>
          </a:xfrm>
        </p:spPr>
        <p:txBody>
          <a:bodyPr>
            <a:normAutofit fontScale="92500" lnSpcReduction="10000"/>
          </a:bodyPr>
          <a:lstStyle/>
          <a:p>
            <a:pPr algn="just">
              <a:defRPr/>
            </a:pPr>
            <a:r>
              <a:rPr lang="es-AR" sz="2200" b="1" dirty="0" smtClean="0"/>
              <a:t>Locatario o arrendatario</a:t>
            </a:r>
          </a:p>
          <a:p>
            <a:pPr lvl="1" algn="just">
              <a:defRPr/>
            </a:pPr>
            <a:r>
              <a:rPr lang="es-AR" sz="1800" b="1" dirty="0" smtClean="0"/>
              <a:t>Activo por derecho de uso</a:t>
            </a:r>
          </a:p>
          <a:p>
            <a:pPr lvl="2" algn="just">
              <a:defRPr/>
            </a:pPr>
            <a:r>
              <a:rPr lang="es-AR" sz="1400" b="1" dirty="0" smtClean="0"/>
              <a:t>Activo por derecho de uso = Pasivo por obligación + Costos iniciales + Provisión para desmantelamiento</a:t>
            </a:r>
          </a:p>
          <a:p>
            <a:pPr lvl="1" algn="just">
              <a:defRPr/>
            </a:pPr>
            <a:r>
              <a:rPr lang="es-AR" sz="1800" b="1" dirty="0" smtClean="0"/>
              <a:t>Pasivo por obligación a pagar</a:t>
            </a:r>
          </a:p>
          <a:p>
            <a:pPr lvl="1" algn="just">
              <a:defRPr/>
            </a:pPr>
            <a:endParaRPr lang="es-AR" sz="1800" b="1" dirty="0"/>
          </a:p>
          <a:p>
            <a:pPr algn="just">
              <a:defRPr/>
            </a:pPr>
            <a:r>
              <a:rPr lang="es-AR" sz="2200" b="1" dirty="0" smtClean="0"/>
              <a:t>Locador o arrendador</a:t>
            </a:r>
          </a:p>
          <a:p>
            <a:pPr lvl="1" algn="just">
              <a:defRPr/>
            </a:pPr>
            <a:r>
              <a:rPr lang="es-AR" sz="1800" b="1" dirty="0" smtClean="0"/>
              <a:t>Arrendamientos (o locaciones) operativos</a:t>
            </a:r>
          </a:p>
          <a:p>
            <a:pPr lvl="2" algn="just">
              <a:defRPr/>
            </a:pPr>
            <a:r>
              <a:rPr lang="es-AR" sz="1400" b="1" dirty="0" smtClean="0"/>
              <a:t>No se reconocen hasta que hay un principio de ejecución del contrato (inicio del período de arriendo o pago) y sólo en esa medida. Se mantiene en el activo el recurso arrendado sin modificaciones.</a:t>
            </a:r>
          </a:p>
          <a:p>
            <a:pPr lvl="1" algn="just">
              <a:defRPr/>
            </a:pPr>
            <a:r>
              <a:rPr lang="es-AR" sz="1800" b="1" dirty="0" smtClean="0"/>
              <a:t>Arrendamientos (o locaciones) financieros</a:t>
            </a:r>
          </a:p>
          <a:p>
            <a:pPr lvl="2" algn="just">
              <a:defRPr/>
            </a:pPr>
            <a:r>
              <a:rPr lang="es-AR" sz="1400" b="1" dirty="0" smtClean="0"/>
              <a:t>Se reconoce un activo financiero desde el momento de la suscripción del contrato y se da de baja el activo original</a:t>
            </a:r>
          </a:p>
          <a:p>
            <a:pPr marL="114300" indent="0" algn="just">
              <a:buNone/>
              <a:defRPr/>
            </a:pPr>
            <a:r>
              <a:rPr lang="es-AR" sz="2200" b="1" dirty="0" smtClean="0"/>
              <a:t>Excepción: si el plazo es de hasta 12 meses o el activo subyacente es de escaso valor  puede considerarse como un arrendamiento operativo tanto para arrendador como arrendatario</a:t>
            </a:r>
          </a:p>
          <a:p>
            <a:pPr marL="514350" lvl="1" indent="0" algn="just">
              <a:buNone/>
              <a:defRPr/>
            </a:pPr>
            <a:endParaRPr lang="es-AR" sz="2200" b="1" dirty="0" smtClean="0"/>
          </a:p>
          <a:p>
            <a:pPr marL="0" indent="0" algn="just">
              <a:buNone/>
              <a:defRPr/>
            </a:pPr>
            <a:endParaRPr lang="es-AR" sz="2200" dirty="0" smtClean="0"/>
          </a:p>
          <a:p>
            <a:pPr marL="0" indent="0" algn="just">
              <a:buNone/>
              <a:defRPr/>
            </a:pPr>
            <a:endParaRPr lang="es-AR" sz="1800" b="1" dirty="0" smtClean="0"/>
          </a:p>
          <a:p>
            <a:pPr algn="just">
              <a:defRPr/>
            </a:pPr>
            <a:endParaRPr lang="es-AR" sz="2200" b="1" dirty="0"/>
          </a:p>
          <a:p>
            <a:pPr algn="just">
              <a:buNone/>
              <a:defRPr/>
            </a:pPr>
            <a:endParaRPr lang="es-AR" sz="2600" dirty="0" smtClean="0"/>
          </a:p>
          <a:p>
            <a:pPr algn="just">
              <a:buNone/>
              <a:defRPr/>
            </a:pPr>
            <a:endParaRPr lang="es-AR" sz="2600" dirty="0" smtClean="0"/>
          </a:p>
          <a:p>
            <a:pPr>
              <a:defRPr/>
            </a:pPr>
            <a:endParaRPr lang="es-AR" sz="2600" dirty="0" smtClean="0"/>
          </a:p>
        </p:txBody>
      </p:sp>
    </p:spTree>
    <p:extLst>
      <p:ext uri="{BB962C8B-B14F-4D97-AF65-F5344CB8AC3E}">
        <p14:creationId xmlns:p14="http://schemas.microsoft.com/office/powerpoint/2010/main" val="2966900013"/>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p:txBody>
          <a:bodyPr/>
          <a:lstStyle/>
          <a:p>
            <a:r>
              <a:rPr lang="es-AR" smtClean="0"/>
              <a:t>Contabilidad 1  |  Clases Teóricas 1 y 2   |   La disciplina contable</a:t>
            </a:r>
            <a:endParaRPr lang="es-AR"/>
          </a:p>
        </p:txBody>
      </p:sp>
      <p:sp>
        <p:nvSpPr>
          <p:cNvPr id="3" name="Marcador de número de diapositiva 2"/>
          <p:cNvSpPr>
            <a:spLocks noGrp="1"/>
          </p:cNvSpPr>
          <p:nvPr>
            <p:ph type="sldNum" sz="quarter" idx="12"/>
          </p:nvPr>
        </p:nvSpPr>
        <p:spPr/>
        <p:txBody>
          <a:bodyPr/>
          <a:lstStyle/>
          <a:p>
            <a:fld id="{8A9A45FF-1179-4B07-AEAF-3DDAFB87FA70}" type="slidenum">
              <a:rPr lang="es-AR" smtClean="0"/>
              <a:pPr/>
              <a:t>20</a:t>
            </a:fld>
            <a:endParaRPr lang="es-AR"/>
          </a:p>
        </p:txBody>
      </p:sp>
      <p:graphicFrame>
        <p:nvGraphicFramePr>
          <p:cNvPr id="4" name="Tabla 3"/>
          <p:cNvGraphicFramePr>
            <a:graphicFrameLocks noGrp="1"/>
          </p:cNvGraphicFramePr>
          <p:nvPr>
            <p:extLst>
              <p:ext uri="{D42A27DB-BD31-4B8C-83A1-F6EECF244321}">
                <p14:modId xmlns:p14="http://schemas.microsoft.com/office/powerpoint/2010/main" val="4199370773"/>
              </p:ext>
            </p:extLst>
          </p:nvPr>
        </p:nvGraphicFramePr>
        <p:xfrm>
          <a:off x="467545" y="1484786"/>
          <a:ext cx="8352925" cy="4320480"/>
        </p:xfrm>
        <a:graphic>
          <a:graphicData uri="http://schemas.openxmlformats.org/drawingml/2006/table">
            <a:tbl>
              <a:tblPr/>
              <a:tblGrid>
                <a:gridCol w="1670585">
                  <a:extLst>
                    <a:ext uri="{9D8B030D-6E8A-4147-A177-3AD203B41FA5}">
                      <a16:colId xmlns:a16="http://schemas.microsoft.com/office/drawing/2014/main" val="3826329488"/>
                    </a:ext>
                  </a:extLst>
                </a:gridCol>
                <a:gridCol w="1670585">
                  <a:extLst>
                    <a:ext uri="{9D8B030D-6E8A-4147-A177-3AD203B41FA5}">
                      <a16:colId xmlns:a16="http://schemas.microsoft.com/office/drawing/2014/main" val="1287733878"/>
                    </a:ext>
                  </a:extLst>
                </a:gridCol>
                <a:gridCol w="1670585">
                  <a:extLst>
                    <a:ext uri="{9D8B030D-6E8A-4147-A177-3AD203B41FA5}">
                      <a16:colId xmlns:a16="http://schemas.microsoft.com/office/drawing/2014/main" val="2457186167"/>
                    </a:ext>
                  </a:extLst>
                </a:gridCol>
                <a:gridCol w="1670585">
                  <a:extLst>
                    <a:ext uri="{9D8B030D-6E8A-4147-A177-3AD203B41FA5}">
                      <a16:colId xmlns:a16="http://schemas.microsoft.com/office/drawing/2014/main" val="4006990392"/>
                    </a:ext>
                  </a:extLst>
                </a:gridCol>
                <a:gridCol w="1670585">
                  <a:extLst>
                    <a:ext uri="{9D8B030D-6E8A-4147-A177-3AD203B41FA5}">
                      <a16:colId xmlns:a16="http://schemas.microsoft.com/office/drawing/2014/main" val="1601611477"/>
                    </a:ext>
                  </a:extLst>
                </a:gridCol>
              </a:tblGrid>
              <a:tr h="864096">
                <a:tc gridSpan="2">
                  <a:txBody>
                    <a:bodyPr/>
                    <a:lstStyle/>
                    <a:p>
                      <a:r>
                        <a:rPr lang="es-AR" sz="1200">
                          <a:solidFill>
                            <a:srgbClr val="666666"/>
                          </a:solidFill>
                          <a:effectLst/>
                          <a:latin typeface="Calibri" panose="020F0502020204030204" pitchFamily="34" charset="0"/>
                        </a:rPr>
                        <a:t>Ganancia neta imponible acumulada</a:t>
                      </a:r>
                    </a:p>
                  </a:txBody>
                  <a:tcPr marL="0" marR="0" marT="0" marB="0" anchor="ctr">
                    <a:lnL>
                      <a:noFill/>
                    </a:lnL>
                    <a:lnR>
                      <a:noFill/>
                    </a:lnR>
                    <a:lnT>
                      <a:noFill/>
                    </a:lnT>
                    <a:lnB>
                      <a:noFill/>
                    </a:lnB>
                    <a:solidFill>
                      <a:srgbClr val="FFFFFF"/>
                    </a:solidFill>
                  </a:tcPr>
                </a:tc>
                <a:tc hMerge="1">
                  <a:txBody>
                    <a:bodyPr/>
                    <a:lstStyle/>
                    <a:p>
                      <a:endParaRPr lang="es-AR"/>
                    </a:p>
                  </a:txBody>
                  <a:tcPr/>
                </a:tc>
                <a:tc rowSpan="2">
                  <a:txBody>
                    <a:bodyPr/>
                    <a:lstStyle/>
                    <a:p>
                      <a:r>
                        <a:rPr lang="es-AR" sz="1200">
                          <a:solidFill>
                            <a:srgbClr val="666666"/>
                          </a:solidFill>
                          <a:effectLst/>
                          <a:latin typeface="Calibri" panose="020F0502020204030204" pitchFamily="34" charset="0"/>
                        </a:rPr>
                        <a:t>Pagarán $</a:t>
                      </a:r>
                    </a:p>
                  </a:txBody>
                  <a:tcPr marL="0" marR="0" marT="0" marB="0" anchor="ctr">
                    <a:lnL>
                      <a:noFill/>
                    </a:lnL>
                    <a:lnR>
                      <a:noFill/>
                    </a:lnR>
                    <a:lnT>
                      <a:noFill/>
                    </a:lnT>
                    <a:lnB>
                      <a:noFill/>
                    </a:lnB>
                    <a:solidFill>
                      <a:srgbClr val="FFFFFF"/>
                    </a:solidFill>
                  </a:tcPr>
                </a:tc>
                <a:tc rowSpan="2">
                  <a:txBody>
                    <a:bodyPr/>
                    <a:lstStyle/>
                    <a:p>
                      <a:r>
                        <a:rPr lang="es-AR" sz="1200">
                          <a:solidFill>
                            <a:srgbClr val="666666"/>
                          </a:solidFill>
                          <a:effectLst/>
                          <a:latin typeface="Calibri" panose="020F0502020204030204" pitchFamily="34" charset="0"/>
                        </a:rPr>
                        <a:t>Más el %</a:t>
                      </a:r>
                    </a:p>
                  </a:txBody>
                  <a:tcPr marL="0" marR="0" marT="0" marB="0" anchor="ctr">
                    <a:lnL>
                      <a:noFill/>
                    </a:lnL>
                    <a:lnR>
                      <a:noFill/>
                    </a:lnR>
                    <a:lnT>
                      <a:noFill/>
                    </a:lnT>
                    <a:lnB>
                      <a:noFill/>
                    </a:lnB>
                    <a:solidFill>
                      <a:srgbClr val="FFFFFF"/>
                    </a:solidFill>
                  </a:tcPr>
                </a:tc>
                <a:tc rowSpan="2">
                  <a:txBody>
                    <a:bodyPr/>
                    <a:lstStyle/>
                    <a:p>
                      <a:r>
                        <a:rPr lang="es-AR" sz="1200">
                          <a:solidFill>
                            <a:srgbClr val="666666"/>
                          </a:solidFill>
                          <a:effectLst/>
                          <a:latin typeface="Calibri" panose="020F0502020204030204" pitchFamily="34" charset="0"/>
                        </a:rPr>
                        <a:t>Sobre el excedente de $</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4137252071"/>
                  </a:ext>
                </a:extLst>
              </a:tr>
              <a:tr h="864096">
                <a:tc>
                  <a:txBody>
                    <a:bodyPr/>
                    <a:lstStyle/>
                    <a:p>
                      <a:r>
                        <a:rPr lang="es-AR" sz="1200">
                          <a:solidFill>
                            <a:srgbClr val="666666"/>
                          </a:solidFill>
                          <a:effectLst/>
                          <a:latin typeface="Calibri" panose="020F0502020204030204" pitchFamily="34" charset="0"/>
                        </a:rPr>
                        <a:t>Más de $</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A $</a:t>
                      </a:r>
                    </a:p>
                  </a:txBody>
                  <a:tcPr marL="0" marR="0" marT="0" marB="0" anchor="ctr">
                    <a:lnL>
                      <a:noFill/>
                    </a:lnL>
                    <a:lnR>
                      <a:noFill/>
                    </a:lnR>
                    <a:lnT>
                      <a:noFill/>
                    </a:lnT>
                    <a:lnB>
                      <a:noFill/>
                    </a:lnB>
                    <a:solidFill>
                      <a:srgbClr val="FFFFFF"/>
                    </a:solidFill>
                  </a:tcPr>
                </a:tc>
                <a:tc vMerge="1">
                  <a:txBody>
                    <a:bodyPr/>
                    <a:lstStyle/>
                    <a:p>
                      <a:endParaRPr lang="es-AR"/>
                    </a:p>
                  </a:txBody>
                  <a:tcPr/>
                </a:tc>
                <a:tc vMerge="1">
                  <a:txBody>
                    <a:bodyPr/>
                    <a:lstStyle/>
                    <a:p>
                      <a:endParaRPr lang="es-AR"/>
                    </a:p>
                  </a:txBody>
                  <a:tcPr/>
                </a:tc>
                <a:tc vMerge="1">
                  <a:txBody>
                    <a:bodyPr/>
                    <a:lstStyle/>
                    <a:p>
                      <a:endParaRPr lang="es-AR"/>
                    </a:p>
                  </a:txBody>
                  <a:tcPr/>
                </a:tc>
                <a:extLst>
                  <a:ext uri="{0D108BD9-81ED-4DB2-BD59-A6C34878D82A}">
                    <a16:rowId xmlns:a16="http://schemas.microsoft.com/office/drawing/2014/main" val="844911042"/>
                  </a:ext>
                </a:extLst>
              </a:tr>
              <a:tr h="864096">
                <a:tc>
                  <a:txBody>
                    <a:bodyPr/>
                    <a:lstStyle/>
                    <a:p>
                      <a:r>
                        <a:rPr lang="es-AR" sz="1200">
                          <a:solidFill>
                            <a:srgbClr val="666666"/>
                          </a:solidFill>
                          <a:effectLst/>
                          <a:latin typeface="Calibri" panose="020F0502020204030204" pitchFamily="34" charset="0"/>
                        </a:rPr>
                        <a:t>$ 0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$ 5.000.000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25%</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$ 0</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157754312"/>
                  </a:ext>
                </a:extLst>
              </a:tr>
              <a:tr h="864096">
                <a:tc>
                  <a:txBody>
                    <a:bodyPr/>
                    <a:lstStyle/>
                    <a:p>
                      <a:r>
                        <a:rPr lang="es-AR" sz="1200">
                          <a:solidFill>
                            <a:srgbClr val="666666"/>
                          </a:solidFill>
                          <a:effectLst/>
                          <a:latin typeface="Calibri" panose="020F0502020204030204" pitchFamily="34" charset="0"/>
                        </a:rPr>
                        <a:t>$ 5.000.000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$ 50.000.000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$ 1.250.000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30%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$ 5.000.000</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186692751"/>
                  </a:ext>
                </a:extLst>
              </a:tr>
              <a:tr h="864096">
                <a:tc>
                  <a:txBody>
                    <a:bodyPr/>
                    <a:lstStyle/>
                    <a:p>
                      <a:r>
                        <a:rPr lang="es-AR" sz="1200">
                          <a:solidFill>
                            <a:srgbClr val="666666"/>
                          </a:solidFill>
                          <a:effectLst/>
                          <a:latin typeface="Calibri" panose="020F0502020204030204" pitchFamily="34" charset="0"/>
                        </a:rPr>
                        <a:t>$ 50.000.000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En adelante</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$ 14.750.000</a:t>
                      </a:r>
                    </a:p>
                  </a:txBody>
                  <a:tcPr marL="0" marR="0" marT="0" marB="0" anchor="ctr">
                    <a:lnL>
                      <a:noFill/>
                    </a:lnL>
                    <a:lnR>
                      <a:noFill/>
                    </a:lnR>
                    <a:lnT>
                      <a:noFill/>
                    </a:lnT>
                    <a:lnB>
                      <a:noFill/>
                    </a:lnB>
                    <a:solidFill>
                      <a:srgbClr val="FFFFFF"/>
                    </a:solidFill>
                  </a:tcPr>
                </a:tc>
                <a:tc>
                  <a:txBody>
                    <a:bodyPr/>
                    <a:lstStyle/>
                    <a:p>
                      <a:r>
                        <a:rPr lang="es-AR" sz="1200">
                          <a:solidFill>
                            <a:srgbClr val="666666"/>
                          </a:solidFill>
                          <a:effectLst/>
                          <a:latin typeface="Calibri" panose="020F0502020204030204" pitchFamily="34" charset="0"/>
                        </a:rPr>
                        <a:t>35%</a:t>
                      </a:r>
                    </a:p>
                  </a:txBody>
                  <a:tcPr marL="0" marR="0" marT="0" marB="0" anchor="ctr">
                    <a:lnL>
                      <a:noFill/>
                    </a:lnL>
                    <a:lnR>
                      <a:noFill/>
                    </a:lnR>
                    <a:lnT>
                      <a:noFill/>
                    </a:lnT>
                    <a:lnB>
                      <a:noFill/>
                    </a:lnB>
                    <a:solidFill>
                      <a:srgbClr val="FFFFFF"/>
                    </a:solidFill>
                  </a:tcPr>
                </a:tc>
                <a:tc>
                  <a:txBody>
                    <a:bodyPr/>
                    <a:lstStyle/>
                    <a:p>
                      <a:r>
                        <a:rPr lang="es-AR" sz="1200" dirty="0">
                          <a:solidFill>
                            <a:srgbClr val="666666"/>
                          </a:solidFill>
                          <a:effectLst/>
                          <a:latin typeface="Calibri" panose="020F0502020204030204" pitchFamily="34" charset="0"/>
                        </a:rPr>
                        <a:t>$ 50.000.000</a:t>
                      </a: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299803077"/>
                  </a:ext>
                </a:extLst>
              </a:tr>
            </a:tbl>
          </a:graphicData>
        </a:graphic>
      </p:graphicFrame>
      <p:sp>
        <p:nvSpPr>
          <p:cNvPr id="5" name="Rectangle 1"/>
          <p:cNvSpPr>
            <a:spLocks noChangeArrowheads="1"/>
          </p:cNvSpPr>
          <p:nvPr/>
        </p:nvSpPr>
        <p:spPr bwMode="auto">
          <a:xfrm>
            <a:off x="468692" y="3087515"/>
            <a:ext cx="92810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smtClean="0">
                <a:ln>
                  <a:noFill/>
                </a:ln>
                <a:solidFill>
                  <a:srgbClr val="666666"/>
                </a:solidFill>
                <a:effectLst/>
                <a:latin typeface="Calibri" panose="020F0502020204030204" pitchFamily="34" charset="0"/>
                <a:cs typeface="Calibri" panose="020F0502020204030204" pitchFamily="34" charset="0"/>
              </a:rPr>
              <a:t> </a:t>
            </a:r>
            <a:endParaRPr kumimoji="0" lang="es-AR" altLang="es-A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9025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3</a:t>
            </a:fld>
            <a:endParaRPr lang="es-AR" dirty="0"/>
          </a:p>
        </p:txBody>
      </p:sp>
      <p:sp>
        <p:nvSpPr>
          <p:cNvPr id="16" name="1 Título"/>
          <p:cNvSpPr>
            <a:spLocks noGrp="1"/>
          </p:cNvSpPr>
          <p:nvPr>
            <p:ph type="title"/>
          </p:nvPr>
        </p:nvSpPr>
        <p:spPr>
          <a:xfrm>
            <a:off x="374848" y="528984"/>
            <a:ext cx="8229600" cy="1143000"/>
          </a:xfrm>
        </p:spPr>
        <p:txBody>
          <a:bodyPr>
            <a:normAutofit/>
          </a:bodyPr>
          <a:lstStyle/>
          <a:p>
            <a:r>
              <a:rPr lang="es-AR" sz="2800" b="1" dirty="0" smtClean="0"/>
              <a:t>Identificar un arrendamiento o locación</a:t>
            </a:r>
            <a:br>
              <a:rPr lang="es-AR" sz="2800" b="1" dirty="0" smtClean="0"/>
            </a:br>
            <a:endParaRPr lang="es-AR" sz="2800" b="1" dirty="0" smtClean="0"/>
          </a:p>
        </p:txBody>
      </p:sp>
      <p:sp>
        <p:nvSpPr>
          <p:cNvPr id="19" name="2 Marcador de contenido"/>
          <p:cNvSpPr>
            <a:spLocks noGrp="1"/>
          </p:cNvSpPr>
          <p:nvPr>
            <p:ph idx="1"/>
          </p:nvPr>
        </p:nvSpPr>
        <p:spPr>
          <a:xfrm>
            <a:off x="755576" y="1628800"/>
            <a:ext cx="7847012" cy="4752851"/>
          </a:xfrm>
        </p:spPr>
        <p:txBody>
          <a:bodyPr>
            <a:normAutofit/>
          </a:bodyPr>
          <a:lstStyle/>
          <a:p>
            <a:pPr algn="just">
              <a:defRPr/>
            </a:pPr>
            <a:r>
              <a:rPr lang="es-AR" sz="2200" b="1" dirty="0" smtClean="0"/>
              <a:t>Al analizar un contrato debe evaluarse si contienen un arrendamiento o locación</a:t>
            </a:r>
            <a:r>
              <a:rPr lang="es-AR" sz="2200" dirty="0" smtClean="0"/>
              <a:t> </a:t>
            </a:r>
          </a:p>
          <a:p>
            <a:pPr algn="just">
              <a:defRPr/>
            </a:pPr>
            <a:r>
              <a:rPr lang="es-AR" sz="2200" b="1" dirty="0" smtClean="0"/>
              <a:t>Contiene un arrendamiento o locación cuando concede el derecho de controlar el uso de un activo identificado por un período de tiempo</a:t>
            </a:r>
          </a:p>
          <a:p>
            <a:pPr lvl="1" algn="just">
              <a:defRPr/>
            </a:pPr>
            <a:r>
              <a:rPr lang="es-AR" sz="1800" b="1" dirty="0" smtClean="0"/>
              <a:t>Debe evaluarse si el cliente tiene ambos:</a:t>
            </a:r>
          </a:p>
          <a:p>
            <a:pPr lvl="2" algn="just">
              <a:defRPr/>
            </a:pPr>
            <a:r>
              <a:rPr lang="es-AR" sz="1400" b="1" dirty="0" smtClean="0"/>
              <a:t>El derecho a obtener sustancialmente todos los beneficios económicos derivados del uso del activo</a:t>
            </a:r>
          </a:p>
          <a:p>
            <a:pPr lvl="2" algn="just">
              <a:defRPr/>
            </a:pPr>
            <a:r>
              <a:rPr lang="es-AR" sz="1400" b="1" dirty="0" smtClean="0"/>
              <a:t>El derecho a dirigir el uso del activo</a:t>
            </a:r>
          </a:p>
          <a:p>
            <a:pPr lvl="1" algn="just">
              <a:defRPr/>
            </a:pPr>
            <a:r>
              <a:rPr lang="es-AR" sz="1800" b="1" dirty="0" smtClean="0"/>
              <a:t>El período de tiempo puede describirse en términos de cantidad de uso (por ejemplo número de unidades de producción)</a:t>
            </a:r>
          </a:p>
          <a:p>
            <a:pPr marL="457200" lvl="1" indent="0" algn="just">
              <a:buNone/>
              <a:defRPr/>
            </a:pPr>
            <a:endParaRPr lang="es-AR" sz="1800" b="1" dirty="0" smtClean="0"/>
          </a:p>
          <a:p>
            <a:pPr algn="just">
              <a:defRPr/>
            </a:pPr>
            <a:endParaRPr lang="es-AR" sz="2200" b="1" dirty="0"/>
          </a:p>
          <a:p>
            <a:pPr algn="just">
              <a:buNone/>
              <a:defRPr/>
            </a:pPr>
            <a:endParaRPr lang="es-AR" sz="2600" dirty="0" smtClean="0"/>
          </a:p>
          <a:p>
            <a:pPr algn="just">
              <a:buNone/>
              <a:defRPr/>
            </a:pPr>
            <a:endParaRPr lang="es-AR" sz="2600" dirty="0" smtClean="0"/>
          </a:p>
          <a:p>
            <a:pPr>
              <a:defRPr/>
            </a:pPr>
            <a:endParaRPr lang="es-AR" sz="2600" dirty="0" smtClean="0"/>
          </a:p>
        </p:txBody>
      </p:sp>
    </p:spTree>
    <p:extLst>
      <p:ext uri="{BB962C8B-B14F-4D97-AF65-F5344CB8AC3E}">
        <p14:creationId xmlns:p14="http://schemas.microsoft.com/office/powerpoint/2010/main" val="35768919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4</a:t>
            </a:fld>
            <a:endParaRPr lang="es-AR" dirty="0"/>
          </a:p>
        </p:txBody>
      </p:sp>
      <p:sp>
        <p:nvSpPr>
          <p:cNvPr id="16" name="1 Título"/>
          <p:cNvSpPr>
            <a:spLocks noGrp="1"/>
          </p:cNvSpPr>
          <p:nvPr>
            <p:ph type="title"/>
          </p:nvPr>
        </p:nvSpPr>
        <p:spPr>
          <a:xfrm>
            <a:off x="374848" y="528984"/>
            <a:ext cx="8229600" cy="1143000"/>
          </a:xfrm>
        </p:spPr>
        <p:txBody>
          <a:bodyPr>
            <a:normAutofit/>
          </a:bodyPr>
          <a:lstStyle/>
          <a:p>
            <a:r>
              <a:rPr lang="es-AR" sz="2800" b="1" dirty="0" smtClean="0"/>
              <a:t>Presentación por el arrendatario o locatario de los activos por derechos de uso</a:t>
            </a:r>
          </a:p>
        </p:txBody>
      </p:sp>
      <p:sp>
        <p:nvSpPr>
          <p:cNvPr id="2" name="Content Placeholder 1"/>
          <p:cNvSpPr>
            <a:spLocks noGrp="1"/>
          </p:cNvSpPr>
          <p:nvPr>
            <p:ph idx="1"/>
          </p:nvPr>
        </p:nvSpPr>
        <p:spPr/>
        <p:txBody>
          <a:bodyPr>
            <a:normAutofit fontScale="85000" lnSpcReduction="10000"/>
          </a:bodyPr>
          <a:lstStyle/>
          <a:p>
            <a:pPr marL="0" indent="0">
              <a:buNone/>
            </a:pPr>
            <a:r>
              <a:rPr lang="es-AR" dirty="0" smtClean="0"/>
              <a:t>Dos opciones:</a:t>
            </a:r>
          </a:p>
          <a:p>
            <a:r>
              <a:rPr lang="es-AR" dirty="0" smtClean="0"/>
              <a:t>Presentar los activos por derechos de uso separados de otros activos</a:t>
            </a:r>
          </a:p>
          <a:p>
            <a:r>
              <a:rPr lang="es-AR" dirty="0" smtClean="0"/>
              <a:t>Presentar los activos por derechos de uso en el rubro que le correspondería al activo subyacente, revelando que esa línea incluye activos por derechos de uso</a:t>
            </a:r>
          </a:p>
          <a:p>
            <a:pPr marL="0" indent="0">
              <a:buNone/>
            </a:pPr>
            <a:r>
              <a:rPr lang="es-AR" dirty="0" smtClean="0"/>
              <a:t>Excepción: las propiedades de inversión deben presentarse en ese rubro.</a:t>
            </a:r>
          </a:p>
          <a:p>
            <a:pPr marL="0" indent="0">
              <a:buNone/>
            </a:pPr>
            <a:endParaRPr lang="es-AR" dirty="0" smtClean="0"/>
          </a:p>
          <a:p>
            <a:pPr marL="0" indent="0">
              <a:buNone/>
            </a:pPr>
            <a:r>
              <a:rPr lang="es-AR" dirty="0" smtClean="0"/>
              <a:t>Criterio similar se aplica a los pasivos por arrendamiento</a:t>
            </a:r>
            <a:endParaRPr lang="es-AR" dirty="0"/>
          </a:p>
        </p:txBody>
      </p:sp>
    </p:spTree>
    <p:extLst>
      <p:ext uri="{BB962C8B-B14F-4D97-AF65-F5344CB8AC3E}">
        <p14:creationId xmlns:p14="http://schemas.microsoft.com/office/powerpoint/2010/main" val="2891678224"/>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536" y="1628800"/>
            <a:ext cx="8382000" cy="4683224"/>
          </a:xfrm>
        </p:spPr>
        <p:txBody>
          <a:bodyPr>
            <a:normAutofit fontScale="55000" lnSpcReduction="20000"/>
          </a:bodyPr>
          <a:lstStyle/>
          <a:p>
            <a:pPr>
              <a:buNone/>
            </a:pPr>
            <a:r>
              <a:rPr lang="es-ES_tradnl" sz="2800" b="1" i="1" u="sng" dirty="0" smtClean="0"/>
              <a:t>Remuneraciones y beneficios</a:t>
            </a:r>
          </a:p>
          <a:p>
            <a:pPr>
              <a:buNone/>
            </a:pPr>
            <a:r>
              <a:rPr lang="es-ES_tradnl" sz="2800" b="1" i="1" u="sng" dirty="0" smtClean="0"/>
              <a:t>a) Incluidos en el recibo:</a:t>
            </a:r>
          </a:p>
          <a:p>
            <a:r>
              <a:rPr lang="es-ES_tradnl" sz="2800" dirty="0" smtClean="0"/>
              <a:t>sueldos </a:t>
            </a:r>
          </a:p>
          <a:p>
            <a:r>
              <a:rPr lang="es-ES_tradnl" sz="2800" dirty="0" smtClean="0"/>
              <a:t>jornales</a:t>
            </a:r>
          </a:p>
          <a:p>
            <a:r>
              <a:rPr lang="es-ES_tradnl" sz="2800" dirty="0" smtClean="0"/>
              <a:t>premios</a:t>
            </a:r>
          </a:p>
          <a:p>
            <a:r>
              <a:rPr lang="es-ES_tradnl" sz="2800" dirty="0" smtClean="0"/>
              <a:t>comisiones</a:t>
            </a:r>
          </a:p>
          <a:p>
            <a:r>
              <a:rPr lang="es-ES_tradnl" sz="2800" dirty="0" smtClean="0"/>
              <a:t>sueldos complementarios o aguinaldos</a:t>
            </a:r>
          </a:p>
          <a:p>
            <a:r>
              <a:rPr lang="es-ES_tradnl" sz="2800" dirty="0" smtClean="0"/>
              <a:t>compensaciones por ausencias pagas</a:t>
            </a:r>
          </a:p>
          <a:p>
            <a:r>
              <a:rPr lang="es-ES_tradnl" sz="2800" dirty="0" smtClean="0"/>
              <a:t>indemnizaciones por cese de la relación laboral</a:t>
            </a:r>
          </a:p>
          <a:p>
            <a:pPr>
              <a:buNone/>
            </a:pPr>
            <a:r>
              <a:rPr lang="es-ES_tradnl" sz="2800" b="1" i="1" u="sng" dirty="0" smtClean="0"/>
              <a:t>b) No incluidos en el recibo:</a:t>
            </a:r>
          </a:p>
          <a:p>
            <a:r>
              <a:rPr lang="es-ES_tradnl" sz="2800" dirty="0" smtClean="0"/>
              <a:t>beneficios especiales (comedor, guardería, </a:t>
            </a:r>
            <a:r>
              <a:rPr lang="es-ES_tradnl" sz="2800" dirty="0" err="1" smtClean="0"/>
              <a:t>etc</a:t>
            </a:r>
            <a:r>
              <a:rPr lang="es-ES_tradnl" sz="2800" dirty="0" smtClean="0"/>
              <a:t>)</a:t>
            </a:r>
          </a:p>
          <a:p>
            <a:endParaRPr lang="es-ES_tradnl" sz="2800" dirty="0" smtClean="0"/>
          </a:p>
          <a:p>
            <a:endParaRPr lang="es-ES_tradnl" sz="2800" dirty="0" smtClean="0"/>
          </a:p>
          <a:p>
            <a:pPr>
              <a:buNone/>
            </a:pPr>
            <a:r>
              <a:rPr lang="es-ES_tradnl" sz="2800" b="1" i="1" u="sng" dirty="0" smtClean="0"/>
              <a:t>Contribuciones obligatorios del empleador:</a:t>
            </a:r>
          </a:p>
          <a:p>
            <a:r>
              <a:rPr lang="es-ES_tradnl" sz="2800" i="1" dirty="0" smtClean="0"/>
              <a:t>Obra social</a:t>
            </a:r>
          </a:p>
          <a:p>
            <a:r>
              <a:rPr lang="es-ES_tradnl" sz="2800" i="1" dirty="0" smtClean="0"/>
              <a:t>Jubilación</a:t>
            </a:r>
          </a:p>
          <a:p>
            <a:r>
              <a:rPr lang="es-ES_tradnl" sz="2800" i="1" dirty="0" smtClean="0"/>
              <a:t>ART</a:t>
            </a:r>
          </a:p>
          <a:p>
            <a:r>
              <a:rPr lang="es-ES_tradnl" sz="2800" i="1" dirty="0" smtClean="0"/>
              <a:t>Fondo nacional de empleo</a:t>
            </a:r>
          </a:p>
          <a:p>
            <a:r>
              <a:rPr lang="es-ES_tradnl" sz="2800" i="1" dirty="0" smtClean="0"/>
              <a:t>Otros</a:t>
            </a:r>
          </a:p>
          <a:p>
            <a:endParaRPr lang="es-ES_tradnl" sz="2800" dirty="0" smtClean="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5</a:t>
            </a:fld>
            <a:endParaRPr lang="es-AR" dirty="0"/>
          </a:p>
        </p:txBody>
      </p:sp>
      <p:sp>
        <p:nvSpPr>
          <p:cNvPr id="10" name="1 Título"/>
          <p:cNvSpPr txBox="1">
            <a:spLocks/>
          </p:cNvSpPr>
          <p:nvPr/>
        </p:nvSpPr>
        <p:spPr>
          <a:xfrm>
            <a:off x="179512" y="548680"/>
            <a:ext cx="8445624"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err="1" smtClean="0">
                <a:ln>
                  <a:noFill/>
                </a:ln>
                <a:solidFill>
                  <a:schemeClr val="tx1"/>
                </a:solidFill>
                <a:effectLst/>
                <a:uLnTx/>
                <a:uFillTx/>
                <a:latin typeface="+mj-lt"/>
                <a:ea typeface="+mj-ea"/>
                <a:cs typeface="+mj-cs"/>
              </a:rPr>
              <a:t>Devengamiento</a:t>
            </a:r>
            <a:r>
              <a:rPr kumimoji="0" lang="es-AR" sz="2800" b="1" i="0" u="none" strike="noStrike" kern="1200" cap="none" spc="0" normalizeH="0" baseline="0" noProof="0" dirty="0" smtClean="0">
                <a:ln>
                  <a:noFill/>
                </a:ln>
                <a:solidFill>
                  <a:schemeClr val="tx1"/>
                </a:solidFill>
                <a:effectLst/>
                <a:uLnTx/>
                <a:uFillTx/>
                <a:latin typeface="+mj-lt"/>
                <a:ea typeface="+mj-ea"/>
                <a:cs typeface="+mj-cs"/>
              </a:rPr>
              <a:t> de servicios</a:t>
            </a:r>
            <a:r>
              <a:rPr kumimoji="0" lang="es-AR" sz="2800" b="1" i="0" u="none" strike="noStrike" kern="1200" cap="none" spc="0" normalizeH="0" noProof="0" dirty="0" smtClean="0">
                <a:ln>
                  <a:noFill/>
                </a:ln>
                <a:solidFill>
                  <a:schemeClr val="tx1"/>
                </a:solidFill>
                <a:effectLst/>
                <a:uLnTx/>
                <a:uFillTx/>
                <a:latin typeface="+mj-lt"/>
                <a:ea typeface="+mj-ea"/>
                <a:cs typeface="+mj-cs"/>
              </a:rPr>
              <a:t> prestados por el personal:</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1994803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827584" y="1412776"/>
            <a:ext cx="7776864" cy="4968552"/>
          </a:xfrm>
        </p:spPr>
        <p:txBody>
          <a:bodyPr>
            <a:normAutofit fontScale="62500" lnSpcReduction="20000"/>
          </a:bodyPr>
          <a:lstStyle/>
          <a:p>
            <a:pPr marL="0" indent="0">
              <a:buNone/>
            </a:pPr>
            <a:endParaRPr lang="es-ES_tradnl" sz="2800" u="sng" dirty="0" smtClean="0"/>
          </a:p>
          <a:p>
            <a:pPr marL="0" indent="0">
              <a:buNone/>
            </a:pPr>
            <a:r>
              <a:rPr lang="es-ES_tradnl" sz="2800" u="sng" dirty="0" smtClean="0"/>
              <a:t>Son costos laborales</a:t>
            </a:r>
            <a:r>
              <a:rPr lang="es-ES_tradnl" sz="2800" dirty="0" smtClean="0"/>
              <a:t>:</a:t>
            </a:r>
          </a:p>
          <a:p>
            <a:r>
              <a:rPr lang="es-ES_tradnl" sz="2800" dirty="0" smtClean="0"/>
              <a:t>Remuneración</a:t>
            </a:r>
          </a:p>
          <a:p>
            <a:r>
              <a:rPr lang="es-ES_tradnl" sz="2800" dirty="0" smtClean="0"/>
              <a:t>Contribuciones obligatorias del empleador</a:t>
            </a:r>
          </a:p>
          <a:p>
            <a:r>
              <a:rPr lang="es-ES_tradnl" sz="2800" dirty="0" smtClean="0"/>
              <a:t>Beneficios</a:t>
            </a:r>
          </a:p>
          <a:p>
            <a:endParaRPr lang="es-ES_tradnl" sz="2800" dirty="0"/>
          </a:p>
          <a:p>
            <a:pPr marL="0" indent="0">
              <a:buNone/>
            </a:pPr>
            <a:r>
              <a:rPr lang="es-ES_tradnl" sz="2800" u="sng" dirty="0" smtClean="0"/>
              <a:t>No son costos laborales para la empresa</a:t>
            </a:r>
            <a:r>
              <a:rPr lang="es-ES_tradnl" sz="2800" dirty="0" smtClean="0"/>
              <a:t>:</a:t>
            </a:r>
          </a:p>
          <a:p>
            <a:r>
              <a:rPr lang="es-ES_tradnl" sz="2800" dirty="0" smtClean="0"/>
              <a:t>Retenciones efectuadas a los empleados para su posterior entrega a otros entes de la seguridad social</a:t>
            </a:r>
            <a:r>
              <a:rPr lang="es-ES_tradnl" sz="2800" dirty="0"/>
              <a:t> </a:t>
            </a:r>
            <a:r>
              <a:rPr lang="es-ES_tradnl" sz="2800" dirty="0" smtClean="0"/>
              <a:t>(aportes de los empleados)</a:t>
            </a:r>
          </a:p>
          <a:p>
            <a:r>
              <a:rPr lang="es-ES_tradnl" sz="2800" dirty="0" smtClean="0"/>
              <a:t>Impuestos retenidos sobre sus remuneraciones</a:t>
            </a:r>
          </a:p>
          <a:p>
            <a:endParaRPr lang="es-ES_tradnl" sz="2800" dirty="0"/>
          </a:p>
          <a:p>
            <a:pPr marL="0" indent="0">
              <a:buNone/>
            </a:pPr>
            <a:r>
              <a:rPr lang="es-ES_tradnl" sz="2800" dirty="0" smtClean="0"/>
              <a:t>Las retenciones (sea de cargas sociales o de impuestos) son deducidas de la remuneración pagada a los empleados y depositadas en cuentas del fisco y otros entes.</a:t>
            </a:r>
          </a:p>
          <a:p>
            <a:pPr marL="0" indent="0">
              <a:buNone/>
            </a:pPr>
            <a:endParaRPr lang="es-ES_tradnl" sz="2800" dirty="0" smtClean="0"/>
          </a:p>
          <a:p>
            <a:pPr marL="0" indent="0">
              <a:buNone/>
            </a:pPr>
            <a:r>
              <a:rPr lang="es-ES_tradnl" sz="2800" dirty="0" smtClean="0"/>
              <a:t>O sea, los empleados reciben una remuneración neta luego de haber descontado esas retenciones.</a:t>
            </a:r>
          </a:p>
          <a:p>
            <a:pPr marL="0" indent="0">
              <a:buNone/>
            </a:pPr>
            <a:r>
              <a:rPr lang="es-ES_tradnl" sz="2800" dirty="0" smtClean="0"/>
              <a:t> </a:t>
            </a:r>
          </a:p>
          <a:p>
            <a:endParaRPr lang="es-ES_tradnl" sz="2800" dirty="0" smtClean="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6</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solidFill>
                <a:effectLst/>
                <a:uLnTx/>
                <a:uFillTx/>
                <a:latin typeface="+mj-lt"/>
                <a:ea typeface="+mj-ea"/>
                <a:cs typeface="+mj-cs"/>
              </a:rPr>
              <a:t>El costo de los servicios del personal</a:t>
            </a:r>
          </a:p>
        </p:txBody>
      </p:sp>
    </p:spTree>
    <p:extLst>
      <p:ext uri="{BB962C8B-B14F-4D97-AF65-F5344CB8AC3E}">
        <p14:creationId xmlns:p14="http://schemas.microsoft.com/office/powerpoint/2010/main" val="1766113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1295400"/>
            <a:ext cx="8458200" cy="4800600"/>
          </a:xfrm>
        </p:spPr>
        <p:txBody>
          <a:bodyPr>
            <a:normAutofit fontScale="92500" lnSpcReduction="10000"/>
          </a:bodyPr>
          <a:lstStyle/>
          <a:p>
            <a:pPr>
              <a:buFontTx/>
              <a:buNone/>
            </a:pPr>
            <a:r>
              <a:rPr lang="es-ES_tradnl" sz="2800" dirty="0" smtClean="0"/>
              <a:t>Supongamos el siguiente ejemplo para la liquidación de sueldos de mayo: </a:t>
            </a:r>
          </a:p>
          <a:p>
            <a:pPr marL="0" indent="0">
              <a:buNone/>
            </a:pPr>
            <a:r>
              <a:rPr lang="es-ES_tradnl" sz="2200" b="1" dirty="0" smtClean="0">
                <a:solidFill>
                  <a:srgbClr val="FF0000"/>
                </a:solidFill>
              </a:rPr>
              <a:t>NOTA: Los porcentajes son ejemplificativos; no son necesariamente los que surgen de la legislación vigente</a:t>
            </a:r>
          </a:p>
          <a:p>
            <a:r>
              <a:rPr lang="es-ES_tradnl" sz="2800" dirty="0" smtClean="0"/>
              <a:t>Remuneraciones brutas ………………………….$ 50.000</a:t>
            </a:r>
          </a:p>
          <a:p>
            <a:r>
              <a:rPr lang="es-ES_tradnl" sz="2800" dirty="0" smtClean="0"/>
              <a:t>Retenciones:</a:t>
            </a:r>
          </a:p>
          <a:p>
            <a:pPr lvl="1"/>
            <a:r>
              <a:rPr lang="es-ES_tradnl" sz="2400" dirty="0" smtClean="0"/>
              <a:t>Sistema previsional (17%)……………... ……………….(    8.500)</a:t>
            </a:r>
          </a:p>
          <a:p>
            <a:pPr lvl="1"/>
            <a:r>
              <a:rPr lang="es-ES_tradnl" sz="2400" dirty="0" smtClean="0"/>
              <a:t>Impuesto a las ganancias (escala variable) ………(     5.500)</a:t>
            </a:r>
          </a:p>
          <a:p>
            <a:pPr lvl="1">
              <a:buFontTx/>
              <a:buNone/>
            </a:pPr>
            <a:r>
              <a:rPr lang="es-ES_tradnl" sz="2400" dirty="0" smtClean="0"/>
              <a:t>                          		 Neto a pagar …………… </a:t>
            </a:r>
            <a:r>
              <a:rPr lang="es-ES_tradnl" dirty="0" smtClean="0"/>
              <a:t>36.000</a:t>
            </a:r>
          </a:p>
          <a:p>
            <a:pPr algn="just"/>
            <a:r>
              <a:rPr lang="es-ES_tradnl" sz="2800" dirty="0"/>
              <a:t>Aporte del empleador </a:t>
            </a:r>
            <a:r>
              <a:rPr lang="es-ES_tradnl" sz="2800" dirty="0" smtClean="0"/>
              <a:t>(25%) ……………………..12.500      </a:t>
            </a:r>
            <a:endParaRPr lang="es-ES_tradnl" sz="2800" dirty="0"/>
          </a:p>
          <a:p>
            <a:pPr marL="0" indent="0" algn="ctr">
              <a:buNone/>
            </a:pPr>
            <a:r>
              <a:rPr lang="es-ES_tradnl" sz="2600" b="1" dirty="0">
                <a:solidFill>
                  <a:schemeClr val="tx2"/>
                </a:solidFill>
              </a:rPr>
              <a:t>¿Cuánto recibe el trabajador?  </a:t>
            </a:r>
          </a:p>
          <a:p>
            <a:pPr marL="0" indent="0" algn="ctr">
              <a:buNone/>
            </a:pPr>
            <a:r>
              <a:rPr lang="es-ES_tradnl" sz="2600" b="1" dirty="0">
                <a:solidFill>
                  <a:schemeClr val="tx2"/>
                </a:solidFill>
              </a:rPr>
              <a:t>¿Cuánto le costó al empleador?</a:t>
            </a:r>
          </a:p>
          <a:p>
            <a:pPr lvl="1" algn="ctr">
              <a:buFontTx/>
              <a:buNone/>
            </a:pPr>
            <a:endParaRPr lang="es-ES_tradnl" sz="2600" b="1" dirty="0" smtClean="0">
              <a:solidFill>
                <a:schemeClr val="tx2"/>
              </a:solidFill>
            </a:endParaRPr>
          </a:p>
          <a:p>
            <a:pPr lvl="1">
              <a:buFontTx/>
              <a:buNone/>
            </a:pPr>
            <a:endParaRPr lang="es-ES_tradnl" dirty="0" smtClean="0"/>
          </a:p>
        </p:txBody>
      </p:sp>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5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0"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7</a:t>
            </a:fld>
            <a:endParaRPr lang="es-AR" dirty="0"/>
          </a:p>
        </p:txBody>
      </p:sp>
      <p:sp>
        <p:nvSpPr>
          <p:cNvPr id="11"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err="1" smtClean="0">
                <a:ln>
                  <a:noFill/>
                </a:ln>
                <a:solidFill>
                  <a:schemeClr val="tx1"/>
                </a:solidFill>
                <a:effectLst/>
                <a:uLnTx/>
                <a:uFillTx/>
                <a:latin typeface="+mj-lt"/>
                <a:ea typeface="+mj-ea"/>
                <a:cs typeface="+mj-cs"/>
              </a:rPr>
              <a:t>Devengamiento</a:t>
            </a:r>
            <a:r>
              <a:rPr kumimoji="0" lang="es-AR" sz="2800" b="1" i="0" u="none" strike="noStrike" kern="1200" cap="none" spc="0" normalizeH="0" baseline="0" noProof="0" dirty="0" smtClean="0">
                <a:ln>
                  <a:noFill/>
                </a:ln>
                <a:solidFill>
                  <a:schemeClr val="tx1"/>
                </a:solidFill>
                <a:effectLst/>
                <a:uLnTx/>
                <a:uFillTx/>
                <a:latin typeface="+mj-lt"/>
                <a:ea typeface="+mj-ea"/>
                <a:cs typeface="+mj-cs"/>
              </a:rPr>
              <a:t> de la remuneración mensual</a:t>
            </a:r>
          </a:p>
        </p:txBody>
      </p:sp>
    </p:spTree>
    <p:extLst>
      <p:ext uri="{BB962C8B-B14F-4D97-AF65-F5344CB8AC3E}">
        <p14:creationId xmlns:p14="http://schemas.microsoft.com/office/powerpoint/2010/main" val="780200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533400" y="1628800"/>
            <a:ext cx="8229600" cy="4752528"/>
          </a:xfrm>
        </p:spPr>
        <p:txBody>
          <a:bodyPr>
            <a:normAutofit fontScale="40000" lnSpcReduction="20000"/>
          </a:bodyPr>
          <a:lstStyle/>
          <a:p>
            <a:pPr>
              <a:buNone/>
            </a:pPr>
            <a:r>
              <a:rPr lang="es-AR" sz="4200" b="1" u="sng" dirty="0" smtClean="0"/>
              <a:t>Ley de contrato de trabajo:</a:t>
            </a:r>
          </a:p>
          <a:p>
            <a:pPr>
              <a:buNone/>
            </a:pPr>
            <a:endParaRPr lang="es-AR" sz="2800" dirty="0" smtClean="0"/>
          </a:p>
          <a:p>
            <a:pPr>
              <a:buNone/>
            </a:pPr>
            <a:r>
              <a:rPr lang="es-AR" sz="3400" b="1" dirty="0" smtClean="0"/>
              <a:t>Art. 121. —Concepto</a:t>
            </a:r>
          </a:p>
          <a:p>
            <a:pPr>
              <a:buNone/>
            </a:pPr>
            <a:endParaRPr lang="es-AR" sz="3400" dirty="0" smtClean="0"/>
          </a:p>
          <a:p>
            <a:pPr>
              <a:buNone/>
            </a:pPr>
            <a:r>
              <a:rPr lang="es-AR" sz="3400" dirty="0" smtClean="0"/>
              <a:t>Se entiende por sueldo anual complementario la doceava parte del total de las remuneraciones definidas en el Artículo 103 de esta ley, percibidas por el trabajador en el respectivo año calendario.</a:t>
            </a:r>
          </a:p>
          <a:p>
            <a:pPr>
              <a:buNone/>
            </a:pPr>
            <a:endParaRPr lang="es-AR" sz="3400" dirty="0" smtClean="0"/>
          </a:p>
          <a:p>
            <a:pPr>
              <a:buNone/>
            </a:pPr>
            <a:r>
              <a:rPr lang="es-AR" sz="3400" b="1" dirty="0" smtClean="0"/>
              <a:t>Art. 122. —Épocas de pago.</a:t>
            </a:r>
          </a:p>
          <a:p>
            <a:pPr>
              <a:buNone/>
            </a:pPr>
            <a:endParaRPr lang="es-AR" sz="3400" dirty="0" smtClean="0"/>
          </a:p>
          <a:p>
            <a:pPr>
              <a:buNone/>
            </a:pPr>
            <a:r>
              <a:rPr lang="es-AR" sz="3400" dirty="0" smtClean="0"/>
              <a:t>El sueldo anual complementario será abonado en dos (2) cuotas: la primera de ellas con vencimiento el 30 de junio y la segunda con vencimiento el 18 de diciembre de cada año.</a:t>
            </a:r>
          </a:p>
          <a:p>
            <a:pPr>
              <a:buNone/>
            </a:pPr>
            <a:endParaRPr lang="es-AR" sz="3400" dirty="0" smtClean="0"/>
          </a:p>
          <a:p>
            <a:pPr>
              <a:buNone/>
            </a:pPr>
            <a:r>
              <a:rPr lang="es-AR" sz="3400" dirty="0" smtClean="0"/>
              <a:t>El importe a abonar en cada semestre será liquidado sobre el cálculo del cincuenta por ciento (50%) de la mayor remuneración mensual devengada por todo concepto dentro de los dos (2) semestres que culminan en los meses de junio y diciembre de cada año.</a:t>
            </a:r>
          </a:p>
          <a:p>
            <a:pPr>
              <a:buNone/>
            </a:pPr>
            <a:endParaRPr lang="es-AR" sz="3400" dirty="0" smtClean="0"/>
          </a:p>
          <a:p>
            <a:pPr>
              <a:buNone/>
            </a:pPr>
            <a:r>
              <a:rPr lang="es-AR" sz="3400" dirty="0" smtClean="0"/>
              <a:t>A fin de determinar la segunda cuota del sueldo anual complementario, el empleador debe estimar el salario correspondiente al mes de diciembre. Si dicha estimación no coincidiere con el salario efectivamente devengado, se procederá a recalcular la segunda cuota del sueldo anual complementario.</a:t>
            </a:r>
          </a:p>
          <a:p>
            <a:pPr>
              <a:buNone/>
            </a:pPr>
            <a:endParaRPr lang="es-AR" sz="3400" dirty="0" smtClean="0"/>
          </a:p>
          <a:p>
            <a:pPr>
              <a:buNone/>
            </a:pPr>
            <a:r>
              <a:rPr lang="es-AR" sz="3400" dirty="0" smtClean="0"/>
              <a:t>La diferencia, que resultare entre la cuota devengada y la cuota abonada el 18 de diciembre se integrará al salario del mes de diciembre.</a:t>
            </a:r>
            <a:endParaRPr lang="es-ES_tradnl" sz="3400" dirty="0" smtClean="0"/>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8</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2800" b="1" i="0" u="none" strike="noStrike" kern="1200" cap="none" spc="0" normalizeH="0" baseline="0" noProof="0" dirty="0" smtClean="0">
                <a:ln>
                  <a:noFill/>
                </a:ln>
                <a:solidFill>
                  <a:schemeClr val="tx1"/>
                </a:solidFill>
                <a:effectLst/>
                <a:uLnTx/>
                <a:uFillTx/>
                <a:latin typeface="+mj-lt"/>
                <a:ea typeface="+mj-ea"/>
                <a:cs typeface="+mj-cs"/>
              </a:rPr>
              <a:t>Remuneraciones y aportes de pago diferido: El Sueldo Anual Complementario</a:t>
            </a:r>
            <a:r>
              <a:rPr kumimoji="0" lang="es-AR" sz="2800" b="1" i="0" u="none" strike="noStrike" kern="1200" cap="none" spc="0" normalizeH="0" noProof="0" dirty="0" smtClean="0">
                <a:ln>
                  <a:noFill/>
                </a:ln>
                <a:solidFill>
                  <a:schemeClr val="tx1"/>
                </a:solidFill>
                <a:effectLst/>
                <a:uLnTx/>
                <a:uFillTx/>
                <a:latin typeface="+mj-lt"/>
                <a:ea typeface="+mj-ea"/>
                <a:cs typeface="+mj-cs"/>
              </a:rPr>
              <a:t> (SAC) o aguinaldo</a:t>
            </a:r>
            <a:endParaRPr kumimoji="0" lang="es-AR" sz="2800" b="1" i="0" u="none" strike="noStrike" kern="1200" cap="none" spc="0" normalizeH="0" baseline="0" noProof="0" dirty="0" smtClean="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163103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5536" y="836712"/>
            <a:ext cx="8208912" cy="5544616"/>
          </a:xfrm>
        </p:spPr>
        <p:txBody>
          <a:bodyPr>
            <a:normAutofit fontScale="92500"/>
          </a:bodyPr>
          <a:lstStyle/>
          <a:p>
            <a:pPr algn="ctr">
              <a:buNone/>
            </a:pPr>
            <a:r>
              <a:rPr lang="es-AR" sz="2800" b="1" dirty="0" smtClean="0">
                <a:effectLst>
                  <a:outerShdw blurRad="38100" dist="38100" dir="2700000" algn="tl">
                    <a:srgbClr val="000000">
                      <a:alpha val="43137"/>
                    </a:srgbClr>
                  </a:outerShdw>
                </a:effectLst>
              </a:rPr>
              <a:t>SUELDOS Y AGUINALDOS (SAC)</a:t>
            </a:r>
          </a:p>
          <a:p>
            <a:pPr>
              <a:buNone/>
            </a:pPr>
            <a:endParaRPr lang="es-ES_tradnl" sz="2400" dirty="0" smtClean="0"/>
          </a:p>
          <a:p>
            <a:pPr algn="just">
              <a:buNone/>
            </a:pPr>
            <a:r>
              <a:rPr lang="es-ES_tradnl" sz="2400" dirty="0" smtClean="0"/>
              <a:t>Registre el </a:t>
            </a:r>
            <a:r>
              <a:rPr lang="es-ES_tradnl" sz="2400" dirty="0" err="1" smtClean="0"/>
              <a:t>devengamiento</a:t>
            </a:r>
            <a:r>
              <a:rPr lang="es-ES_tradnl" sz="2400" dirty="0" smtClean="0"/>
              <a:t> de los sueldos con las cargas sociales</a:t>
            </a:r>
          </a:p>
          <a:p>
            <a:pPr algn="just">
              <a:buNone/>
            </a:pPr>
            <a:r>
              <a:rPr lang="es-ES_tradnl" sz="2400" dirty="0" smtClean="0"/>
              <a:t>y el SAC para los meses de enero, febrero y marzo.  Registre también el</a:t>
            </a:r>
          </a:p>
          <a:p>
            <a:pPr algn="just">
              <a:buNone/>
            </a:pPr>
            <a:r>
              <a:rPr lang="es-ES_tradnl" sz="2400" dirty="0" smtClean="0"/>
              <a:t>correspondiente pago de los sueldos el primer día hábil del mes</a:t>
            </a:r>
          </a:p>
          <a:p>
            <a:pPr algn="just">
              <a:buNone/>
            </a:pPr>
            <a:r>
              <a:rPr lang="es-ES_tradnl" sz="2400" dirty="0" smtClean="0"/>
              <a:t>siguiente y el depósito de las cargas sociales el quinto día hábil del</a:t>
            </a:r>
          </a:p>
          <a:p>
            <a:pPr algn="just">
              <a:buNone/>
            </a:pPr>
            <a:r>
              <a:rPr lang="es-ES_tradnl" sz="2400" dirty="0" smtClean="0"/>
              <a:t>mes siguiente, ambos con cuenta del Banco Nación.  Los datos son:   </a:t>
            </a:r>
          </a:p>
          <a:p>
            <a:pPr>
              <a:buNone/>
            </a:pPr>
            <a:endParaRPr lang="es-ES_tradnl" sz="2400" dirty="0" smtClean="0"/>
          </a:p>
          <a:p>
            <a:r>
              <a:rPr lang="es-ES_tradnl" sz="2400" dirty="0" smtClean="0"/>
              <a:t>Sueldo bruto enero: $10.000 </a:t>
            </a:r>
          </a:p>
          <a:p>
            <a:r>
              <a:rPr lang="es-ES_tradnl" sz="2400" dirty="0" smtClean="0"/>
              <a:t>Sueldo bruto febrero: $ 10.000</a:t>
            </a:r>
          </a:p>
          <a:p>
            <a:r>
              <a:rPr lang="es-ES_tradnl" sz="2400" dirty="0" smtClean="0"/>
              <a:t>Sueldo bruto marzo: $ 12.000</a:t>
            </a:r>
          </a:p>
          <a:p>
            <a:r>
              <a:rPr lang="es-ES_tradnl" sz="2400" dirty="0" smtClean="0"/>
              <a:t>Retenciones 15%</a:t>
            </a:r>
          </a:p>
          <a:p>
            <a:r>
              <a:rPr lang="es-ES_tradnl" sz="2400" dirty="0" smtClean="0"/>
              <a:t>Contribuciones patronales 20%. </a:t>
            </a:r>
          </a:p>
          <a:p>
            <a:endParaRPr lang="es-ES_tradnl" sz="2400" dirty="0" smtClean="0"/>
          </a:p>
          <a:p>
            <a:pPr algn="ctr">
              <a:buNone/>
            </a:pPr>
            <a:endParaRPr lang="es-ES_tradnl" sz="2400" dirty="0" smtClean="0"/>
          </a:p>
          <a:p>
            <a:pPr algn="ctr">
              <a:buNone/>
            </a:pPr>
            <a:endParaRPr lang="es-ES_tradnl" sz="2400" dirty="0" smtClean="0"/>
          </a:p>
          <a:p>
            <a:pPr marL="0" indent="0">
              <a:buNone/>
            </a:pPr>
            <a:endParaRPr lang="es-ES_tradnl" sz="2400" dirty="0"/>
          </a:p>
          <a:p>
            <a:pPr marL="0" indent="0">
              <a:buNone/>
            </a:pPr>
            <a:endParaRPr lang="es-ES_tradnl" sz="2400" dirty="0" smtClean="0"/>
          </a:p>
          <a:p>
            <a:pPr marL="285750" indent="-285750">
              <a:buFontTx/>
              <a:buChar char="•"/>
            </a:pPr>
            <a:endParaRPr lang="es-AR" sz="2400" dirty="0" smtClean="0">
              <a:effectLst>
                <a:outerShdw blurRad="38100" dist="38100" dir="2700000" algn="tl">
                  <a:srgbClr val="000000">
                    <a:alpha val="43137"/>
                  </a:srgbClr>
                </a:outerShdw>
              </a:effectLst>
            </a:endParaRPr>
          </a:p>
          <a:p>
            <a:pPr algn="ctr">
              <a:buNone/>
            </a:pPr>
            <a:endParaRPr lang="es-AR" sz="4800" b="1" dirty="0" smtClean="0">
              <a:effectLst>
                <a:outerShdw blurRad="38100" dist="38100" dir="2700000" algn="tl">
                  <a:srgbClr val="000000">
                    <a:alpha val="43137"/>
                  </a:srgbClr>
                </a:outerShdw>
              </a:effectLst>
            </a:endParaRPr>
          </a:p>
          <a:p>
            <a:pPr algn="ctr">
              <a:buNone/>
            </a:pPr>
            <a:endParaRPr lang="es-ES_tradnl" sz="1800" dirty="0" smtClean="0">
              <a:solidFill>
                <a:schemeClr val="tx1">
                  <a:lumMod val="75000"/>
                </a:schemeClr>
              </a:solidFill>
              <a:latin typeface="Lucida Fax" pitchFamily="18" charset="0"/>
            </a:endParaRPr>
          </a:p>
        </p:txBody>
      </p:sp>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9</a:t>
            </a:fld>
            <a:endParaRPr lang="es-AR" dirty="0"/>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2340</TotalTime>
  <Words>1541</Words>
  <Application>Microsoft Office PowerPoint</Application>
  <PresentationFormat>Presentación en pantalla (4:3)</PresentationFormat>
  <Paragraphs>269</Paragraphs>
  <Slides>20</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Lucida Fax</vt:lpstr>
      <vt:lpstr>Times New Roman</vt:lpstr>
      <vt:lpstr>Tema de Office</vt:lpstr>
      <vt:lpstr>Presentación de PowerPoint</vt:lpstr>
      <vt:lpstr>Locación o arrendamiento </vt:lpstr>
      <vt:lpstr>Identificar un arrendamiento o locación </vt:lpstr>
      <vt:lpstr>Presentación por el arrendatario o locatario de los activos por derechos de uso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Registración de un ingreso cobrado por adelantado</vt:lpstr>
      <vt:lpstr>Registración de un gasto pagado por adelantado</vt:lpstr>
      <vt:lpstr>Provisiones (para RT Arg) Pasivos devengados (en NIIF)</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Milagros</dc:creator>
  <cp:lastModifiedBy>Fermin</cp:lastModifiedBy>
  <cp:revision>192</cp:revision>
  <cp:lastPrinted>2020-04-14T14:58:54Z</cp:lastPrinted>
  <dcterms:created xsi:type="dcterms:W3CDTF">2013-08-06T01:05:53Z</dcterms:created>
  <dcterms:modified xsi:type="dcterms:W3CDTF">2021-09-06T17:25:59Z</dcterms:modified>
</cp:coreProperties>
</file>