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3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8809B-8522-42B4-B054-072EE08DC639}" type="doc">
      <dgm:prSet loTypeId="urn:microsoft.com/office/officeart/2009/layout/CirclePictureHierarchy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14D3C7E-3309-45BF-AF5C-B6E1CB0027AD}">
      <dgm:prSet phldrT="[Texto]"/>
      <dgm:spPr/>
      <dgm:t>
        <a:bodyPr/>
        <a:lstStyle/>
        <a:p>
          <a:r>
            <a:rPr lang="es-ES" dirty="0" smtClean="0"/>
            <a:t>			   Operación de </a:t>
          </a:r>
        </a:p>
        <a:p>
          <a:r>
            <a:rPr lang="es-ES" dirty="0" smtClean="0"/>
            <a:t>			Venta o compra</a:t>
          </a:r>
          <a:endParaRPr lang="es-ES" dirty="0"/>
        </a:p>
      </dgm:t>
    </dgm:pt>
    <dgm:pt modelId="{37886ED2-B708-4962-98A8-1A5F506EC83E}" type="parTrans" cxnId="{C9FEACE4-70F3-4BDD-BA72-2C68D2984431}">
      <dgm:prSet/>
      <dgm:spPr/>
      <dgm:t>
        <a:bodyPr/>
        <a:lstStyle/>
        <a:p>
          <a:endParaRPr lang="es-ES"/>
        </a:p>
      </dgm:t>
    </dgm:pt>
    <dgm:pt modelId="{36AE5D03-E292-4CB4-B7B3-DFDBD4D208FF}" type="sibTrans" cxnId="{C9FEACE4-70F3-4BDD-BA72-2C68D2984431}">
      <dgm:prSet/>
      <dgm:spPr/>
      <dgm:t>
        <a:bodyPr/>
        <a:lstStyle/>
        <a:p>
          <a:endParaRPr lang="es-ES"/>
        </a:p>
      </dgm:t>
    </dgm:pt>
    <dgm:pt modelId="{ECCE997C-36EF-40E1-8569-120B5496279A}">
      <dgm:prSet phldrT="[Texto]"/>
      <dgm:spPr/>
      <dgm:t>
        <a:bodyPr/>
        <a:lstStyle/>
        <a:p>
          <a:r>
            <a:rPr lang="es-ES" dirty="0" smtClean="0"/>
            <a:t>Gravado con IVA</a:t>
          </a:r>
          <a:endParaRPr lang="es-ES" dirty="0"/>
        </a:p>
      </dgm:t>
    </dgm:pt>
    <dgm:pt modelId="{CCA8601B-35CE-4EF7-BD5E-81A9A9CA7755}" type="parTrans" cxnId="{446E38A5-E154-48D8-8B49-835C5CC5CD8B}">
      <dgm:prSet/>
      <dgm:spPr/>
      <dgm:t>
        <a:bodyPr/>
        <a:lstStyle/>
        <a:p>
          <a:endParaRPr lang="es-ES"/>
        </a:p>
      </dgm:t>
    </dgm:pt>
    <dgm:pt modelId="{5716736A-CD67-4EBA-96E0-3069DD27F3B7}" type="sibTrans" cxnId="{446E38A5-E154-48D8-8B49-835C5CC5CD8B}">
      <dgm:prSet/>
      <dgm:spPr/>
      <dgm:t>
        <a:bodyPr/>
        <a:lstStyle/>
        <a:p>
          <a:endParaRPr lang="es-ES"/>
        </a:p>
      </dgm:t>
    </dgm:pt>
    <dgm:pt modelId="{7BB0881E-1E08-48B6-9DB8-F9EDFC9F6B93}">
      <dgm:prSet phldrT="[Texto]"/>
      <dgm:spPr/>
      <dgm:t>
        <a:bodyPr/>
        <a:lstStyle/>
        <a:p>
          <a:r>
            <a:rPr lang="es-ES" dirty="0" smtClean="0"/>
            <a:t>Importe </a:t>
          </a:r>
          <a:r>
            <a:rPr lang="es-ES" dirty="0" smtClean="0"/>
            <a:t>(IVA incluido)</a:t>
          </a:r>
          <a:endParaRPr lang="es-ES" dirty="0"/>
        </a:p>
      </dgm:t>
    </dgm:pt>
    <dgm:pt modelId="{C7B3CCCE-8BA4-4EEB-B735-531196F3F92C}" type="parTrans" cxnId="{3260D415-80D2-4C9B-B327-6C3755B069E7}">
      <dgm:prSet/>
      <dgm:spPr/>
      <dgm:t>
        <a:bodyPr/>
        <a:lstStyle/>
        <a:p>
          <a:endParaRPr lang="es-ES"/>
        </a:p>
      </dgm:t>
    </dgm:pt>
    <dgm:pt modelId="{0F80D5D9-569A-4A7D-993D-843AFB7C456E}" type="sibTrans" cxnId="{3260D415-80D2-4C9B-B327-6C3755B069E7}">
      <dgm:prSet/>
      <dgm:spPr/>
      <dgm:t>
        <a:bodyPr/>
        <a:lstStyle/>
        <a:p>
          <a:endParaRPr lang="es-ES"/>
        </a:p>
      </dgm:t>
    </dgm:pt>
    <dgm:pt modelId="{4C991F32-9E0E-41B1-8DDB-F4C69C561A85}">
      <dgm:prSet phldrT="[Texto]"/>
      <dgm:spPr/>
      <dgm:t>
        <a:bodyPr/>
        <a:lstStyle/>
        <a:p>
          <a:r>
            <a:rPr lang="es-ES" dirty="0" smtClean="0"/>
            <a:t>Importe (+IVA)</a:t>
          </a:r>
          <a:endParaRPr lang="es-ES" dirty="0"/>
        </a:p>
      </dgm:t>
    </dgm:pt>
    <dgm:pt modelId="{29818C84-8875-475C-A272-536D6875D6F4}" type="parTrans" cxnId="{E75416D9-DA96-4E66-9630-340BF83BD0BD}">
      <dgm:prSet/>
      <dgm:spPr/>
      <dgm:t>
        <a:bodyPr/>
        <a:lstStyle/>
        <a:p>
          <a:endParaRPr lang="es-ES"/>
        </a:p>
      </dgm:t>
    </dgm:pt>
    <dgm:pt modelId="{C5A6CF59-00CA-4F92-B1E7-896E41D5B955}" type="sibTrans" cxnId="{E75416D9-DA96-4E66-9630-340BF83BD0BD}">
      <dgm:prSet/>
      <dgm:spPr/>
      <dgm:t>
        <a:bodyPr/>
        <a:lstStyle/>
        <a:p>
          <a:endParaRPr lang="es-ES"/>
        </a:p>
      </dgm:t>
    </dgm:pt>
    <dgm:pt modelId="{F107065A-3480-407F-BA3E-F9968F2C671D}">
      <dgm:prSet phldrT="[Texto]"/>
      <dgm:spPr/>
      <dgm:t>
        <a:bodyPr/>
        <a:lstStyle/>
        <a:p>
          <a:r>
            <a:rPr lang="es-ES" dirty="0" smtClean="0"/>
            <a:t>No gravado con </a:t>
          </a:r>
          <a:r>
            <a:rPr lang="es-ES" dirty="0" smtClean="0"/>
            <a:t>IVA</a:t>
          </a:r>
        </a:p>
        <a:p>
          <a:r>
            <a:rPr lang="es-ES" dirty="0" smtClean="0"/>
            <a:t>Importe (sin IVA)</a:t>
          </a:r>
          <a:endParaRPr lang="es-ES" dirty="0"/>
        </a:p>
      </dgm:t>
    </dgm:pt>
    <dgm:pt modelId="{D50EA704-C9E6-40B9-9FA5-C23EE4172A6B}" type="parTrans" cxnId="{8C1AA488-2B28-45AF-A382-4F61553BD513}">
      <dgm:prSet/>
      <dgm:spPr/>
      <dgm:t>
        <a:bodyPr/>
        <a:lstStyle/>
        <a:p>
          <a:endParaRPr lang="es-ES"/>
        </a:p>
      </dgm:t>
    </dgm:pt>
    <dgm:pt modelId="{8F322414-E878-4B63-8658-F408136E516A}" type="sibTrans" cxnId="{8C1AA488-2B28-45AF-A382-4F61553BD513}">
      <dgm:prSet/>
      <dgm:spPr/>
      <dgm:t>
        <a:bodyPr/>
        <a:lstStyle/>
        <a:p>
          <a:endParaRPr lang="es-ES"/>
        </a:p>
      </dgm:t>
    </dgm:pt>
    <dgm:pt modelId="{7777C21A-0D5A-4599-9B7B-DDD160ACA886}" type="pres">
      <dgm:prSet presAssocID="{5AE8809B-8522-42B4-B054-072EE08DC6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A2409A3-6E3C-4BE9-BBF7-3CABC0F4C1D6}" type="pres">
      <dgm:prSet presAssocID="{414D3C7E-3309-45BF-AF5C-B6E1CB0027AD}" presName="hierRoot1" presStyleCnt="0"/>
      <dgm:spPr/>
    </dgm:pt>
    <dgm:pt modelId="{0DDFAE43-9AD6-4B58-8BC2-06FEDF131074}" type="pres">
      <dgm:prSet presAssocID="{414D3C7E-3309-45BF-AF5C-B6E1CB0027AD}" presName="composite" presStyleCnt="0"/>
      <dgm:spPr/>
    </dgm:pt>
    <dgm:pt modelId="{A70688B0-D08F-4335-9CC1-05B0A5E1BB6B}" type="pres">
      <dgm:prSet presAssocID="{414D3C7E-3309-45BF-AF5C-B6E1CB0027AD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CC0198A-5EF3-464C-B9F2-7280AA1C45E1}" type="pres">
      <dgm:prSet presAssocID="{414D3C7E-3309-45BF-AF5C-B6E1CB0027AD}" presName="text" presStyleLbl="revTx" presStyleIdx="0" presStyleCnt="5" custScaleX="36952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F7C72D-335B-4464-8B62-FC3AE0AF4727}" type="pres">
      <dgm:prSet presAssocID="{414D3C7E-3309-45BF-AF5C-B6E1CB0027AD}" presName="hierChild2" presStyleCnt="0"/>
      <dgm:spPr/>
    </dgm:pt>
    <dgm:pt modelId="{13717FB9-58EB-45BF-8CE9-FA34A455E8F9}" type="pres">
      <dgm:prSet presAssocID="{CCA8601B-35CE-4EF7-BD5E-81A9A9CA7755}" presName="Name10" presStyleLbl="parChTrans1D2" presStyleIdx="0" presStyleCnt="2"/>
      <dgm:spPr/>
      <dgm:t>
        <a:bodyPr/>
        <a:lstStyle/>
        <a:p>
          <a:endParaRPr lang="es-ES"/>
        </a:p>
      </dgm:t>
    </dgm:pt>
    <dgm:pt modelId="{B311BF48-AF68-40E6-9C5C-227EC687FDA4}" type="pres">
      <dgm:prSet presAssocID="{ECCE997C-36EF-40E1-8569-120B5496279A}" presName="hierRoot2" presStyleCnt="0"/>
      <dgm:spPr/>
    </dgm:pt>
    <dgm:pt modelId="{46AAE5A2-EB08-4484-88E8-918605B38F66}" type="pres">
      <dgm:prSet presAssocID="{ECCE997C-36EF-40E1-8569-120B5496279A}" presName="composite2" presStyleCnt="0"/>
      <dgm:spPr/>
    </dgm:pt>
    <dgm:pt modelId="{B91653BA-0742-466F-8BE9-21C1F6EAA4C0}" type="pres">
      <dgm:prSet presAssocID="{ECCE997C-36EF-40E1-8569-120B5496279A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787581F-0C12-47B3-A0C0-4EBEE5B5546C}" type="pres">
      <dgm:prSet presAssocID="{ECCE997C-36EF-40E1-8569-120B5496279A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2519E94-44FF-4B24-98BF-D5DDA3C1F436}" type="pres">
      <dgm:prSet presAssocID="{ECCE997C-36EF-40E1-8569-120B5496279A}" presName="hierChild3" presStyleCnt="0"/>
      <dgm:spPr/>
    </dgm:pt>
    <dgm:pt modelId="{4F72753A-CB11-4680-9896-292C5C13AE85}" type="pres">
      <dgm:prSet presAssocID="{C7B3CCCE-8BA4-4EEB-B735-531196F3F92C}" presName="Name17" presStyleLbl="parChTrans1D3" presStyleIdx="0" presStyleCnt="2"/>
      <dgm:spPr/>
      <dgm:t>
        <a:bodyPr/>
        <a:lstStyle/>
        <a:p>
          <a:endParaRPr lang="es-ES"/>
        </a:p>
      </dgm:t>
    </dgm:pt>
    <dgm:pt modelId="{E8FDDB96-8868-4576-A79C-568E3E1E37F8}" type="pres">
      <dgm:prSet presAssocID="{7BB0881E-1E08-48B6-9DB8-F9EDFC9F6B93}" presName="hierRoot3" presStyleCnt="0"/>
      <dgm:spPr/>
    </dgm:pt>
    <dgm:pt modelId="{CCFE1764-1564-4BE3-8E87-07D0FDB2A605}" type="pres">
      <dgm:prSet presAssocID="{7BB0881E-1E08-48B6-9DB8-F9EDFC9F6B93}" presName="composite3" presStyleCnt="0"/>
      <dgm:spPr/>
    </dgm:pt>
    <dgm:pt modelId="{6CF60DA9-F287-4CAD-AF8E-A0C62EAE1895}" type="pres">
      <dgm:prSet presAssocID="{7BB0881E-1E08-48B6-9DB8-F9EDFC9F6B93}" presName="image3" presStyleLbl="node3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5E09EEC-06E2-4D70-AF93-9D9AC455B4E3}" type="pres">
      <dgm:prSet presAssocID="{7BB0881E-1E08-48B6-9DB8-F9EDFC9F6B93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F71AC1F-323D-4C35-8A22-168A53909445}" type="pres">
      <dgm:prSet presAssocID="{7BB0881E-1E08-48B6-9DB8-F9EDFC9F6B93}" presName="hierChild4" presStyleCnt="0"/>
      <dgm:spPr/>
    </dgm:pt>
    <dgm:pt modelId="{B8E40F82-8B7D-4E29-92C0-28A21C6071E2}" type="pres">
      <dgm:prSet presAssocID="{29818C84-8875-475C-A272-536D6875D6F4}" presName="Name17" presStyleLbl="parChTrans1D3" presStyleIdx="1" presStyleCnt="2"/>
      <dgm:spPr/>
      <dgm:t>
        <a:bodyPr/>
        <a:lstStyle/>
        <a:p>
          <a:endParaRPr lang="es-ES"/>
        </a:p>
      </dgm:t>
    </dgm:pt>
    <dgm:pt modelId="{18571A11-E3D5-428D-98D5-5F353D8794F9}" type="pres">
      <dgm:prSet presAssocID="{4C991F32-9E0E-41B1-8DDB-F4C69C561A85}" presName="hierRoot3" presStyleCnt="0"/>
      <dgm:spPr/>
    </dgm:pt>
    <dgm:pt modelId="{B838A533-1622-464B-AD72-7496E1691AA1}" type="pres">
      <dgm:prSet presAssocID="{4C991F32-9E0E-41B1-8DDB-F4C69C561A85}" presName="composite3" presStyleCnt="0"/>
      <dgm:spPr/>
    </dgm:pt>
    <dgm:pt modelId="{F8546FD8-EEE1-48AF-9DCF-D7199659C6C5}" type="pres">
      <dgm:prSet presAssocID="{4C991F32-9E0E-41B1-8DDB-F4C69C561A85}" presName="image3" presStyleLbl="node3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</dgm:spPr>
    </dgm:pt>
    <dgm:pt modelId="{C2A41236-34F7-43F3-A092-0608AF388A67}" type="pres">
      <dgm:prSet presAssocID="{4C991F32-9E0E-41B1-8DDB-F4C69C561A85}" presName="text3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4CCE79-B634-4D6D-9471-1D32102C1E4F}" type="pres">
      <dgm:prSet presAssocID="{4C991F32-9E0E-41B1-8DDB-F4C69C561A85}" presName="hierChild4" presStyleCnt="0"/>
      <dgm:spPr/>
    </dgm:pt>
    <dgm:pt modelId="{24C55FF1-F197-472C-A19F-1DE894A4A0A5}" type="pres">
      <dgm:prSet presAssocID="{D50EA704-C9E6-40B9-9FA5-C23EE4172A6B}" presName="Name10" presStyleLbl="parChTrans1D2" presStyleIdx="1" presStyleCnt="2"/>
      <dgm:spPr/>
      <dgm:t>
        <a:bodyPr/>
        <a:lstStyle/>
        <a:p>
          <a:endParaRPr lang="es-ES"/>
        </a:p>
      </dgm:t>
    </dgm:pt>
    <dgm:pt modelId="{09890682-2E6D-4BD1-8E2F-BEB233F8DD6A}" type="pres">
      <dgm:prSet presAssocID="{F107065A-3480-407F-BA3E-F9968F2C671D}" presName="hierRoot2" presStyleCnt="0"/>
      <dgm:spPr/>
    </dgm:pt>
    <dgm:pt modelId="{8701FD24-51D3-4FE4-85B5-299150E2D56D}" type="pres">
      <dgm:prSet presAssocID="{F107065A-3480-407F-BA3E-F9968F2C671D}" presName="composite2" presStyleCnt="0"/>
      <dgm:spPr/>
    </dgm:pt>
    <dgm:pt modelId="{82FB20DB-EA2A-4DB9-9D27-5A019E7E72B9}" type="pres">
      <dgm:prSet presAssocID="{F107065A-3480-407F-BA3E-F9968F2C671D}" presName="image2" presStyleLbl="node2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CFFB8233-3E74-4734-92D8-4F180132B43F}" type="pres">
      <dgm:prSet presAssocID="{F107065A-3480-407F-BA3E-F9968F2C671D}" presName="text2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54E6E51-4916-46C8-8B8A-32559E3CCAC3}" type="pres">
      <dgm:prSet presAssocID="{F107065A-3480-407F-BA3E-F9968F2C671D}" presName="hierChild3" presStyleCnt="0"/>
      <dgm:spPr/>
    </dgm:pt>
  </dgm:ptLst>
  <dgm:cxnLst>
    <dgm:cxn modelId="{16C9A962-A6AA-4761-BE6C-13E0B01D1D58}" type="presOf" srcId="{CCA8601B-35CE-4EF7-BD5E-81A9A9CA7755}" destId="{13717FB9-58EB-45BF-8CE9-FA34A455E8F9}" srcOrd="0" destOrd="0" presId="urn:microsoft.com/office/officeart/2009/layout/CirclePictureHierarchy"/>
    <dgm:cxn modelId="{77906541-7EE2-44F8-8CB4-39BD318E09EE}" type="presOf" srcId="{ECCE997C-36EF-40E1-8569-120B5496279A}" destId="{3787581F-0C12-47B3-A0C0-4EBEE5B5546C}" srcOrd="0" destOrd="0" presId="urn:microsoft.com/office/officeart/2009/layout/CirclePictureHierarchy"/>
    <dgm:cxn modelId="{00CBD90F-4DA5-4610-874A-E9E3F4AE43D8}" type="presOf" srcId="{4C991F32-9E0E-41B1-8DDB-F4C69C561A85}" destId="{C2A41236-34F7-43F3-A092-0608AF388A67}" srcOrd="0" destOrd="0" presId="urn:microsoft.com/office/officeart/2009/layout/CirclePictureHierarchy"/>
    <dgm:cxn modelId="{CF70A2F9-6787-44AC-83EE-4B55EF6DCFDF}" type="presOf" srcId="{F107065A-3480-407F-BA3E-F9968F2C671D}" destId="{CFFB8233-3E74-4734-92D8-4F180132B43F}" srcOrd="0" destOrd="0" presId="urn:microsoft.com/office/officeart/2009/layout/CirclePictureHierarchy"/>
    <dgm:cxn modelId="{8427C1B0-EBB5-43E1-8CAF-950AF885921B}" type="presOf" srcId="{5AE8809B-8522-42B4-B054-072EE08DC639}" destId="{7777C21A-0D5A-4599-9B7B-DDD160ACA886}" srcOrd="0" destOrd="0" presId="urn:microsoft.com/office/officeart/2009/layout/CirclePictureHierarchy"/>
    <dgm:cxn modelId="{3260D415-80D2-4C9B-B327-6C3755B069E7}" srcId="{ECCE997C-36EF-40E1-8569-120B5496279A}" destId="{7BB0881E-1E08-48B6-9DB8-F9EDFC9F6B93}" srcOrd="0" destOrd="0" parTransId="{C7B3CCCE-8BA4-4EEB-B735-531196F3F92C}" sibTransId="{0F80D5D9-569A-4A7D-993D-843AFB7C456E}"/>
    <dgm:cxn modelId="{33FF048B-7C9D-4E38-B45A-A137F90E2D1C}" type="presOf" srcId="{29818C84-8875-475C-A272-536D6875D6F4}" destId="{B8E40F82-8B7D-4E29-92C0-28A21C6071E2}" srcOrd="0" destOrd="0" presId="urn:microsoft.com/office/officeart/2009/layout/CirclePictureHierarchy"/>
    <dgm:cxn modelId="{994A7B9C-B260-495B-92B7-C560E8CEEF41}" type="presOf" srcId="{C7B3CCCE-8BA4-4EEB-B735-531196F3F92C}" destId="{4F72753A-CB11-4680-9896-292C5C13AE85}" srcOrd="0" destOrd="0" presId="urn:microsoft.com/office/officeart/2009/layout/CirclePictureHierarchy"/>
    <dgm:cxn modelId="{C9FEACE4-70F3-4BDD-BA72-2C68D2984431}" srcId="{5AE8809B-8522-42B4-B054-072EE08DC639}" destId="{414D3C7E-3309-45BF-AF5C-B6E1CB0027AD}" srcOrd="0" destOrd="0" parTransId="{37886ED2-B708-4962-98A8-1A5F506EC83E}" sibTransId="{36AE5D03-E292-4CB4-B7B3-DFDBD4D208FF}"/>
    <dgm:cxn modelId="{446E38A5-E154-48D8-8B49-835C5CC5CD8B}" srcId="{414D3C7E-3309-45BF-AF5C-B6E1CB0027AD}" destId="{ECCE997C-36EF-40E1-8569-120B5496279A}" srcOrd="0" destOrd="0" parTransId="{CCA8601B-35CE-4EF7-BD5E-81A9A9CA7755}" sibTransId="{5716736A-CD67-4EBA-96E0-3069DD27F3B7}"/>
    <dgm:cxn modelId="{FB1BF99B-5C1E-4096-BFAB-C856A4D23337}" type="presOf" srcId="{D50EA704-C9E6-40B9-9FA5-C23EE4172A6B}" destId="{24C55FF1-F197-472C-A19F-1DE894A4A0A5}" srcOrd="0" destOrd="0" presId="urn:microsoft.com/office/officeart/2009/layout/CirclePictureHierarchy"/>
    <dgm:cxn modelId="{E75416D9-DA96-4E66-9630-340BF83BD0BD}" srcId="{ECCE997C-36EF-40E1-8569-120B5496279A}" destId="{4C991F32-9E0E-41B1-8DDB-F4C69C561A85}" srcOrd="1" destOrd="0" parTransId="{29818C84-8875-475C-A272-536D6875D6F4}" sibTransId="{C5A6CF59-00CA-4F92-B1E7-896E41D5B955}"/>
    <dgm:cxn modelId="{25742575-5608-4500-850A-CB9BBFE06CAA}" type="presOf" srcId="{7BB0881E-1E08-48B6-9DB8-F9EDFC9F6B93}" destId="{C5E09EEC-06E2-4D70-AF93-9D9AC455B4E3}" srcOrd="0" destOrd="0" presId="urn:microsoft.com/office/officeart/2009/layout/CirclePictureHierarchy"/>
    <dgm:cxn modelId="{8C1AA488-2B28-45AF-A382-4F61553BD513}" srcId="{414D3C7E-3309-45BF-AF5C-B6E1CB0027AD}" destId="{F107065A-3480-407F-BA3E-F9968F2C671D}" srcOrd="1" destOrd="0" parTransId="{D50EA704-C9E6-40B9-9FA5-C23EE4172A6B}" sibTransId="{8F322414-E878-4B63-8658-F408136E516A}"/>
    <dgm:cxn modelId="{F0026531-EC18-43F4-9D7C-6AA58A125C01}" type="presOf" srcId="{414D3C7E-3309-45BF-AF5C-B6E1CB0027AD}" destId="{5CC0198A-5EF3-464C-B9F2-7280AA1C45E1}" srcOrd="0" destOrd="0" presId="urn:microsoft.com/office/officeart/2009/layout/CirclePictureHierarchy"/>
    <dgm:cxn modelId="{E41C9292-7E6E-4BAF-8CAB-1BFE3EB34592}" type="presParOf" srcId="{7777C21A-0D5A-4599-9B7B-DDD160ACA886}" destId="{EA2409A3-6E3C-4BE9-BBF7-3CABC0F4C1D6}" srcOrd="0" destOrd="0" presId="urn:microsoft.com/office/officeart/2009/layout/CirclePictureHierarchy"/>
    <dgm:cxn modelId="{F3041FCE-3639-4D35-8C39-B0C2B4C3CFEB}" type="presParOf" srcId="{EA2409A3-6E3C-4BE9-BBF7-3CABC0F4C1D6}" destId="{0DDFAE43-9AD6-4B58-8BC2-06FEDF131074}" srcOrd="0" destOrd="0" presId="urn:microsoft.com/office/officeart/2009/layout/CirclePictureHierarchy"/>
    <dgm:cxn modelId="{CE31ADEC-016C-45E1-A9F4-83E33BBFB3A3}" type="presParOf" srcId="{0DDFAE43-9AD6-4B58-8BC2-06FEDF131074}" destId="{A70688B0-D08F-4335-9CC1-05B0A5E1BB6B}" srcOrd="0" destOrd="0" presId="urn:microsoft.com/office/officeart/2009/layout/CirclePictureHierarchy"/>
    <dgm:cxn modelId="{EBA1843B-BFBD-4A17-98D0-A5E7DBB7AF1C}" type="presParOf" srcId="{0DDFAE43-9AD6-4B58-8BC2-06FEDF131074}" destId="{5CC0198A-5EF3-464C-B9F2-7280AA1C45E1}" srcOrd="1" destOrd="0" presId="urn:microsoft.com/office/officeart/2009/layout/CirclePictureHierarchy"/>
    <dgm:cxn modelId="{CD846B24-6100-4C12-B92D-53BB25951EB9}" type="presParOf" srcId="{EA2409A3-6E3C-4BE9-BBF7-3CABC0F4C1D6}" destId="{B9F7C72D-335B-4464-8B62-FC3AE0AF4727}" srcOrd="1" destOrd="0" presId="urn:microsoft.com/office/officeart/2009/layout/CirclePictureHierarchy"/>
    <dgm:cxn modelId="{ADBE632E-835C-4AE8-A975-046922D63EC6}" type="presParOf" srcId="{B9F7C72D-335B-4464-8B62-FC3AE0AF4727}" destId="{13717FB9-58EB-45BF-8CE9-FA34A455E8F9}" srcOrd="0" destOrd="0" presId="urn:microsoft.com/office/officeart/2009/layout/CirclePictureHierarchy"/>
    <dgm:cxn modelId="{E94E7541-E6A7-4196-A59C-41CF4AFC6BEC}" type="presParOf" srcId="{B9F7C72D-335B-4464-8B62-FC3AE0AF4727}" destId="{B311BF48-AF68-40E6-9C5C-227EC687FDA4}" srcOrd="1" destOrd="0" presId="urn:microsoft.com/office/officeart/2009/layout/CirclePictureHierarchy"/>
    <dgm:cxn modelId="{6A3F011E-4405-41AD-9345-95DEF43EDAE9}" type="presParOf" srcId="{B311BF48-AF68-40E6-9C5C-227EC687FDA4}" destId="{46AAE5A2-EB08-4484-88E8-918605B38F66}" srcOrd="0" destOrd="0" presId="urn:microsoft.com/office/officeart/2009/layout/CirclePictureHierarchy"/>
    <dgm:cxn modelId="{05B5386F-1B24-4F8B-940E-C08ABBD9FBFA}" type="presParOf" srcId="{46AAE5A2-EB08-4484-88E8-918605B38F66}" destId="{B91653BA-0742-466F-8BE9-21C1F6EAA4C0}" srcOrd="0" destOrd="0" presId="urn:microsoft.com/office/officeart/2009/layout/CirclePictureHierarchy"/>
    <dgm:cxn modelId="{E0DE69DD-ABFC-4898-84C5-1C3EDBE4BA24}" type="presParOf" srcId="{46AAE5A2-EB08-4484-88E8-918605B38F66}" destId="{3787581F-0C12-47B3-A0C0-4EBEE5B5546C}" srcOrd="1" destOrd="0" presId="urn:microsoft.com/office/officeart/2009/layout/CirclePictureHierarchy"/>
    <dgm:cxn modelId="{9DC2F4E3-B274-4C9D-AE4C-16D52384D341}" type="presParOf" srcId="{B311BF48-AF68-40E6-9C5C-227EC687FDA4}" destId="{12519E94-44FF-4B24-98BF-D5DDA3C1F436}" srcOrd="1" destOrd="0" presId="urn:microsoft.com/office/officeart/2009/layout/CirclePictureHierarchy"/>
    <dgm:cxn modelId="{3635C76B-7F72-4AF6-AB0D-1C8048D0C5FA}" type="presParOf" srcId="{12519E94-44FF-4B24-98BF-D5DDA3C1F436}" destId="{4F72753A-CB11-4680-9896-292C5C13AE85}" srcOrd="0" destOrd="0" presId="urn:microsoft.com/office/officeart/2009/layout/CirclePictureHierarchy"/>
    <dgm:cxn modelId="{9F963B2A-17F5-4B4D-9291-19C5DD4AC5B4}" type="presParOf" srcId="{12519E94-44FF-4B24-98BF-D5DDA3C1F436}" destId="{E8FDDB96-8868-4576-A79C-568E3E1E37F8}" srcOrd="1" destOrd="0" presId="urn:microsoft.com/office/officeart/2009/layout/CirclePictureHierarchy"/>
    <dgm:cxn modelId="{178ED40D-F0FF-4284-9A23-04B84BD2BBA1}" type="presParOf" srcId="{E8FDDB96-8868-4576-A79C-568E3E1E37F8}" destId="{CCFE1764-1564-4BE3-8E87-07D0FDB2A605}" srcOrd="0" destOrd="0" presId="urn:microsoft.com/office/officeart/2009/layout/CirclePictureHierarchy"/>
    <dgm:cxn modelId="{B5D07ADB-F252-445A-8DC7-0156BC54001D}" type="presParOf" srcId="{CCFE1764-1564-4BE3-8E87-07D0FDB2A605}" destId="{6CF60DA9-F287-4CAD-AF8E-A0C62EAE1895}" srcOrd="0" destOrd="0" presId="urn:microsoft.com/office/officeart/2009/layout/CirclePictureHierarchy"/>
    <dgm:cxn modelId="{FFAFA790-21F4-4BC9-B171-A10628B6723E}" type="presParOf" srcId="{CCFE1764-1564-4BE3-8E87-07D0FDB2A605}" destId="{C5E09EEC-06E2-4D70-AF93-9D9AC455B4E3}" srcOrd="1" destOrd="0" presId="urn:microsoft.com/office/officeart/2009/layout/CirclePictureHierarchy"/>
    <dgm:cxn modelId="{B7E65D3B-82ED-4DE0-BC5E-8D28B13AFC64}" type="presParOf" srcId="{E8FDDB96-8868-4576-A79C-568E3E1E37F8}" destId="{DF71AC1F-323D-4C35-8A22-168A53909445}" srcOrd="1" destOrd="0" presId="urn:microsoft.com/office/officeart/2009/layout/CirclePictureHierarchy"/>
    <dgm:cxn modelId="{34BD51BF-1CBC-4A6A-AFA3-685CF65B3C4C}" type="presParOf" srcId="{12519E94-44FF-4B24-98BF-D5DDA3C1F436}" destId="{B8E40F82-8B7D-4E29-92C0-28A21C6071E2}" srcOrd="2" destOrd="0" presId="urn:microsoft.com/office/officeart/2009/layout/CirclePictureHierarchy"/>
    <dgm:cxn modelId="{2D0CC0E8-9639-4EAD-8409-41A6615F4F55}" type="presParOf" srcId="{12519E94-44FF-4B24-98BF-D5DDA3C1F436}" destId="{18571A11-E3D5-428D-98D5-5F353D8794F9}" srcOrd="3" destOrd="0" presId="urn:microsoft.com/office/officeart/2009/layout/CirclePictureHierarchy"/>
    <dgm:cxn modelId="{A391CFC7-DEA6-4985-BBF6-DE942D8CE702}" type="presParOf" srcId="{18571A11-E3D5-428D-98D5-5F353D8794F9}" destId="{B838A533-1622-464B-AD72-7496E1691AA1}" srcOrd="0" destOrd="0" presId="urn:microsoft.com/office/officeart/2009/layout/CirclePictureHierarchy"/>
    <dgm:cxn modelId="{1329F6B7-607F-4ACA-8E08-39D9F7FA722F}" type="presParOf" srcId="{B838A533-1622-464B-AD72-7496E1691AA1}" destId="{F8546FD8-EEE1-48AF-9DCF-D7199659C6C5}" srcOrd="0" destOrd="0" presId="urn:microsoft.com/office/officeart/2009/layout/CirclePictureHierarchy"/>
    <dgm:cxn modelId="{106FB671-D429-425C-86E0-2A8929332CD8}" type="presParOf" srcId="{B838A533-1622-464B-AD72-7496E1691AA1}" destId="{C2A41236-34F7-43F3-A092-0608AF388A67}" srcOrd="1" destOrd="0" presId="urn:microsoft.com/office/officeart/2009/layout/CirclePictureHierarchy"/>
    <dgm:cxn modelId="{31836AE4-D320-43CF-B224-936D6E02C166}" type="presParOf" srcId="{18571A11-E3D5-428D-98D5-5F353D8794F9}" destId="{4E4CCE79-B634-4D6D-9471-1D32102C1E4F}" srcOrd="1" destOrd="0" presId="urn:microsoft.com/office/officeart/2009/layout/CirclePictureHierarchy"/>
    <dgm:cxn modelId="{F890EC3A-5AA4-4967-A78E-E7BD053A23A4}" type="presParOf" srcId="{B9F7C72D-335B-4464-8B62-FC3AE0AF4727}" destId="{24C55FF1-F197-472C-A19F-1DE894A4A0A5}" srcOrd="2" destOrd="0" presId="urn:microsoft.com/office/officeart/2009/layout/CirclePictureHierarchy"/>
    <dgm:cxn modelId="{7AE2AC70-D5AD-4063-BE20-B2FCEFA3FFFE}" type="presParOf" srcId="{B9F7C72D-335B-4464-8B62-FC3AE0AF4727}" destId="{09890682-2E6D-4BD1-8E2F-BEB233F8DD6A}" srcOrd="3" destOrd="0" presId="urn:microsoft.com/office/officeart/2009/layout/CirclePictureHierarchy"/>
    <dgm:cxn modelId="{B070ABC7-8656-4637-89B1-509C30A457E0}" type="presParOf" srcId="{09890682-2E6D-4BD1-8E2F-BEB233F8DD6A}" destId="{8701FD24-51D3-4FE4-85B5-299150E2D56D}" srcOrd="0" destOrd="0" presId="urn:microsoft.com/office/officeart/2009/layout/CirclePictureHierarchy"/>
    <dgm:cxn modelId="{09BAE834-6767-4B68-9851-3C250E320447}" type="presParOf" srcId="{8701FD24-51D3-4FE4-85B5-299150E2D56D}" destId="{82FB20DB-EA2A-4DB9-9D27-5A019E7E72B9}" srcOrd="0" destOrd="0" presId="urn:microsoft.com/office/officeart/2009/layout/CirclePictureHierarchy"/>
    <dgm:cxn modelId="{1A3E76E8-D527-42AB-880B-85CB8CE681AC}" type="presParOf" srcId="{8701FD24-51D3-4FE4-85B5-299150E2D56D}" destId="{CFFB8233-3E74-4734-92D8-4F180132B43F}" srcOrd="1" destOrd="0" presId="urn:microsoft.com/office/officeart/2009/layout/CirclePictureHierarchy"/>
    <dgm:cxn modelId="{63A4143D-0026-4206-9A79-6E38CC89932C}" type="presParOf" srcId="{09890682-2E6D-4BD1-8E2F-BEB233F8DD6A}" destId="{454E6E51-4916-46C8-8B8A-32559E3CCAC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55FF1-F197-472C-A19F-1DE894A4A0A5}">
      <dsp:nvSpPr>
        <dsp:cNvPr id="0" name=""/>
        <dsp:cNvSpPr/>
      </dsp:nvSpPr>
      <dsp:spPr>
        <a:xfrm>
          <a:off x="4891444" y="794172"/>
          <a:ext cx="1435824" cy="241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66"/>
              </a:lnTo>
              <a:lnTo>
                <a:pt x="1435824" y="121566"/>
              </a:lnTo>
              <a:lnTo>
                <a:pt x="1435824" y="2412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40F82-8B7D-4E29-92C0-28A21C6071E2}">
      <dsp:nvSpPr>
        <dsp:cNvPr id="0" name=""/>
        <dsp:cNvSpPr/>
      </dsp:nvSpPr>
      <dsp:spPr>
        <a:xfrm>
          <a:off x="4221392" y="1801163"/>
          <a:ext cx="1052937" cy="241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66"/>
              </a:lnTo>
              <a:lnTo>
                <a:pt x="1052937" y="121566"/>
              </a:lnTo>
              <a:lnTo>
                <a:pt x="1052937" y="24121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2753A-CB11-4680-9896-292C5C13AE85}">
      <dsp:nvSpPr>
        <dsp:cNvPr id="0" name=""/>
        <dsp:cNvSpPr/>
      </dsp:nvSpPr>
      <dsp:spPr>
        <a:xfrm>
          <a:off x="3168454" y="1801163"/>
          <a:ext cx="1052937" cy="241218"/>
        </a:xfrm>
        <a:custGeom>
          <a:avLst/>
          <a:gdLst/>
          <a:ahLst/>
          <a:cxnLst/>
          <a:rect l="0" t="0" r="0" b="0"/>
          <a:pathLst>
            <a:path>
              <a:moveTo>
                <a:pt x="1052937" y="0"/>
              </a:moveTo>
              <a:lnTo>
                <a:pt x="1052937" y="121566"/>
              </a:lnTo>
              <a:lnTo>
                <a:pt x="0" y="121566"/>
              </a:lnTo>
              <a:lnTo>
                <a:pt x="0" y="24121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17FB9-58EB-45BF-8CE9-FA34A455E8F9}">
      <dsp:nvSpPr>
        <dsp:cNvPr id="0" name=""/>
        <dsp:cNvSpPr/>
      </dsp:nvSpPr>
      <dsp:spPr>
        <a:xfrm>
          <a:off x="4221392" y="794172"/>
          <a:ext cx="670051" cy="241218"/>
        </a:xfrm>
        <a:custGeom>
          <a:avLst/>
          <a:gdLst/>
          <a:ahLst/>
          <a:cxnLst/>
          <a:rect l="0" t="0" r="0" b="0"/>
          <a:pathLst>
            <a:path>
              <a:moveTo>
                <a:pt x="670051" y="0"/>
              </a:moveTo>
              <a:lnTo>
                <a:pt x="670051" y="121566"/>
              </a:lnTo>
              <a:lnTo>
                <a:pt x="0" y="121566"/>
              </a:lnTo>
              <a:lnTo>
                <a:pt x="0" y="2412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688B0-D08F-4335-9CC1-05B0A5E1BB6B}">
      <dsp:nvSpPr>
        <dsp:cNvPr id="0" name=""/>
        <dsp:cNvSpPr/>
      </dsp:nvSpPr>
      <dsp:spPr>
        <a:xfrm>
          <a:off x="4508557" y="28399"/>
          <a:ext cx="765773" cy="7657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C0198A-5EF3-464C-B9F2-7280AA1C45E1}">
      <dsp:nvSpPr>
        <dsp:cNvPr id="0" name=""/>
        <dsp:cNvSpPr/>
      </dsp:nvSpPr>
      <dsp:spPr>
        <a:xfrm>
          <a:off x="3726350" y="26484"/>
          <a:ext cx="4244618" cy="76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			   Operación de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			Venta o compra</a:t>
          </a:r>
          <a:endParaRPr lang="es-ES" sz="1100" kern="1200" dirty="0"/>
        </a:p>
      </dsp:txBody>
      <dsp:txXfrm>
        <a:off x="3726350" y="26484"/>
        <a:ext cx="4244618" cy="765773"/>
      </dsp:txXfrm>
    </dsp:sp>
    <dsp:sp modelId="{B91653BA-0742-466F-8BE9-21C1F6EAA4C0}">
      <dsp:nvSpPr>
        <dsp:cNvPr id="0" name=""/>
        <dsp:cNvSpPr/>
      </dsp:nvSpPr>
      <dsp:spPr>
        <a:xfrm>
          <a:off x="3838506" y="1035390"/>
          <a:ext cx="765773" cy="76577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87581F-0C12-47B3-A0C0-4EBEE5B5546C}">
      <dsp:nvSpPr>
        <dsp:cNvPr id="0" name=""/>
        <dsp:cNvSpPr/>
      </dsp:nvSpPr>
      <dsp:spPr>
        <a:xfrm>
          <a:off x="4604279" y="1033476"/>
          <a:ext cx="1148659" cy="76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Gravado con IVA</a:t>
          </a:r>
          <a:endParaRPr lang="es-ES" sz="1100" kern="1200" dirty="0"/>
        </a:p>
      </dsp:txBody>
      <dsp:txXfrm>
        <a:off x="4604279" y="1033476"/>
        <a:ext cx="1148659" cy="765773"/>
      </dsp:txXfrm>
    </dsp:sp>
    <dsp:sp modelId="{6CF60DA9-F287-4CAD-AF8E-A0C62EAE1895}">
      <dsp:nvSpPr>
        <dsp:cNvPr id="0" name=""/>
        <dsp:cNvSpPr/>
      </dsp:nvSpPr>
      <dsp:spPr>
        <a:xfrm>
          <a:off x="2785568" y="2042382"/>
          <a:ext cx="765773" cy="76577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E09EEC-06E2-4D70-AF93-9D9AC455B4E3}">
      <dsp:nvSpPr>
        <dsp:cNvPr id="0" name=""/>
        <dsp:cNvSpPr/>
      </dsp:nvSpPr>
      <dsp:spPr>
        <a:xfrm>
          <a:off x="3551341" y="2040467"/>
          <a:ext cx="1148659" cy="76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Importe </a:t>
          </a:r>
          <a:r>
            <a:rPr lang="es-ES" sz="1100" kern="1200" dirty="0" smtClean="0"/>
            <a:t>(IVA incluido)</a:t>
          </a:r>
          <a:endParaRPr lang="es-ES" sz="1100" kern="1200" dirty="0"/>
        </a:p>
      </dsp:txBody>
      <dsp:txXfrm>
        <a:off x="3551341" y="2040467"/>
        <a:ext cx="1148659" cy="765773"/>
      </dsp:txXfrm>
    </dsp:sp>
    <dsp:sp modelId="{F8546FD8-EEE1-48AF-9DCF-D7199659C6C5}">
      <dsp:nvSpPr>
        <dsp:cNvPr id="0" name=""/>
        <dsp:cNvSpPr/>
      </dsp:nvSpPr>
      <dsp:spPr>
        <a:xfrm>
          <a:off x="4891444" y="2042382"/>
          <a:ext cx="765773" cy="76577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A41236-34F7-43F3-A092-0608AF388A67}">
      <dsp:nvSpPr>
        <dsp:cNvPr id="0" name=""/>
        <dsp:cNvSpPr/>
      </dsp:nvSpPr>
      <dsp:spPr>
        <a:xfrm>
          <a:off x="5657217" y="2040467"/>
          <a:ext cx="1148659" cy="76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Importe (+IVA)</a:t>
          </a:r>
          <a:endParaRPr lang="es-ES" sz="1100" kern="1200" dirty="0"/>
        </a:p>
      </dsp:txBody>
      <dsp:txXfrm>
        <a:off x="5657217" y="2040467"/>
        <a:ext cx="1148659" cy="765773"/>
      </dsp:txXfrm>
    </dsp:sp>
    <dsp:sp modelId="{82FB20DB-EA2A-4DB9-9D27-5A019E7E72B9}">
      <dsp:nvSpPr>
        <dsp:cNvPr id="0" name=""/>
        <dsp:cNvSpPr/>
      </dsp:nvSpPr>
      <dsp:spPr>
        <a:xfrm>
          <a:off x="5944382" y="1035390"/>
          <a:ext cx="765773" cy="76577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FB8233-3E74-4734-92D8-4F180132B43F}">
      <dsp:nvSpPr>
        <dsp:cNvPr id="0" name=""/>
        <dsp:cNvSpPr/>
      </dsp:nvSpPr>
      <dsp:spPr>
        <a:xfrm>
          <a:off x="6710155" y="1033476"/>
          <a:ext cx="1148659" cy="76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No gravado con </a:t>
          </a:r>
          <a:r>
            <a:rPr lang="es-ES" sz="1100" kern="1200" dirty="0" smtClean="0"/>
            <a:t>IVA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Importe (sin IVA)</a:t>
          </a:r>
          <a:endParaRPr lang="es-ES" sz="1100" kern="1200" dirty="0"/>
        </a:p>
      </dsp:txBody>
      <dsp:txXfrm>
        <a:off x="6710155" y="1033476"/>
        <a:ext cx="1148659" cy="765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628" y="1855894"/>
            <a:ext cx="9901646" cy="1646302"/>
          </a:xfrm>
        </p:spPr>
        <p:txBody>
          <a:bodyPr/>
          <a:lstStyle/>
          <a:p>
            <a:r>
              <a:rPr lang="es-ES" dirty="0" smtClean="0"/>
              <a:t>Lo que tengo que saber del 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1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77435"/>
            <a:ext cx="9093683" cy="1320800"/>
          </a:xfrm>
        </p:spPr>
        <p:txBody>
          <a:bodyPr/>
          <a:lstStyle/>
          <a:p>
            <a:r>
              <a:rPr lang="es-ES" dirty="0" smtClean="0"/>
              <a:t>4 – Preparación de la posición del IVA a fin de mes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3013" y="2320749"/>
            <a:ext cx="9642324" cy="3766542"/>
          </a:xfrm>
        </p:spPr>
        <p:txBody>
          <a:bodyPr>
            <a:normAutofit/>
          </a:bodyPr>
          <a:lstStyle/>
          <a:p>
            <a:r>
              <a:rPr lang="es-ES" dirty="0" smtClean="0"/>
              <a:t>Situaciones:</a:t>
            </a:r>
          </a:p>
          <a:p>
            <a:pPr marL="457200" lvl="1" indent="0">
              <a:buNone/>
            </a:pPr>
            <a:r>
              <a:rPr lang="es-ES" sz="2000" dirty="0" smtClean="0"/>
              <a:t>1) </a:t>
            </a:r>
            <a:r>
              <a:rPr lang="el-GR" sz="2000" dirty="0" smtClean="0"/>
              <a:t>Σ</a:t>
            </a:r>
            <a:r>
              <a:rPr lang="es-ES" sz="2000" dirty="0" smtClean="0"/>
              <a:t> IVA DF &gt; </a:t>
            </a:r>
            <a:r>
              <a:rPr lang="el-GR" sz="2000" dirty="0"/>
              <a:t>Σ</a:t>
            </a:r>
            <a:r>
              <a:rPr lang="es-ES" sz="2000" dirty="0"/>
              <a:t> IVA C</a:t>
            </a:r>
            <a:r>
              <a:rPr lang="es-ES" sz="2000" dirty="0" smtClean="0"/>
              <a:t>F 	 </a:t>
            </a:r>
            <a:r>
              <a:rPr lang="el-GR" sz="2000" dirty="0" smtClean="0"/>
              <a:t> </a:t>
            </a:r>
            <a:r>
              <a:rPr lang="es-ES" sz="2000" dirty="0" smtClean="0"/>
              <a:t>“IVA Saldo a pagar”, que es una cuenta de Pasivo </a:t>
            </a:r>
          </a:p>
          <a:p>
            <a:pPr marL="457200" lvl="1" indent="0">
              <a:buNone/>
            </a:pPr>
            <a:r>
              <a:rPr lang="es-ES" sz="2000" dirty="0"/>
              <a:t>	</a:t>
            </a:r>
            <a:r>
              <a:rPr lang="es-ES" sz="1400" i="1" dirty="0">
                <a:solidFill>
                  <a:srgbClr val="FF0000"/>
                </a:solidFill>
              </a:rPr>
              <a:t>Este saldo se ingresa a la AFIP </a:t>
            </a:r>
            <a:r>
              <a:rPr lang="es-ES" sz="1400" i="1" dirty="0" smtClean="0">
                <a:solidFill>
                  <a:srgbClr val="FF0000"/>
                </a:solidFill>
              </a:rPr>
              <a:t>, </a:t>
            </a:r>
            <a:r>
              <a:rPr lang="es-ES" sz="1400" i="1" dirty="0" smtClean="0">
                <a:solidFill>
                  <a:srgbClr val="FF0000"/>
                </a:solidFill>
              </a:rPr>
              <a:t>pero </a:t>
            </a:r>
            <a:r>
              <a:rPr lang="es-ES" sz="1400" i="1" dirty="0" smtClean="0">
                <a:solidFill>
                  <a:srgbClr val="FF0000"/>
                </a:solidFill>
              </a:rPr>
              <a:t>antes  de </a:t>
            </a:r>
            <a:r>
              <a:rPr lang="es-ES" sz="1400" i="1" dirty="0" smtClean="0">
                <a:solidFill>
                  <a:srgbClr val="FF0000"/>
                </a:solidFill>
              </a:rPr>
              <a:t>ingresarlo </a:t>
            </a:r>
            <a:r>
              <a:rPr lang="es-ES" sz="1400" i="1" dirty="0" smtClean="0">
                <a:solidFill>
                  <a:srgbClr val="FF0000"/>
                </a:solidFill>
              </a:rPr>
              <a:t>se debe verificar que no haya un saldo a favor del contribuyente del mes anterior, que de haber, se debe restar e ingresar a la AFIP la diferencia.</a:t>
            </a:r>
          </a:p>
          <a:p>
            <a:pPr marL="457200" lvl="1" indent="0">
              <a:buNone/>
            </a:pPr>
            <a:endParaRPr lang="es-ES" sz="1400" i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s-ES" sz="2000" dirty="0" smtClean="0"/>
              <a:t>2) </a:t>
            </a:r>
            <a:r>
              <a:rPr lang="el-GR" sz="2000" dirty="0" smtClean="0"/>
              <a:t>Σ</a:t>
            </a:r>
            <a:r>
              <a:rPr lang="es-ES" sz="2000" dirty="0" smtClean="0"/>
              <a:t> </a:t>
            </a:r>
            <a:r>
              <a:rPr lang="es-ES" sz="2000" dirty="0"/>
              <a:t>IVA C</a:t>
            </a:r>
            <a:r>
              <a:rPr lang="es-ES" sz="2000" dirty="0" smtClean="0"/>
              <a:t>F </a:t>
            </a:r>
            <a:r>
              <a:rPr lang="es-ES" sz="2000" dirty="0"/>
              <a:t>&gt; </a:t>
            </a:r>
            <a:r>
              <a:rPr lang="el-GR" sz="2000" dirty="0"/>
              <a:t>Σ</a:t>
            </a:r>
            <a:r>
              <a:rPr lang="es-ES" sz="2000" dirty="0"/>
              <a:t> IVA </a:t>
            </a:r>
            <a:r>
              <a:rPr lang="es-ES" sz="2000" dirty="0" smtClean="0"/>
              <a:t>DF 	 “IVA Saldo </a:t>
            </a:r>
            <a:r>
              <a:rPr lang="es-ES" sz="2000" dirty="0"/>
              <a:t>a </a:t>
            </a:r>
            <a:r>
              <a:rPr lang="es-ES" sz="2000" dirty="0" smtClean="0"/>
              <a:t>favor”, pues es a favor del contribuyente, y se trata de una cuenta de Activo</a:t>
            </a:r>
            <a:endParaRPr lang="es-ES" sz="2000" dirty="0"/>
          </a:p>
          <a:p>
            <a:pPr marL="857250" lvl="2" indent="0">
              <a:buNone/>
            </a:pPr>
            <a:r>
              <a:rPr lang="es-ES" sz="1200" i="1" dirty="0" smtClean="0">
                <a:solidFill>
                  <a:srgbClr val="FF0000"/>
                </a:solidFill>
              </a:rPr>
              <a:t>Si hubiese un saldo a favor del contribuyente del mes anterior, este saldo se suma y el acumulado queda como IVA Saldo a favor para el mes siguiente.</a:t>
            </a:r>
            <a:endParaRPr lang="es-ES" sz="1200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487757" y="2934704"/>
            <a:ext cx="313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3370204" y="4659084"/>
            <a:ext cx="313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77435"/>
            <a:ext cx="10987797" cy="1320800"/>
          </a:xfrm>
        </p:spPr>
        <p:txBody>
          <a:bodyPr/>
          <a:lstStyle/>
          <a:p>
            <a:r>
              <a:rPr lang="es-ES" dirty="0" smtClean="0"/>
              <a:t>5 – Registrar la posición del IVA a fin de mes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1436484"/>
            <a:ext cx="11301306" cy="542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Registro contable</a:t>
            </a:r>
          </a:p>
          <a:p>
            <a:pPr marL="0" indent="0">
              <a:buNone/>
            </a:pPr>
            <a:r>
              <a:rPr lang="es-ES" sz="1200" b="1" u="sng" dirty="0" smtClean="0"/>
              <a:t>Ejemplo 1 </a:t>
            </a:r>
            <a:r>
              <a:rPr lang="es-ES" sz="1200" dirty="0" smtClean="0"/>
              <a:t>-  </a:t>
            </a:r>
          </a:p>
          <a:p>
            <a:pPr marL="0" indent="0">
              <a:buNone/>
            </a:pPr>
            <a:r>
              <a:rPr lang="es-ES" sz="1200" dirty="0" smtClean="0"/>
              <a:t>Supongamos que la sumatoria del IVA DF del periodo fue de $ 900 (surge del mayor IVA DF) y que la sumatoria del IVA CF del periodo fue de $700 (surge del mayor IVA CF), a su vez cuenta con un saldo a favor del periodo anterior de $50 (surge del mayor IVA Saldo a favor). ¿Cómo queda el asiento de fin de mes?</a:t>
            </a:r>
          </a:p>
          <a:p>
            <a:pPr marL="0" indent="0">
              <a:buNone/>
            </a:pPr>
            <a:r>
              <a:rPr lang="es-ES" sz="1200" dirty="0" smtClean="0"/>
              <a:t>P-      IVA DF                        900</a:t>
            </a:r>
          </a:p>
          <a:p>
            <a:pPr marL="0" indent="0">
              <a:buNone/>
            </a:pPr>
            <a:r>
              <a:rPr lang="es-ES" sz="1200" dirty="0" smtClean="0"/>
              <a:t>A-      IVA CF                                 700</a:t>
            </a:r>
          </a:p>
          <a:p>
            <a:pPr marL="0" indent="0">
              <a:buNone/>
            </a:pPr>
            <a:r>
              <a:rPr lang="es-ES" sz="1200" dirty="0" smtClean="0"/>
              <a:t>A-      IVA SALDO A FAVOR                50</a:t>
            </a:r>
          </a:p>
          <a:p>
            <a:pPr marL="0" indent="0">
              <a:buNone/>
            </a:pPr>
            <a:r>
              <a:rPr lang="es-ES" sz="1200" dirty="0" smtClean="0"/>
              <a:t>P+      IVA SALDO A PAGAR             150</a:t>
            </a:r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r>
              <a:rPr lang="es-ES" sz="1200" b="1" u="sng" dirty="0"/>
              <a:t>Ejemplo </a:t>
            </a:r>
            <a:r>
              <a:rPr lang="es-ES" sz="1200" b="1" u="sng" dirty="0" smtClean="0"/>
              <a:t>2 </a:t>
            </a:r>
            <a:r>
              <a:rPr lang="es-ES" sz="1200" b="1" u="sng" dirty="0"/>
              <a:t>- </a:t>
            </a:r>
            <a:r>
              <a:rPr lang="es-ES" sz="1200" dirty="0"/>
              <a:t>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smtClean="0"/>
              <a:t>Supongamos </a:t>
            </a:r>
            <a:r>
              <a:rPr lang="es-ES" sz="1200" dirty="0"/>
              <a:t>que la sumatoria del IVA DF del periodo fue de $ 900 (surge del mayor IVA DF) y que la sumatoria del IVA CF del periodo fue de </a:t>
            </a:r>
            <a:r>
              <a:rPr lang="es-ES" sz="1200" dirty="0" smtClean="0"/>
              <a:t>$1.000 </a:t>
            </a:r>
            <a:r>
              <a:rPr lang="es-ES" sz="1200" dirty="0"/>
              <a:t>(surge del mayor IVA CF), a su vez cuenta con un saldo a favor del periodo anterior de $50 (surge del mayor IVA Saldo a favor). ¿Cómo queda el asiento de fin de mes?</a:t>
            </a:r>
          </a:p>
          <a:p>
            <a:pPr marL="0" indent="0">
              <a:buNone/>
            </a:pPr>
            <a:r>
              <a:rPr lang="es-ES" sz="1200" dirty="0"/>
              <a:t>P-      IVA DF               </a:t>
            </a:r>
            <a:r>
              <a:rPr lang="es-ES" sz="1200" dirty="0" smtClean="0"/>
              <a:t>            900</a:t>
            </a:r>
            <a:endParaRPr lang="es-ES" sz="1200" dirty="0"/>
          </a:p>
          <a:p>
            <a:pPr marL="0" indent="0">
              <a:buNone/>
            </a:pPr>
            <a:r>
              <a:rPr lang="es-ES" sz="1200" dirty="0"/>
              <a:t>A-      IVA CF                             </a:t>
            </a:r>
            <a:r>
              <a:rPr lang="es-ES" sz="1200" dirty="0" smtClean="0"/>
              <a:t>      1000</a:t>
            </a:r>
            <a:endParaRPr lang="es-ES" sz="1200" dirty="0"/>
          </a:p>
          <a:p>
            <a:pPr marL="0" indent="0">
              <a:buNone/>
            </a:pPr>
            <a:r>
              <a:rPr lang="es-ES" sz="1200" dirty="0" smtClean="0"/>
              <a:t>A+      </a:t>
            </a:r>
            <a:r>
              <a:rPr lang="es-ES" sz="1200" dirty="0"/>
              <a:t>IVA SALDO A FAVOR    </a:t>
            </a:r>
            <a:r>
              <a:rPr lang="es-ES" sz="1200" dirty="0" smtClean="0"/>
              <a:t>    100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 smtClean="0"/>
              <a:t>Y el nuevo </a:t>
            </a:r>
            <a:r>
              <a:rPr lang="es-ES" sz="1200" dirty="0" smtClean="0"/>
              <a:t>saldo en el mayor </a:t>
            </a:r>
            <a:r>
              <a:rPr lang="es-ES" sz="1200" dirty="0" smtClean="0"/>
              <a:t>de IVA SALDO A FAVOR es de 150 (50 del saldo anterior y 100 de este periodo)</a:t>
            </a:r>
            <a:endParaRPr lang="es-ES" sz="1200" dirty="0"/>
          </a:p>
          <a:p>
            <a:pPr marL="0" indent="0">
              <a:buNone/>
            </a:pPr>
            <a:endParaRPr lang="es-ES" sz="1200" dirty="0" smtClean="0"/>
          </a:p>
        </p:txBody>
      </p:sp>
    </p:spTree>
    <p:extLst>
      <p:ext uri="{BB962C8B-B14F-4D97-AF65-F5344CB8AC3E}">
        <p14:creationId xmlns:p14="http://schemas.microsoft.com/office/powerpoint/2010/main" val="24531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6 - Análisis integrador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00" y="1930400"/>
            <a:ext cx="6311247" cy="4084825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7328847" y="2327365"/>
            <a:ext cx="395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7301551" y="3041892"/>
            <a:ext cx="423081" cy="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983941" y="2067631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ACTIVO</a:t>
            </a:r>
            <a:endParaRPr lang="es-419" dirty="0"/>
          </a:p>
        </p:txBody>
      </p:sp>
      <p:sp>
        <p:nvSpPr>
          <p:cNvPr id="8" name="CuadroTexto 7"/>
          <p:cNvSpPr txBox="1"/>
          <p:nvPr/>
        </p:nvSpPr>
        <p:spPr>
          <a:xfrm>
            <a:off x="7983941" y="2857226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PASIVO</a:t>
            </a:r>
            <a:endParaRPr lang="es-419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879669" y="1445018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Mes 1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103223" y="1445018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Mes 2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313714" y="1445018"/>
            <a:ext cx="79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Mes 3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900057" y="4937760"/>
            <a:ext cx="566057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1- ¿Qué es el IVA?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98886"/>
            <a:ext cx="8596668" cy="3880773"/>
          </a:xfrm>
        </p:spPr>
        <p:txBody>
          <a:bodyPr/>
          <a:lstStyle/>
          <a:p>
            <a:r>
              <a:rPr lang="es-AR" dirty="0"/>
              <a:t>Concepto general: </a:t>
            </a:r>
            <a:r>
              <a:rPr lang="es-AR" dirty="0" smtClean="0"/>
              <a:t>Es un impuesto al consumo.  Grava </a:t>
            </a:r>
            <a:r>
              <a:rPr lang="es-AR" dirty="0"/>
              <a:t>la venta de cosas muebles, locaciones, servicios, cuando se realicen con habitualidad.</a:t>
            </a:r>
          </a:p>
          <a:p>
            <a:r>
              <a:rPr lang="es-AR" dirty="0" smtClean="0"/>
              <a:t>El impuesto recae sobre el consumidor final, pero la AFIP hace la recaudación a través de los responsables inscriptos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 smtClean="0"/>
              <a:t>Los responsables inscriptos en el IVA generarán</a:t>
            </a:r>
            <a:endParaRPr lang="es-AR" dirty="0"/>
          </a:p>
          <a:p>
            <a:r>
              <a:rPr lang="es-AR" dirty="0"/>
              <a:t>Créditos fiscales: importes de IVA abonados en las compras</a:t>
            </a:r>
          </a:p>
          <a:p>
            <a:r>
              <a:rPr lang="es-AR" dirty="0"/>
              <a:t>Débitos fiscales: importes adeudados por las ventas realizadas.</a:t>
            </a:r>
          </a:p>
          <a:p>
            <a:r>
              <a:rPr lang="es-AR" dirty="0"/>
              <a:t>Posición fiscal mensual: saldo a favor o saldo a pagar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0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1919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2135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1847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1991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12224" y="6165305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2279576" y="620689"/>
            <a:ext cx="7772400" cy="874713"/>
          </a:xfrm>
        </p:spPr>
        <p:txBody>
          <a:bodyPr>
            <a:normAutofit fontScale="90000"/>
          </a:bodyPr>
          <a:lstStyle/>
          <a:p>
            <a:r>
              <a:rPr lang="es-AR" sz="2800" b="1" dirty="0"/>
              <a:t>Importes a considerar contablemente cuando se realiza una venta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135559" y="1495402"/>
            <a:ext cx="8363515" cy="537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>
                <a:latin typeface="Calibri" pitchFamily="34" charset="0"/>
              </a:rPr>
              <a:t> </a:t>
            </a:r>
            <a:r>
              <a:rPr lang="es-ES_tradnl" sz="2600" dirty="0">
                <a:latin typeface="Calibri" pitchFamily="34" charset="0"/>
              </a:rPr>
              <a:t>Total facturado = Precio de venta (P) + IVA</a:t>
            </a:r>
          </a:p>
          <a:p>
            <a:pPr>
              <a:spcBef>
                <a:spcPct val="50000"/>
              </a:spcBef>
            </a:pPr>
            <a:r>
              <a:rPr lang="es-ES_tradnl" sz="2600" dirty="0">
                <a:latin typeface="Calibri" pitchFamily="34" charset="0"/>
              </a:rPr>
              <a:t>O sea: P + IVA = P + P x 0,21= P x1,21</a:t>
            </a:r>
          </a:p>
          <a:p>
            <a:pPr>
              <a:spcBef>
                <a:spcPct val="50000"/>
              </a:spcBef>
            </a:pPr>
            <a:r>
              <a:rPr lang="es-ES_tradnl" sz="2600" dirty="0">
                <a:latin typeface="Calibri" pitchFamily="34" charset="0"/>
              </a:rPr>
              <a:t>Por lo tanto: P = (P + IVA) / 1,21</a:t>
            </a:r>
          </a:p>
          <a:p>
            <a:pPr>
              <a:spcBef>
                <a:spcPct val="50000"/>
              </a:spcBef>
            </a:pPr>
            <a:r>
              <a:rPr lang="es-ES_tradnl" sz="2600" dirty="0">
                <a:latin typeface="Calibri" pitchFamily="34" charset="0"/>
              </a:rPr>
              <a:t> </a:t>
            </a:r>
            <a:r>
              <a:rPr lang="es-ES_tradnl" sz="2600" dirty="0">
                <a:latin typeface="Calibri" pitchFamily="34" charset="0"/>
              </a:rPr>
              <a:t>                      IVA= P x 0,21</a:t>
            </a:r>
            <a:r>
              <a:rPr lang="es-ES_tradnl" sz="2600" u="sng" dirty="0">
                <a:latin typeface="Calibri" pitchFamily="34" charset="0"/>
              </a:rPr>
              <a:t>              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>
                <a:latin typeface="Calibri" pitchFamily="34" charset="0"/>
              </a:rPr>
              <a:t> P = Precio de venta (establecido por el ente, en principio, con un margen que genere una ganancia)</a:t>
            </a:r>
            <a:endParaRPr lang="es-ES_tradnl" sz="2600" dirty="0">
              <a:latin typeface="Calibri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>
                <a:latin typeface="Calibri" pitchFamily="34" charset="0"/>
              </a:rPr>
              <a:t> </a:t>
            </a:r>
            <a:r>
              <a:rPr lang="es-ES_tradnl" sz="2300" dirty="0">
                <a:latin typeface="Calibri" pitchFamily="34" charset="0"/>
              </a:rPr>
              <a:t>IVA </a:t>
            </a:r>
            <a:r>
              <a:rPr lang="es-ES_tradnl" sz="2300" dirty="0" smtClean="0">
                <a:latin typeface="Calibri" pitchFamily="34" charset="0"/>
              </a:rPr>
              <a:t>en la venta = </a:t>
            </a:r>
            <a:r>
              <a:rPr lang="es-ES_tradnl" sz="2300" dirty="0">
                <a:latin typeface="Calibri" pitchFamily="34" charset="0"/>
              </a:rPr>
              <a:t>Impuesto que se le debe al Fisco (IVA débito fiscal) = Pasivo</a:t>
            </a:r>
          </a:p>
          <a:p>
            <a:pPr algn="ctr">
              <a:spcBef>
                <a:spcPct val="50000"/>
              </a:spcBef>
            </a:pPr>
            <a:r>
              <a:rPr lang="es-ES_tradnl" sz="2300" b="1" i="1" dirty="0">
                <a:latin typeface="Calibri" pitchFamily="34" charset="0"/>
              </a:rPr>
              <a:t>El IVA DF es un pasivo. No es Venta. </a:t>
            </a:r>
            <a:endParaRPr lang="es-ES_tradnl" sz="23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_tradnl" sz="2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234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1919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2135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1847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1991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12224" y="6165305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2279576" y="620689"/>
            <a:ext cx="7772400" cy="874713"/>
          </a:xfrm>
        </p:spPr>
        <p:txBody>
          <a:bodyPr>
            <a:normAutofit fontScale="90000"/>
          </a:bodyPr>
          <a:lstStyle/>
          <a:p>
            <a:r>
              <a:rPr lang="es-AR" sz="2800" b="1" dirty="0"/>
              <a:t>Importes a considerar contablemente cuando se realiza </a:t>
            </a:r>
            <a:r>
              <a:rPr lang="es-AR" sz="2800" b="1"/>
              <a:t>una compra</a:t>
            </a:r>
            <a:endParaRPr lang="es-AR" sz="2800" b="1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135559" y="1399142"/>
            <a:ext cx="836351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>
                <a:latin typeface="Calibri" pitchFamily="34" charset="0"/>
              </a:rPr>
              <a:t> </a:t>
            </a:r>
            <a:r>
              <a:rPr lang="es-ES_tradnl" sz="2600" dirty="0">
                <a:latin typeface="Calibri" pitchFamily="34" charset="0"/>
              </a:rPr>
              <a:t>Total facturado = Precio de compra (P) + IVA</a:t>
            </a:r>
          </a:p>
          <a:p>
            <a:pPr>
              <a:spcBef>
                <a:spcPct val="50000"/>
              </a:spcBef>
            </a:pPr>
            <a:r>
              <a:rPr lang="es-ES_tradnl" sz="2600" dirty="0">
                <a:latin typeface="Calibri" pitchFamily="34" charset="0"/>
              </a:rPr>
              <a:t>O </a:t>
            </a:r>
            <a:r>
              <a:rPr lang="es-ES_tradnl" sz="2600" dirty="0">
                <a:latin typeface="Calibri" pitchFamily="34" charset="0"/>
              </a:rPr>
              <a:t>sea: P + IVA = P + P x 0,21= P x1,21</a:t>
            </a:r>
          </a:p>
          <a:p>
            <a:pPr>
              <a:spcBef>
                <a:spcPct val="50000"/>
              </a:spcBef>
            </a:pPr>
            <a:r>
              <a:rPr lang="es-ES_tradnl" sz="2600" dirty="0">
                <a:latin typeface="Calibri" pitchFamily="34" charset="0"/>
              </a:rPr>
              <a:t>Por lo tanto: P = (P + IVA) / 1,21</a:t>
            </a:r>
          </a:p>
          <a:p>
            <a:pPr>
              <a:spcBef>
                <a:spcPct val="50000"/>
              </a:spcBef>
            </a:pPr>
            <a:r>
              <a:rPr lang="es-ES_tradnl" sz="2600" dirty="0">
                <a:latin typeface="Calibri" pitchFamily="34" charset="0"/>
              </a:rPr>
              <a:t>                       IVA= P x 0,21</a:t>
            </a:r>
            <a:r>
              <a:rPr lang="es-ES_tradnl" sz="2600" u="sng" dirty="0">
                <a:latin typeface="Calibri" pitchFamily="34" charset="0"/>
              </a:rPr>
              <a:t>              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>
                <a:latin typeface="Calibri" pitchFamily="34" charset="0"/>
              </a:rPr>
              <a:t>Costo </a:t>
            </a:r>
            <a:r>
              <a:rPr lang="es-ES_tradnl" sz="2600" dirty="0">
                <a:latin typeface="Calibri" pitchFamily="34" charset="0"/>
              </a:rPr>
              <a:t>de la compra </a:t>
            </a:r>
            <a:r>
              <a:rPr lang="es-ES_tradnl" sz="2000" dirty="0">
                <a:latin typeface="Calibri" pitchFamily="34" charset="0"/>
              </a:rPr>
              <a:t>(precio de compra </a:t>
            </a:r>
            <a:r>
              <a:rPr lang="es-ES_tradnl" sz="2000" dirty="0">
                <a:latin typeface="Calibri" pitchFamily="34" charset="0"/>
              </a:rPr>
              <a:t>contado+ </a:t>
            </a:r>
            <a:r>
              <a:rPr lang="es-ES_tradnl" sz="2000" dirty="0">
                <a:latin typeface="Calibri" pitchFamily="34" charset="0"/>
              </a:rPr>
              <a:t>gastos necesarios)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_tradnl" sz="2600" dirty="0" smtClean="0">
                <a:latin typeface="Calibri" pitchFamily="34" charset="0"/>
              </a:rPr>
              <a:t> IVA en la compra = Impuesto recuperable (IVA Crédito Fiscal) = Activo</a:t>
            </a:r>
          </a:p>
          <a:p>
            <a:pPr algn="ctr">
              <a:spcBef>
                <a:spcPct val="50000"/>
              </a:spcBef>
            </a:pPr>
            <a:r>
              <a:rPr lang="es-ES_tradnl" sz="2600" b="1" i="1" dirty="0" smtClean="0">
                <a:latin typeface="Calibri" pitchFamily="34" charset="0"/>
              </a:rPr>
              <a:t>El </a:t>
            </a:r>
            <a:r>
              <a:rPr lang="es-ES_tradnl" sz="2600" b="1" i="1" dirty="0">
                <a:latin typeface="Calibri" pitchFamily="34" charset="0"/>
              </a:rPr>
              <a:t>IVA CF es un crédito. </a:t>
            </a:r>
            <a:r>
              <a:rPr lang="es-ES_tradnl" sz="2600" b="1" i="1" dirty="0">
                <a:latin typeface="Calibri" pitchFamily="34" charset="0"/>
              </a:rPr>
              <a:t>No forma parte del costo del bien o servicio adquirido</a:t>
            </a:r>
            <a:endParaRPr lang="es-ES_tradnl" sz="2600" b="1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151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2 - ¿Cómo voy a encontrar las operaciones en la ejercitación?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primer lugar, utilizaremos siempre la alícuota (tasa) del 21% para simplificar las operaciones.</a:t>
            </a:r>
          </a:p>
          <a:p>
            <a:r>
              <a:rPr lang="es-ES" dirty="0" smtClean="0"/>
              <a:t>Los enunciados los encontrarán así:</a:t>
            </a:r>
          </a:p>
          <a:p>
            <a:pPr marL="457200" lvl="1" indent="0">
              <a:buNone/>
            </a:pP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24862121"/>
              </p:ext>
            </p:extLst>
          </p:nvPr>
        </p:nvGraphicFramePr>
        <p:xfrm>
          <a:off x="-515258" y="3605349"/>
          <a:ext cx="10756538" cy="28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7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72060" cy="1320800"/>
          </a:xfrm>
        </p:spPr>
        <p:txBody>
          <a:bodyPr/>
          <a:lstStyle/>
          <a:p>
            <a:r>
              <a:rPr lang="es-ES" dirty="0" smtClean="0"/>
              <a:t>2.1 ¿Qué pasa cuando tiene el IVA incluido?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55195"/>
            <a:ext cx="8596668" cy="512848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Tengo que tomar el importe final y lo divido por 1,21 para obtener el importe sin IVA.</a:t>
            </a:r>
          </a:p>
          <a:p>
            <a:endParaRPr lang="es-ES" dirty="0"/>
          </a:p>
          <a:p>
            <a:r>
              <a:rPr lang="es-ES" dirty="0" smtClean="0"/>
              <a:t>Luego para saber cuánto es el IVA, tomo el resultado obtenido en el punto anterior y lo multiplico por 0,21 o bien tomo el importe final y le resto el importe sin IVA.</a:t>
            </a:r>
          </a:p>
          <a:p>
            <a:endParaRPr lang="es-ES" dirty="0"/>
          </a:p>
          <a:p>
            <a:pPr marL="1371600" lvl="3" indent="0" algn="ctr">
              <a:buNone/>
            </a:pPr>
            <a:r>
              <a:rPr lang="es-ES" dirty="0"/>
              <a:t>	</a:t>
            </a: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 CON IVA / 1,21 =  IMPORTE SIN IVA</a:t>
            </a:r>
          </a:p>
          <a:p>
            <a:pPr marL="1371600" lvl="3" indent="0" algn="ctr">
              <a:buNone/>
            </a:pPr>
            <a:endParaRPr lang="es-ES" sz="24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3" indent="0" algn="ctr">
              <a:buNone/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luego,   IVA = IMPORTE SIN IVA X 0,21</a:t>
            </a:r>
          </a:p>
          <a:p>
            <a:pPr marL="1371600" lvl="3" indent="0" algn="ctr">
              <a:buNone/>
            </a:pPr>
            <a:endParaRPr lang="es-ES" sz="24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3" indent="0" algn="ctr">
              <a:buNone/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compré a $1210, IVA incluido, ¿cuánto es el importe sin IVA?  $1.000 </a:t>
            </a:r>
            <a:r>
              <a:rPr lang="es-ES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</a:t>
            </a: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el IVA? $210</a:t>
            </a:r>
          </a:p>
          <a:p>
            <a:pPr marL="1371600" lvl="3" indent="0">
              <a:buNone/>
            </a:pPr>
            <a:endParaRPr lang="es-ES" sz="24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98186" cy="1320800"/>
          </a:xfrm>
        </p:spPr>
        <p:txBody>
          <a:bodyPr/>
          <a:lstStyle/>
          <a:p>
            <a:r>
              <a:rPr lang="es-ES" dirty="0" smtClean="0"/>
              <a:t>2.2 ¿Qué pasa cuando dice importe (+IVA)?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455195"/>
            <a:ext cx="8845489" cy="5128485"/>
          </a:xfrm>
        </p:spPr>
        <p:txBody>
          <a:bodyPr>
            <a:normAutofit/>
          </a:bodyPr>
          <a:lstStyle/>
          <a:p>
            <a:r>
              <a:rPr lang="es-ES" dirty="0" smtClean="0"/>
              <a:t>Tengo que tomar el importe que me dan y  lo multiplico por 0,21 para obtener el monto del IVA.</a:t>
            </a:r>
          </a:p>
          <a:p>
            <a:r>
              <a:rPr lang="es-ES" dirty="0" smtClean="0"/>
              <a:t>Luego para saber el importe final a pagar o cobrar, sumo el importe sin IVA y el IVA.</a:t>
            </a:r>
          </a:p>
          <a:p>
            <a:endParaRPr lang="es-ES" dirty="0"/>
          </a:p>
          <a:p>
            <a:pPr marL="1371600" lvl="3" indent="0" algn="ctr">
              <a:buNone/>
            </a:pPr>
            <a:r>
              <a:rPr lang="es-ES" dirty="0"/>
              <a:t>	</a:t>
            </a: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 SIN IVA x 0,21 =  IVA</a:t>
            </a:r>
          </a:p>
          <a:p>
            <a:pPr marL="1371600" lvl="3" indent="0" algn="ctr">
              <a:buNone/>
            </a:pPr>
            <a:endParaRPr lang="es-ES" sz="24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3" indent="0" algn="ctr">
              <a:buNone/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IMPORTE FINAL = IMPORTE SIN IVA + IVA</a:t>
            </a:r>
          </a:p>
          <a:p>
            <a:pPr marL="1371600" lvl="3" indent="0" algn="ctr">
              <a:buNone/>
            </a:pPr>
            <a:endParaRPr lang="es-ES" sz="2400" b="1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3" indent="0">
              <a:buNone/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compré a $1.000 (+IVA), ¿cuánto es el importe del IVA?  $1.000 x0,21 = $210 ¿y el IMPORTE FINAL? $1.210 que surge de la suma de $1.000+$210</a:t>
            </a:r>
          </a:p>
          <a:p>
            <a:pPr marL="1371600" lvl="3" indent="0">
              <a:buNone/>
            </a:pPr>
            <a:endParaRPr lang="es-ES" sz="24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3 - ¿Cómo se registran las operaciones?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07891"/>
            <a:ext cx="9224312" cy="4736599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/>
              <a:t>Operaciones de compra (de bienes o servicios): supongamos que compramos mercaderías a 1000 (+IVA) o </a:t>
            </a:r>
            <a:r>
              <a:rPr lang="es-ES" b="1" dirty="0" smtClean="0"/>
              <a:t>1.210 </a:t>
            </a:r>
            <a:r>
              <a:rPr lang="es-ES" b="1" dirty="0" smtClean="0"/>
              <a:t>(IVA incluido)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A+      Mercaderías             1000</a:t>
            </a:r>
            <a:endParaRPr lang="es-ES" dirty="0"/>
          </a:p>
          <a:p>
            <a:pPr marL="0" indent="0">
              <a:buNone/>
            </a:pPr>
            <a:r>
              <a:rPr lang="es-ES" smtClean="0"/>
              <a:t>A+      </a:t>
            </a:r>
            <a:r>
              <a:rPr lang="es-ES" dirty="0"/>
              <a:t>IVA CF                        </a:t>
            </a:r>
            <a:r>
              <a:rPr lang="es-ES" dirty="0" smtClean="0"/>
              <a:t>210        </a:t>
            </a:r>
          </a:p>
          <a:p>
            <a:pPr marL="0" indent="0">
              <a:buNone/>
            </a:pPr>
            <a:r>
              <a:rPr lang="es-ES" dirty="0" smtClean="0"/>
              <a:t>P+      PROVEEDORES                    1.210                               La deuda generada (o su pago, en caso de cancelar la deuda, incluye IVA)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b="1" dirty="0" smtClean="0"/>
              <a:t>Devoluciones de compras: supongamos que devolvemos el 10% de las mercaderías compradas</a:t>
            </a:r>
          </a:p>
          <a:p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P-      PROVEEDORES             </a:t>
            </a:r>
            <a:r>
              <a:rPr lang="es-ES" dirty="0"/>
              <a:t>1000</a:t>
            </a:r>
          </a:p>
          <a:p>
            <a:pPr marL="0" indent="0">
              <a:buNone/>
            </a:pPr>
            <a:r>
              <a:rPr lang="es-ES" dirty="0"/>
              <a:t>A-      </a:t>
            </a:r>
            <a:r>
              <a:rPr lang="es-ES" dirty="0" smtClean="0"/>
              <a:t>MERCADERÍAS                           100        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A-      IVA DF                                        21    (También podría utilizar A- IVA CF para dar de baja el CF)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i="1" dirty="0" smtClean="0">
                <a:solidFill>
                  <a:srgbClr val="FF0000"/>
                </a:solidFill>
              </a:rPr>
              <a:t>Importante: el IVA CF es un Activo, que va en Otros Créditos. No forma parte del Costo del bien (salvo que el comprador no sea un responsable </a:t>
            </a:r>
            <a:r>
              <a:rPr lang="es-ES" i="1" dirty="0" smtClean="0">
                <a:solidFill>
                  <a:srgbClr val="FF0000"/>
                </a:solidFill>
              </a:rPr>
              <a:t>inscripto o la compra no se relacione con un ingreso gravado con IVA)</a:t>
            </a:r>
            <a:endParaRPr lang="es-ES" i="1" dirty="0">
              <a:solidFill>
                <a:srgbClr val="FF0000"/>
              </a:solidFill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487783" y="2952206"/>
            <a:ext cx="940525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74469"/>
            <a:ext cx="8596668" cy="1320800"/>
          </a:xfrm>
        </p:spPr>
        <p:txBody>
          <a:bodyPr/>
          <a:lstStyle/>
          <a:p>
            <a:r>
              <a:rPr lang="es-ES" dirty="0" smtClean="0"/>
              <a:t>3 - ¿Cómo se registran las operaciones?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9302689" cy="5486400"/>
          </a:xfrm>
        </p:spPr>
        <p:txBody>
          <a:bodyPr>
            <a:normAutofit fontScale="77500" lnSpcReduction="20000"/>
          </a:bodyPr>
          <a:lstStyle/>
          <a:p>
            <a:r>
              <a:rPr lang="es-ES" sz="1600" b="1" dirty="0" smtClean="0"/>
              <a:t>Operaciones de venta (de bienes o servicios): </a:t>
            </a:r>
            <a:r>
              <a:rPr lang="es-ES" sz="1600" b="1" dirty="0"/>
              <a:t>supongamos que </a:t>
            </a:r>
            <a:r>
              <a:rPr lang="es-ES" sz="1600" b="1" dirty="0" smtClean="0"/>
              <a:t>vendemos </a:t>
            </a:r>
            <a:r>
              <a:rPr lang="es-ES" sz="1600" b="1" dirty="0"/>
              <a:t>mercaderías a </a:t>
            </a:r>
            <a:r>
              <a:rPr lang="es-ES" sz="1600" b="1" dirty="0" smtClean="0"/>
              <a:t>500 </a:t>
            </a:r>
            <a:r>
              <a:rPr lang="es-ES" sz="1600" b="1" dirty="0"/>
              <a:t>(+IVA) o </a:t>
            </a:r>
            <a:r>
              <a:rPr lang="es-ES" sz="1600" b="1" dirty="0" smtClean="0"/>
              <a:t>605 </a:t>
            </a:r>
            <a:r>
              <a:rPr lang="es-ES" sz="1600" b="1" dirty="0"/>
              <a:t>(IVA incluido</a:t>
            </a:r>
            <a:r>
              <a:rPr lang="es-ES" sz="1600" b="1" dirty="0" smtClean="0"/>
              <a:t>), cuyo costo era de 200</a:t>
            </a:r>
            <a:endParaRPr lang="es-ES" sz="1600" b="1" dirty="0"/>
          </a:p>
          <a:p>
            <a:endParaRPr lang="es-ES" sz="1600" b="1" dirty="0" smtClean="0"/>
          </a:p>
          <a:p>
            <a:pPr marL="0" indent="0">
              <a:buNone/>
            </a:pPr>
            <a:r>
              <a:rPr lang="es-ES" sz="1600" dirty="0"/>
              <a:t>A</a:t>
            </a:r>
            <a:r>
              <a:rPr lang="es-ES" sz="1600" dirty="0" smtClean="0"/>
              <a:t>+      Deudores por ventas             605       El crédito generado </a:t>
            </a:r>
            <a:r>
              <a:rPr lang="es-ES" sz="1600" dirty="0"/>
              <a:t>(o su </a:t>
            </a:r>
            <a:r>
              <a:rPr lang="es-ES" sz="1600" dirty="0" smtClean="0"/>
              <a:t>cobranza, en su defecto, </a:t>
            </a:r>
            <a:r>
              <a:rPr lang="es-ES" sz="1600" dirty="0"/>
              <a:t>incluye IVA)</a:t>
            </a:r>
          </a:p>
          <a:p>
            <a:pPr marL="0" indent="0">
              <a:buNone/>
            </a:pPr>
            <a:r>
              <a:rPr lang="es-ES" sz="1600" dirty="0" smtClean="0"/>
              <a:t>P+      </a:t>
            </a:r>
            <a:r>
              <a:rPr lang="es-ES" sz="1600" dirty="0"/>
              <a:t>IVA </a:t>
            </a:r>
            <a:r>
              <a:rPr lang="es-ES" sz="1600" dirty="0" smtClean="0"/>
              <a:t>DF                                              105        </a:t>
            </a: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R+      Ventas                                              500</a:t>
            </a:r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R-      CMV                                     200</a:t>
            </a:r>
          </a:p>
          <a:p>
            <a:pPr marL="0" indent="0">
              <a:buNone/>
            </a:pPr>
            <a:r>
              <a:rPr lang="es-ES" sz="1600" dirty="0" smtClean="0"/>
              <a:t>A-      MERCADERÍAS                                    200</a:t>
            </a:r>
            <a:endParaRPr lang="es-ES" sz="1600" dirty="0"/>
          </a:p>
          <a:p>
            <a:endParaRPr lang="es-ES" sz="1600" dirty="0" smtClean="0"/>
          </a:p>
          <a:p>
            <a:r>
              <a:rPr lang="es-ES" sz="1600" b="1" dirty="0" smtClean="0"/>
              <a:t>Devoluciones de ventas: supongamos que nos devuelven el 10% de la venta anterior y la mercadería se encontraba en buenas condiciones</a:t>
            </a:r>
          </a:p>
          <a:p>
            <a:pPr marL="0" indent="0">
              <a:buNone/>
            </a:pPr>
            <a:r>
              <a:rPr lang="es-ES" sz="1600" dirty="0" smtClean="0"/>
              <a:t>R-     Devoluciones de ventas            50,0</a:t>
            </a:r>
          </a:p>
          <a:p>
            <a:pPr marL="0" indent="0">
              <a:buNone/>
            </a:pPr>
            <a:r>
              <a:rPr lang="es-ES" sz="1600" dirty="0" smtClean="0"/>
              <a:t>P-     IVA CF                                      10,5           (</a:t>
            </a:r>
            <a:r>
              <a:rPr lang="es-ES" sz="1600" dirty="0"/>
              <a:t>También podría utilizar </a:t>
            </a:r>
            <a:r>
              <a:rPr lang="es-ES" sz="1600" dirty="0" smtClean="0"/>
              <a:t>P</a:t>
            </a:r>
            <a:r>
              <a:rPr lang="es-ES" sz="1600" dirty="0"/>
              <a:t>-</a:t>
            </a:r>
            <a:r>
              <a:rPr lang="es-ES" sz="1600" dirty="0" smtClean="0"/>
              <a:t> </a:t>
            </a:r>
            <a:r>
              <a:rPr lang="es-ES" sz="1600" dirty="0"/>
              <a:t>IVA </a:t>
            </a:r>
            <a:r>
              <a:rPr lang="es-ES" sz="1600" dirty="0" smtClean="0"/>
              <a:t>DF y dar </a:t>
            </a:r>
            <a:r>
              <a:rPr lang="es-ES" sz="1600" dirty="0"/>
              <a:t>de baja el </a:t>
            </a:r>
            <a:r>
              <a:rPr lang="es-ES" sz="1600" dirty="0" smtClean="0"/>
              <a:t>DF)</a:t>
            </a:r>
          </a:p>
          <a:p>
            <a:pPr marL="0" indent="0">
              <a:buNone/>
            </a:pPr>
            <a:r>
              <a:rPr lang="es-ES" sz="1600" dirty="0" smtClean="0"/>
              <a:t>A-     Deudores por ventas                            60,5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A+    Mercaderías                              20</a:t>
            </a:r>
          </a:p>
          <a:p>
            <a:pPr marL="0" indent="0">
              <a:buNone/>
            </a:pPr>
            <a:r>
              <a:rPr lang="es-ES" sz="1600" dirty="0" smtClean="0"/>
              <a:t>R+    CMV                                                      20</a:t>
            </a:r>
            <a:endParaRPr lang="es-ES" sz="1600" dirty="0"/>
          </a:p>
          <a:p>
            <a:endParaRPr lang="es-ES" dirty="0" smtClean="0"/>
          </a:p>
          <a:p>
            <a:r>
              <a:rPr lang="es-ES" i="1" dirty="0" smtClean="0">
                <a:solidFill>
                  <a:srgbClr val="FF0000"/>
                </a:solidFill>
              </a:rPr>
              <a:t>Importante</a:t>
            </a:r>
            <a:r>
              <a:rPr lang="es-ES" i="1" dirty="0">
                <a:solidFill>
                  <a:srgbClr val="FF0000"/>
                </a:solidFill>
              </a:rPr>
              <a:t>: el IVA </a:t>
            </a:r>
            <a:r>
              <a:rPr lang="es-ES" i="1" dirty="0" smtClean="0">
                <a:solidFill>
                  <a:srgbClr val="FF0000"/>
                </a:solidFill>
              </a:rPr>
              <a:t>DF </a:t>
            </a:r>
            <a:r>
              <a:rPr lang="es-ES" i="1" dirty="0">
                <a:solidFill>
                  <a:srgbClr val="FF0000"/>
                </a:solidFill>
              </a:rPr>
              <a:t>es un </a:t>
            </a:r>
            <a:r>
              <a:rPr lang="es-ES" i="1" dirty="0" smtClean="0">
                <a:solidFill>
                  <a:srgbClr val="FF0000"/>
                </a:solidFill>
              </a:rPr>
              <a:t>Pasivo que va en Deudas Fiscales, no es Venta.</a:t>
            </a:r>
            <a:endParaRPr lang="es-ES" i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97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1043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Faceta</vt:lpstr>
      <vt:lpstr>Lo que tengo que saber del IVA</vt:lpstr>
      <vt:lpstr>1- ¿Qué es el IVA?</vt:lpstr>
      <vt:lpstr>Importes a considerar contablemente cuando se realiza una venta</vt:lpstr>
      <vt:lpstr>Importes a considerar contablemente cuando se realiza una compra</vt:lpstr>
      <vt:lpstr>2 - ¿Cómo voy a encontrar las operaciones en la ejercitación?</vt:lpstr>
      <vt:lpstr>2.1 ¿Qué pasa cuando tiene el IVA incluido?</vt:lpstr>
      <vt:lpstr>2.2 ¿Qué pasa cuando dice importe (+IVA)?</vt:lpstr>
      <vt:lpstr>3 - ¿Cómo se registran las operaciones?</vt:lpstr>
      <vt:lpstr>3 - ¿Cómo se registran las operaciones?</vt:lpstr>
      <vt:lpstr>4 – Preparación de la posición del IVA a fin de mes</vt:lpstr>
      <vt:lpstr>5 – Registrar la posición del IVA a fin de mes</vt:lpstr>
      <vt:lpstr>6 - Análisis integrador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 que tengo que saber del IVA</dc:title>
  <dc:creator>Montell, María de los Milagros</dc:creator>
  <cp:lastModifiedBy>Fermin</cp:lastModifiedBy>
  <cp:revision>18</cp:revision>
  <dcterms:created xsi:type="dcterms:W3CDTF">2020-09-19T14:53:04Z</dcterms:created>
  <dcterms:modified xsi:type="dcterms:W3CDTF">2021-03-27T21:40:32Z</dcterms:modified>
</cp:coreProperties>
</file>