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03" r:id="rId1"/>
  </p:sldMasterIdLst>
  <p:notesMasterIdLst>
    <p:notesMasterId r:id="rId14"/>
  </p:notesMasterIdLst>
  <p:sldIdLst>
    <p:sldId id="315" r:id="rId2"/>
    <p:sldId id="288" r:id="rId3"/>
    <p:sldId id="313" r:id="rId4"/>
    <p:sldId id="289" r:id="rId5"/>
    <p:sldId id="325" r:id="rId6"/>
    <p:sldId id="317" r:id="rId7"/>
    <p:sldId id="318" r:id="rId8"/>
    <p:sldId id="322" r:id="rId9"/>
    <p:sldId id="319" r:id="rId10"/>
    <p:sldId id="320" r:id="rId11"/>
    <p:sldId id="323" r:id="rId12"/>
    <p:sldId id="321" r:id="rId13"/>
  </p:sldIdLst>
  <p:sldSz cx="9144000" cy="6858000" type="screen4x3"/>
  <p:notesSz cx="6858000" cy="9144000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660"/>
  </p:normalViewPr>
  <p:slideViewPr>
    <p:cSldViewPr>
      <p:cViewPr varScale="1">
        <p:scale>
          <a:sx n="83" d="100"/>
          <a:sy n="83" d="100"/>
        </p:scale>
        <p:origin x="1435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 smtClean="0"/>
              <a:t>Haga clic para modificar el estilo de texto del patrón</a:t>
            </a:r>
          </a:p>
          <a:p>
            <a:pPr lvl="1"/>
            <a:r>
              <a:rPr lang="es-ES_tradnl" noProof="0" smtClean="0"/>
              <a:t>Segundo nivel</a:t>
            </a:r>
          </a:p>
          <a:p>
            <a:pPr lvl="2"/>
            <a:r>
              <a:rPr lang="es-ES_tradnl" noProof="0" smtClean="0"/>
              <a:t>Tercer nivel</a:t>
            </a:r>
          </a:p>
          <a:p>
            <a:pPr lvl="3"/>
            <a:r>
              <a:rPr lang="es-ES_tradnl" noProof="0" smtClean="0"/>
              <a:t>Cuarto nivel</a:t>
            </a:r>
          </a:p>
          <a:p>
            <a:pPr lvl="4"/>
            <a:r>
              <a:rPr lang="es-ES_tradnl" noProof="0" smtClean="0"/>
              <a:t>Quinto nivel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dirty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8A71DF26-8184-4AD8-A8E8-82B03F612C18}" type="slidenum">
              <a:rPr lang="es-ES_tradnl"/>
              <a:pPr>
                <a:defRPr/>
              </a:pPr>
              <a:t>‹Nº›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3415336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71DF26-8184-4AD8-A8E8-82B03F612C18}" type="slidenum">
              <a:rPr lang="es-ES_tradnl" smtClean="0"/>
              <a:pPr>
                <a:defRPr/>
              </a:pPr>
              <a:t>2</a:t>
            </a:fld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546724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B7E3D-DCB2-46F1-A4AD-0E3B923380A6}" type="slidenum">
              <a:rPr lang="es-AR" smtClean="0"/>
              <a:pPr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6574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B7E3D-DCB2-46F1-A4AD-0E3B923380A6}" type="slidenum">
              <a:rPr lang="es-AR" smtClean="0"/>
              <a:pPr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88829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B7E3D-DCB2-46F1-A4AD-0E3B923380A6}" type="slidenum">
              <a:rPr lang="es-AR" smtClean="0"/>
              <a:pPr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9670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B7E3D-DCB2-46F1-A4AD-0E3B923380A6}" type="slidenum">
              <a:rPr lang="es-AR" smtClean="0"/>
              <a:pPr/>
              <a:t>12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690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6A8302-2871-40F2-8640-F2A7EDCE71B7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A7A500-DFC1-4C42-89D7-78614D0DB2E4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54AEEC-CAF1-47F7-91B3-01DEE5BDFF63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E5BEB3-2BF8-406B-9A5F-B52544E179CA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224327-220C-4B1C-86D0-8B5DA4FFF8D9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001D4-0E83-4E55-8C45-B7BA2BFE4F38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D1CFD2-4B70-47D4-8CA6-CA8BAB9A80ED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8AE599-7C87-4A07-83CC-7D5E8D40C321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AF1063-BB32-4215-8B3B-B83833AC6CD0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026073-EC92-4373-9752-DC0ED0D3215C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_tradn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2A35C-A334-479A-8FF7-8404E2AD6C26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A692321-E517-4FFC-9A89-06D61A595C1E}" type="slidenum">
              <a:rPr lang="es-ES_tradnl" smtClean="0"/>
              <a:pPr>
                <a:defRPr/>
              </a:pPr>
              <a:t>‹Nº›</a:t>
            </a:fld>
            <a:endParaRPr lang="es-ES_trad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br.org/video/3633937148001/the-explainer-the-balanced-scorecard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11560" y="1412776"/>
            <a:ext cx="8064896" cy="201622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ANÁLISIS E INTERPRETACIÓN DE ESTADOS CONTABLES  </a:t>
            </a:r>
          </a:p>
          <a:p>
            <a:pPr algn="ctr">
              <a:buNone/>
            </a:pPr>
            <a:endParaRPr lang="es-ES_tradnl" sz="1800" dirty="0" smtClean="0">
              <a:solidFill>
                <a:schemeClr val="tx1">
                  <a:lumMod val="75000"/>
                </a:schemeClr>
              </a:solidFill>
              <a:latin typeface="Lucida Fax" pitchFamily="18" charset="0"/>
            </a:endParaRPr>
          </a:p>
          <a:p>
            <a:pPr algn="ctr">
              <a:buNone/>
            </a:pPr>
            <a:r>
              <a:rPr lang="es-AR" sz="1800" smtClean="0">
                <a:solidFill>
                  <a:schemeClr val="tx1">
                    <a:lumMod val="75000"/>
                  </a:schemeClr>
                </a:solidFill>
                <a:latin typeface="+mj-lt"/>
              </a:rPr>
              <a:t>Unidad 10</a:t>
            </a:r>
            <a:endParaRPr lang="es-AR" sz="1800" dirty="0" smtClean="0">
              <a:solidFill>
                <a:schemeClr val="tx1">
                  <a:lumMod val="75000"/>
                </a:schemeClr>
              </a:solidFill>
              <a:latin typeface="+mj-lt"/>
            </a:endParaRPr>
          </a:p>
          <a:p>
            <a:pPr algn="ctr">
              <a:buNone/>
            </a:pPr>
            <a:endParaRPr lang="es-A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Rectángulo"/>
          <p:cNvSpPr/>
          <p:nvPr/>
        </p:nvSpPr>
        <p:spPr>
          <a:xfrm>
            <a:off x="1475656" y="3645024"/>
            <a:ext cx="669674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smtClean="0"/>
              <a:t> </a:t>
            </a:r>
            <a:endParaRPr lang="es-AR" dirty="0"/>
          </a:p>
          <a:p>
            <a:r>
              <a:rPr lang="es-ES" sz="1800" dirty="0" smtClean="0">
                <a:solidFill>
                  <a:schemeClr val="tx1"/>
                </a:solidFill>
                <a:latin typeface="+mj-lt"/>
              </a:rPr>
              <a:t>Procedimientos de análisis. Análisis de la estructura patrimonial. Análisis del capital de trabajo. Ciclo operativo.  Relevancia de la determinación del capital de trabajo., de su planificación y control. Análisis de la rentabilidad. Mirada clásica y mirada financiera. Análisis del flujo de fondos. Análisis de supervivencia, rentabilidad y crecimiento. Perspectiva del accionista no permanente.  EBITDA. El rol de la contabilidad en la valuación de empresas.</a:t>
            </a:r>
            <a:endParaRPr lang="es-AR" sz="1800" dirty="0" smtClean="0">
              <a:solidFill>
                <a:schemeClr val="tx1"/>
              </a:solidFill>
              <a:latin typeface="+mj-lt"/>
            </a:endParaRPr>
          </a:p>
          <a:p>
            <a:pPr algn="just"/>
            <a:r>
              <a:rPr lang="es-ES" sz="1800" dirty="0" smtClean="0">
                <a:solidFill>
                  <a:schemeClr val="tx1"/>
                </a:solidFill>
                <a:latin typeface="+mj-lt"/>
              </a:rPr>
              <a:t> </a:t>
            </a:r>
            <a:endParaRPr lang="es-AR" sz="1800" dirty="0" smtClean="0">
              <a:solidFill>
                <a:schemeClr val="tx1"/>
              </a:solidFill>
              <a:latin typeface="+mj-lt"/>
            </a:endParaRPr>
          </a:p>
          <a:p>
            <a:pPr marL="285750" indent="-285750" algn="just"/>
            <a:endParaRPr lang="es-ES_tradnl" sz="1800" dirty="0" smtClean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</a:t>
            </a:fld>
            <a:endParaRPr lang="es-A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08" y="-21978"/>
            <a:ext cx="648072" cy="4766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25344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597352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454694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52670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11560" y="53123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SUPERVIVENCIA</a:t>
            </a:r>
            <a:endParaRPr lang="es-AR" dirty="0" smtClean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10</a:t>
            </a:fld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10466" y="1124743"/>
            <a:ext cx="4481814" cy="5264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7091522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3568" y="980182"/>
            <a:ext cx="7776864" cy="509661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rgbClr val="002060"/>
                </a:solidFill>
                <a:latin typeface="+mn-lt"/>
              </a:rPr>
              <a:t>EBITDA</a:t>
            </a:r>
            <a:br>
              <a:rPr lang="es-ES_tradnl" b="1" dirty="0" smtClean="0">
                <a:solidFill>
                  <a:srgbClr val="002060"/>
                </a:solidFill>
                <a:latin typeface="+mn-lt"/>
              </a:rPr>
            </a:br>
            <a:r>
              <a:rPr lang="es-ES_tradnl" sz="2200" b="1" dirty="0" smtClean="0">
                <a:solidFill>
                  <a:srgbClr val="002060"/>
                </a:solidFill>
                <a:latin typeface="+mn-lt"/>
              </a:rPr>
              <a:t>(</a:t>
            </a:r>
            <a:r>
              <a:rPr lang="es-ES_tradnl" sz="2200" b="1" dirty="0" err="1" smtClean="0">
                <a:solidFill>
                  <a:srgbClr val="002060"/>
                </a:solidFill>
                <a:latin typeface="+mn-lt"/>
              </a:rPr>
              <a:t>Earnings</a:t>
            </a:r>
            <a:r>
              <a:rPr lang="es-ES_tradnl" sz="22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s-ES_tradnl" sz="2200" b="1" dirty="0" err="1" smtClean="0">
                <a:solidFill>
                  <a:srgbClr val="002060"/>
                </a:solidFill>
                <a:latin typeface="+mn-lt"/>
              </a:rPr>
              <a:t>Before</a:t>
            </a:r>
            <a:r>
              <a:rPr lang="es-ES_tradnl" sz="2200" b="1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s-ES_tradnl" sz="2200" b="1" dirty="0" err="1" smtClean="0">
                <a:solidFill>
                  <a:srgbClr val="002060"/>
                </a:solidFill>
                <a:latin typeface="+mn-lt"/>
              </a:rPr>
              <a:t>Interest</a:t>
            </a:r>
            <a:r>
              <a:rPr lang="es-ES_tradnl" sz="2200" b="1" dirty="0" smtClean="0">
                <a:solidFill>
                  <a:srgbClr val="002060"/>
                </a:solidFill>
                <a:latin typeface="+mn-lt"/>
              </a:rPr>
              <a:t>, </a:t>
            </a:r>
            <a:r>
              <a:rPr lang="es-ES_tradnl" sz="2200" b="1" dirty="0" err="1" smtClean="0">
                <a:solidFill>
                  <a:srgbClr val="002060"/>
                </a:solidFill>
                <a:latin typeface="+mn-lt"/>
              </a:rPr>
              <a:t>Taxes</a:t>
            </a:r>
            <a:r>
              <a:rPr lang="es-ES_tradnl" sz="2200" b="1" dirty="0" smtClean="0">
                <a:solidFill>
                  <a:srgbClr val="002060"/>
                </a:solidFill>
                <a:latin typeface="+mn-lt"/>
              </a:rPr>
              <a:t>, </a:t>
            </a:r>
            <a:r>
              <a:rPr lang="es-ES_tradnl" sz="2200" b="1" dirty="0" err="1" smtClean="0">
                <a:solidFill>
                  <a:srgbClr val="002060"/>
                </a:solidFill>
                <a:latin typeface="+mn-lt"/>
              </a:rPr>
              <a:t>Depreciations</a:t>
            </a:r>
            <a:r>
              <a:rPr lang="es-ES_tradnl" sz="2200" b="1" dirty="0" smtClean="0">
                <a:solidFill>
                  <a:srgbClr val="002060"/>
                </a:solidFill>
                <a:latin typeface="+mn-lt"/>
              </a:rPr>
              <a:t> and </a:t>
            </a:r>
            <a:r>
              <a:rPr lang="es-ES_tradnl" sz="2200" b="1" dirty="0" err="1" smtClean="0">
                <a:solidFill>
                  <a:srgbClr val="002060"/>
                </a:solidFill>
                <a:latin typeface="+mn-lt"/>
              </a:rPr>
              <a:t>Amortizations</a:t>
            </a:r>
            <a:r>
              <a:rPr lang="es-ES_tradnl" sz="2200" b="1" dirty="0" smtClean="0">
                <a:solidFill>
                  <a:srgbClr val="002060"/>
                </a:solidFill>
                <a:latin typeface="+mn-lt"/>
              </a:rPr>
              <a:t>)</a:t>
            </a:r>
            <a:br>
              <a:rPr lang="es-ES_tradnl" sz="2200" b="1" dirty="0" smtClean="0">
                <a:solidFill>
                  <a:srgbClr val="002060"/>
                </a:solidFill>
                <a:latin typeface="+mn-lt"/>
              </a:rPr>
            </a:br>
            <a:endParaRPr lang="es-ES_tradnl" sz="2200" b="1" dirty="0" smtClean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idx="1"/>
          </p:nvPr>
        </p:nvSpPr>
        <p:spPr>
          <a:xfrm>
            <a:off x="684212" y="1988840"/>
            <a:ext cx="8064251" cy="41770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_tradnl" b="1" dirty="0" smtClean="0"/>
              <a:t>Alternativa I</a:t>
            </a:r>
          </a:p>
          <a:p>
            <a:pPr marL="0" indent="0">
              <a:buNone/>
            </a:pPr>
            <a:r>
              <a:rPr lang="es-ES_tradnl" b="1" dirty="0" smtClean="0"/>
              <a:t>EBITDA = RN + IG + RF + </a:t>
            </a:r>
            <a:r>
              <a:rPr lang="es-ES_tradnl" b="1" dirty="0" err="1" smtClean="0"/>
              <a:t>Depr</a:t>
            </a:r>
            <a:r>
              <a:rPr lang="es-ES_tradnl" b="1" dirty="0" smtClean="0"/>
              <a:t>. + </a:t>
            </a:r>
            <a:r>
              <a:rPr lang="es-ES_tradnl" b="1" dirty="0" err="1" smtClean="0"/>
              <a:t>Amort</a:t>
            </a:r>
            <a:r>
              <a:rPr lang="es-ES_tradnl" b="1" dirty="0" smtClean="0"/>
              <a:t>.</a:t>
            </a:r>
          </a:p>
          <a:p>
            <a:pPr marL="0" indent="0">
              <a:buNone/>
            </a:pPr>
            <a:r>
              <a:rPr lang="es-ES_tradnl" b="1" dirty="0" smtClean="0"/>
              <a:t>Alternativa II (preferible)</a:t>
            </a:r>
          </a:p>
          <a:p>
            <a:pPr marL="0" indent="0">
              <a:buNone/>
            </a:pPr>
            <a:r>
              <a:rPr lang="es-ES_tradnl" b="1" dirty="0" smtClean="0"/>
              <a:t>EBITDA = RN + IG + RFP + </a:t>
            </a:r>
            <a:r>
              <a:rPr lang="es-ES_tradnl" b="1" dirty="0" err="1" smtClean="0"/>
              <a:t>Depr</a:t>
            </a:r>
            <a:r>
              <a:rPr lang="es-ES_tradnl" b="1" dirty="0" smtClean="0"/>
              <a:t>. + </a:t>
            </a:r>
            <a:r>
              <a:rPr lang="es-ES_tradnl" b="1" dirty="0" err="1" smtClean="0"/>
              <a:t>Amort</a:t>
            </a:r>
            <a:r>
              <a:rPr lang="es-ES_tradnl" b="1" dirty="0" smtClean="0"/>
              <a:t>.</a:t>
            </a:r>
          </a:p>
          <a:p>
            <a:pPr marL="0" indent="0">
              <a:buNone/>
            </a:pPr>
            <a:r>
              <a:rPr lang="es-ES_tradnl" sz="1600" b="1" dirty="0" smtClean="0"/>
              <a:t>RN = Resultado neto</a:t>
            </a:r>
          </a:p>
          <a:p>
            <a:pPr marL="0" indent="0">
              <a:buNone/>
            </a:pPr>
            <a:r>
              <a:rPr lang="es-ES_tradnl" sz="1600" b="1" dirty="0" smtClean="0"/>
              <a:t>IG = Impuesto a las Ganancias</a:t>
            </a:r>
          </a:p>
          <a:p>
            <a:pPr marL="0" indent="0">
              <a:buNone/>
            </a:pPr>
            <a:r>
              <a:rPr lang="es-ES_tradnl" sz="1600" b="1" dirty="0" smtClean="0"/>
              <a:t>RF = Resultados financieros (del activo y del pasivo)</a:t>
            </a:r>
          </a:p>
          <a:p>
            <a:pPr marL="0" indent="0">
              <a:buNone/>
            </a:pPr>
            <a:r>
              <a:rPr lang="es-ES_tradnl" sz="1600" b="1" dirty="0" smtClean="0"/>
              <a:t>RFP = Resultado financiero del pasivo</a:t>
            </a:r>
          </a:p>
          <a:p>
            <a:pPr marL="0" indent="0">
              <a:buNone/>
            </a:pPr>
            <a:r>
              <a:rPr lang="es-ES_tradnl" sz="1600" b="1" dirty="0" err="1" smtClean="0"/>
              <a:t>Depr</a:t>
            </a:r>
            <a:r>
              <a:rPr lang="es-ES_tradnl" sz="1600" b="1" dirty="0" smtClean="0"/>
              <a:t>. = Depreciaciones</a:t>
            </a:r>
          </a:p>
          <a:p>
            <a:pPr marL="0" indent="0">
              <a:buNone/>
            </a:pPr>
            <a:r>
              <a:rPr lang="es-ES_tradnl" sz="1600" b="1" dirty="0" err="1" smtClean="0"/>
              <a:t>Amort</a:t>
            </a:r>
            <a:r>
              <a:rPr lang="es-ES_tradnl" sz="1600" b="1" dirty="0" smtClean="0"/>
              <a:t>. = Amortizaciones</a:t>
            </a:r>
          </a:p>
          <a:p>
            <a:pPr marL="0" indent="0">
              <a:buNone/>
            </a:pPr>
            <a:endParaRPr lang="es-ES_tradnl" sz="1600" b="1" dirty="0"/>
          </a:p>
          <a:p>
            <a:pPr marL="0" indent="0">
              <a:buNone/>
            </a:pPr>
            <a:r>
              <a:rPr lang="es-ES_tradnl" sz="1600" b="1" dirty="0" smtClean="0"/>
              <a:t>Nota: el signo + significa eliminar esos ítems que están incluidos en el cómputo del RN</a:t>
            </a:r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11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53679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08" y="-21978"/>
            <a:ext cx="648072" cy="4766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25344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597352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454694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52670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11560" y="531231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PERSPECTIVA DEL ACCIONISTA NO PERMANENTE</a:t>
            </a:r>
            <a:endParaRPr lang="es-AR" sz="2000" dirty="0" smtClean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12</a:t>
            </a:fld>
            <a:endParaRPr lang="es-AR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99259" y="1052736"/>
            <a:ext cx="6730056" cy="5040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3117829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rgbClr val="002060"/>
                </a:solidFill>
                <a:latin typeface="+mn-lt"/>
              </a:rPr>
              <a:t>Objetivos de información</a:t>
            </a:r>
          </a:p>
        </p:txBody>
      </p:sp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8001000" cy="4256112"/>
          </a:xfrm>
        </p:spPr>
        <p:txBody>
          <a:bodyPr>
            <a:normAutofit fontScale="85000" lnSpcReduction="20000"/>
          </a:bodyPr>
          <a:lstStyle/>
          <a:p>
            <a:r>
              <a:rPr lang="es-ES_tradnl" b="1" dirty="0" smtClean="0"/>
              <a:t>Supervivencia</a:t>
            </a:r>
          </a:p>
          <a:p>
            <a:pPr lvl="1"/>
            <a:r>
              <a:rPr lang="es-ES_tradnl" b="1" dirty="0" smtClean="0"/>
              <a:t>Solvencia</a:t>
            </a:r>
          </a:p>
          <a:p>
            <a:pPr lvl="1"/>
            <a:r>
              <a:rPr lang="es-ES_tradnl" b="1" dirty="0" smtClean="0"/>
              <a:t>Liquidez</a:t>
            </a:r>
          </a:p>
          <a:p>
            <a:r>
              <a:rPr lang="es-ES_tradnl" b="1" dirty="0" smtClean="0"/>
              <a:t>Rentabilidad</a:t>
            </a:r>
          </a:p>
          <a:p>
            <a:pPr lvl="1"/>
            <a:r>
              <a:rPr lang="es-ES_tradnl" b="1" dirty="0" smtClean="0"/>
              <a:t>Del activo o del negocio</a:t>
            </a:r>
          </a:p>
          <a:p>
            <a:pPr lvl="2"/>
            <a:r>
              <a:rPr lang="es-ES_tradnl" b="1" dirty="0" smtClean="0"/>
              <a:t>Márgenes</a:t>
            </a:r>
          </a:p>
          <a:p>
            <a:pPr lvl="2"/>
            <a:r>
              <a:rPr lang="es-ES_tradnl" b="1" dirty="0" smtClean="0"/>
              <a:t>Eficiencia del capital de trabajo (rotaciones)</a:t>
            </a:r>
          </a:p>
          <a:p>
            <a:pPr lvl="1"/>
            <a:r>
              <a:rPr lang="es-ES_tradnl" b="1" dirty="0" smtClean="0"/>
              <a:t>Del patrimonio neto o de los accionistas</a:t>
            </a:r>
          </a:p>
          <a:p>
            <a:r>
              <a:rPr lang="es-ES_tradnl" b="1" dirty="0" smtClean="0"/>
              <a:t>Crecimiento</a:t>
            </a:r>
          </a:p>
          <a:p>
            <a:pPr lvl="1"/>
            <a:r>
              <a:rPr lang="es-ES_tradnl" b="1" dirty="0" smtClean="0"/>
              <a:t>Tasa de capitalización de resultados</a:t>
            </a:r>
          </a:p>
          <a:p>
            <a:r>
              <a:rPr lang="es-ES_tradnl" b="1" dirty="0" smtClean="0">
                <a:solidFill>
                  <a:schemeClr val="accent1"/>
                </a:solidFill>
              </a:rPr>
              <a:t>Impacto en el ambiente y en la sociedad</a:t>
            </a:r>
          </a:p>
          <a:p>
            <a:endParaRPr lang="es-ES_tradnl" b="1" dirty="0" smtClean="0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2</a:t>
            </a:fld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3568" y="692696"/>
            <a:ext cx="7772400" cy="762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b="1" dirty="0" smtClean="0">
                <a:solidFill>
                  <a:srgbClr val="002060"/>
                </a:solidFill>
                <a:latin typeface="+mn-lt"/>
              </a:rPr>
              <a:t>Fuentes de información</a:t>
            </a:r>
          </a:p>
        </p:txBody>
      </p:sp>
      <p:sp>
        <p:nvSpPr>
          <p:cNvPr id="17411" name="Rectangle 1027"/>
          <p:cNvSpPr>
            <a:spLocks noGrp="1" noChangeArrowheads="1"/>
          </p:cNvSpPr>
          <p:nvPr>
            <p:ph idx="1"/>
          </p:nvPr>
        </p:nvSpPr>
        <p:spPr>
          <a:xfrm>
            <a:off x="684213" y="1628775"/>
            <a:ext cx="8001000" cy="4537075"/>
          </a:xfrm>
        </p:spPr>
        <p:txBody>
          <a:bodyPr>
            <a:normAutofit/>
          </a:bodyPr>
          <a:lstStyle/>
          <a:p>
            <a:r>
              <a:rPr lang="es-ES_tradnl" b="1" dirty="0" smtClean="0"/>
              <a:t>Estados contables y su información complementaria</a:t>
            </a:r>
          </a:p>
          <a:p>
            <a:r>
              <a:rPr lang="es-ES_tradnl" b="1" dirty="0" smtClean="0"/>
              <a:t>Memoria</a:t>
            </a:r>
          </a:p>
          <a:p>
            <a:r>
              <a:rPr lang="es-ES_tradnl" b="1" dirty="0" smtClean="0"/>
              <a:t>Otra información adicional</a:t>
            </a:r>
          </a:p>
          <a:p>
            <a:r>
              <a:rPr lang="es-ES_tradnl" b="1" dirty="0" smtClean="0"/>
              <a:t>Informes de sostenibilidad o integrados</a:t>
            </a:r>
          </a:p>
          <a:p>
            <a:r>
              <a:rPr lang="es-ES_tradnl" b="1" dirty="0" smtClean="0"/>
              <a:t>Información disponible en Internet</a:t>
            </a:r>
          </a:p>
          <a:p>
            <a:r>
              <a:rPr lang="es-ES_tradnl" b="1" dirty="0" smtClean="0"/>
              <a:t>Otra información disponible</a:t>
            </a:r>
          </a:p>
          <a:p>
            <a:endParaRPr lang="es-ES_tradnl" b="1" dirty="0" smtClean="0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3</a:t>
            </a:fld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20688"/>
            <a:ext cx="8458200" cy="6096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s-ES_tradnl" sz="3200" b="1" dirty="0" smtClean="0">
                <a:solidFill>
                  <a:srgbClr val="002060"/>
                </a:solidFill>
                <a:latin typeface="+mn-lt"/>
              </a:rPr>
              <a:t>Algunas técnicas de análisis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611560" y="1484784"/>
            <a:ext cx="8305800" cy="4586064"/>
          </a:xfrm>
        </p:spPr>
        <p:txBody>
          <a:bodyPr>
            <a:normAutofit fontScale="92500" lnSpcReduction="20000"/>
          </a:bodyPr>
          <a:lstStyle/>
          <a:p>
            <a:r>
              <a:rPr lang="es-ES_tradnl" sz="2400" dirty="0" smtClean="0"/>
              <a:t>Análisis horizontal – Tendencia</a:t>
            </a:r>
          </a:p>
          <a:p>
            <a:pPr lvl="1"/>
            <a:r>
              <a:rPr lang="es-ES_tradnl" sz="2000" dirty="0" smtClean="0"/>
              <a:t>Dos o más años </a:t>
            </a:r>
          </a:p>
          <a:p>
            <a:pPr lvl="1"/>
            <a:r>
              <a:rPr lang="es-ES_tradnl" sz="2000" dirty="0" smtClean="0"/>
              <a:t>Estados contables básicos</a:t>
            </a:r>
          </a:p>
          <a:p>
            <a:pPr lvl="1"/>
            <a:r>
              <a:rPr lang="es-ES_tradnl" sz="2000" dirty="0" smtClean="0"/>
              <a:t>Cierta información complementaria</a:t>
            </a:r>
          </a:p>
          <a:p>
            <a:r>
              <a:rPr lang="es-ES_tradnl" sz="2400" dirty="0" smtClean="0"/>
              <a:t>Composición vertical – Estructura</a:t>
            </a:r>
          </a:p>
          <a:p>
            <a:pPr lvl="1"/>
            <a:r>
              <a:rPr lang="es-ES_tradnl" sz="2000" dirty="0" smtClean="0"/>
              <a:t>Estado de situación patrimonial</a:t>
            </a:r>
          </a:p>
          <a:p>
            <a:pPr lvl="2"/>
            <a:r>
              <a:rPr lang="es-ES_tradnl" sz="1600" dirty="0" smtClean="0"/>
              <a:t>% sobre total del activo o % sobre el total de patrimonio neto + pasivo</a:t>
            </a:r>
          </a:p>
          <a:p>
            <a:pPr lvl="1"/>
            <a:r>
              <a:rPr lang="es-ES_tradnl" sz="2000" dirty="0" smtClean="0"/>
              <a:t>Estado de resultados</a:t>
            </a:r>
          </a:p>
          <a:p>
            <a:pPr lvl="2"/>
            <a:r>
              <a:rPr lang="es-ES_tradnl" sz="1600" dirty="0" smtClean="0"/>
              <a:t>% sobre ventas</a:t>
            </a:r>
          </a:p>
          <a:p>
            <a:r>
              <a:rPr lang="es-ES_tradnl" sz="2400" dirty="0" smtClean="0"/>
              <a:t>Ratios</a:t>
            </a:r>
          </a:p>
          <a:p>
            <a:pPr lvl="1"/>
            <a:r>
              <a:rPr lang="es-ES_tradnl" sz="2000" dirty="0" smtClean="0"/>
              <a:t>Valores para el último año</a:t>
            </a:r>
          </a:p>
          <a:p>
            <a:pPr lvl="1"/>
            <a:r>
              <a:rPr lang="es-ES_tradnl" sz="2000" dirty="0" smtClean="0"/>
              <a:t>Evolución</a:t>
            </a:r>
          </a:p>
          <a:p>
            <a:r>
              <a:rPr lang="es-ES_tradnl" sz="2400" dirty="0" smtClean="0"/>
              <a:t>Datos no financieros relevantes</a:t>
            </a:r>
          </a:p>
          <a:p>
            <a:r>
              <a:rPr lang="es-ES_tradnl" sz="2400" dirty="0" smtClean="0"/>
              <a:t>Integración del análisis</a:t>
            </a:r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16632"/>
            <a:ext cx="432048" cy="36004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5" name="4 Conector recto"/>
          <p:cNvCxnSpPr/>
          <p:nvPr/>
        </p:nvCxnSpPr>
        <p:spPr>
          <a:xfrm>
            <a:off x="323528" y="54868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5 Conector recto"/>
          <p:cNvCxnSpPr/>
          <p:nvPr/>
        </p:nvCxnSpPr>
        <p:spPr>
          <a:xfrm>
            <a:off x="467544" y="620688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395536" y="659735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611560" y="6669360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4</a:t>
            </a:fld>
            <a:endParaRPr lang="es-A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El concepto de Balance </a:t>
            </a:r>
            <a:r>
              <a:rPr lang="es-AR" dirty="0" err="1" smtClean="0"/>
              <a:t>Scorecard</a:t>
            </a:r>
            <a:endParaRPr lang="es-AR" dirty="0"/>
          </a:p>
        </p:txBody>
      </p:sp>
      <p:sp>
        <p:nvSpPr>
          <p:cNvPr id="3" name="AutoShape 4"/>
          <p:cNvSpPr>
            <a:spLocks noChangeArrowheads="1"/>
          </p:cNvSpPr>
          <p:nvPr/>
        </p:nvSpPr>
        <p:spPr bwMode="auto">
          <a:xfrm rot="16200000">
            <a:off x="6202388" y="3094675"/>
            <a:ext cx="2355850" cy="1440157"/>
          </a:xfrm>
          <a:custGeom>
            <a:avLst/>
            <a:gdLst>
              <a:gd name="T0" fmla="*/ 252318315 w 21600"/>
              <a:gd name="T1" fmla="*/ 46312661 h 21600"/>
              <a:gd name="T2" fmla="*/ 128472907 w 21600"/>
              <a:gd name="T3" fmla="*/ 92625257 h 21600"/>
              <a:gd name="T4" fmla="*/ 4627391 w 21600"/>
              <a:gd name="T5" fmla="*/ 46312661 h 21600"/>
              <a:gd name="T6" fmla="*/ 12847290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89 w 21600"/>
              <a:gd name="T13" fmla="*/ 2189 h 21600"/>
              <a:gd name="T14" fmla="*/ 19411 w 21600"/>
              <a:gd name="T15" fmla="*/ 194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78" y="21600"/>
                </a:lnTo>
                <a:lnTo>
                  <a:pt x="2082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4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vert" lIns="36000" tIns="36000" rIns="36000" bIns="36000" anchor="ctr"/>
          <a:lstStyle/>
          <a:p>
            <a:pPr algn="ctr">
              <a:defRPr/>
            </a:pPr>
            <a:r>
              <a:rPr lang="en-US" altLang="ja-JP" sz="1400" b="1" dirty="0" err="1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Perspectiva</a:t>
            </a:r>
            <a:r>
              <a:rPr lang="en-US" altLang="ja-JP" sz="1400" b="1" dirty="0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financiera</a:t>
            </a:r>
            <a:endParaRPr lang="en-US" altLang="ja-JP" sz="1400" b="1" dirty="0">
              <a:solidFill>
                <a:schemeClr val="bg1"/>
              </a:solidFill>
              <a:latin typeface="Arial" charset="0"/>
              <a:ea typeface="ＭＳ Ｐゴシック" pitchFamily="50" charset="-128"/>
              <a:cs typeface="Arial" charset="0"/>
            </a:endParaRPr>
          </a:p>
        </p:txBody>
      </p:sp>
      <p:sp>
        <p:nvSpPr>
          <p:cNvPr id="4" name="AutoShape 5"/>
          <p:cNvSpPr>
            <a:spLocks noChangeArrowheads="1"/>
          </p:cNvSpPr>
          <p:nvPr/>
        </p:nvSpPr>
        <p:spPr bwMode="auto">
          <a:xfrm rot="16200000">
            <a:off x="4142122" y="3030528"/>
            <a:ext cx="2787650" cy="1568450"/>
          </a:xfrm>
          <a:custGeom>
            <a:avLst/>
            <a:gdLst>
              <a:gd name="T0" fmla="*/ 353288952 w 21600"/>
              <a:gd name="T1" fmla="*/ 66790009 h 21600"/>
              <a:gd name="T2" fmla="*/ 179884086 w 21600"/>
              <a:gd name="T3" fmla="*/ 133579940 h 21600"/>
              <a:gd name="T4" fmla="*/ 6479221 w 21600"/>
              <a:gd name="T5" fmla="*/ 66790009 h 21600"/>
              <a:gd name="T6" fmla="*/ 179884086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89 w 21600"/>
              <a:gd name="T13" fmla="*/ 2189 h 21600"/>
              <a:gd name="T14" fmla="*/ 19411 w 21600"/>
              <a:gd name="T15" fmla="*/ 194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78" y="21600"/>
                </a:lnTo>
                <a:lnTo>
                  <a:pt x="2082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vert" lIns="36000" tIns="36000" rIns="36000" bIns="36000" anchor="ctr"/>
          <a:lstStyle/>
          <a:p>
            <a:pPr algn="ctr">
              <a:defRPr/>
            </a:pPr>
            <a:r>
              <a:rPr lang="en-US" altLang="ja-JP" sz="1400" b="1" dirty="0" err="1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Perspectiva</a:t>
            </a:r>
            <a:r>
              <a:rPr lang="en-US" altLang="ja-JP" sz="1400" b="1" dirty="0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 del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Arial" charset="0"/>
                <a:ea typeface="ＭＳ Ｐゴシック" pitchFamily="50" charset="-128"/>
                <a:cs typeface="Arial" charset="0"/>
              </a:rPr>
              <a:t>Cliente</a:t>
            </a:r>
            <a:endParaRPr lang="en-US" altLang="ja-JP" sz="1400" b="1" dirty="0">
              <a:solidFill>
                <a:schemeClr val="bg1"/>
              </a:solidFill>
              <a:latin typeface="Arial" charset="0"/>
              <a:ea typeface="ＭＳ Ｐゴシック" pitchFamily="50" charset="-128"/>
              <a:cs typeface="Arial" charset="0"/>
            </a:endParaRP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 rot="16200000">
            <a:off x="1939132" y="3135313"/>
            <a:ext cx="3290887" cy="1654175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89 w 21600"/>
              <a:gd name="T13" fmla="*/ 2189 h 21600"/>
              <a:gd name="T14" fmla="*/ 19411 w 21600"/>
              <a:gd name="T15" fmla="*/ 194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78" y="21600"/>
                </a:lnTo>
                <a:lnTo>
                  <a:pt x="2082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vert" lIns="36000" tIns="36000" rIns="36000" bIns="36000" anchor="ctr"/>
          <a:lstStyle/>
          <a:p>
            <a:pPr algn="ctr">
              <a:defRPr/>
            </a:pPr>
            <a:r>
              <a:rPr lang="en-US" altLang="ja-JP" sz="1400" b="1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Perspectiva</a:t>
            </a:r>
            <a:r>
              <a:rPr lang="en-US" altLang="ja-JP" sz="1400" b="1" dirty="0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interna</a:t>
            </a:r>
            <a:r>
              <a:rPr lang="en-US" altLang="ja-JP" sz="1400" b="1" dirty="0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 (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procesos</a:t>
            </a:r>
            <a:r>
              <a:rPr lang="en-US" altLang="ja-JP" sz="1400" b="1" dirty="0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)</a:t>
            </a:r>
            <a:endParaRPr lang="en-US" altLang="ja-JP" sz="1400" b="1" dirty="0">
              <a:solidFill>
                <a:schemeClr val="bg1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 rot="16200000">
            <a:off x="-412377" y="3067051"/>
            <a:ext cx="3838575" cy="17907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2189 w 21600"/>
              <a:gd name="T13" fmla="*/ 2189 h 21600"/>
              <a:gd name="T14" fmla="*/ 19411 w 21600"/>
              <a:gd name="T15" fmla="*/ 194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78" y="21600"/>
                </a:lnTo>
                <a:lnTo>
                  <a:pt x="20822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vert="vert" lIns="36000" tIns="36000" rIns="36000" bIns="36000" anchor="ctr"/>
          <a:lstStyle/>
          <a:p>
            <a:pPr algn="ctr">
              <a:defRPr/>
            </a:pPr>
            <a:r>
              <a:rPr lang="en-US" altLang="ja-JP" sz="1400" b="1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Perspectiva</a:t>
            </a:r>
            <a:r>
              <a:rPr lang="en-US" altLang="ja-JP" sz="1400" b="1" dirty="0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 del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Aprendizaje</a:t>
            </a:r>
            <a:r>
              <a:rPr lang="en-US" altLang="ja-JP" sz="1400" b="1" dirty="0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 y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crecimiento</a:t>
            </a:r>
            <a:endParaRPr lang="en-US" altLang="ja-JP" sz="1400" b="1" dirty="0" smtClean="0">
              <a:solidFill>
                <a:schemeClr val="bg1"/>
              </a:solidFill>
              <a:latin typeface="Arial" charset="0"/>
              <a:ea typeface="ＭＳ Ｐゴシック" charset="-128"/>
              <a:cs typeface="Arial" charset="0"/>
            </a:endParaRPr>
          </a:p>
          <a:p>
            <a:pPr algn="ctr">
              <a:defRPr/>
            </a:pPr>
            <a:r>
              <a:rPr lang="en-US" altLang="ja-JP" sz="1400" b="1" dirty="0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(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Tecnología</a:t>
            </a:r>
            <a:r>
              <a:rPr lang="en-US" altLang="ja-JP" sz="1400" b="1" dirty="0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 y Capital </a:t>
            </a:r>
            <a:r>
              <a:rPr lang="en-US" altLang="ja-JP" sz="1400" b="1" dirty="0" err="1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humano</a:t>
            </a:r>
            <a:r>
              <a:rPr lang="en-US" altLang="ja-JP" sz="1400" b="1" dirty="0" smtClean="0">
                <a:solidFill>
                  <a:schemeClr val="bg1"/>
                </a:solidFill>
                <a:latin typeface="Arial" charset="0"/>
                <a:ea typeface="ＭＳ Ｐゴシック" charset="-128"/>
                <a:cs typeface="Arial" charset="0"/>
              </a:rPr>
              <a:t>)</a:t>
            </a:r>
            <a:endParaRPr lang="en-US" altLang="ja-JP" sz="1400" b="1" dirty="0">
              <a:solidFill>
                <a:schemeClr val="bg1"/>
              </a:solidFill>
              <a:latin typeface="Arial" charset="0"/>
              <a:ea typeface="ＭＳ Ｐゴシック" charset="-128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7487" y="6381328"/>
            <a:ext cx="5836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u="sng" dirty="0">
                <a:hlinkClick r:id="rId2"/>
              </a:rPr>
              <a:t>https://hbr.org/video/3633937148001/the-explainer-the-balanced-scorecard</a:t>
            </a:r>
            <a:endParaRPr lang="es-AR" sz="1200" dirty="0"/>
          </a:p>
          <a:p>
            <a:endParaRPr lang="es-AR" dirty="0"/>
          </a:p>
        </p:txBody>
      </p:sp>
      <p:sp>
        <p:nvSpPr>
          <p:cNvPr id="7" name="Right Arrow 6"/>
          <p:cNvSpPr/>
          <p:nvPr/>
        </p:nvSpPr>
        <p:spPr>
          <a:xfrm>
            <a:off x="2210783" y="3720084"/>
            <a:ext cx="720080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rgbClr val="FFFF00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221651" y="3720084"/>
            <a:ext cx="720080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ight Arrow 9"/>
          <p:cNvSpPr/>
          <p:nvPr/>
        </p:nvSpPr>
        <p:spPr>
          <a:xfrm>
            <a:off x="6123295" y="3657167"/>
            <a:ext cx="720080" cy="484632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67702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648072" cy="4766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25344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597352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764704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83671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"/>
          <p:cNvCxnSpPr/>
          <p:nvPr/>
        </p:nvCxnSpPr>
        <p:spPr>
          <a:xfrm>
            <a:off x="4644008" y="2276872"/>
            <a:ext cx="0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3573016"/>
            <a:ext cx="2659063" cy="151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140968"/>
            <a:ext cx="2659063" cy="192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17 CuadroTexto"/>
          <p:cNvSpPr txBox="1"/>
          <p:nvPr/>
        </p:nvSpPr>
        <p:spPr>
          <a:xfrm>
            <a:off x="5364088" y="306896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 smtClean="0"/>
              <a:t>Activos Netos</a:t>
            </a:r>
            <a:endParaRPr lang="es-AR" sz="1000" b="1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131840" y="1268760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Mirada Financiera</a:t>
            </a:r>
            <a:endParaRPr lang="es-AR" dirty="0"/>
          </a:p>
        </p:txBody>
      </p:sp>
      <p:sp>
        <p:nvSpPr>
          <p:cNvPr id="15" name="14 CuadroTexto"/>
          <p:cNvSpPr txBox="1"/>
          <p:nvPr/>
        </p:nvSpPr>
        <p:spPr>
          <a:xfrm>
            <a:off x="6804248" y="3068960"/>
            <a:ext cx="10801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 err="1" smtClean="0"/>
              <a:t>Debts</a:t>
            </a:r>
            <a:r>
              <a:rPr lang="es-AR" sz="1000" b="1" dirty="0" smtClean="0"/>
              <a:t> + </a:t>
            </a:r>
            <a:r>
              <a:rPr lang="es-AR" sz="1000" b="1" dirty="0" err="1" smtClean="0"/>
              <a:t>Equity</a:t>
            </a:r>
            <a:endParaRPr lang="es-AR" sz="1000" b="1" dirty="0"/>
          </a:p>
        </p:txBody>
      </p:sp>
      <p:sp>
        <p:nvSpPr>
          <p:cNvPr id="16" name="15 CuadroTexto"/>
          <p:cNvSpPr txBox="1"/>
          <p:nvPr/>
        </p:nvSpPr>
        <p:spPr>
          <a:xfrm>
            <a:off x="1475656" y="27089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 smtClean="0"/>
              <a:t>Activo</a:t>
            </a:r>
            <a:endParaRPr lang="es-AR" sz="1000" b="1" dirty="0"/>
          </a:p>
        </p:txBody>
      </p:sp>
      <p:sp>
        <p:nvSpPr>
          <p:cNvPr id="17" name="16 CuadroTexto"/>
          <p:cNvSpPr txBox="1"/>
          <p:nvPr/>
        </p:nvSpPr>
        <p:spPr>
          <a:xfrm>
            <a:off x="3059832" y="2708920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000" b="1" dirty="0" smtClean="0"/>
              <a:t>P + PN</a:t>
            </a:r>
            <a:endParaRPr lang="es-AR" sz="1000" b="1" dirty="0"/>
          </a:p>
        </p:txBody>
      </p:sp>
      <p:sp>
        <p:nvSpPr>
          <p:cNvPr id="2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6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6810043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7 Conector recto"/>
          <p:cNvCxnSpPr/>
          <p:nvPr/>
        </p:nvCxnSpPr>
        <p:spPr>
          <a:xfrm>
            <a:off x="395536" y="6525344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597352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400135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472143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11560" y="476672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RENTABILIDAD</a:t>
            </a:r>
            <a:endParaRPr lang="es-AR" sz="2000" dirty="0" smtClean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7</a:t>
            </a:fld>
            <a:endParaRPr lang="es-AR" dirty="0"/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08" y="-21978"/>
            <a:ext cx="648072" cy="4766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9992" y="836712"/>
            <a:ext cx="3528392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4293096"/>
            <a:ext cx="6696744" cy="211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27584" y="836712"/>
            <a:ext cx="3528392" cy="3384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1176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7 Conector recto"/>
          <p:cNvCxnSpPr/>
          <p:nvPr/>
        </p:nvCxnSpPr>
        <p:spPr>
          <a:xfrm>
            <a:off x="395536" y="6525344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597352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400135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472143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611560" y="476672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/>
              <a:t>RENTABILIDAD</a:t>
            </a:r>
            <a:endParaRPr lang="es-AR" sz="2000" dirty="0" smtClean="0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8</a:t>
            </a:fld>
            <a:endParaRPr lang="es-AR" dirty="0"/>
          </a:p>
        </p:txBody>
      </p:sp>
      <p:pic>
        <p:nvPicPr>
          <p:cNvPr id="5" name="Picture 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08" y="-21978"/>
            <a:ext cx="648072" cy="4766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827584" y="1268760"/>
            <a:ext cx="75608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2000" dirty="0" smtClean="0">
                <a:solidFill>
                  <a:schemeClr val="tx1"/>
                </a:solidFill>
                <a:latin typeface="+mn-lt"/>
              </a:rPr>
              <a:t>La rentabilidad de los propietarios se puede obtener sumando a la rentabilidad del Activo (o de los Activos Netos) el apalancamiento financiero correspondiente.  </a:t>
            </a:r>
          </a:p>
          <a:p>
            <a:pPr algn="just"/>
            <a:endParaRPr lang="es-AR" sz="2000" dirty="0" smtClean="0">
              <a:solidFill>
                <a:schemeClr val="tx1"/>
              </a:solidFill>
              <a:latin typeface="+mn-lt"/>
            </a:endParaRPr>
          </a:p>
          <a:p>
            <a:pPr algn="just"/>
            <a:r>
              <a:rPr lang="es-AR" sz="2000" dirty="0" smtClean="0">
                <a:solidFill>
                  <a:schemeClr val="tx1"/>
                </a:solidFill>
                <a:latin typeface="+mn-lt"/>
              </a:rPr>
              <a:t>A su vez, el apalancamiento financiero se obtiene restándole a la rentabilidad del Activo (o de los Activos netos) el costo de deuda correspondiente; y multiplicando el valor obtenido de esta resta por el porcentaje de endeudamiento, es decir por el Pasivo dividido el PN. </a:t>
            </a:r>
            <a:endParaRPr lang="es-AR" sz="20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9" y="4221088"/>
            <a:ext cx="7056783" cy="963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91176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88640"/>
            <a:ext cx="648072" cy="47667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  <p:cxnSp>
        <p:nvCxnSpPr>
          <p:cNvPr id="8" name="7 Conector recto"/>
          <p:cNvCxnSpPr/>
          <p:nvPr/>
        </p:nvCxnSpPr>
        <p:spPr>
          <a:xfrm>
            <a:off x="395536" y="6525344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6 Conector recto"/>
          <p:cNvCxnSpPr/>
          <p:nvPr/>
        </p:nvCxnSpPr>
        <p:spPr>
          <a:xfrm>
            <a:off x="611560" y="6597352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"/>
          <p:cNvCxnSpPr/>
          <p:nvPr/>
        </p:nvCxnSpPr>
        <p:spPr>
          <a:xfrm>
            <a:off x="323528" y="764704"/>
            <a:ext cx="8136904" cy="0"/>
          </a:xfrm>
          <a:prstGeom prst="line">
            <a:avLst/>
          </a:prstGeom>
          <a:ln w="85725"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/>
          <p:nvPr/>
        </p:nvCxnSpPr>
        <p:spPr>
          <a:xfrm>
            <a:off x="467544" y="836712"/>
            <a:ext cx="8208912" cy="0"/>
          </a:xfrm>
          <a:prstGeom prst="line">
            <a:avLst/>
          </a:prstGeom>
          <a:ln w="857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467544" y="1052736"/>
            <a:ext cx="86764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EFICIENCIA EN EL USO DEL CAPITAL DE TRABAJO</a:t>
            </a:r>
          </a:p>
          <a:p>
            <a:endParaRPr lang="es-AR" b="1" u="sng" dirty="0" smtClean="0"/>
          </a:p>
          <a:p>
            <a:endParaRPr lang="es-AR" dirty="0" smtClean="0"/>
          </a:p>
          <a:p>
            <a:endParaRPr lang="es-AR" dirty="0" smtClean="0"/>
          </a:p>
        </p:txBody>
      </p:sp>
      <p:sp>
        <p:nvSpPr>
          <p:cNvPr id="17" name="10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88224" y="6165304"/>
            <a:ext cx="2133600" cy="365125"/>
          </a:xfrm>
        </p:spPr>
        <p:txBody>
          <a:bodyPr/>
          <a:lstStyle/>
          <a:p>
            <a:fld id="{8A9A45FF-1179-4B07-AEAF-3DDAFB87FA70}" type="slidenum">
              <a:rPr lang="es-AR" smtClean="0"/>
              <a:pPr/>
              <a:t>9</a:t>
            </a:fld>
            <a:endParaRPr lang="es-AR" dirty="0"/>
          </a:p>
        </p:txBody>
      </p:sp>
      <p:sp>
        <p:nvSpPr>
          <p:cNvPr id="19" name="18 CuadroTexto"/>
          <p:cNvSpPr txBox="1"/>
          <p:nvPr/>
        </p:nvSpPr>
        <p:spPr>
          <a:xfrm>
            <a:off x="323528" y="5157192"/>
            <a:ext cx="8398296" cy="1200329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b="1" u="sng" dirty="0" smtClean="0">
                <a:solidFill>
                  <a:srgbClr val="7030A0"/>
                </a:solidFill>
              </a:rPr>
              <a:t>Gestión del capital de Trabajo:</a:t>
            </a:r>
          </a:p>
          <a:p>
            <a:r>
              <a:rPr lang="es-AR" b="1" dirty="0" smtClean="0">
                <a:solidFill>
                  <a:srgbClr val="7030A0"/>
                </a:solidFill>
              </a:rPr>
              <a:t>Días Stock + Días en la calle </a:t>
            </a:r>
            <a:r>
              <a:rPr lang="es-AR" b="1" dirty="0" smtClean="0">
                <a:solidFill>
                  <a:srgbClr val="FF3399"/>
                </a:solidFill>
              </a:rPr>
              <a:t>VS</a:t>
            </a:r>
            <a:r>
              <a:rPr lang="es-AR" b="1" dirty="0" smtClean="0">
                <a:solidFill>
                  <a:srgbClr val="7030A0"/>
                </a:solidFill>
              </a:rPr>
              <a:t>    Plazo Deudas comerciales</a:t>
            </a:r>
          </a:p>
          <a:p>
            <a:pPr algn="ctr"/>
            <a:endParaRPr lang="es-AR" b="1" dirty="0" smtClean="0">
              <a:solidFill>
                <a:srgbClr val="7030A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628800"/>
            <a:ext cx="7416824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27584" y="4653136"/>
            <a:ext cx="6505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Gastos </a:t>
            </a:r>
            <a:r>
              <a:rPr lang="es-AR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erogables</a:t>
            </a:r>
            <a:r>
              <a:rPr lang="es-A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gastos </a:t>
            </a:r>
            <a:r>
              <a:rPr lang="es-AR" sz="1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erogables</a:t>
            </a:r>
            <a:r>
              <a:rPr lang="es-AR" sz="1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contrapartida en Deudas comerciales</a:t>
            </a:r>
            <a:endParaRPr lang="es-AR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0757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2720</TotalTime>
  <Words>398</Words>
  <Application>Microsoft Office PowerPoint</Application>
  <PresentationFormat>Presentación en pantalla (4:3)</PresentationFormat>
  <Paragraphs>93</Paragraphs>
  <Slides>12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ＭＳ Ｐゴシック</vt:lpstr>
      <vt:lpstr>Arial</vt:lpstr>
      <vt:lpstr>Calibri</vt:lpstr>
      <vt:lpstr>Comic Sans MS</vt:lpstr>
      <vt:lpstr>Lucida Fax</vt:lpstr>
      <vt:lpstr>Times New Roman</vt:lpstr>
      <vt:lpstr>Tema de Office</vt:lpstr>
      <vt:lpstr>Presentación de PowerPoint</vt:lpstr>
      <vt:lpstr>Objetivos de información</vt:lpstr>
      <vt:lpstr>Fuentes de información</vt:lpstr>
      <vt:lpstr>Algunas técnicas de análisis</vt:lpstr>
      <vt:lpstr>El concepto de Balance Scorecard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EBITDA (Earnings Before Interest, Taxes, Depreciations and Amortizations)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pasivo y el patrimonio neto</dc:title>
  <dc:creator>Universidad de San Andrés</dc:creator>
  <cp:lastModifiedBy>Fermin</cp:lastModifiedBy>
  <cp:revision>99</cp:revision>
  <dcterms:created xsi:type="dcterms:W3CDTF">2002-04-15T15:27:55Z</dcterms:created>
  <dcterms:modified xsi:type="dcterms:W3CDTF">2021-11-03T13:18:06Z</dcterms:modified>
</cp:coreProperties>
</file>