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16"/>
  </p:notesMasterIdLst>
  <p:sldIdLst>
    <p:sldId id="259" r:id="rId2"/>
    <p:sldId id="387" r:id="rId3"/>
    <p:sldId id="393" r:id="rId4"/>
    <p:sldId id="389" r:id="rId5"/>
    <p:sldId id="401" r:id="rId6"/>
    <p:sldId id="405" r:id="rId7"/>
    <p:sldId id="388" r:id="rId8"/>
    <p:sldId id="390" r:id="rId9"/>
    <p:sldId id="395" r:id="rId10"/>
    <p:sldId id="396" r:id="rId11"/>
    <p:sldId id="397" r:id="rId12"/>
    <p:sldId id="398" r:id="rId13"/>
    <p:sldId id="399" r:id="rId14"/>
    <p:sldId id="403" r:id="rId15"/>
  </p:sldIdLst>
  <p:sldSz cx="9144000" cy="6858000" type="screen4x3"/>
  <p:notesSz cx="7102475" cy="93694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BCB"/>
    <a:srgbClr val="E886BE"/>
    <a:srgbClr val="B6FD9D"/>
    <a:srgbClr val="B2FE74"/>
    <a:srgbClr val="7FDAF3"/>
    <a:srgbClr val="8EE4A7"/>
    <a:srgbClr val="D09DD1"/>
    <a:srgbClr val="F9F9BF"/>
    <a:srgbClr val="F7DAAF"/>
    <a:srgbClr val="A2F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83" d="100"/>
          <a:sy n="83" d="100"/>
        </p:scale>
        <p:origin x="1315"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lang="es-AR"/>
          </a:p>
        </p:txBody>
      </p:sp>
      <p:sp>
        <p:nvSpPr>
          <p:cNvPr id="3" name="2 Marcador de fecha"/>
          <p:cNvSpPr>
            <a:spLocks noGrp="1"/>
          </p:cNvSpPr>
          <p:nvPr>
            <p:ph type="dt" idx="1"/>
          </p:nvPr>
        </p:nvSpPr>
        <p:spPr>
          <a:xfrm>
            <a:off x="4023092" y="0"/>
            <a:ext cx="3077739" cy="468471"/>
          </a:xfrm>
          <a:prstGeom prst="rect">
            <a:avLst/>
          </a:prstGeom>
        </p:spPr>
        <p:txBody>
          <a:bodyPr vert="horz" lIns="94119" tIns="47060" rIns="94119" bIns="47060" rtlCol="0"/>
          <a:lstStyle>
            <a:lvl1pPr algn="r">
              <a:defRPr sz="1200"/>
            </a:lvl1pPr>
          </a:lstStyle>
          <a:p>
            <a:fld id="{283FA95F-464D-4948-A15D-1F87A66DDDD5}" type="datetimeFigureOut">
              <a:rPr lang="es-AR" smtClean="0"/>
              <a:pPr/>
              <a:t>4/10/2021</a:t>
            </a:fld>
            <a:endParaRPr lang="es-AR"/>
          </a:p>
        </p:txBody>
      </p:sp>
      <p:sp>
        <p:nvSpPr>
          <p:cNvPr id="4" name="3 Marcador de imagen de diapositiva"/>
          <p:cNvSpPr>
            <a:spLocks noGrp="1" noRot="1" noChangeAspect="1"/>
          </p:cNvSpPr>
          <p:nvPr>
            <p:ph type="sldImg" idx="2"/>
          </p:nvPr>
        </p:nvSpPr>
        <p:spPr>
          <a:xfrm>
            <a:off x="1209675" y="703263"/>
            <a:ext cx="4683125" cy="3513137"/>
          </a:xfrm>
          <a:prstGeom prst="rect">
            <a:avLst/>
          </a:prstGeom>
          <a:noFill/>
          <a:ln w="12700">
            <a:solidFill>
              <a:prstClr val="black"/>
            </a:solidFill>
          </a:ln>
        </p:spPr>
        <p:txBody>
          <a:bodyPr vert="horz" lIns="94119" tIns="47060" rIns="94119" bIns="47060" rtlCol="0" anchor="ctr"/>
          <a:lstStyle/>
          <a:p>
            <a:endParaRPr lang="es-AR"/>
          </a:p>
        </p:txBody>
      </p:sp>
      <p:sp>
        <p:nvSpPr>
          <p:cNvPr id="5" name="4 Marcador de notas"/>
          <p:cNvSpPr>
            <a:spLocks noGrp="1"/>
          </p:cNvSpPr>
          <p:nvPr>
            <p:ph type="body" sz="quarter" idx="3"/>
          </p:nvPr>
        </p:nvSpPr>
        <p:spPr>
          <a:xfrm>
            <a:off x="710248" y="4450477"/>
            <a:ext cx="5681980" cy="4216241"/>
          </a:xfrm>
          <a:prstGeom prst="rect">
            <a:avLst/>
          </a:prstGeom>
        </p:spPr>
        <p:txBody>
          <a:bodyPr vert="horz" lIns="94119" tIns="47060" rIns="94119" bIns="4706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899328"/>
            <a:ext cx="3077739" cy="468471"/>
          </a:xfrm>
          <a:prstGeom prst="rect">
            <a:avLst/>
          </a:prstGeom>
        </p:spPr>
        <p:txBody>
          <a:bodyPr vert="horz" lIns="94119" tIns="47060" rIns="94119" bIns="4706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4023092" y="8899328"/>
            <a:ext cx="3077739" cy="468471"/>
          </a:xfrm>
          <a:prstGeom prst="rect">
            <a:avLst/>
          </a:prstGeom>
        </p:spPr>
        <p:txBody>
          <a:bodyPr vert="horz" lIns="94119" tIns="47060" rIns="94119" bIns="47060" rtlCol="0" anchor="b"/>
          <a:lstStyle>
            <a:lvl1pPr algn="r">
              <a:defRPr sz="1200"/>
            </a:lvl1pPr>
          </a:lstStyle>
          <a:p>
            <a:fld id="{DF2C34E1-EF3F-4B4A-8F19-EBD046C969A7}" type="slidenum">
              <a:rPr lang="es-AR" smtClean="0"/>
              <a:pPr/>
              <a:t>‹Nº›</a:t>
            </a:fld>
            <a:endParaRPr lang="es-AR"/>
          </a:p>
        </p:txBody>
      </p:sp>
    </p:spTree>
    <p:extLst>
      <p:ext uri="{BB962C8B-B14F-4D97-AF65-F5344CB8AC3E}">
        <p14:creationId xmlns:p14="http://schemas.microsoft.com/office/powerpoint/2010/main" val="181059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2646ABD-4DC0-445A-9FB2-1B89EC67FDEC}" type="datetime1">
              <a:rPr lang="es-AR" smtClean="0"/>
              <a:pPr/>
              <a:t>4/10/2021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C047CA2E-1085-4E82-AB5A-FB6B82E86AFD}" type="datetime1">
              <a:rPr lang="es-AR" smtClean="0"/>
              <a:pPr/>
              <a:t>4/10/2021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9C4D3FF-1912-4E62-AA66-8821DC9BA0F6}" type="datetime1">
              <a:rPr lang="es-AR" smtClean="0"/>
              <a:pPr/>
              <a:t>4/10/2021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24E96B2-3564-48B2-A44A-B14ED59D9916}" type="datetime1">
              <a:rPr lang="es-AR" smtClean="0"/>
              <a:pPr/>
              <a:t>4/10/2021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EA0347-952F-472A-A261-94BE68D61388}" type="datetime1">
              <a:rPr lang="es-AR" smtClean="0"/>
              <a:pPr/>
              <a:t>4/10/2021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D6F5F07F-BA98-40C5-BA79-222432BFCE42}" type="datetime1">
              <a:rPr lang="es-AR" smtClean="0"/>
              <a:pPr/>
              <a:t>4/10/2021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0131C88-69B3-40DF-9AB3-7126ADC2433E}" type="datetime1">
              <a:rPr lang="es-AR" smtClean="0"/>
              <a:pPr/>
              <a:t>4/10/2021</a:t>
            </a:fld>
            <a:endParaRPr lang="es-AR"/>
          </a:p>
        </p:txBody>
      </p:sp>
      <p:sp>
        <p:nvSpPr>
          <p:cNvPr id="8" name="7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9" name="8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4949FD5-99A0-44E9-9D58-AD6085AA65B2}" type="datetime1">
              <a:rPr lang="es-AR" smtClean="0"/>
              <a:pPr/>
              <a:t>4/10/2021</a:t>
            </a:fld>
            <a:endParaRPr lang="es-AR"/>
          </a:p>
        </p:txBody>
      </p:sp>
      <p:sp>
        <p:nvSpPr>
          <p:cNvPr id="4" name="3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5" name="4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73030B-567D-4444-8509-4F5784E171CA}" type="datetime1">
              <a:rPr lang="es-AR" smtClean="0"/>
              <a:pPr/>
              <a:t>4/10/2021</a:t>
            </a:fld>
            <a:endParaRPr lang="es-AR"/>
          </a:p>
        </p:txBody>
      </p:sp>
      <p:sp>
        <p:nvSpPr>
          <p:cNvPr id="3" name="2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4" name="3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A31B15A-ADA2-4942-9161-D31D44E05952}" type="datetime1">
              <a:rPr lang="es-AR" smtClean="0"/>
              <a:pPr/>
              <a:t>4/10/2021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834A9FC-AD64-40E7-9193-18621E8C4002}" type="datetime1">
              <a:rPr lang="es-AR" smtClean="0"/>
              <a:pPr/>
              <a:t>4/10/2021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BB591-DEF4-49D2-AE95-B17DA9634E46}" type="datetime1">
              <a:rPr lang="es-AR" smtClean="0"/>
              <a:pPr/>
              <a:t>4/10/2021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A45FF-1179-4B07-AEAF-3DDAFB87FA70}"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png"/><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475656" y="4365104"/>
            <a:ext cx="6696744" cy="1477328"/>
          </a:xfrm>
          <a:prstGeom prst="rect">
            <a:avLst/>
          </a:prstGeom>
        </p:spPr>
        <p:txBody>
          <a:bodyPr wrap="square">
            <a:spAutoFit/>
          </a:bodyPr>
          <a:lstStyle/>
          <a:p>
            <a:pPr marL="285750" indent="-285750" algn="just"/>
            <a:r>
              <a:rPr lang="es-ES" dirty="0" smtClean="0"/>
              <a:t>Sistema de costeo de bienes de cambio (inventarios). Determinación y</a:t>
            </a:r>
          </a:p>
          <a:p>
            <a:pPr marL="285750" indent="-285750" algn="just"/>
            <a:r>
              <a:rPr lang="es-ES" dirty="0" smtClean="0"/>
              <a:t>registro contable de las mercaderías vendidas. Sistema de costeo por</a:t>
            </a:r>
          </a:p>
          <a:p>
            <a:pPr marL="285750" indent="-285750" algn="just"/>
            <a:r>
              <a:rPr lang="es-ES" dirty="0" smtClean="0"/>
              <a:t>diferencia de inventarios. Inventario permanente: métodos PEPS,</a:t>
            </a:r>
          </a:p>
          <a:p>
            <a:pPr marL="285750" indent="-285750" algn="just"/>
            <a:r>
              <a:rPr lang="es-ES" dirty="0" smtClean="0"/>
              <a:t>UEPS, PPP y otros.</a:t>
            </a:r>
            <a:endParaRPr lang="es-AR" dirty="0" smtClean="0"/>
          </a:p>
          <a:p>
            <a:pPr marL="285750" indent="-285750"/>
            <a:endParaRPr lang="es-ES_tradnl" dirty="0" smtClean="0"/>
          </a:p>
        </p:txBody>
      </p: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a:t>
            </a:fld>
            <a:endParaRPr lang="es-AR" dirty="0"/>
          </a:p>
        </p:txBody>
      </p:sp>
      <p:sp>
        <p:nvSpPr>
          <p:cNvPr id="16" name="Content Placeholder 5"/>
          <p:cNvSpPr txBox="1">
            <a:spLocks/>
          </p:cNvSpPr>
          <p:nvPr/>
        </p:nvSpPr>
        <p:spPr>
          <a:xfrm>
            <a:off x="827584" y="1484784"/>
            <a:ext cx="7704856" cy="2481139"/>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4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CONSUMO DE ACTIVOS</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1800" b="1" i="0" u="none" strike="noStrike" kern="1200" cap="none" spc="0" normalizeH="0" baseline="0" noProof="0" dirty="0" smtClean="0">
                <a:ln>
                  <a:noFill/>
                </a:ln>
                <a:solidFill>
                  <a:schemeClr val="tx1">
                    <a:lumMod val="75000"/>
                  </a:schemeClr>
                </a:solidFill>
                <a:effectLst/>
                <a:uLnTx/>
                <a:uFillTx/>
                <a:latin typeface="+mj-lt"/>
                <a:ea typeface="+mn-ea"/>
                <a:cs typeface="+mn-cs"/>
              </a:rPr>
              <a:t>BIENES DE CAMBIO</a:t>
            </a:r>
            <a:r>
              <a:rPr kumimoji="0" lang="es-ES_tradnl" sz="1800" b="1" i="0" u="none" strike="noStrike" kern="1200" cap="none" spc="0" normalizeH="0" noProof="0" dirty="0" smtClean="0">
                <a:ln>
                  <a:noFill/>
                </a:ln>
                <a:solidFill>
                  <a:schemeClr val="tx1">
                    <a:lumMod val="75000"/>
                  </a:schemeClr>
                </a:solidFill>
                <a:effectLst/>
                <a:uLnTx/>
                <a:uFillTx/>
                <a:latin typeface="+mj-lt"/>
                <a:ea typeface="+mn-ea"/>
                <a:cs typeface="+mn-cs"/>
              </a:rPr>
              <a:t> O INVENTARIOS</a:t>
            </a:r>
            <a:endParaRPr kumimoji="0" lang="es-ES_tradnl" sz="1800" b="1" i="0" u="none" strike="noStrike" kern="1200" cap="none" spc="0" normalizeH="0" baseline="0" noProof="0" dirty="0" smtClean="0">
              <a:ln>
                <a:noFill/>
              </a:ln>
              <a:solidFill>
                <a:schemeClr val="tx1">
                  <a:lumMod val="75000"/>
                </a:schemeClr>
              </a:solidFill>
              <a:effectLst/>
              <a:uLnTx/>
              <a:uFillTx/>
              <a:latin typeface="+mj-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1800" b="0" i="0" u="none" strike="noStrike" kern="1200" cap="none" spc="0" normalizeH="0" baseline="0" noProof="0" dirty="0" smtClean="0">
              <a:ln>
                <a:noFill/>
              </a:ln>
              <a:solidFill>
                <a:schemeClr val="tx1">
                  <a:lumMod val="75000"/>
                </a:schemeClr>
              </a:solidFill>
              <a:effectLst/>
              <a:uLnTx/>
              <a:uFillTx/>
              <a:latin typeface="+mj-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1800" b="0" i="0" u="none" strike="noStrike" kern="1200" cap="none" spc="0" normalizeH="0" baseline="0" noProof="0" dirty="0" smtClean="0">
                <a:ln>
                  <a:noFill/>
                </a:ln>
                <a:solidFill>
                  <a:schemeClr val="tx1">
                    <a:lumMod val="75000"/>
                  </a:schemeClr>
                </a:solidFill>
                <a:effectLst/>
                <a:uLnTx/>
                <a:uFillTx/>
                <a:latin typeface="+mj-lt"/>
                <a:ea typeface="+mn-ea"/>
                <a:cs typeface="+mn-cs"/>
              </a:rPr>
              <a:t>UNIDAD 7 – PARTE 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val="1979511992"/>
              </p:ext>
            </p:extLst>
          </p:nvPr>
        </p:nvGraphicFramePr>
        <p:xfrm>
          <a:off x="1042988" y="908050"/>
          <a:ext cx="6888162" cy="4854575"/>
        </p:xfrm>
        <a:graphic>
          <a:graphicData uri="http://schemas.openxmlformats.org/presentationml/2006/ole">
            <mc:AlternateContent xmlns:mc="http://schemas.openxmlformats.org/markup-compatibility/2006">
              <mc:Choice xmlns:v="urn:schemas-microsoft-com:vml" Requires="v">
                <p:oleObj spid="_x0000_s2078" name="Worksheet" r:id="rId3" imgW="5410196" imgH="3114587" progId="Excel.Sheet.8">
                  <p:embed/>
                </p:oleObj>
              </mc:Choice>
              <mc:Fallback>
                <p:oleObj name="Worksheet" r:id="rId3" imgW="5410196" imgH="3114587" progId="Excel.Sheet.8">
                  <p:embed/>
                  <p:pic>
                    <p:nvPicPr>
                      <p:cNvPr id="0" name="Picture 16"/>
                      <p:cNvPicPr>
                        <a:picLocks noChangeAspect="1" noChangeArrowheads="1"/>
                      </p:cNvPicPr>
                      <p:nvPr/>
                    </p:nvPicPr>
                    <p:blipFill>
                      <a:blip r:embed="rId4"/>
                      <a:srcRect/>
                      <a:stretch>
                        <a:fillRect/>
                      </a:stretch>
                    </p:blipFill>
                    <p:spPr bwMode="auto">
                      <a:xfrm>
                        <a:off x="1042988" y="908050"/>
                        <a:ext cx="6888162"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2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4" name="3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sp>
        <p:nvSpPr>
          <p:cNvPr id="5"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10</a:t>
            </a:fld>
            <a:endParaRPr lang="es-AR" dirty="0"/>
          </a:p>
        </p:txBody>
      </p:sp>
      <p:pic>
        <p:nvPicPr>
          <p:cNvPr id="7" name="Picture 5"/>
          <p:cNvPicPr>
            <a:picLocks noChangeArrowheads="1"/>
          </p:cNvPicPr>
          <p:nvPr/>
        </p:nvPicPr>
        <p:blipFill>
          <a:blip r:embed="rId5" cstate="print"/>
          <a:srcRect/>
          <a:stretch>
            <a:fillRect/>
          </a:stretch>
        </p:blipFill>
        <p:spPr bwMode="auto">
          <a:xfrm>
            <a:off x="331912" y="269032"/>
            <a:ext cx="432048" cy="360040"/>
          </a:xfrm>
          <a:prstGeom prst="rect">
            <a:avLst/>
          </a:prstGeom>
          <a:noFill/>
          <a:ln w="12700">
            <a:noFill/>
            <a:miter lim="800000"/>
            <a:headEnd/>
            <a:tailEnd/>
          </a:ln>
          <a:effectLst/>
        </p:spPr>
      </p:pic>
      <p:cxnSp>
        <p:nvCxnSpPr>
          <p:cNvPr id="10" name="9 Conector recto"/>
          <p:cNvCxnSpPr/>
          <p:nvPr/>
        </p:nvCxnSpPr>
        <p:spPr>
          <a:xfrm>
            <a:off x="475928" y="7010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619944" y="7730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 name="Object 1024"/>
          <p:cNvGraphicFramePr>
            <a:graphicFrameLocks noChangeAspect="1"/>
          </p:cNvGraphicFramePr>
          <p:nvPr>
            <p:extLst>
              <p:ext uri="{D42A27DB-BD31-4B8C-83A1-F6EECF244321}">
                <p14:modId xmlns:p14="http://schemas.microsoft.com/office/powerpoint/2010/main" val="3751840828"/>
              </p:ext>
            </p:extLst>
          </p:nvPr>
        </p:nvGraphicFramePr>
        <p:xfrm>
          <a:off x="1663700" y="1196975"/>
          <a:ext cx="6557963" cy="5091113"/>
        </p:xfrm>
        <a:graphic>
          <a:graphicData uri="http://schemas.openxmlformats.org/presentationml/2006/ole">
            <mc:AlternateContent xmlns:mc="http://schemas.openxmlformats.org/markup-compatibility/2006">
              <mc:Choice xmlns:v="urn:schemas-microsoft-com:vml" Requires="v">
                <p:oleObj spid="_x0000_s3102" name="Worksheet" r:id="rId3" imgW="5410196" imgH="3429234" progId="Excel.Sheet.8">
                  <p:embed/>
                </p:oleObj>
              </mc:Choice>
              <mc:Fallback>
                <p:oleObj name="Worksheet" r:id="rId3" imgW="5410196" imgH="3429234" progId="Excel.Sheet.8">
                  <p:embed/>
                  <p:pic>
                    <p:nvPicPr>
                      <p:cNvPr id="0" name="Picture 16"/>
                      <p:cNvPicPr>
                        <a:picLocks noChangeAspect="1" noChangeArrowheads="1"/>
                      </p:cNvPicPr>
                      <p:nvPr/>
                    </p:nvPicPr>
                    <p:blipFill>
                      <a:blip r:embed="rId4"/>
                      <a:srcRect/>
                      <a:stretch>
                        <a:fillRect/>
                      </a:stretch>
                    </p:blipFill>
                    <p:spPr bwMode="auto">
                      <a:xfrm>
                        <a:off x="1663700" y="1196975"/>
                        <a:ext cx="6557963"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5"/>
          <p:cNvPicPr>
            <a:picLocks noChangeArrowheads="1"/>
          </p:cNvPicPr>
          <p:nvPr/>
        </p:nvPicPr>
        <p:blipFill>
          <a:blip r:embed="rId5"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4" name="3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5" name="4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8"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11</a:t>
            </a:fld>
            <a:endParaRPr lang="es-A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 name="Object 1024"/>
          <p:cNvGraphicFramePr>
            <a:graphicFrameLocks noChangeAspect="1"/>
          </p:cNvGraphicFramePr>
          <p:nvPr/>
        </p:nvGraphicFramePr>
        <p:xfrm>
          <a:off x="1475656" y="1293868"/>
          <a:ext cx="7022182" cy="4953523"/>
        </p:xfrm>
        <a:graphic>
          <a:graphicData uri="http://schemas.openxmlformats.org/presentationml/2006/ole">
            <mc:AlternateContent xmlns:mc="http://schemas.openxmlformats.org/markup-compatibility/2006">
              <mc:Choice xmlns:v="urn:schemas-microsoft-com:vml" Requires="v">
                <p:oleObj spid="_x0000_s4125" name="Worksheet" r:id="rId3" imgW="5555014" imgH="3200472" progId="Excel.Sheet.8">
                  <p:embed/>
                </p:oleObj>
              </mc:Choice>
              <mc:Fallback>
                <p:oleObj name="Worksheet" r:id="rId3" imgW="5555014" imgH="3200472" progId="Excel.Sheet.8">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293868"/>
                        <a:ext cx="7022182" cy="4953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5"/>
          <p:cNvPicPr>
            <a:picLocks noChangeArrowheads="1"/>
          </p:cNvPicPr>
          <p:nvPr/>
        </p:nvPicPr>
        <p:blipFill>
          <a:blip r:embed="rId5"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4" name="3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5" name="4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8"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12</a:t>
            </a:fld>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11560" y="764704"/>
            <a:ext cx="7772400" cy="685800"/>
          </a:xfrm>
        </p:spPr>
        <p:txBody>
          <a:bodyPr>
            <a:normAutofit/>
          </a:bodyPr>
          <a:lstStyle/>
          <a:p>
            <a:r>
              <a:rPr lang="es-ES_tradnl" sz="2800" b="1" dirty="0"/>
              <a:t>COMPARACIÓN </a:t>
            </a:r>
            <a:r>
              <a:rPr lang="es-ES_tradnl" sz="2800" b="1" dirty="0" smtClean="0"/>
              <a:t>MÉTODOS </a:t>
            </a:r>
            <a:r>
              <a:rPr lang="es-ES_tradnl" sz="2800" b="1" dirty="0"/>
              <a:t>DE COSTEO</a:t>
            </a:r>
          </a:p>
        </p:txBody>
      </p:sp>
      <p:graphicFrame>
        <p:nvGraphicFramePr>
          <p:cNvPr id="24576" name="Object 1024"/>
          <p:cNvGraphicFramePr>
            <a:graphicFrameLocks noChangeAspect="1"/>
          </p:cNvGraphicFramePr>
          <p:nvPr/>
        </p:nvGraphicFramePr>
        <p:xfrm>
          <a:off x="1331640" y="2132856"/>
          <a:ext cx="6267450" cy="4229100"/>
        </p:xfrm>
        <a:graphic>
          <a:graphicData uri="http://schemas.openxmlformats.org/presentationml/2006/ole">
            <mc:AlternateContent xmlns:mc="http://schemas.openxmlformats.org/markup-compatibility/2006">
              <mc:Choice xmlns:v="urn:schemas-microsoft-com:vml" Requires="v">
                <p:oleObj spid="_x0000_s5150" name="Documento" r:id="rId3" imgW="6275832" imgH="4229100" progId="Word.Document.8">
                  <p:embed/>
                </p:oleObj>
              </mc:Choice>
              <mc:Fallback>
                <p:oleObj name="Documento" r:id="rId3" imgW="6275832" imgH="4229100" progId="Word.Document.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132856"/>
                        <a:ext cx="6267450" cy="422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4"/>
          <p:cNvSpPr>
            <a:spLocks noChangeArrowheads="1"/>
          </p:cNvSpPr>
          <p:nvPr/>
        </p:nvSpPr>
        <p:spPr bwMode="auto">
          <a:xfrm>
            <a:off x="1295400" y="1447800"/>
            <a:ext cx="6172200" cy="457200"/>
          </a:xfrm>
          <a:prstGeom prst="rect">
            <a:avLst/>
          </a:prstGeom>
          <a:solidFill>
            <a:schemeClr val="bg1"/>
          </a:solidFill>
          <a:ln w="9525">
            <a:solidFill>
              <a:schemeClr val="tx1"/>
            </a:solidFill>
            <a:miter lim="800000"/>
            <a:headEnd/>
            <a:tailEnd/>
          </a:ln>
          <a:effectLst/>
        </p:spPr>
        <p:txBody>
          <a:bodyPr wrap="none" anchor="ctr"/>
          <a:lstStyle/>
          <a:p>
            <a:pPr algn="ctr"/>
            <a:r>
              <a:rPr lang="es-ES_tradnl" dirty="0"/>
              <a:t>                 </a:t>
            </a:r>
            <a:r>
              <a:rPr lang="es-ES_tradnl" dirty="0" smtClean="0"/>
              <a:t>		FIFO                         LIFO                         </a:t>
            </a:r>
            <a:r>
              <a:rPr lang="es-ES_tradnl" dirty="0"/>
              <a:t>PPP    </a:t>
            </a:r>
          </a:p>
        </p:txBody>
      </p:sp>
      <p:sp>
        <p:nvSpPr>
          <p:cNvPr id="15365" name="Line 5"/>
          <p:cNvSpPr>
            <a:spLocks noChangeShapeType="1"/>
          </p:cNvSpPr>
          <p:nvPr/>
        </p:nvSpPr>
        <p:spPr bwMode="auto">
          <a:xfrm>
            <a:off x="2895600" y="1905000"/>
            <a:ext cx="0" cy="3200400"/>
          </a:xfrm>
          <a:prstGeom prst="line">
            <a:avLst/>
          </a:prstGeom>
          <a:noFill/>
          <a:ln w="9525">
            <a:solidFill>
              <a:schemeClr val="tx1"/>
            </a:solidFill>
            <a:round/>
            <a:headEnd/>
            <a:tailEnd/>
          </a:ln>
          <a:effectLst/>
        </p:spPr>
        <p:txBody>
          <a:bodyPr wrap="none" anchor="ctr"/>
          <a:lstStyle/>
          <a:p>
            <a:endParaRPr lang="es-AR"/>
          </a:p>
        </p:txBody>
      </p:sp>
      <p:sp>
        <p:nvSpPr>
          <p:cNvPr id="15367" name="Line 7"/>
          <p:cNvSpPr>
            <a:spLocks noChangeShapeType="1"/>
          </p:cNvSpPr>
          <p:nvPr/>
        </p:nvSpPr>
        <p:spPr bwMode="auto">
          <a:xfrm>
            <a:off x="4191000" y="1905000"/>
            <a:ext cx="0" cy="3200400"/>
          </a:xfrm>
          <a:prstGeom prst="line">
            <a:avLst/>
          </a:prstGeom>
          <a:noFill/>
          <a:ln w="9525">
            <a:solidFill>
              <a:schemeClr val="tx1"/>
            </a:solidFill>
            <a:round/>
            <a:headEnd/>
            <a:tailEnd/>
          </a:ln>
          <a:effectLst/>
        </p:spPr>
        <p:txBody>
          <a:bodyPr wrap="none" anchor="ctr"/>
          <a:lstStyle/>
          <a:p>
            <a:endParaRPr lang="es-AR"/>
          </a:p>
        </p:txBody>
      </p:sp>
      <p:sp>
        <p:nvSpPr>
          <p:cNvPr id="15368" name="Line 8"/>
          <p:cNvSpPr>
            <a:spLocks noChangeShapeType="1"/>
          </p:cNvSpPr>
          <p:nvPr/>
        </p:nvSpPr>
        <p:spPr bwMode="auto">
          <a:xfrm>
            <a:off x="5638800" y="1905000"/>
            <a:ext cx="0" cy="3200400"/>
          </a:xfrm>
          <a:prstGeom prst="line">
            <a:avLst/>
          </a:prstGeom>
          <a:noFill/>
          <a:ln w="9525">
            <a:solidFill>
              <a:schemeClr val="tx1"/>
            </a:solidFill>
            <a:round/>
            <a:headEnd/>
            <a:tailEnd/>
          </a:ln>
          <a:effectLst/>
        </p:spPr>
        <p:txBody>
          <a:bodyPr wrap="none" anchor="ctr"/>
          <a:lstStyle/>
          <a:p>
            <a:endParaRPr lang="es-AR"/>
          </a:p>
        </p:txBody>
      </p:sp>
      <p:sp>
        <p:nvSpPr>
          <p:cNvPr id="15369" name="Line 9"/>
          <p:cNvSpPr>
            <a:spLocks noChangeShapeType="1"/>
          </p:cNvSpPr>
          <p:nvPr/>
        </p:nvSpPr>
        <p:spPr bwMode="auto">
          <a:xfrm>
            <a:off x="7467600" y="1905000"/>
            <a:ext cx="0" cy="3200400"/>
          </a:xfrm>
          <a:prstGeom prst="line">
            <a:avLst/>
          </a:prstGeom>
          <a:noFill/>
          <a:ln w="9525">
            <a:solidFill>
              <a:schemeClr val="tx1"/>
            </a:solidFill>
            <a:round/>
            <a:headEnd/>
            <a:tailEnd/>
          </a:ln>
          <a:effectLst/>
        </p:spPr>
        <p:txBody>
          <a:bodyPr wrap="none" anchor="ctr"/>
          <a:lstStyle/>
          <a:p>
            <a:endParaRPr lang="es-AR"/>
          </a:p>
        </p:txBody>
      </p:sp>
      <p:sp>
        <p:nvSpPr>
          <p:cNvPr id="15370" name="Line 10"/>
          <p:cNvSpPr>
            <a:spLocks noChangeShapeType="1"/>
          </p:cNvSpPr>
          <p:nvPr/>
        </p:nvSpPr>
        <p:spPr bwMode="auto">
          <a:xfrm>
            <a:off x="1295400" y="5105400"/>
            <a:ext cx="6172200" cy="0"/>
          </a:xfrm>
          <a:prstGeom prst="line">
            <a:avLst/>
          </a:prstGeom>
          <a:noFill/>
          <a:ln w="9525">
            <a:solidFill>
              <a:schemeClr val="tx1"/>
            </a:solidFill>
            <a:round/>
            <a:headEnd/>
            <a:tailEnd/>
          </a:ln>
          <a:effectLst/>
        </p:spPr>
        <p:txBody>
          <a:bodyPr wrap="none" anchor="ctr"/>
          <a:lstStyle/>
          <a:p>
            <a:endParaRPr lang="es-AR"/>
          </a:p>
        </p:txBody>
      </p:sp>
      <p:sp>
        <p:nvSpPr>
          <p:cNvPr id="15371" name="Line 11"/>
          <p:cNvSpPr>
            <a:spLocks noChangeShapeType="1"/>
          </p:cNvSpPr>
          <p:nvPr/>
        </p:nvSpPr>
        <p:spPr bwMode="auto">
          <a:xfrm>
            <a:off x="1295400" y="1981200"/>
            <a:ext cx="0" cy="3124200"/>
          </a:xfrm>
          <a:prstGeom prst="line">
            <a:avLst/>
          </a:prstGeom>
          <a:noFill/>
          <a:ln w="9525">
            <a:solidFill>
              <a:schemeClr val="tx1"/>
            </a:solidFill>
            <a:round/>
            <a:headEnd/>
            <a:tailEnd/>
          </a:ln>
          <a:effectLst/>
        </p:spPr>
        <p:txBody>
          <a:bodyPr wrap="none" anchor="ctr"/>
          <a:lstStyle/>
          <a:p>
            <a:endParaRPr lang="es-AR"/>
          </a:p>
        </p:txBody>
      </p:sp>
      <p:sp>
        <p:nvSpPr>
          <p:cNvPr id="15372" name="Line 12"/>
          <p:cNvSpPr>
            <a:spLocks noChangeShapeType="1"/>
          </p:cNvSpPr>
          <p:nvPr/>
        </p:nvSpPr>
        <p:spPr bwMode="auto">
          <a:xfrm>
            <a:off x="1295400" y="4038600"/>
            <a:ext cx="6248400" cy="0"/>
          </a:xfrm>
          <a:prstGeom prst="line">
            <a:avLst/>
          </a:prstGeom>
          <a:noFill/>
          <a:ln w="9525">
            <a:solidFill>
              <a:schemeClr val="tx1"/>
            </a:solidFill>
            <a:round/>
            <a:headEnd/>
            <a:tailEnd/>
          </a:ln>
          <a:effectLst/>
        </p:spPr>
        <p:txBody>
          <a:bodyPr wrap="none" anchor="ctr"/>
          <a:lstStyle/>
          <a:p>
            <a:endParaRPr lang="es-AR"/>
          </a:p>
        </p:txBody>
      </p:sp>
      <p:pic>
        <p:nvPicPr>
          <p:cNvPr id="12" name="Picture 5"/>
          <p:cNvPicPr>
            <a:picLocks noChangeArrowheads="1"/>
          </p:cNvPicPr>
          <p:nvPr/>
        </p:nvPicPr>
        <p:blipFill>
          <a:blip r:embed="rId5"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3" name="12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7"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13</a:t>
            </a:fld>
            <a:endParaRPr lang="es-AR" dirty="0"/>
          </a:p>
        </p:txBody>
      </p:sp>
      <p:sp>
        <p:nvSpPr>
          <p:cNvPr id="20" name="TextBox 19"/>
          <p:cNvSpPr txBox="1"/>
          <p:nvPr/>
        </p:nvSpPr>
        <p:spPr>
          <a:xfrm>
            <a:off x="1295400" y="5373216"/>
            <a:ext cx="1548408" cy="461665"/>
          </a:xfrm>
          <a:prstGeom prst="rect">
            <a:avLst/>
          </a:prstGeom>
          <a:noFill/>
        </p:spPr>
        <p:txBody>
          <a:bodyPr wrap="square" rtlCol="0">
            <a:spAutoFit/>
          </a:bodyPr>
          <a:lstStyle/>
          <a:p>
            <a:r>
              <a:rPr lang="es-AR" sz="2400" dirty="0" smtClean="0">
                <a:solidFill>
                  <a:srgbClr val="FF0000"/>
                </a:solidFill>
              </a:rPr>
              <a:t>Existencias</a:t>
            </a:r>
            <a:endParaRPr lang="es-AR" sz="2400" dirty="0">
              <a:solidFill>
                <a:srgbClr val="FF0000"/>
              </a:solidFill>
            </a:endParaRPr>
          </a:p>
        </p:txBody>
      </p:sp>
      <p:sp>
        <p:nvSpPr>
          <p:cNvPr id="23" name="TextBox 22"/>
          <p:cNvSpPr txBox="1"/>
          <p:nvPr/>
        </p:nvSpPr>
        <p:spPr>
          <a:xfrm>
            <a:off x="2987824" y="5373216"/>
            <a:ext cx="1368152" cy="461665"/>
          </a:xfrm>
          <a:prstGeom prst="rect">
            <a:avLst/>
          </a:prstGeom>
          <a:noFill/>
        </p:spPr>
        <p:txBody>
          <a:bodyPr wrap="square" rtlCol="0">
            <a:spAutoFit/>
          </a:bodyPr>
          <a:lstStyle/>
          <a:p>
            <a:r>
              <a:rPr lang="es-AR" sz="2400" dirty="0" smtClean="0">
                <a:solidFill>
                  <a:srgbClr val="FF0000"/>
                </a:solidFill>
              </a:rPr>
              <a:t>120</a:t>
            </a:r>
            <a:endParaRPr lang="es-AR" sz="2400" dirty="0">
              <a:solidFill>
                <a:srgbClr val="FF0000"/>
              </a:solidFill>
            </a:endParaRPr>
          </a:p>
        </p:txBody>
      </p:sp>
      <p:sp>
        <p:nvSpPr>
          <p:cNvPr id="24" name="TextBox 23"/>
          <p:cNvSpPr txBox="1"/>
          <p:nvPr/>
        </p:nvSpPr>
        <p:spPr>
          <a:xfrm>
            <a:off x="4499992" y="5373216"/>
            <a:ext cx="1008112" cy="461665"/>
          </a:xfrm>
          <a:prstGeom prst="rect">
            <a:avLst/>
          </a:prstGeom>
          <a:noFill/>
        </p:spPr>
        <p:txBody>
          <a:bodyPr wrap="square" rtlCol="0">
            <a:spAutoFit/>
          </a:bodyPr>
          <a:lstStyle/>
          <a:p>
            <a:r>
              <a:rPr lang="es-AR" sz="2400" dirty="0" smtClean="0">
                <a:solidFill>
                  <a:srgbClr val="FF0000"/>
                </a:solidFill>
              </a:rPr>
              <a:t>80</a:t>
            </a:r>
            <a:endParaRPr lang="es-AR" sz="2400" dirty="0">
              <a:solidFill>
                <a:srgbClr val="FF0000"/>
              </a:solidFill>
            </a:endParaRPr>
          </a:p>
        </p:txBody>
      </p:sp>
      <p:sp>
        <p:nvSpPr>
          <p:cNvPr id="25" name="TextBox 24"/>
          <p:cNvSpPr txBox="1"/>
          <p:nvPr/>
        </p:nvSpPr>
        <p:spPr>
          <a:xfrm>
            <a:off x="6228184" y="5373216"/>
            <a:ext cx="1080120" cy="461665"/>
          </a:xfrm>
          <a:prstGeom prst="rect">
            <a:avLst/>
          </a:prstGeom>
          <a:noFill/>
        </p:spPr>
        <p:txBody>
          <a:bodyPr wrap="square" rtlCol="0">
            <a:spAutoFit/>
          </a:bodyPr>
          <a:lstStyle/>
          <a:p>
            <a:r>
              <a:rPr lang="es-AR" sz="2400" dirty="0" smtClean="0">
                <a:solidFill>
                  <a:srgbClr val="FF0000"/>
                </a:solidFill>
              </a:rPr>
              <a:t>114.28</a:t>
            </a:r>
            <a:endParaRPr lang="es-AR" sz="24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14</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SISTEMA DE COSTEO GLOBAL o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smtClean="0">
                <a:ln>
                  <a:noFill/>
                </a:ln>
                <a:solidFill>
                  <a:schemeClr val="tx1"/>
                </a:solidFill>
                <a:effectLst/>
                <a:uLnTx/>
                <a:uFillTx/>
                <a:latin typeface="+mj-lt"/>
                <a:ea typeface="+mj-ea"/>
                <a:cs typeface="+mj-cs"/>
              </a:rPr>
              <a:t>POR</a:t>
            </a:r>
            <a:r>
              <a:rPr kumimoji="0" lang="es-ES" sz="2800" b="1" i="0" u="none" strike="noStrike" kern="1200" cap="none" spc="0" normalizeH="0" noProof="0" dirty="0" smtClean="0">
                <a:ln>
                  <a:noFill/>
                </a:ln>
                <a:solidFill>
                  <a:schemeClr val="tx1"/>
                </a:solidFill>
                <a:effectLst/>
                <a:uLnTx/>
                <a:uFillTx/>
                <a:latin typeface="+mj-lt"/>
                <a:ea typeface="+mj-ea"/>
                <a:cs typeface="+mj-cs"/>
              </a:rPr>
              <a:t> DIFERENCIA DE INVENTARIOS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Rectangle 3"/>
          <p:cNvSpPr txBox="1">
            <a:spLocks noChangeArrowheads="1"/>
          </p:cNvSpPr>
          <p:nvPr/>
        </p:nvSpPr>
        <p:spPr>
          <a:xfrm>
            <a:off x="755576" y="1988840"/>
            <a:ext cx="8153400" cy="3848472"/>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1" i="0" u="none" strike="noStrike" kern="1200" cap="none" spc="0" normalizeH="0" baseline="0" noProof="0" dirty="0" smtClean="0">
                <a:ln>
                  <a:noFill/>
                </a:ln>
                <a:solidFill>
                  <a:schemeClr val="tx1"/>
                </a:solidFill>
                <a:effectLst/>
                <a:uLnTx/>
                <a:uFillTx/>
                <a:latin typeface="+mn-lt"/>
                <a:ea typeface="+mn-ea"/>
                <a:cs typeface="+mn-cs"/>
              </a:rPr>
              <a:t>En el ejemplo anterior:</a:t>
            </a: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Inventario físico al cierre: 40 unidades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s-ES_tradnl" sz="2400" dirty="0" smtClean="0"/>
              <a:t>Inventario inicial: 50 unidades a $ 2 c/u</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Compras: 100</a:t>
            </a:r>
            <a:r>
              <a:rPr kumimoji="0" lang="es-ES_tradnl" sz="2400" b="0" i="0" u="none" strike="noStrike" kern="1200" cap="none" spc="0" normalizeH="0" noProof="0" dirty="0" smtClean="0">
                <a:ln>
                  <a:noFill/>
                </a:ln>
                <a:solidFill>
                  <a:schemeClr val="tx1"/>
                </a:solidFill>
                <a:effectLst/>
                <a:uLnTx/>
                <a:uFillTx/>
                <a:latin typeface="+mn-lt"/>
                <a:ea typeface="+mn-ea"/>
                <a:cs typeface="+mn-cs"/>
              </a:rPr>
              <a:t> unidades a $ 2,9 c/u y 90 unidades a $ 3 c/u</a:t>
            </a: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lang="es-ES_tradnl" sz="2400" dirty="0" smtClean="0"/>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s-ES_tradnl" sz="2400" dirty="0" smtClean="0"/>
              <a:t>Calcular el costo, utilizando los métodos: FIFO, LIFO y PPP</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Valorización del inventario final:</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FIFO :  40 x $3. = $ 120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LIFO :  40 x $ 2 = $ 80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PPP  :   40 x $ 2,75 = $ 110         </a:t>
            </a:r>
            <a:r>
              <a:rPr kumimoji="0" lang="es-ES_tradnl" sz="2400" b="0" i="0" u="sng" strike="noStrike" kern="1200" cap="none" spc="0" normalizeH="0" baseline="0" noProof="0" dirty="0" smtClean="0">
                <a:ln>
                  <a:noFill/>
                </a:ln>
                <a:solidFill>
                  <a:schemeClr val="tx1"/>
                </a:solidFill>
                <a:effectLst/>
                <a:uLnTx/>
                <a:uFillTx/>
                <a:latin typeface="+mn-lt"/>
                <a:ea typeface="+mn-ea"/>
                <a:cs typeface="+mn-cs"/>
              </a:rPr>
              <a:t>($100+290+270)</a:t>
            </a: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 $ 2,75</a:t>
            </a:r>
            <a:endParaRPr kumimoji="0" lang="es-ES_tradnl" sz="24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                                                              50+100+90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s-ES_tradnl" sz="2400" dirty="0" smtClean="0"/>
              <a:t>Vemos que el PPP puede variar respecto del que surge de llevar inventario permanente</a:t>
            </a:r>
            <a:endParaRPr kumimoji="0" lang="es-ES_tradnl"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88620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2</a:t>
            </a:fld>
            <a:endParaRPr lang="es-AR" dirty="0"/>
          </a:p>
        </p:txBody>
      </p:sp>
      <p:sp>
        <p:nvSpPr>
          <p:cNvPr id="10" name="1 Título"/>
          <p:cNvSpPr txBox="1">
            <a:spLocks/>
          </p:cNvSpPr>
          <p:nvPr/>
        </p:nvSpPr>
        <p:spPr>
          <a:xfrm>
            <a:off x="395536" y="692696"/>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BIENES DE CAMBIO  (RT Argentinas)</a:t>
            </a:r>
          </a:p>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INVENTARIOS (NIIF)</a:t>
            </a:r>
            <a:br>
              <a:rPr lang="es-AR" sz="2800" b="1" dirty="0" smtClean="0">
                <a:latin typeface="+mj-lt"/>
                <a:ea typeface="+mj-ea"/>
                <a:cs typeface="+mj-cs"/>
              </a:rPr>
            </a:b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412776"/>
            <a:ext cx="7560840" cy="6832640"/>
          </a:xfrm>
          <a:prstGeom prst="rect">
            <a:avLst/>
          </a:prstGeom>
          <a:noFill/>
        </p:spPr>
        <p:txBody>
          <a:bodyPr wrap="square" rtlCol="0">
            <a:spAutoFit/>
          </a:bodyPr>
          <a:lstStyle/>
          <a:p>
            <a:pPr marL="342900" indent="-342900"/>
            <a:endParaRPr lang="es-AR" dirty="0" smtClean="0"/>
          </a:p>
          <a:p>
            <a:pPr marL="342900" indent="-342900" algn="ctr"/>
            <a:r>
              <a:rPr lang="es-AR" dirty="0" smtClean="0"/>
              <a:t>Definición según NIC 2 los Inventarios son activos:</a:t>
            </a:r>
          </a:p>
          <a:p>
            <a:pPr marL="342900" indent="-342900" algn="ctr"/>
            <a:endParaRPr lang="es-AR" dirty="0" smtClean="0"/>
          </a:p>
          <a:p>
            <a:pPr marL="342900" indent="-342900">
              <a:buFont typeface="Arial" pitchFamily="34" charset="0"/>
              <a:buChar char="•"/>
            </a:pPr>
            <a:r>
              <a:rPr lang="es-AR" dirty="0" smtClean="0"/>
              <a:t>Poseídos para ser vendidos en el curso normal de la operación;</a:t>
            </a:r>
          </a:p>
          <a:p>
            <a:pPr marL="342900" indent="-342900">
              <a:buFont typeface="Arial" pitchFamily="34" charset="0"/>
              <a:buChar char="•"/>
            </a:pPr>
            <a:r>
              <a:rPr lang="es-AR" dirty="0" smtClean="0"/>
              <a:t>En proceso de producción con vistas a esa venta; o</a:t>
            </a:r>
          </a:p>
          <a:p>
            <a:pPr marL="342900" indent="-342900">
              <a:buFont typeface="Arial" pitchFamily="34" charset="0"/>
              <a:buChar char="•"/>
            </a:pPr>
            <a:r>
              <a:rPr lang="es-AR" dirty="0" smtClean="0"/>
              <a:t>En forma de materiales o suministros, para ser consumidos en el proceso de producción, o en la prestación de servicios</a:t>
            </a:r>
          </a:p>
          <a:p>
            <a:pPr marL="342900" indent="-342900" algn="ctr"/>
            <a:endParaRPr lang="es-AR" sz="2000" dirty="0" smtClean="0"/>
          </a:p>
          <a:p>
            <a:pPr marL="342900" indent="-342900"/>
            <a:r>
              <a:rPr lang="es-AR" b="1" i="1" dirty="0" smtClean="0"/>
              <a:t>En el rubro se incluyen:</a:t>
            </a:r>
          </a:p>
          <a:p>
            <a:pPr marL="342900" indent="-342900">
              <a:buFont typeface="+mj-lt"/>
              <a:buAutoNum type="arabicPeriod"/>
            </a:pPr>
            <a:r>
              <a:rPr lang="es-AR" dirty="0" smtClean="0"/>
              <a:t>En empresa comercial:  </a:t>
            </a:r>
          </a:p>
          <a:p>
            <a:pPr marL="800100" lvl="1" indent="-342900">
              <a:buFont typeface="Arial" pitchFamily="34" charset="0"/>
              <a:buChar char="•"/>
            </a:pPr>
            <a:r>
              <a:rPr lang="es-AR" dirty="0" smtClean="0"/>
              <a:t>Mercaderías </a:t>
            </a:r>
          </a:p>
          <a:p>
            <a:pPr marL="800100" lvl="1" indent="-342900">
              <a:buFont typeface="Arial" pitchFamily="34" charset="0"/>
              <a:buChar char="•"/>
            </a:pPr>
            <a:r>
              <a:rPr lang="es-AR" dirty="0" smtClean="0"/>
              <a:t> Anticipo a proveedores.  (En NIIF va en Otros Créditos)</a:t>
            </a:r>
          </a:p>
          <a:p>
            <a:pPr marL="342900" indent="-342900">
              <a:buFont typeface="+mj-lt"/>
              <a:buAutoNum type="arabicPeriod"/>
            </a:pPr>
            <a:r>
              <a:rPr lang="es-AR" dirty="0" smtClean="0"/>
              <a:t>En empresa industrial:  </a:t>
            </a:r>
          </a:p>
          <a:p>
            <a:pPr marL="800100" lvl="1" indent="-342900">
              <a:buFont typeface="Arial" pitchFamily="34" charset="0"/>
              <a:buChar char="•"/>
            </a:pPr>
            <a:r>
              <a:rPr lang="es-AR" dirty="0" smtClean="0"/>
              <a:t>Materias Primas, </a:t>
            </a:r>
          </a:p>
          <a:p>
            <a:pPr marL="800100" lvl="1" indent="-342900">
              <a:buFont typeface="Arial" pitchFamily="34" charset="0"/>
              <a:buChar char="•"/>
            </a:pPr>
            <a:r>
              <a:rPr lang="es-AR" dirty="0" smtClean="0"/>
              <a:t>Materiales, </a:t>
            </a:r>
          </a:p>
          <a:p>
            <a:pPr marL="800100" lvl="1" indent="-342900">
              <a:buFont typeface="Arial" pitchFamily="34" charset="0"/>
              <a:buChar char="•"/>
            </a:pPr>
            <a:r>
              <a:rPr lang="es-AR" dirty="0" smtClean="0"/>
              <a:t>Productos en Proceso, </a:t>
            </a:r>
          </a:p>
          <a:p>
            <a:pPr marL="800100" lvl="1" indent="-342900">
              <a:buFont typeface="Arial" pitchFamily="34" charset="0"/>
              <a:buChar char="•"/>
            </a:pPr>
            <a:r>
              <a:rPr lang="es-AR" dirty="0" smtClean="0"/>
              <a:t>Productos terminados, </a:t>
            </a:r>
          </a:p>
          <a:p>
            <a:pPr marL="800100" lvl="1" indent="-342900">
              <a:buFont typeface="Arial" pitchFamily="34" charset="0"/>
              <a:buChar char="•"/>
            </a:pPr>
            <a:r>
              <a:rPr lang="es-AR" dirty="0" smtClean="0"/>
              <a:t>Anticipo a proveedores. (En NIIF va en Otros Créditos)</a:t>
            </a:r>
          </a:p>
          <a:p>
            <a:pPr marL="342900" indent="-342900">
              <a:buFont typeface="+mj-lt"/>
              <a:buAutoNum type="arabicPeriod"/>
            </a:pPr>
            <a:endParaRPr lang="es-AR" sz="2000"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Tree>
    <p:extLst>
      <p:ext uri="{BB962C8B-B14F-4D97-AF65-F5344CB8AC3E}">
        <p14:creationId xmlns:p14="http://schemas.microsoft.com/office/powerpoint/2010/main" val="418862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611560" y="836712"/>
            <a:ext cx="8066856" cy="579438"/>
          </a:xfrm>
          <a:prstGeom prst="rect">
            <a:avLst/>
          </a:prstGeom>
          <a:noFill/>
          <a:ln w="9525">
            <a:noFill/>
            <a:miter lim="800000"/>
            <a:headEnd/>
            <a:tailEnd/>
          </a:ln>
          <a:effectLst/>
        </p:spPr>
        <p:txBody>
          <a:bodyPr wrap="square">
            <a:spAutoFit/>
          </a:bodyPr>
          <a:lstStyle/>
          <a:p>
            <a:pPr algn="ctr">
              <a:spcBef>
                <a:spcPct val="50000"/>
              </a:spcBef>
            </a:pPr>
            <a:r>
              <a:rPr lang="es-ES_tradnl" sz="3200" b="1" dirty="0" smtClean="0">
                <a:latin typeface="+mj-lt"/>
              </a:rPr>
              <a:t>DEFINICIONES:</a:t>
            </a:r>
            <a:endParaRPr lang="es-ES_tradnl" sz="3200" b="1" dirty="0">
              <a:latin typeface="+mj-lt"/>
            </a:endParaRPr>
          </a:p>
        </p:txBody>
      </p:sp>
      <p:sp>
        <p:nvSpPr>
          <p:cNvPr id="3075" name="Text Box 3"/>
          <p:cNvSpPr txBox="1">
            <a:spLocks noChangeArrowheads="1"/>
          </p:cNvSpPr>
          <p:nvPr/>
        </p:nvSpPr>
        <p:spPr bwMode="auto">
          <a:xfrm>
            <a:off x="467544" y="1632174"/>
            <a:ext cx="8208912" cy="5078313"/>
          </a:xfrm>
          <a:prstGeom prst="rect">
            <a:avLst/>
          </a:prstGeom>
          <a:noFill/>
          <a:ln w="9525">
            <a:noFill/>
            <a:miter lim="800000"/>
            <a:headEnd/>
            <a:tailEnd/>
          </a:ln>
          <a:effectLst/>
        </p:spPr>
        <p:txBody>
          <a:bodyPr wrap="square">
            <a:spAutoFit/>
          </a:bodyPr>
          <a:lstStyle/>
          <a:p>
            <a:pPr>
              <a:spcBef>
                <a:spcPct val="50000"/>
              </a:spcBef>
              <a:buFontTx/>
              <a:buChar char="•"/>
            </a:pPr>
            <a:r>
              <a:rPr lang="es-ES_tradnl" sz="2400" dirty="0" smtClean="0">
                <a:solidFill>
                  <a:srgbClr val="6666FF"/>
                </a:solidFill>
                <a:latin typeface="Calibri" pitchFamily="34" charset="0"/>
              </a:rPr>
              <a:t>Inventario </a:t>
            </a:r>
            <a:r>
              <a:rPr lang="es-ES_tradnl" sz="2400" dirty="0">
                <a:solidFill>
                  <a:srgbClr val="6666FF"/>
                </a:solidFill>
                <a:latin typeface="Calibri" pitchFamily="34" charset="0"/>
              </a:rPr>
              <a:t>Físico</a:t>
            </a:r>
            <a:r>
              <a:rPr lang="es-ES_tradnl" sz="2400" dirty="0">
                <a:latin typeface="Calibri" pitchFamily="34" charset="0"/>
              </a:rPr>
              <a:t>: descripción y cuantificación </a:t>
            </a:r>
            <a:r>
              <a:rPr lang="es-ES_tradnl" sz="2400" dirty="0" smtClean="0">
                <a:latin typeface="Calibri" pitchFamily="34" charset="0"/>
              </a:rPr>
              <a:t>en unidades de </a:t>
            </a:r>
            <a:r>
              <a:rPr lang="es-ES_tradnl" sz="2400" dirty="0">
                <a:latin typeface="Calibri" pitchFamily="34" charset="0"/>
              </a:rPr>
              <a:t>los bienes en existencia a una fecha determinada.</a:t>
            </a:r>
          </a:p>
          <a:p>
            <a:pPr>
              <a:spcBef>
                <a:spcPct val="50000"/>
              </a:spcBef>
              <a:buFontTx/>
              <a:buChar char="•"/>
            </a:pPr>
            <a:r>
              <a:rPr lang="es-ES_tradnl" sz="2400" dirty="0">
                <a:solidFill>
                  <a:srgbClr val="6666FF"/>
                </a:solidFill>
                <a:latin typeface="Calibri" pitchFamily="34" charset="0"/>
              </a:rPr>
              <a:t> Inventario Valorizado</a:t>
            </a:r>
            <a:r>
              <a:rPr lang="es-ES_tradnl" sz="2400" dirty="0">
                <a:latin typeface="Calibri" pitchFamily="34" charset="0"/>
              </a:rPr>
              <a:t>: es aquel en el que a las unidades físicas en existencia se les ha adjudicado </a:t>
            </a:r>
            <a:r>
              <a:rPr lang="es-ES_tradnl" sz="2400" dirty="0" smtClean="0">
                <a:latin typeface="Calibri" pitchFamily="34" charset="0"/>
              </a:rPr>
              <a:t>un valor.</a:t>
            </a:r>
          </a:p>
          <a:p>
            <a:pPr>
              <a:spcBef>
                <a:spcPct val="50000"/>
              </a:spcBef>
            </a:pPr>
            <a:r>
              <a:rPr lang="es-ES_tradnl" sz="2400" dirty="0" smtClean="0">
                <a:latin typeface="Calibri" pitchFamily="34" charset="0"/>
              </a:rPr>
              <a:t>La valorización depende de la base de medición utilizada.</a:t>
            </a:r>
            <a:endParaRPr lang="es-ES_tradnl" sz="2400" dirty="0">
              <a:latin typeface="Calibri" pitchFamily="34" charset="0"/>
            </a:endParaRPr>
          </a:p>
          <a:p>
            <a:pPr>
              <a:spcBef>
                <a:spcPct val="50000"/>
              </a:spcBef>
              <a:buFontTx/>
              <a:buChar char="•"/>
            </a:pPr>
            <a:r>
              <a:rPr lang="es-ES_tradnl" sz="2400" dirty="0" smtClean="0">
                <a:solidFill>
                  <a:srgbClr val="6666FF"/>
                </a:solidFill>
                <a:latin typeface="Calibri" pitchFamily="34" charset="0"/>
              </a:rPr>
              <a:t>Método </a:t>
            </a:r>
            <a:r>
              <a:rPr lang="es-ES_tradnl" sz="2400" dirty="0">
                <a:solidFill>
                  <a:srgbClr val="6666FF"/>
                </a:solidFill>
                <a:latin typeface="Calibri" pitchFamily="34" charset="0"/>
              </a:rPr>
              <a:t>de costeo: </a:t>
            </a:r>
            <a:r>
              <a:rPr lang="es-ES_tradnl" sz="2400" dirty="0">
                <a:latin typeface="Calibri" pitchFamily="34" charset="0"/>
              </a:rPr>
              <a:t>asignación de un </a:t>
            </a:r>
            <a:r>
              <a:rPr lang="es-ES_tradnl" sz="2400" dirty="0" smtClean="0">
                <a:latin typeface="Calibri" pitchFamily="34" charset="0"/>
              </a:rPr>
              <a:t>valor a la salida o consumo de los bienes de cambio o inventarios. </a:t>
            </a:r>
            <a:r>
              <a:rPr lang="es-ES_tradnl" sz="2400" dirty="0">
                <a:latin typeface="Calibri" pitchFamily="34" charset="0"/>
              </a:rPr>
              <a:t>Tiene efectos sobre el Activo </a:t>
            </a:r>
            <a:r>
              <a:rPr lang="es-ES_tradnl" sz="2400" dirty="0" smtClean="0">
                <a:latin typeface="Calibri" pitchFamily="34" charset="0"/>
              </a:rPr>
              <a:t>(Bienes de Cambio o Inventarios) </a:t>
            </a:r>
            <a:r>
              <a:rPr lang="es-ES_tradnl" sz="2400" dirty="0">
                <a:latin typeface="Calibri" pitchFamily="34" charset="0"/>
              </a:rPr>
              <a:t>y sobre el Resultado (Costo de </a:t>
            </a:r>
            <a:r>
              <a:rPr lang="es-ES_tradnl" sz="2400" dirty="0" smtClean="0">
                <a:latin typeface="Calibri" pitchFamily="34" charset="0"/>
              </a:rPr>
              <a:t>Ventas).</a:t>
            </a:r>
          </a:p>
          <a:p>
            <a:pPr>
              <a:spcBef>
                <a:spcPct val="50000"/>
              </a:spcBef>
            </a:pPr>
            <a:r>
              <a:rPr lang="es-ES_tradnl" sz="2400" dirty="0" smtClean="0">
                <a:latin typeface="Calibri" pitchFamily="34" charset="0"/>
              </a:rPr>
              <a:t>Es necesario cuando la base de medición es el Costo Histórico.</a:t>
            </a:r>
          </a:p>
          <a:p>
            <a:pPr>
              <a:spcBef>
                <a:spcPct val="50000"/>
              </a:spcBef>
            </a:pPr>
            <a:endParaRPr lang="es-ES_tradnl" sz="2400" dirty="0">
              <a:latin typeface="Calibri" pitchFamily="34" charset="0"/>
            </a:endParaRPr>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3</a:t>
            </a:fld>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4</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BASES DE MEDICIÓN Y SISTEMAS PARA DETERMINAR EL COSTO DE VENTAS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556792"/>
            <a:ext cx="7560840" cy="7140416"/>
          </a:xfrm>
          <a:prstGeom prst="rect">
            <a:avLst/>
          </a:prstGeom>
          <a:noFill/>
        </p:spPr>
        <p:txBody>
          <a:bodyPr wrap="square" rtlCol="0">
            <a:spAutoFit/>
          </a:bodyPr>
          <a:lstStyle/>
          <a:p>
            <a:pPr marL="342900" indent="-342900"/>
            <a:endParaRPr lang="es-AR" dirty="0" smtClean="0"/>
          </a:p>
          <a:p>
            <a:pPr marL="514350" indent="-514350">
              <a:buFont typeface="+mj-lt"/>
              <a:buAutoNum type="romanUcPeriod"/>
            </a:pPr>
            <a:r>
              <a:rPr lang="es-AR" sz="2400" dirty="0" smtClean="0"/>
              <a:t>Bases de medición</a:t>
            </a:r>
          </a:p>
          <a:p>
            <a:pPr marL="971550" lvl="1" indent="-514350">
              <a:buFont typeface="+mj-lt"/>
              <a:buAutoNum type="arabicPeriod"/>
            </a:pPr>
            <a:r>
              <a:rPr lang="es-AR" sz="2400" dirty="0" smtClean="0"/>
              <a:t>Costo histórico</a:t>
            </a:r>
          </a:p>
          <a:p>
            <a:pPr marL="1428750" lvl="2" indent="-514350">
              <a:buFont typeface="+mj-lt"/>
              <a:buAutoNum type="arabicPeriod"/>
            </a:pPr>
            <a:r>
              <a:rPr lang="es-AR" sz="2000" dirty="0" smtClean="0"/>
              <a:t>UEPS, PEPS, Precio Promedio, Identificación específica</a:t>
            </a:r>
          </a:p>
          <a:p>
            <a:pPr marL="971550" lvl="1" indent="-514350">
              <a:buFont typeface="+mj-lt"/>
              <a:buAutoNum type="arabicPeriod"/>
            </a:pPr>
            <a:r>
              <a:rPr lang="es-AR" sz="2400" dirty="0" smtClean="0"/>
              <a:t>Costo de reposición</a:t>
            </a:r>
          </a:p>
          <a:p>
            <a:pPr marL="971550" lvl="1" indent="-514350">
              <a:buFont typeface="+mj-lt"/>
              <a:buAutoNum type="arabicPeriod"/>
            </a:pPr>
            <a:r>
              <a:rPr lang="es-AR" sz="2400" dirty="0" smtClean="0"/>
              <a:t>Valor neto de realización</a:t>
            </a:r>
          </a:p>
          <a:p>
            <a:pPr marL="971550" lvl="1" indent="-514350">
              <a:buFont typeface="+mj-lt"/>
              <a:buAutoNum type="arabicPeriod"/>
            </a:pPr>
            <a:r>
              <a:rPr lang="es-AR" sz="2400" dirty="0" smtClean="0"/>
              <a:t>Valor razonable</a:t>
            </a:r>
          </a:p>
          <a:p>
            <a:pPr marL="971550" lvl="1" indent="-514350">
              <a:buFont typeface="+mj-lt"/>
              <a:buAutoNum type="arabicPeriod"/>
            </a:pPr>
            <a:endParaRPr lang="es-AR" sz="2400" dirty="0" smtClean="0"/>
          </a:p>
          <a:p>
            <a:pPr lvl="1"/>
            <a:r>
              <a:rPr lang="es-ES" b="1" dirty="0" smtClean="0"/>
              <a:t>EN TODOS LOS CASOS APLICA EL LIMITE DEL VALOR RECUPERABLE</a:t>
            </a:r>
          </a:p>
          <a:p>
            <a:pPr lvl="1"/>
            <a:endParaRPr lang="es-AR" b="1" dirty="0" smtClean="0"/>
          </a:p>
          <a:p>
            <a:pPr marL="514350" indent="-514350">
              <a:buFont typeface="+mj-lt"/>
              <a:buAutoNum type="romanUcPeriod"/>
            </a:pPr>
            <a:r>
              <a:rPr lang="es-AR" sz="2400" dirty="0" smtClean="0"/>
              <a:t>Sistemas para determinar el costo de ventas</a:t>
            </a:r>
          </a:p>
          <a:p>
            <a:pPr marL="914400" lvl="1" indent="-457200">
              <a:buFont typeface="+mj-lt"/>
              <a:buAutoNum type="arabicPeriod"/>
            </a:pPr>
            <a:r>
              <a:rPr lang="es-AR" sz="2400" dirty="0" smtClean="0"/>
              <a:t>Inventario Permanente</a:t>
            </a:r>
          </a:p>
          <a:p>
            <a:pPr marL="914400" lvl="1" indent="-457200">
              <a:buFont typeface="+mj-lt"/>
              <a:buAutoNum type="arabicPeriod"/>
            </a:pPr>
            <a:r>
              <a:rPr lang="es-AR" sz="2400" dirty="0" smtClean="0"/>
              <a:t>Diferencia de inventarios o Costeo Global (cuando no se lleva inventario permanente)</a:t>
            </a:r>
          </a:p>
          <a:p>
            <a:endParaRPr lang="es-AR" sz="2400" dirty="0" smtClean="0"/>
          </a:p>
          <a:p>
            <a:endParaRPr lang="es-AR" sz="2400" dirty="0" smtClean="0"/>
          </a:p>
          <a:p>
            <a:pPr marL="342900" indent="-342900">
              <a:buFont typeface="+mj-lt"/>
              <a:buAutoNum type="arabicPeriod"/>
            </a:pPr>
            <a:endParaRPr lang="es-AR" sz="2400" dirty="0" smtClean="0"/>
          </a:p>
          <a:p>
            <a:pPr marL="342900" indent="-342900"/>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Tree>
    <p:extLst>
      <p:ext uri="{BB962C8B-B14F-4D97-AF65-F5344CB8AC3E}">
        <p14:creationId xmlns:p14="http://schemas.microsoft.com/office/powerpoint/2010/main" val="4188620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536" y="836712"/>
            <a:ext cx="8153400" cy="762000"/>
          </a:xfrm>
        </p:spPr>
        <p:txBody>
          <a:bodyPr>
            <a:noAutofit/>
          </a:bodyPr>
          <a:lstStyle/>
          <a:p>
            <a:r>
              <a:rPr lang="es-ES_tradnl" sz="2800" b="1" dirty="0" smtClean="0"/>
              <a:t/>
            </a:r>
            <a:br>
              <a:rPr lang="es-ES_tradnl" sz="2800" b="1" dirty="0" smtClean="0"/>
            </a:br>
            <a:r>
              <a:rPr lang="es-ES_tradnl" sz="2800" b="1" dirty="0" smtClean="0"/>
              <a:t>LÍMITES AL VALOR DEL ACTIVO :  </a:t>
            </a:r>
            <a:br>
              <a:rPr lang="es-ES_tradnl" sz="2800" b="1" dirty="0" smtClean="0"/>
            </a:br>
            <a:r>
              <a:rPr lang="es-ES_tradnl" sz="2800" b="1" dirty="0" smtClean="0"/>
              <a:t>Valor recuperable = VNR o Valor de uso el mayor</a:t>
            </a:r>
            <a:br>
              <a:rPr lang="es-ES_tradnl" sz="2800" b="1" dirty="0" smtClean="0"/>
            </a:br>
            <a:endParaRPr lang="es-ES_tradnl" sz="2800" b="1" dirty="0"/>
          </a:p>
        </p:txBody>
      </p:sp>
      <p:sp>
        <p:nvSpPr>
          <p:cNvPr id="17411" name="Rectangle 3"/>
          <p:cNvSpPr>
            <a:spLocks noGrp="1" noChangeArrowheads="1"/>
          </p:cNvSpPr>
          <p:nvPr>
            <p:ph type="body" idx="1"/>
          </p:nvPr>
        </p:nvSpPr>
        <p:spPr>
          <a:xfrm>
            <a:off x="304800" y="1981200"/>
            <a:ext cx="8534400" cy="4114800"/>
          </a:xfrm>
        </p:spPr>
        <p:txBody>
          <a:bodyPr>
            <a:normAutofit fontScale="92500" lnSpcReduction="10000"/>
          </a:bodyPr>
          <a:lstStyle/>
          <a:p>
            <a:pPr>
              <a:lnSpc>
                <a:spcPct val="90000"/>
              </a:lnSpc>
              <a:buFontTx/>
              <a:buNone/>
            </a:pPr>
            <a:r>
              <a:rPr lang="es-ES_tradnl" dirty="0" smtClean="0"/>
              <a:t>	</a:t>
            </a:r>
          </a:p>
          <a:p>
            <a:pPr>
              <a:lnSpc>
                <a:spcPct val="90000"/>
              </a:lnSpc>
              <a:buFontTx/>
              <a:buNone/>
            </a:pPr>
            <a:r>
              <a:rPr lang="es-ES_tradnl" dirty="0" smtClean="0"/>
              <a:t>Para mercaderías de reventa </a:t>
            </a:r>
          </a:p>
          <a:p>
            <a:pPr algn="ctr">
              <a:lnSpc>
                <a:spcPct val="90000"/>
              </a:lnSpc>
              <a:buFontTx/>
              <a:buNone/>
            </a:pPr>
            <a:r>
              <a:rPr lang="es-ES_tradnl" dirty="0" smtClean="0"/>
              <a:t>VNR = Valor de uso</a:t>
            </a:r>
          </a:p>
          <a:p>
            <a:pPr algn="ctr">
              <a:lnSpc>
                <a:spcPct val="90000"/>
              </a:lnSpc>
              <a:buFontTx/>
              <a:buNone/>
            </a:pPr>
            <a:endParaRPr lang="es-ES_tradnl" dirty="0" smtClean="0"/>
          </a:p>
          <a:p>
            <a:pPr algn="ctr">
              <a:lnSpc>
                <a:spcPct val="90000"/>
              </a:lnSpc>
              <a:buFontTx/>
              <a:buNone/>
            </a:pPr>
            <a:r>
              <a:rPr lang="es-ES_tradnl" dirty="0" smtClean="0"/>
              <a:t>Para materias primas y otros insumos, el valor de uso está dado por su utilización en la fabricación de los productos terminados. Se considera recuperable si el producto terminado, considerando el costo de la materia prima o insumo, resulta recuperable.</a:t>
            </a:r>
            <a:endParaRPr lang="es-ES_tradnl" dirty="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5</a:t>
            </a:fld>
            <a:endParaRPr lang="es-A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3568" y="692696"/>
            <a:ext cx="7772400" cy="533400"/>
          </a:xfrm>
        </p:spPr>
        <p:txBody>
          <a:bodyPr>
            <a:normAutofit/>
          </a:bodyPr>
          <a:lstStyle/>
          <a:p>
            <a:r>
              <a:rPr lang="es-ES_tradnl" sz="2800" b="1" dirty="0" smtClean="0"/>
              <a:t>DETERMINACIÓN DEL CMV</a:t>
            </a:r>
            <a:endParaRPr lang="es-ES_tradnl" sz="2800" b="1" dirty="0"/>
          </a:p>
        </p:txBody>
      </p:sp>
      <p:sp>
        <p:nvSpPr>
          <p:cNvPr id="10243" name="Rectangle 3"/>
          <p:cNvSpPr>
            <a:spLocks noGrp="1" noChangeArrowheads="1"/>
          </p:cNvSpPr>
          <p:nvPr>
            <p:ph type="body" idx="1"/>
          </p:nvPr>
        </p:nvSpPr>
        <p:spPr>
          <a:xfrm>
            <a:off x="899592" y="1628800"/>
            <a:ext cx="7488832" cy="3888432"/>
          </a:xfrm>
        </p:spPr>
        <p:txBody>
          <a:bodyPr>
            <a:normAutofit fontScale="85000" lnSpcReduction="20000"/>
          </a:bodyPr>
          <a:lstStyle/>
          <a:p>
            <a:r>
              <a:rPr lang="es-ES_tradnl" sz="2400" dirty="0"/>
              <a:t>Existencia inicial: </a:t>
            </a:r>
            <a:r>
              <a:rPr lang="es-ES_tradnl" sz="2400" dirty="0" smtClean="0"/>
              <a:t>0 </a:t>
            </a:r>
            <a:r>
              <a:rPr lang="es-ES_tradnl" sz="2400" dirty="0"/>
              <a:t>unidades </a:t>
            </a:r>
            <a:endParaRPr lang="es-ES_tradnl" sz="2400" dirty="0" smtClean="0"/>
          </a:p>
          <a:p>
            <a:pPr marL="0" indent="0">
              <a:buNone/>
            </a:pPr>
            <a:endParaRPr lang="es-ES_tradnl" sz="2400" dirty="0"/>
          </a:p>
          <a:p>
            <a:r>
              <a:rPr lang="es-ES_tradnl" sz="2400" dirty="0"/>
              <a:t>Movimiento de mercadería durante el período:</a:t>
            </a:r>
          </a:p>
          <a:p>
            <a:pPr>
              <a:buFontTx/>
              <a:buNone/>
            </a:pPr>
            <a:r>
              <a:rPr lang="es-ES_tradnl" sz="2400" dirty="0"/>
              <a:t>1) </a:t>
            </a:r>
            <a:r>
              <a:rPr lang="es-ES_tradnl" sz="2400" dirty="0" smtClean="0"/>
              <a:t>1/2/X5 compra </a:t>
            </a:r>
            <a:r>
              <a:rPr lang="es-ES_tradnl" sz="2400" dirty="0"/>
              <a:t>de </a:t>
            </a:r>
            <a:r>
              <a:rPr lang="es-ES_tradnl" sz="2400" dirty="0" smtClean="0"/>
              <a:t>1 unidad </a:t>
            </a:r>
            <a:r>
              <a:rPr lang="es-ES_tradnl" sz="2400" dirty="0"/>
              <a:t>a $ 5</a:t>
            </a:r>
          </a:p>
          <a:p>
            <a:pPr>
              <a:buFontTx/>
              <a:buNone/>
            </a:pPr>
            <a:r>
              <a:rPr lang="es-ES_tradnl" sz="2400" dirty="0"/>
              <a:t>2) </a:t>
            </a:r>
            <a:r>
              <a:rPr lang="es-ES_tradnl" sz="2400" dirty="0" smtClean="0"/>
              <a:t>3/2/X5 compra de 1 unidad a $ 7</a:t>
            </a:r>
            <a:endParaRPr lang="es-ES_tradnl" sz="2400" dirty="0"/>
          </a:p>
          <a:p>
            <a:pPr>
              <a:buFontTx/>
              <a:buNone/>
            </a:pPr>
            <a:r>
              <a:rPr lang="es-ES_tradnl" sz="2400" dirty="0"/>
              <a:t>3) </a:t>
            </a:r>
            <a:r>
              <a:rPr lang="es-ES_tradnl" sz="2400" dirty="0" smtClean="0"/>
              <a:t>8/2/X5 compra de 1 unidad a $ 9</a:t>
            </a:r>
            <a:endParaRPr lang="es-ES_tradnl" sz="2400" dirty="0"/>
          </a:p>
          <a:p>
            <a:pPr>
              <a:buFontTx/>
              <a:buNone/>
            </a:pPr>
            <a:r>
              <a:rPr lang="es-ES_tradnl" sz="2400" dirty="0"/>
              <a:t>4) </a:t>
            </a:r>
            <a:r>
              <a:rPr lang="es-ES_tradnl" sz="2400" dirty="0" smtClean="0"/>
              <a:t>10/2/X5 venta </a:t>
            </a:r>
            <a:r>
              <a:rPr lang="es-ES_tradnl" sz="2400" dirty="0"/>
              <a:t>de </a:t>
            </a:r>
            <a:r>
              <a:rPr lang="es-ES_tradnl" sz="2400" dirty="0" smtClean="0"/>
              <a:t>1 unidad </a:t>
            </a:r>
            <a:r>
              <a:rPr lang="es-ES_tradnl" sz="2400" dirty="0"/>
              <a:t>a $ </a:t>
            </a:r>
            <a:r>
              <a:rPr lang="es-ES_tradnl" sz="2400" dirty="0" smtClean="0"/>
              <a:t>12 </a:t>
            </a:r>
            <a:r>
              <a:rPr lang="es-ES_tradnl" sz="2400" dirty="0"/>
              <a:t>(precio de venta)</a:t>
            </a:r>
          </a:p>
          <a:p>
            <a:pPr>
              <a:buFontTx/>
              <a:buNone/>
            </a:pPr>
            <a:endParaRPr lang="es-ES_tradnl" sz="2400" dirty="0"/>
          </a:p>
          <a:p>
            <a:r>
              <a:rPr lang="es-ES_tradnl" sz="2400" dirty="0"/>
              <a:t>Existencia </a:t>
            </a:r>
            <a:r>
              <a:rPr lang="es-ES_tradnl" sz="2400" dirty="0" smtClean="0"/>
              <a:t>final </a:t>
            </a:r>
            <a:r>
              <a:rPr lang="es-ES_tradnl" sz="2400" smtClean="0"/>
              <a:t>al 28/2/X5 </a:t>
            </a:r>
            <a:r>
              <a:rPr lang="es-ES_tradnl" sz="2400" dirty="0"/>
              <a:t>: </a:t>
            </a:r>
            <a:r>
              <a:rPr lang="es-ES_tradnl" sz="2400" dirty="0" smtClean="0"/>
              <a:t>2 unidades</a:t>
            </a:r>
          </a:p>
          <a:p>
            <a:pPr>
              <a:buFontTx/>
              <a:buNone/>
            </a:pPr>
            <a:endParaRPr lang="es-ES_tradnl" sz="2400" dirty="0" smtClean="0"/>
          </a:p>
          <a:p>
            <a:pPr algn="ctr">
              <a:buFontTx/>
              <a:buNone/>
            </a:pPr>
            <a:r>
              <a:rPr lang="es-ES_tradnl" sz="2400" i="1" dirty="0" smtClean="0"/>
              <a:t>¿Cuál fue el Costo de las Mercaderías Vendidas?  </a:t>
            </a:r>
          </a:p>
          <a:p>
            <a:pPr algn="ctr">
              <a:buFontTx/>
              <a:buNone/>
            </a:pPr>
            <a:r>
              <a:rPr lang="es-ES_tradnl" sz="2400" i="1" dirty="0" smtClean="0"/>
              <a:t>¿Cuál es el valor de las existencias?</a:t>
            </a:r>
            <a:endParaRPr lang="es-ES_tradnl" sz="2400" i="1" dirty="0"/>
          </a:p>
          <a:p>
            <a:pPr>
              <a:buFontTx/>
              <a:buNone/>
            </a:pPr>
            <a:endParaRPr lang="es-ES_tradnl" i="1" dirty="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6</a:t>
            </a:fld>
            <a:endParaRPr lang="es-AR" dirty="0"/>
          </a:p>
        </p:txBody>
      </p:sp>
    </p:spTree>
    <p:extLst>
      <p:ext uri="{BB962C8B-B14F-4D97-AF65-F5344CB8AC3E}">
        <p14:creationId xmlns:p14="http://schemas.microsoft.com/office/powerpoint/2010/main" val="1868803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7</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SISTEMA DE INVENTARIO PERMANENTE</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5" name="14 CuadroTexto"/>
          <p:cNvSpPr txBox="1"/>
          <p:nvPr/>
        </p:nvSpPr>
        <p:spPr>
          <a:xfrm>
            <a:off x="827584" y="1340768"/>
            <a:ext cx="7416824" cy="5170646"/>
          </a:xfrm>
          <a:prstGeom prst="rect">
            <a:avLst/>
          </a:prstGeom>
          <a:noFill/>
        </p:spPr>
        <p:txBody>
          <a:bodyPr wrap="square" rtlCol="0">
            <a:spAutoFit/>
          </a:bodyPr>
          <a:lstStyle/>
          <a:p>
            <a:pPr marL="342900" indent="-342900"/>
            <a:endParaRPr lang="es-AR" dirty="0" smtClean="0"/>
          </a:p>
          <a:p>
            <a:pPr marL="342900" indent="-342900"/>
            <a:r>
              <a:rPr lang="es-AR" sz="2400" dirty="0" smtClean="0"/>
              <a:t>Se deberá llevar una </a:t>
            </a:r>
            <a:r>
              <a:rPr lang="es-AR" sz="2400" dirty="0" smtClean="0">
                <a:solidFill>
                  <a:srgbClr val="414BCB"/>
                </a:solidFill>
              </a:rPr>
              <a:t> mayor auxiliar (actualmente mediante un sistema computadorizado)</a:t>
            </a:r>
            <a:r>
              <a:rPr lang="es-AR" sz="2400" dirty="0" smtClean="0"/>
              <a:t> por tipo de producto. </a:t>
            </a:r>
          </a:p>
          <a:p>
            <a:pPr marL="342900" indent="-342900"/>
            <a:r>
              <a:rPr lang="es-AR" sz="2400" dirty="0" smtClean="0"/>
              <a:t>Ese mayor auxiliar permite conocer en cada momento las cantidades en stock de cada uno de los productos, materias primas, materiales, etc.</a:t>
            </a:r>
          </a:p>
          <a:p>
            <a:pPr marL="342900" indent="-342900"/>
            <a:endParaRPr lang="es-AR" sz="2400" dirty="0" smtClean="0"/>
          </a:p>
          <a:p>
            <a:pPr marL="342900" indent="-342900" algn="ctr"/>
            <a:r>
              <a:rPr lang="es-AR" sz="2400" i="1" dirty="0" smtClean="0"/>
              <a:t>Los </a:t>
            </a:r>
            <a:r>
              <a:rPr lang="es-AR" sz="2400" i="1" dirty="0" smtClean="0">
                <a:solidFill>
                  <a:srgbClr val="FF0000"/>
                </a:solidFill>
              </a:rPr>
              <a:t>faltantes y sobrantes </a:t>
            </a:r>
            <a:r>
              <a:rPr lang="es-AR" sz="2400" i="1" dirty="0" smtClean="0"/>
              <a:t>de mercadería se imputan a una cuenta de Resultado Negativo o Resultado Positivo, según el caso.</a:t>
            </a:r>
          </a:p>
          <a:p>
            <a:r>
              <a:rPr lang="es-AR" sz="2400" u="sng" dirty="0" smtClean="0"/>
              <a:t>Si se utiliza el costo </a:t>
            </a:r>
            <a:r>
              <a:rPr lang="es-AR" sz="2400" u="sng" dirty="0"/>
              <a:t>h</a:t>
            </a:r>
            <a:r>
              <a:rPr lang="es-AR" sz="2400" u="sng" dirty="0" smtClean="0"/>
              <a:t>istórico debe elegirse alguno de estos </a:t>
            </a:r>
            <a:r>
              <a:rPr lang="es-AR" sz="2400" u="sng" dirty="0"/>
              <a:t>m</a:t>
            </a:r>
            <a:r>
              <a:rPr lang="es-AR" sz="2400" u="sng" dirty="0" smtClean="0"/>
              <a:t>étodos:</a:t>
            </a:r>
          </a:p>
          <a:p>
            <a:pPr>
              <a:buFont typeface="Arial" pitchFamily="34" charset="0"/>
              <a:buChar char="•"/>
            </a:pPr>
            <a:r>
              <a:rPr lang="es-AR" sz="2400" dirty="0" smtClean="0">
                <a:solidFill>
                  <a:srgbClr val="414BCB"/>
                </a:solidFill>
              </a:rPr>
              <a:t> </a:t>
            </a:r>
            <a:r>
              <a:rPr lang="es-AR" sz="2000" dirty="0" smtClean="0">
                <a:solidFill>
                  <a:srgbClr val="414BCB"/>
                </a:solidFill>
              </a:rPr>
              <a:t>PEPS (FIFO) / UEPS (LIFO) / PPP / Otros (identificación específica)</a:t>
            </a:r>
            <a:endParaRPr lang="es-AR" sz="2000" dirty="0">
              <a:solidFill>
                <a:srgbClr val="414BCB"/>
              </a:solidFill>
            </a:endParaRPr>
          </a:p>
        </p:txBody>
      </p:sp>
    </p:spTree>
    <p:extLst>
      <p:ext uri="{BB962C8B-B14F-4D97-AF65-F5344CB8AC3E}">
        <p14:creationId xmlns:p14="http://schemas.microsoft.com/office/powerpoint/2010/main" val="4188620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8</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SISTEMA DE COSTEO GLOBAL</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solidFill>
                <a:effectLst/>
                <a:uLnTx/>
                <a:uFillTx/>
                <a:latin typeface="+mj-lt"/>
                <a:ea typeface="+mj-ea"/>
                <a:cs typeface="+mj-cs"/>
              </a:rPr>
              <a:t>(sin inventario permanente)</a:t>
            </a:r>
          </a:p>
        </p:txBody>
      </p:sp>
      <p:sp>
        <p:nvSpPr>
          <p:cNvPr id="14" name="13 CuadroTexto"/>
          <p:cNvSpPr txBox="1"/>
          <p:nvPr/>
        </p:nvSpPr>
        <p:spPr>
          <a:xfrm>
            <a:off x="971600" y="2492896"/>
            <a:ext cx="7272808" cy="4308872"/>
          </a:xfrm>
          <a:prstGeom prst="rect">
            <a:avLst/>
          </a:prstGeom>
          <a:noFill/>
        </p:spPr>
        <p:txBody>
          <a:bodyPr wrap="square" rtlCol="0">
            <a:spAutoFit/>
          </a:bodyPr>
          <a:lstStyle/>
          <a:p>
            <a:pPr marL="342900" indent="-342900"/>
            <a:endParaRPr lang="es-AR" dirty="0" smtClean="0"/>
          </a:p>
          <a:p>
            <a:pPr marL="342900" indent="-342900" algn="ctr"/>
            <a:r>
              <a:rPr lang="es-AR" sz="2000" dirty="0" smtClean="0"/>
              <a:t>Requiere un </a:t>
            </a:r>
            <a:r>
              <a:rPr lang="es-AR" sz="2000" dirty="0" smtClean="0">
                <a:solidFill>
                  <a:srgbClr val="414BCB"/>
                </a:solidFill>
              </a:rPr>
              <a:t>inventario  físico final</a:t>
            </a:r>
            <a:r>
              <a:rPr lang="es-AR" sz="2000" dirty="0" smtClean="0"/>
              <a:t> y </a:t>
            </a:r>
            <a:r>
              <a:rPr lang="es-AR" sz="2000" dirty="0" smtClean="0">
                <a:solidFill>
                  <a:srgbClr val="414BCB"/>
                </a:solidFill>
              </a:rPr>
              <a:t>valorar </a:t>
            </a:r>
            <a:r>
              <a:rPr lang="es-AR" sz="2000" dirty="0" smtClean="0"/>
              <a:t>el inventario (si se utiliza costo histórico empleando alguno de los métodos de costeo).</a:t>
            </a:r>
          </a:p>
          <a:p>
            <a:pPr marL="342900" indent="-342900" algn="ctr"/>
            <a:endParaRPr lang="es-AR" sz="2000" dirty="0" smtClean="0"/>
          </a:p>
          <a:p>
            <a:pPr marL="342900" indent="-342900" algn="ctr"/>
            <a:r>
              <a:rPr lang="es-AR" sz="2000" i="1" dirty="0" smtClean="0"/>
              <a:t>Los </a:t>
            </a:r>
            <a:r>
              <a:rPr lang="es-AR" sz="2000" i="1" dirty="0" smtClean="0">
                <a:solidFill>
                  <a:srgbClr val="FF0000"/>
                </a:solidFill>
              </a:rPr>
              <a:t>faltantes y sobrantes </a:t>
            </a:r>
            <a:r>
              <a:rPr lang="es-AR" sz="2000" i="1" dirty="0" smtClean="0"/>
              <a:t>de mercadería impactan en el CMV, sin poder identificarse.</a:t>
            </a:r>
          </a:p>
          <a:p>
            <a:pPr marL="342900" indent="-342900" algn="ctr"/>
            <a:endParaRPr lang="es-AR" sz="2000" i="1" dirty="0" smtClean="0"/>
          </a:p>
          <a:p>
            <a:pPr marL="342900" indent="-342900" algn="ctr"/>
            <a:r>
              <a:rPr lang="es-AR" sz="2000" dirty="0" smtClean="0"/>
              <a:t>Las compras se registran con la cuenta de movimientos “</a:t>
            </a:r>
            <a:r>
              <a:rPr lang="es-AR" sz="2000" dirty="0" smtClean="0">
                <a:solidFill>
                  <a:srgbClr val="414BCB"/>
                </a:solidFill>
              </a:rPr>
              <a:t>Compras</a:t>
            </a:r>
            <a:r>
              <a:rPr lang="es-AR" sz="2000" dirty="0" smtClean="0"/>
              <a:t>”.</a:t>
            </a:r>
          </a:p>
          <a:p>
            <a:r>
              <a:rPr lang="es-AR" sz="2000" dirty="0" smtClean="0"/>
              <a:t>Si se utiliza costo histórico, el resultado de tenencia sólo aparece si el inventario debe llevarse a su valor recuperable.</a:t>
            </a:r>
          </a:p>
          <a:p>
            <a:r>
              <a:rPr lang="es-AR" sz="2000" dirty="0" smtClean="0"/>
              <a:t>Si se utiliza costo de reposición el CMV se calcula en forma independiente y el resultado de tenencia se calcula por diferencia.</a:t>
            </a:r>
          </a:p>
          <a:p>
            <a:pPr marL="342900" indent="-342900">
              <a:buFont typeface="+mj-lt"/>
              <a:buAutoNum type="arabicPeriod"/>
            </a:pPr>
            <a:endParaRPr lang="es-AR" dirty="0" smtClean="0"/>
          </a:p>
          <a:p>
            <a:endParaRPr lang="es-AR" dirty="0"/>
          </a:p>
        </p:txBody>
      </p:sp>
      <p:sp>
        <p:nvSpPr>
          <p:cNvPr id="11" name="10 Rectángulo redondeado"/>
          <p:cNvSpPr/>
          <p:nvPr/>
        </p:nvSpPr>
        <p:spPr>
          <a:xfrm>
            <a:off x="755576" y="1691680"/>
            <a:ext cx="7776864" cy="7292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sz="2400" dirty="0" smtClean="0"/>
          </a:p>
          <a:p>
            <a:pPr algn="ctr"/>
            <a:r>
              <a:rPr lang="es-AR" sz="2400" dirty="0" smtClean="0"/>
              <a:t>CMV = EXISTENCIA INICIAL + COMPRAS + RESULTADO DE TENENCIA – EXISTENCIA FINAL</a:t>
            </a:r>
          </a:p>
          <a:p>
            <a:pPr algn="ctr"/>
            <a:endParaRPr lang="es-AR" sz="2400" dirty="0"/>
          </a:p>
        </p:txBody>
      </p:sp>
    </p:spTree>
    <p:extLst>
      <p:ext uri="{BB962C8B-B14F-4D97-AF65-F5344CB8AC3E}">
        <p14:creationId xmlns:p14="http://schemas.microsoft.com/office/powerpoint/2010/main" val="4188620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3568" y="1052736"/>
            <a:ext cx="7772400" cy="720080"/>
          </a:xfrm>
        </p:spPr>
        <p:txBody>
          <a:bodyPr>
            <a:normAutofit fontScale="90000"/>
          </a:bodyPr>
          <a:lstStyle/>
          <a:p>
            <a:r>
              <a:rPr lang="es-ES_tradnl" sz="2800" b="1" dirty="0" smtClean="0"/>
              <a:t>CASO</a:t>
            </a:r>
            <a:br>
              <a:rPr lang="es-ES_tradnl" sz="2800" b="1" dirty="0" smtClean="0"/>
            </a:br>
            <a:r>
              <a:rPr lang="es-ES_tradnl" sz="2800" b="1" dirty="0" smtClean="0"/>
              <a:t>A desarrollar bajo los dos sistemas: inventario permanente y costeo global</a:t>
            </a:r>
            <a:endParaRPr lang="es-ES_tradnl" sz="2800" b="1" dirty="0"/>
          </a:p>
        </p:txBody>
      </p:sp>
      <p:sp>
        <p:nvSpPr>
          <p:cNvPr id="10243" name="Rectangle 3"/>
          <p:cNvSpPr>
            <a:spLocks noGrp="1" noChangeArrowheads="1"/>
          </p:cNvSpPr>
          <p:nvPr>
            <p:ph type="body" idx="1"/>
          </p:nvPr>
        </p:nvSpPr>
        <p:spPr>
          <a:xfrm>
            <a:off x="971600" y="2204864"/>
            <a:ext cx="7488832" cy="3600400"/>
          </a:xfrm>
        </p:spPr>
        <p:txBody>
          <a:bodyPr>
            <a:normAutofit fontScale="70000" lnSpcReduction="20000"/>
          </a:bodyPr>
          <a:lstStyle/>
          <a:p>
            <a:r>
              <a:rPr lang="es-ES_tradnl" sz="2400" dirty="0"/>
              <a:t>Existencia inicial: 50 unidades a $ </a:t>
            </a:r>
            <a:r>
              <a:rPr lang="es-ES_tradnl" sz="2400" dirty="0" smtClean="0"/>
              <a:t>2, compradas el primer día del ejercicio.</a:t>
            </a:r>
          </a:p>
          <a:p>
            <a:pPr>
              <a:buFontTx/>
              <a:buNone/>
            </a:pPr>
            <a:endParaRPr lang="es-ES_tradnl" sz="2400" dirty="0"/>
          </a:p>
          <a:p>
            <a:r>
              <a:rPr lang="es-ES_tradnl" sz="2400" dirty="0"/>
              <a:t>Movimiento de mercadería durante el período:</a:t>
            </a:r>
          </a:p>
          <a:p>
            <a:pPr>
              <a:buFontTx/>
              <a:buNone/>
            </a:pPr>
            <a:r>
              <a:rPr lang="es-ES_tradnl" sz="2400" dirty="0"/>
              <a:t>1) compra de 100 unidades a $ 2,90</a:t>
            </a:r>
          </a:p>
          <a:p>
            <a:pPr>
              <a:buFontTx/>
              <a:buNone/>
            </a:pPr>
            <a:r>
              <a:rPr lang="es-ES_tradnl" sz="2400" dirty="0"/>
              <a:t>2) venta de 100 unidades a $ 10 (precio de venta)</a:t>
            </a:r>
          </a:p>
          <a:p>
            <a:pPr>
              <a:buFontTx/>
              <a:buNone/>
            </a:pPr>
            <a:r>
              <a:rPr lang="es-ES_tradnl" sz="2400" dirty="0"/>
              <a:t>3) compra de 90 unidades a $ 3 cada una</a:t>
            </a:r>
          </a:p>
          <a:p>
            <a:pPr>
              <a:buFontTx/>
              <a:buNone/>
            </a:pPr>
            <a:r>
              <a:rPr lang="es-ES_tradnl" sz="2400" dirty="0"/>
              <a:t>4) venta de 100 unidades a $ 10 (precio de venta)</a:t>
            </a:r>
          </a:p>
          <a:p>
            <a:pPr>
              <a:buFontTx/>
              <a:buNone/>
            </a:pPr>
            <a:endParaRPr lang="es-ES_tradnl" sz="2400" dirty="0"/>
          </a:p>
          <a:p>
            <a:r>
              <a:rPr lang="es-ES_tradnl" sz="2400" dirty="0"/>
              <a:t>Existencia final : 40 </a:t>
            </a:r>
            <a:r>
              <a:rPr lang="es-ES_tradnl" sz="2400" dirty="0" smtClean="0"/>
              <a:t>unidades</a:t>
            </a:r>
          </a:p>
          <a:p>
            <a:pPr>
              <a:buFontTx/>
              <a:buNone/>
            </a:pPr>
            <a:endParaRPr lang="es-ES_tradnl" sz="2400" dirty="0" smtClean="0"/>
          </a:p>
          <a:p>
            <a:pPr algn="ctr">
              <a:buFontTx/>
              <a:buNone/>
            </a:pPr>
            <a:r>
              <a:rPr lang="es-ES_tradnl" sz="2400" i="1" dirty="0" smtClean="0"/>
              <a:t>¿Cuál fue el Costo de las Mercaderías Vendidas?  </a:t>
            </a:r>
          </a:p>
          <a:p>
            <a:pPr algn="ctr">
              <a:buFontTx/>
              <a:buNone/>
            </a:pPr>
            <a:r>
              <a:rPr lang="es-ES_tradnl" sz="2400" i="1" dirty="0" smtClean="0"/>
              <a:t>¿Cuál es el valor de las existencias?</a:t>
            </a:r>
            <a:endParaRPr lang="es-ES_tradnl" sz="2400" i="1" dirty="0"/>
          </a:p>
          <a:p>
            <a:pPr>
              <a:buFontTx/>
              <a:buNone/>
            </a:pPr>
            <a:endParaRPr lang="es-ES_tradnl" i="1" dirty="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467544" y="764704"/>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395536"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9</a:t>
            </a:fld>
            <a:endParaRPr lang="es-A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TotalTime>
  <Words>828</Words>
  <Application>Microsoft Office PowerPoint</Application>
  <PresentationFormat>Presentación en pantalla (4:3)</PresentationFormat>
  <Paragraphs>142</Paragraphs>
  <Slides>14</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2</vt:i4>
      </vt:variant>
      <vt:variant>
        <vt:lpstr>Títulos de diapositiva</vt:lpstr>
      </vt:variant>
      <vt:variant>
        <vt:i4>14</vt:i4>
      </vt:variant>
    </vt:vector>
  </HeadingPairs>
  <TitlesOfParts>
    <vt:vector size="19" baseType="lpstr">
      <vt:lpstr>Arial</vt:lpstr>
      <vt:lpstr>Calibri</vt:lpstr>
      <vt:lpstr>Tema de Office</vt:lpstr>
      <vt:lpstr>Worksheet</vt:lpstr>
      <vt:lpstr>Documento</vt:lpstr>
      <vt:lpstr>Presentación de PowerPoint</vt:lpstr>
      <vt:lpstr>Presentación de PowerPoint</vt:lpstr>
      <vt:lpstr>Presentación de PowerPoint</vt:lpstr>
      <vt:lpstr>Presentación de PowerPoint</vt:lpstr>
      <vt:lpstr> LÍMITES AL VALOR DEL ACTIVO :   Valor recuperable = VNR o Valor de uso el mayor </vt:lpstr>
      <vt:lpstr>DETERMINACIÓN DEL CMV</vt:lpstr>
      <vt:lpstr>Presentación de PowerPoint</vt:lpstr>
      <vt:lpstr>Presentación de PowerPoint</vt:lpstr>
      <vt:lpstr>CASO A desarrollar bajo los dos sistemas: inventario permanente y costeo global</vt:lpstr>
      <vt:lpstr>Presentación de PowerPoint</vt:lpstr>
      <vt:lpstr>Presentación de PowerPoint</vt:lpstr>
      <vt:lpstr>Presentación de PowerPoint</vt:lpstr>
      <vt:lpstr>COMPARACIÓN MÉTODOS DE COSTEO</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Milagros</dc:creator>
  <cp:lastModifiedBy>Fermin</cp:lastModifiedBy>
  <cp:revision>153</cp:revision>
  <cp:lastPrinted>2020-05-03T21:40:52Z</cp:lastPrinted>
  <dcterms:created xsi:type="dcterms:W3CDTF">2013-08-06T01:05:53Z</dcterms:created>
  <dcterms:modified xsi:type="dcterms:W3CDTF">2021-10-04T16:42:53Z</dcterms:modified>
</cp:coreProperties>
</file>