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23"/>
  </p:notesMasterIdLst>
  <p:sldIdLst>
    <p:sldId id="259" r:id="rId2"/>
    <p:sldId id="412" r:id="rId3"/>
    <p:sldId id="413" r:id="rId4"/>
    <p:sldId id="415" r:id="rId5"/>
    <p:sldId id="408" r:id="rId6"/>
    <p:sldId id="390" r:id="rId7"/>
    <p:sldId id="391" r:id="rId8"/>
    <p:sldId id="403" r:id="rId9"/>
    <p:sldId id="396" r:id="rId10"/>
    <p:sldId id="410" r:id="rId11"/>
    <p:sldId id="411" r:id="rId12"/>
    <p:sldId id="392" r:id="rId13"/>
    <p:sldId id="394" r:id="rId14"/>
    <p:sldId id="398" r:id="rId15"/>
    <p:sldId id="399" r:id="rId16"/>
    <p:sldId id="404" r:id="rId17"/>
    <p:sldId id="405" r:id="rId18"/>
    <p:sldId id="406" r:id="rId19"/>
    <p:sldId id="407" r:id="rId20"/>
    <p:sldId id="409" r:id="rId21"/>
    <p:sldId id="414" r:id="rId2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BCB"/>
    <a:srgbClr val="8EE4A7"/>
    <a:srgbClr val="E886BE"/>
    <a:srgbClr val="7FDAF3"/>
    <a:srgbClr val="B6FD9D"/>
    <a:srgbClr val="B2FE74"/>
    <a:srgbClr val="D09DD1"/>
    <a:srgbClr val="F9F9BF"/>
    <a:srgbClr val="F7DAAF"/>
    <a:srgbClr val="A2F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660"/>
  </p:normalViewPr>
  <p:slideViewPr>
    <p:cSldViewPr>
      <p:cViewPr varScale="1">
        <p:scale>
          <a:sx n="83" d="100"/>
          <a:sy n="83" d="100"/>
        </p:scale>
        <p:origin x="133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FA95F-464D-4948-A15D-1F87A66DDDD5}" type="datetimeFigureOut">
              <a:rPr lang="es-AR" smtClean="0"/>
              <a:pPr/>
              <a:t>4/10/2021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C34E1-EF3F-4B4A-8F19-EBD046C969A7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530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46ABD-4DC0-445A-9FB2-1B89EC67FDEC}" type="datetime1">
              <a:rPr lang="es-AR" smtClean="0"/>
              <a:pPr/>
              <a:t>4/10/2021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CA2E-1085-4E82-AB5A-FB6B82E86AFD}" type="datetime1">
              <a:rPr lang="es-AR" smtClean="0"/>
              <a:pPr/>
              <a:t>4/10/2021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D3FF-1912-4E62-AA66-8821DC9BA0F6}" type="datetime1">
              <a:rPr lang="es-AR" smtClean="0"/>
              <a:pPr/>
              <a:t>4/10/2021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96B2-3564-48B2-A44A-B14ED59D9916}" type="datetime1">
              <a:rPr lang="es-AR" smtClean="0"/>
              <a:pPr/>
              <a:t>4/10/2021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0347-952F-472A-A261-94BE68D61388}" type="datetime1">
              <a:rPr lang="es-AR" smtClean="0"/>
              <a:pPr/>
              <a:t>4/10/2021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F07F-BA98-40C5-BA79-222432BFCE42}" type="datetime1">
              <a:rPr lang="es-AR" smtClean="0"/>
              <a:pPr/>
              <a:t>4/10/2021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1C88-69B3-40DF-9AB3-7126ADC2433E}" type="datetime1">
              <a:rPr lang="es-AR" smtClean="0"/>
              <a:pPr/>
              <a:t>4/10/2021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9FD5-99A0-44E9-9D58-AD6085AA65B2}" type="datetime1">
              <a:rPr lang="es-AR" smtClean="0"/>
              <a:pPr/>
              <a:t>4/10/2021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030B-567D-4444-8509-4F5784E171CA}" type="datetime1">
              <a:rPr lang="es-AR" smtClean="0"/>
              <a:pPr/>
              <a:t>4/10/2021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B15A-ADA2-4942-9161-D31D44E05952}" type="datetime1">
              <a:rPr lang="es-AR" smtClean="0"/>
              <a:pPr/>
              <a:t>4/10/2021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A9FC-AD64-40E7-9193-18621E8C4002}" type="datetime1">
              <a:rPr lang="es-AR" smtClean="0"/>
              <a:pPr/>
              <a:t>4/10/2021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BB591-DEF4-49D2-AE95-B17DA9634E46}" type="datetime1">
              <a:rPr lang="es-AR" smtClean="0"/>
              <a:pPr/>
              <a:t>4/10/2021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9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package" Target="../embeddings/Hoja_de_c_lculo_de_Microsoft_Excel.xls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7584" y="1484784"/>
            <a:ext cx="7704856" cy="24811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A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CONSUMO DE ACTIVOS</a:t>
            </a:r>
          </a:p>
          <a:p>
            <a:pPr algn="ctr">
              <a:buNone/>
            </a:pPr>
            <a:r>
              <a:rPr lang="es-ES_tradnl" sz="1800" b="1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BIENES DE USO E INTANGIBLES</a:t>
            </a:r>
          </a:p>
          <a:p>
            <a:pPr algn="ctr">
              <a:buNone/>
            </a:pPr>
            <a:endParaRPr lang="es-AR" sz="1800" dirty="0" smtClean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pPr algn="ctr">
              <a:buNone/>
            </a:pPr>
            <a:r>
              <a:rPr lang="es-AR" sz="18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UNIDAD 7 – PARTE 2</a:t>
            </a:r>
          </a:p>
          <a:p>
            <a:pPr algn="ctr">
              <a:buNone/>
            </a:pPr>
            <a:endParaRPr lang="es-A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475656" y="4365104"/>
            <a:ext cx="66967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/>
            <a:r>
              <a:rPr lang="es-ES" dirty="0" smtClean="0"/>
              <a:t>     La amortización o depreciación de los bienes de uso y de los bienes intangibles: causas y métodos. La amortización como técnica de distribución del costo entre períodos contables. La venta y la baja de bienes de uso y bienes intangibles. Mejoras. Gastos de reparación y mantenimiento. Reemplazo de una parte. Inspecciones mayores. Gastos de desmantelamiento.</a:t>
            </a:r>
            <a:endParaRPr lang="es-AR" dirty="0" smtClean="0"/>
          </a:p>
          <a:p>
            <a:pPr marL="285750" indent="-285750"/>
            <a:endParaRPr lang="es-ES_tradnl" dirty="0" smtClean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</a:t>
            </a:fld>
            <a:endParaRPr lang="es-A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81000" y="762000"/>
            <a:ext cx="851217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_tradnl" sz="2200" b="1" dirty="0">
                <a:solidFill>
                  <a:srgbClr val="6666FF"/>
                </a:solidFill>
                <a:latin typeface="+mj-lt"/>
              </a:rPr>
              <a:t>3) Método de la Amortización Creciente (decreciente):</a:t>
            </a:r>
            <a:r>
              <a:rPr lang="es-ES_tradnl" sz="2200" dirty="0">
                <a:latin typeface="+mj-lt"/>
              </a:rPr>
              <a:t> </a:t>
            </a:r>
            <a:r>
              <a:rPr lang="es-ES_tradnl" sz="2200" dirty="0" smtClean="0">
                <a:latin typeface="+mj-lt"/>
              </a:rPr>
              <a:t>otro método se conoce como la suma de dígitos. Se suman los dígitos correspondientes a los años de vida útil y en cada año se amortiza / deprecia la proporción que resulta de dividir cada dígito por la suma de los dígitos, en forma creciente o decreciente. </a:t>
            </a:r>
            <a:r>
              <a:rPr lang="es-ES_tradnl" sz="2200" dirty="0">
                <a:latin typeface="+mj-lt"/>
              </a:rPr>
              <a:t>Por ejemplo: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2590800"/>
            <a:ext cx="7620000" cy="2473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1er año:		</a:t>
            </a:r>
            <a:r>
              <a:rPr lang="es-ES_tradnl" sz="2200" dirty="0" smtClean="0">
                <a:latin typeface="+mj-lt"/>
              </a:rPr>
              <a:t>1/15 </a:t>
            </a:r>
            <a:r>
              <a:rPr lang="es-ES_tradnl" sz="2200" dirty="0">
                <a:latin typeface="+mj-lt"/>
              </a:rPr>
              <a:t>de $100.000	= </a:t>
            </a:r>
            <a:r>
              <a:rPr lang="es-ES_tradnl" sz="2200" dirty="0" smtClean="0">
                <a:latin typeface="+mj-lt"/>
              </a:rPr>
              <a:t>$</a:t>
            </a:r>
            <a:r>
              <a:rPr lang="es-ES_tradnl" sz="2200" dirty="0">
                <a:latin typeface="+mj-lt"/>
              </a:rPr>
              <a:t> </a:t>
            </a:r>
            <a:r>
              <a:rPr lang="es-ES_tradnl" sz="2200" dirty="0" smtClean="0">
                <a:latin typeface="+mj-lt"/>
              </a:rPr>
              <a:t> 6.667</a:t>
            </a:r>
            <a:endParaRPr lang="es-ES_tradnl" sz="2200" dirty="0">
              <a:latin typeface="+mj-lt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2do año:		</a:t>
            </a:r>
            <a:r>
              <a:rPr lang="es-ES_tradnl" sz="2200" dirty="0" smtClean="0">
                <a:latin typeface="+mj-lt"/>
              </a:rPr>
              <a:t>2/15 </a:t>
            </a:r>
            <a:r>
              <a:rPr lang="es-ES_tradnl" sz="2200" dirty="0">
                <a:latin typeface="+mj-lt"/>
              </a:rPr>
              <a:t>de $100.000	= $</a:t>
            </a:r>
            <a:r>
              <a:rPr lang="es-ES_tradnl" sz="2200" dirty="0" smtClean="0">
                <a:latin typeface="+mj-lt"/>
              </a:rPr>
              <a:t>13.333</a:t>
            </a:r>
            <a:endParaRPr lang="es-ES_tradnl" sz="2200" dirty="0">
              <a:latin typeface="+mj-lt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3er año:		</a:t>
            </a:r>
            <a:r>
              <a:rPr lang="es-ES_tradnl" sz="2200" dirty="0" smtClean="0">
                <a:latin typeface="+mj-lt"/>
              </a:rPr>
              <a:t>3/15 </a:t>
            </a:r>
            <a:r>
              <a:rPr lang="es-ES_tradnl" sz="2200" dirty="0">
                <a:latin typeface="+mj-lt"/>
              </a:rPr>
              <a:t>de $ 100.000	= </a:t>
            </a:r>
            <a:r>
              <a:rPr lang="es-ES_tradnl" sz="2200" dirty="0" smtClean="0">
                <a:latin typeface="+mj-lt"/>
              </a:rPr>
              <a:t>$20.000</a:t>
            </a:r>
            <a:endParaRPr lang="es-ES_tradnl" sz="2200" dirty="0">
              <a:latin typeface="+mj-lt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4to año:		</a:t>
            </a:r>
            <a:r>
              <a:rPr lang="es-ES_tradnl" sz="2200" dirty="0" smtClean="0">
                <a:latin typeface="+mj-lt"/>
              </a:rPr>
              <a:t>4/15 </a:t>
            </a:r>
            <a:r>
              <a:rPr lang="es-ES_tradnl" sz="2200" dirty="0">
                <a:latin typeface="+mj-lt"/>
              </a:rPr>
              <a:t>de $100.000	= $</a:t>
            </a:r>
            <a:r>
              <a:rPr lang="es-ES_tradnl" sz="2200" dirty="0" smtClean="0">
                <a:latin typeface="+mj-lt"/>
              </a:rPr>
              <a:t>26.667</a:t>
            </a:r>
            <a:endParaRPr lang="es-ES_tradnl" sz="2200" dirty="0">
              <a:latin typeface="+mj-lt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5to año:		</a:t>
            </a:r>
            <a:r>
              <a:rPr lang="es-ES_tradnl" sz="2200" u="sng" dirty="0" smtClean="0">
                <a:latin typeface="+mj-lt"/>
              </a:rPr>
              <a:t>5/15</a:t>
            </a:r>
            <a:r>
              <a:rPr lang="es-ES_tradnl" sz="2200" dirty="0" smtClean="0">
                <a:latin typeface="+mj-lt"/>
              </a:rPr>
              <a:t> </a:t>
            </a:r>
            <a:r>
              <a:rPr lang="es-ES_tradnl" sz="2200" dirty="0">
                <a:latin typeface="+mj-lt"/>
              </a:rPr>
              <a:t>de $100.000	= </a:t>
            </a:r>
            <a:r>
              <a:rPr lang="es-ES_tradnl" sz="2200" u="sng" dirty="0" smtClean="0">
                <a:latin typeface="+mj-lt"/>
              </a:rPr>
              <a:t>$33.333</a:t>
            </a:r>
            <a:endParaRPr lang="es-ES_tradnl" sz="2200" dirty="0">
              <a:latin typeface="+mj-lt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			</a:t>
            </a:r>
            <a:r>
              <a:rPr lang="es-ES_tradnl" sz="2200" dirty="0" smtClean="0">
                <a:latin typeface="+mj-lt"/>
              </a:rPr>
              <a:t>15/15</a:t>
            </a:r>
            <a:r>
              <a:rPr lang="es-ES_tradnl" sz="2200" dirty="0">
                <a:latin typeface="+mj-lt"/>
              </a:rPr>
              <a:t>		  	 $100.000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81000" y="2438400"/>
            <a:ext cx="7467600" cy="2971800"/>
          </a:xfrm>
          <a:prstGeom prst="rect">
            <a:avLst/>
          </a:prstGeom>
          <a:noFill/>
          <a:ln w="9525">
            <a:solidFill>
              <a:srgbClr val="66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6362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81000" y="762000"/>
            <a:ext cx="851217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_tradnl" sz="2200" b="1" dirty="0">
                <a:solidFill>
                  <a:srgbClr val="6666FF"/>
                </a:solidFill>
                <a:latin typeface="+mj-lt"/>
              </a:rPr>
              <a:t>3) Método </a:t>
            </a:r>
            <a:r>
              <a:rPr lang="es-ES_tradnl" sz="2200" b="1" dirty="0" smtClean="0">
                <a:solidFill>
                  <a:srgbClr val="6666FF"/>
                </a:solidFill>
                <a:latin typeface="+mj-lt"/>
              </a:rPr>
              <a:t>del saldo decreciente “</a:t>
            </a:r>
            <a:r>
              <a:rPr lang="es-ES_tradnl" sz="2200" b="1" dirty="0" err="1" smtClean="0">
                <a:solidFill>
                  <a:srgbClr val="6666FF"/>
                </a:solidFill>
                <a:latin typeface="+mj-lt"/>
              </a:rPr>
              <a:t>reducing</a:t>
            </a:r>
            <a:r>
              <a:rPr lang="es-ES_tradnl" sz="2200" b="1" dirty="0" smtClean="0">
                <a:solidFill>
                  <a:srgbClr val="6666FF"/>
                </a:solidFill>
                <a:latin typeface="+mj-lt"/>
              </a:rPr>
              <a:t>- balance </a:t>
            </a:r>
            <a:r>
              <a:rPr lang="es-ES_tradnl" sz="2200" b="1" dirty="0" err="1" smtClean="0">
                <a:solidFill>
                  <a:srgbClr val="6666FF"/>
                </a:solidFill>
                <a:latin typeface="+mj-lt"/>
              </a:rPr>
              <a:t>method</a:t>
            </a:r>
            <a:r>
              <a:rPr lang="es-ES_tradnl" sz="2200" b="1" dirty="0" smtClean="0">
                <a:solidFill>
                  <a:srgbClr val="6666FF"/>
                </a:solidFill>
                <a:latin typeface="+mj-lt"/>
              </a:rPr>
              <a:t>” </a:t>
            </a:r>
            <a:r>
              <a:rPr lang="es-ES_tradnl" sz="2200" b="1" dirty="0">
                <a:solidFill>
                  <a:srgbClr val="6666FF"/>
                </a:solidFill>
                <a:latin typeface="+mj-lt"/>
              </a:rPr>
              <a:t>(decreciente):</a:t>
            </a:r>
            <a:r>
              <a:rPr lang="es-ES_tradnl" sz="2200" dirty="0">
                <a:latin typeface="+mj-lt"/>
              </a:rPr>
              <a:t> </a:t>
            </a:r>
            <a:r>
              <a:rPr lang="es-ES_tradnl" sz="2200" dirty="0" smtClean="0">
                <a:latin typeface="+mj-lt"/>
              </a:rPr>
              <a:t>se establece una tasa de amortización / depreciación anual y se aplica sobre el valor residual al comienzo de cada año. </a:t>
            </a:r>
            <a:endParaRPr lang="es-ES_tradnl" sz="2200" dirty="0">
              <a:latin typeface="+mj-lt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2590800"/>
            <a:ext cx="7783016" cy="288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1er año:		</a:t>
            </a:r>
            <a:r>
              <a:rPr lang="es-ES_tradnl" sz="2200" dirty="0" smtClean="0">
                <a:latin typeface="+mj-lt"/>
              </a:rPr>
              <a:t>30% </a:t>
            </a:r>
            <a:r>
              <a:rPr lang="es-ES_tradnl" sz="2200" dirty="0">
                <a:latin typeface="+mj-lt"/>
              </a:rPr>
              <a:t>de $100.000	= </a:t>
            </a:r>
            <a:r>
              <a:rPr lang="es-ES_tradnl" sz="2200" dirty="0" smtClean="0">
                <a:latin typeface="+mj-lt"/>
              </a:rPr>
              <a:t>$30.000</a:t>
            </a:r>
            <a:endParaRPr lang="es-ES_tradnl" sz="2200" dirty="0">
              <a:latin typeface="+mj-lt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2do año:		</a:t>
            </a:r>
            <a:r>
              <a:rPr lang="es-ES_tradnl" sz="2200" dirty="0" smtClean="0">
                <a:latin typeface="+mj-lt"/>
              </a:rPr>
              <a:t>30%  </a:t>
            </a:r>
            <a:r>
              <a:rPr lang="es-ES_tradnl" sz="2200" dirty="0">
                <a:latin typeface="+mj-lt"/>
              </a:rPr>
              <a:t>de </a:t>
            </a:r>
            <a:r>
              <a:rPr lang="es-ES_tradnl" sz="2200" dirty="0" smtClean="0">
                <a:latin typeface="+mj-lt"/>
              </a:rPr>
              <a:t>$</a:t>
            </a:r>
            <a:r>
              <a:rPr lang="es-ES_tradnl" sz="2200" dirty="0">
                <a:latin typeface="+mj-lt"/>
              </a:rPr>
              <a:t> </a:t>
            </a:r>
            <a:r>
              <a:rPr lang="es-ES_tradnl" sz="2200" dirty="0" smtClean="0">
                <a:latin typeface="+mj-lt"/>
              </a:rPr>
              <a:t>70.000</a:t>
            </a:r>
            <a:r>
              <a:rPr lang="es-ES_tradnl" sz="2200" dirty="0">
                <a:latin typeface="+mj-lt"/>
              </a:rPr>
              <a:t>	= </a:t>
            </a:r>
            <a:r>
              <a:rPr lang="es-ES_tradnl" sz="2200" dirty="0" smtClean="0">
                <a:latin typeface="+mj-lt"/>
              </a:rPr>
              <a:t>$21.000</a:t>
            </a:r>
            <a:endParaRPr lang="es-ES_tradnl" sz="2200" dirty="0">
              <a:latin typeface="+mj-lt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3er año:		</a:t>
            </a:r>
            <a:r>
              <a:rPr lang="es-ES_tradnl" sz="2200" dirty="0" smtClean="0">
                <a:latin typeface="+mj-lt"/>
              </a:rPr>
              <a:t>30%  </a:t>
            </a:r>
            <a:r>
              <a:rPr lang="es-ES_tradnl" sz="2200" dirty="0">
                <a:latin typeface="+mj-lt"/>
              </a:rPr>
              <a:t>de $ </a:t>
            </a:r>
            <a:r>
              <a:rPr lang="es-ES_tradnl" sz="2200" dirty="0" smtClean="0">
                <a:latin typeface="+mj-lt"/>
              </a:rPr>
              <a:t>49.000</a:t>
            </a:r>
            <a:r>
              <a:rPr lang="es-ES_tradnl" sz="2200" dirty="0">
                <a:latin typeface="+mj-lt"/>
              </a:rPr>
              <a:t>	= </a:t>
            </a:r>
            <a:r>
              <a:rPr lang="es-ES_tradnl" sz="2200" dirty="0" smtClean="0">
                <a:latin typeface="+mj-lt"/>
              </a:rPr>
              <a:t>$14.700</a:t>
            </a:r>
            <a:endParaRPr lang="es-ES_tradnl" sz="2200" dirty="0">
              <a:latin typeface="+mj-lt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4to año:		</a:t>
            </a:r>
            <a:r>
              <a:rPr lang="es-ES_tradnl" sz="2200" dirty="0" smtClean="0">
                <a:latin typeface="+mj-lt"/>
              </a:rPr>
              <a:t>30% </a:t>
            </a:r>
            <a:r>
              <a:rPr lang="es-ES_tradnl" sz="2200" dirty="0">
                <a:latin typeface="+mj-lt"/>
              </a:rPr>
              <a:t>de </a:t>
            </a:r>
            <a:r>
              <a:rPr lang="es-ES_tradnl" sz="2200" dirty="0" smtClean="0">
                <a:latin typeface="+mj-lt"/>
              </a:rPr>
              <a:t>$</a:t>
            </a:r>
            <a:r>
              <a:rPr lang="es-ES_tradnl" sz="2200" dirty="0">
                <a:latin typeface="+mj-lt"/>
              </a:rPr>
              <a:t> </a:t>
            </a:r>
            <a:r>
              <a:rPr lang="es-ES_tradnl" sz="2200" dirty="0" smtClean="0">
                <a:latin typeface="+mj-lt"/>
              </a:rPr>
              <a:t> 34.300</a:t>
            </a:r>
            <a:r>
              <a:rPr lang="es-ES_tradnl" sz="2200" dirty="0">
                <a:latin typeface="+mj-lt"/>
              </a:rPr>
              <a:t>	= </a:t>
            </a:r>
            <a:r>
              <a:rPr lang="es-ES_tradnl" sz="2200" dirty="0" smtClean="0">
                <a:latin typeface="+mj-lt"/>
              </a:rPr>
              <a:t>$10.290</a:t>
            </a:r>
            <a:endParaRPr lang="es-ES_tradnl" sz="2200" dirty="0">
              <a:latin typeface="+mj-lt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5to año:		</a:t>
            </a:r>
            <a:r>
              <a:rPr lang="es-ES_tradnl" sz="2200" u="sng" dirty="0">
                <a:latin typeface="+mj-lt"/>
              </a:rPr>
              <a:t>30%</a:t>
            </a:r>
            <a:r>
              <a:rPr lang="es-ES_tradnl" sz="2200" dirty="0">
                <a:latin typeface="+mj-lt"/>
              </a:rPr>
              <a:t> de </a:t>
            </a:r>
            <a:r>
              <a:rPr lang="es-ES_tradnl" sz="2200" dirty="0" smtClean="0">
                <a:latin typeface="+mj-lt"/>
              </a:rPr>
              <a:t>$</a:t>
            </a:r>
            <a:r>
              <a:rPr lang="es-ES_tradnl" sz="2200" dirty="0">
                <a:latin typeface="+mj-lt"/>
              </a:rPr>
              <a:t> </a:t>
            </a:r>
            <a:r>
              <a:rPr lang="es-ES_tradnl" sz="2200" dirty="0" smtClean="0">
                <a:latin typeface="+mj-lt"/>
              </a:rPr>
              <a:t> 24010</a:t>
            </a:r>
            <a:r>
              <a:rPr lang="es-ES_tradnl" sz="2200" dirty="0">
                <a:latin typeface="+mj-lt"/>
              </a:rPr>
              <a:t>	= </a:t>
            </a:r>
            <a:r>
              <a:rPr lang="es-ES_tradnl" sz="2200" u="sng" dirty="0" smtClean="0">
                <a:latin typeface="+mj-lt"/>
              </a:rPr>
              <a:t>$</a:t>
            </a:r>
            <a:r>
              <a:rPr lang="es-ES_tradnl" sz="2200" u="sng" dirty="0">
                <a:latin typeface="+mj-lt"/>
              </a:rPr>
              <a:t>  </a:t>
            </a:r>
            <a:r>
              <a:rPr lang="es-ES_tradnl" sz="2200" u="sng" dirty="0" smtClean="0">
                <a:latin typeface="+mj-lt"/>
              </a:rPr>
              <a:t>7.203</a:t>
            </a:r>
            <a:endParaRPr lang="es-ES_tradnl" sz="2200" dirty="0">
              <a:latin typeface="+mj-lt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			</a:t>
            </a:r>
            <a:r>
              <a:rPr lang="es-ES_tradnl" sz="2200" dirty="0" smtClean="0">
                <a:latin typeface="+mj-lt"/>
              </a:rPr>
              <a:t>83,19%</a:t>
            </a:r>
            <a:r>
              <a:rPr lang="es-ES_tradnl" sz="2200" dirty="0">
                <a:latin typeface="+mj-lt"/>
              </a:rPr>
              <a:t>		  	 </a:t>
            </a:r>
            <a:r>
              <a:rPr lang="es-ES_tradnl" sz="2200" dirty="0" smtClean="0">
                <a:latin typeface="+mj-lt"/>
              </a:rPr>
              <a:t>$</a:t>
            </a:r>
            <a:r>
              <a:rPr lang="es-ES_tradnl" sz="2200" dirty="0">
                <a:latin typeface="+mj-lt"/>
              </a:rPr>
              <a:t> </a:t>
            </a:r>
            <a:r>
              <a:rPr lang="es-ES_tradnl" sz="2200" dirty="0" smtClean="0">
                <a:latin typeface="+mj-lt"/>
              </a:rPr>
              <a:t>83.193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s-ES_tradnl" sz="2200" smtClean="0">
                <a:latin typeface="+mj-lt"/>
              </a:rPr>
              <a:t>Nunca llega al 100%</a:t>
            </a:r>
            <a:endParaRPr lang="es-ES_tradnl" sz="2200" dirty="0">
              <a:latin typeface="+mj-lt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81000" y="2438400"/>
            <a:ext cx="7467600" cy="2971800"/>
          </a:xfrm>
          <a:prstGeom prst="rect">
            <a:avLst/>
          </a:prstGeom>
          <a:noFill/>
          <a:ln w="9525">
            <a:solidFill>
              <a:srgbClr val="66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6362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836712"/>
            <a:ext cx="8839200" cy="193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Inversión </a:t>
            </a:r>
            <a:r>
              <a:rPr lang="es-ES_tradnl" sz="2200" dirty="0" smtClean="0">
                <a:latin typeface="+mj-lt"/>
              </a:rPr>
              <a:t>en Rodado: </a:t>
            </a:r>
            <a:r>
              <a:rPr lang="es-ES_tradnl" sz="2200" dirty="0">
                <a:latin typeface="+mj-lt"/>
              </a:rPr>
              <a:t>	</a:t>
            </a:r>
            <a:r>
              <a:rPr lang="es-ES_tradnl" sz="2200" dirty="0" smtClean="0">
                <a:latin typeface="+mj-lt"/>
              </a:rPr>
              <a:t>                           $</a:t>
            </a:r>
            <a:r>
              <a:rPr lang="es-ES_tradnl" sz="2200" dirty="0">
                <a:latin typeface="+mj-lt"/>
              </a:rPr>
              <a:t>120.000</a:t>
            </a:r>
          </a:p>
          <a:p>
            <a:pPr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Valor </a:t>
            </a:r>
            <a:r>
              <a:rPr lang="es-ES_tradnl" sz="2200" dirty="0" smtClean="0">
                <a:latin typeface="+mj-lt"/>
              </a:rPr>
              <a:t>al término de la vida útil:</a:t>
            </a:r>
            <a:r>
              <a:rPr lang="es-ES_tradnl" sz="2200" dirty="0">
                <a:latin typeface="+mj-lt"/>
              </a:rPr>
              <a:t>		$20.000</a:t>
            </a:r>
          </a:p>
          <a:p>
            <a:pPr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Vida útil estimada:		5 años</a:t>
            </a:r>
          </a:p>
          <a:p>
            <a:pPr>
              <a:spcBef>
                <a:spcPct val="50000"/>
              </a:spcBef>
            </a:pPr>
            <a:r>
              <a:rPr lang="es-ES_tradnl" sz="2200" dirty="0" smtClean="0">
                <a:latin typeface="+mj-lt"/>
              </a:rPr>
              <a:t>Valor </a:t>
            </a:r>
            <a:r>
              <a:rPr lang="es-ES_tradnl" sz="2200" dirty="0">
                <a:latin typeface="+mj-lt"/>
              </a:rPr>
              <a:t>amortizable:		$120.000 - $20.000 = $100.000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81000" y="3212976"/>
            <a:ext cx="8763000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200" b="1" dirty="0">
                <a:solidFill>
                  <a:srgbClr val="6666FF"/>
                </a:solidFill>
                <a:latin typeface="+mj-lt"/>
              </a:rPr>
              <a:t>1) Método Lineal:</a:t>
            </a:r>
            <a:r>
              <a:rPr lang="es-ES_tradnl" sz="2200" dirty="0">
                <a:solidFill>
                  <a:srgbClr val="6666FF"/>
                </a:solidFill>
                <a:latin typeface="+mj-lt"/>
              </a:rPr>
              <a:t>	</a:t>
            </a:r>
            <a:endParaRPr lang="es-ES_tradnl" sz="2200" dirty="0">
              <a:latin typeface="+mj-lt"/>
            </a:endParaRPr>
          </a:p>
          <a:p>
            <a:pPr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$ </a:t>
            </a:r>
            <a:r>
              <a:rPr lang="es-ES_tradnl" sz="2200" dirty="0" smtClean="0">
                <a:latin typeface="+mj-lt"/>
              </a:rPr>
              <a:t>valor </a:t>
            </a:r>
            <a:r>
              <a:rPr lang="es-ES_tradnl" sz="2200" dirty="0">
                <a:latin typeface="+mj-lt"/>
              </a:rPr>
              <a:t>amortizable  =	</a:t>
            </a:r>
            <a:r>
              <a:rPr lang="es-ES_tradnl" sz="2200" dirty="0" smtClean="0">
                <a:latin typeface="+mj-lt"/>
              </a:rPr>
              <a:t>                $</a:t>
            </a:r>
            <a:r>
              <a:rPr lang="es-ES_tradnl" sz="2200" dirty="0">
                <a:latin typeface="+mj-lt"/>
              </a:rPr>
              <a:t>100.000   =		$20.000 por año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51520" y="4149080"/>
            <a:ext cx="6400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años de vida útil		</a:t>
            </a:r>
            <a:r>
              <a:rPr lang="es-ES_tradnl" sz="2200" dirty="0" smtClean="0">
                <a:latin typeface="+mj-lt"/>
              </a:rPr>
              <a:t>    5 </a:t>
            </a:r>
            <a:r>
              <a:rPr lang="es-ES_tradnl" sz="2200" dirty="0">
                <a:latin typeface="+mj-lt"/>
              </a:rPr>
              <a:t>años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0" y="5105400"/>
            <a:ext cx="91440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Cálculo de la alícuota de amortización:        100%   =     20% anual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4499992" y="5445224"/>
            <a:ext cx="144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5 años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395536" y="4077072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3995936" y="414908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4716016" y="5445224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cxnSp>
        <p:nvCxnSpPr>
          <p:cNvPr id="11" name="10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12</a:t>
            </a:fld>
            <a:endParaRPr lang="es-AR" dirty="0"/>
          </a:p>
        </p:txBody>
      </p:sp>
      <p:pic>
        <p:nvPicPr>
          <p:cNvPr id="17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79512" y="764704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200" b="1" dirty="0">
                <a:solidFill>
                  <a:srgbClr val="6666FF"/>
                </a:solidFill>
                <a:latin typeface="+mj-lt"/>
              </a:rPr>
              <a:t>2) Método de Unidades Producidas</a:t>
            </a:r>
            <a:r>
              <a:rPr lang="es-ES_tradnl" sz="2200" dirty="0">
                <a:solidFill>
                  <a:srgbClr val="6666FF"/>
                </a:solidFill>
                <a:latin typeface="+mj-lt"/>
              </a:rPr>
              <a:t>:</a:t>
            </a:r>
            <a:r>
              <a:rPr lang="es-ES_tradnl" sz="2200" dirty="0">
                <a:latin typeface="+mj-lt"/>
              </a:rPr>
              <a:t> </a:t>
            </a:r>
            <a:r>
              <a:rPr lang="es-ES_tradnl" sz="2200" dirty="0" smtClean="0">
                <a:latin typeface="+mj-lt"/>
              </a:rPr>
              <a:t>el rodado tiene </a:t>
            </a:r>
            <a:r>
              <a:rPr lang="es-ES_tradnl" sz="2200" dirty="0">
                <a:latin typeface="+mj-lt"/>
              </a:rPr>
              <a:t>una capacidad de </a:t>
            </a:r>
            <a:r>
              <a:rPr lang="es-ES_tradnl" sz="2200" dirty="0" smtClean="0">
                <a:latin typeface="+mj-lt"/>
              </a:rPr>
              <a:t>rodar  </a:t>
            </a:r>
            <a:r>
              <a:rPr lang="es-ES_tradnl" sz="2200" dirty="0">
                <a:latin typeface="+mj-lt"/>
              </a:rPr>
              <a:t>total de 50.000 </a:t>
            </a:r>
            <a:r>
              <a:rPr lang="es-ES_tradnl" sz="2200" dirty="0" err="1" smtClean="0">
                <a:latin typeface="+mj-lt"/>
              </a:rPr>
              <a:t>kms</a:t>
            </a:r>
            <a:r>
              <a:rPr lang="es-ES_tradnl" sz="2200" dirty="0" smtClean="0">
                <a:latin typeface="+mj-lt"/>
              </a:rPr>
              <a:t> </a:t>
            </a:r>
            <a:r>
              <a:rPr lang="es-ES_tradnl" sz="2200" dirty="0">
                <a:latin typeface="+mj-lt"/>
              </a:rPr>
              <a:t>durante su vida útil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95536" y="1628800"/>
            <a:ext cx="752432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$ costo amortizable </a:t>
            </a:r>
            <a:r>
              <a:rPr lang="es-ES_tradnl" sz="2200" dirty="0" smtClean="0">
                <a:latin typeface="+mj-lt"/>
              </a:rPr>
              <a:t>= $ </a:t>
            </a:r>
            <a:r>
              <a:rPr lang="es-ES_tradnl" sz="2200" dirty="0">
                <a:latin typeface="+mj-lt"/>
              </a:rPr>
              <a:t>amortización por unidad </a:t>
            </a:r>
            <a:r>
              <a:rPr lang="es-ES_tradnl" sz="2200" dirty="0" smtClean="0">
                <a:latin typeface="+mj-lt"/>
              </a:rPr>
              <a:t>producida/</a:t>
            </a:r>
            <a:r>
              <a:rPr lang="es-ES_tradnl" sz="2200" dirty="0" err="1" smtClean="0">
                <a:latin typeface="+mj-lt"/>
              </a:rPr>
              <a:t>kms</a:t>
            </a:r>
            <a:endParaRPr lang="es-ES_tradnl" sz="2200" dirty="0">
              <a:latin typeface="+mj-lt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95536" y="1988840"/>
            <a:ext cx="31242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unidades a </a:t>
            </a:r>
            <a:r>
              <a:rPr lang="es-ES_tradnl" sz="2200" dirty="0" smtClean="0">
                <a:latin typeface="+mj-lt"/>
              </a:rPr>
              <a:t>producir/</a:t>
            </a:r>
            <a:r>
              <a:rPr lang="es-ES_tradnl" sz="2200" dirty="0" err="1" smtClean="0">
                <a:latin typeface="+mj-lt"/>
              </a:rPr>
              <a:t>kms</a:t>
            </a:r>
            <a:endParaRPr lang="es-ES_tradnl" sz="2200" dirty="0">
              <a:latin typeface="+mj-lt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259632" y="2636912"/>
            <a:ext cx="6324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$100.000	=	$2 </a:t>
            </a:r>
            <a:r>
              <a:rPr lang="es-ES_tradnl" sz="2200" dirty="0" smtClean="0">
                <a:latin typeface="+mj-lt"/>
              </a:rPr>
              <a:t>por km</a:t>
            </a:r>
            <a:endParaRPr lang="es-ES_tradnl" sz="2200" dirty="0">
              <a:latin typeface="+mj-lt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971600" y="3068960"/>
            <a:ext cx="39624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200" dirty="0" smtClean="0">
                <a:latin typeface="+mj-lt"/>
              </a:rPr>
              <a:t>50.000 </a:t>
            </a:r>
            <a:r>
              <a:rPr lang="es-ES_tradnl" sz="2200" dirty="0" err="1" smtClean="0">
                <a:latin typeface="+mj-lt"/>
              </a:rPr>
              <a:t>kms</a:t>
            </a:r>
            <a:r>
              <a:rPr lang="es-ES_tradnl" sz="2200" dirty="0" smtClean="0">
                <a:latin typeface="+mj-lt"/>
              </a:rPr>
              <a:t> </a:t>
            </a:r>
            <a:endParaRPr lang="es-ES_tradnl" sz="2200" dirty="0">
              <a:latin typeface="+mj-lt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09600" y="3810000"/>
            <a:ext cx="7543800" cy="2473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1er año:	6.000 </a:t>
            </a:r>
            <a:r>
              <a:rPr lang="es-ES_tradnl" sz="2200" dirty="0" err="1" smtClean="0">
                <a:latin typeface="+mj-lt"/>
              </a:rPr>
              <a:t>kms</a:t>
            </a:r>
            <a:r>
              <a:rPr lang="es-ES_tradnl" sz="2200" dirty="0" smtClean="0">
                <a:latin typeface="+mj-lt"/>
              </a:rPr>
              <a:t> </a:t>
            </a:r>
            <a:r>
              <a:rPr lang="es-ES_tradnl" sz="2200" dirty="0">
                <a:latin typeface="+mj-lt"/>
              </a:rPr>
              <a:t>x $2		= $12.000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2do año:	8.000 </a:t>
            </a:r>
            <a:r>
              <a:rPr lang="es-ES_tradnl" sz="2200" dirty="0" err="1" smtClean="0">
                <a:latin typeface="+mj-lt"/>
              </a:rPr>
              <a:t>kms</a:t>
            </a:r>
            <a:r>
              <a:rPr lang="es-ES_tradnl" sz="2200" dirty="0" smtClean="0">
                <a:latin typeface="+mj-lt"/>
              </a:rPr>
              <a:t> </a:t>
            </a:r>
            <a:r>
              <a:rPr lang="es-ES_tradnl" sz="2200" dirty="0">
                <a:latin typeface="+mj-lt"/>
              </a:rPr>
              <a:t>x $2		= $16.000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3er año:	15.000 </a:t>
            </a:r>
            <a:r>
              <a:rPr lang="es-ES_tradnl" sz="2200" dirty="0" err="1" smtClean="0">
                <a:latin typeface="+mj-lt"/>
              </a:rPr>
              <a:t>kms</a:t>
            </a:r>
            <a:r>
              <a:rPr lang="es-ES_tradnl" sz="2200" dirty="0" smtClean="0">
                <a:latin typeface="+mj-lt"/>
              </a:rPr>
              <a:t> </a:t>
            </a:r>
            <a:r>
              <a:rPr lang="es-ES_tradnl" sz="2200" dirty="0">
                <a:latin typeface="+mj-lt"/>
              </a:rPr>
              <a:t>x $2	</a:t>
            </a:r>
            <a:r>
              <a:rPr lang="es-ES_tradnl" sz="2200" dirty="0" smtClean="0">
                <a:latin typeface="+mj-lt"/>
              </a:rPr>
              <a:t>= </a:t>
            </a:r>
            <a:r>
              <a:rPr lang="es-ES_tradnl" sz="2200" dirty="0">
                <a:latin typeface="+mj-lt"/>
              </a:rPr>
              <a:t>$30.000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4to año:	12.000 </a:t>
            </a:r>
            <a:r>
              <a:rPr lang="es-ES_tradnl" sz="2200" dirty="0" err="1" smtClean="0">
                <a:latin typeface="+mj-lt"/>
              </a:rPr>
              <a:t>kms</a:t>
            </a:r>
            <a:r>
              <a:rPr lang="es-ES_tradnl" sz="2200" dirty="0" smtClean="0">
                <a:latin typeface="+mj-lt"/>
              </a:rPr>
              <a:t> </a:t>
            </a:r>
            <a:r>
              <a:rPr lang="es-ES_tradnl" sz="2200" dirty="0">
                <a:latin typeface="+mj-lt"/>
              </a:rPr>
              <a:t>x $2	</a:t>
            </a:r>
            <a:r>
              <a:rPr lang="es-ES_tradnl" sz="2200" dirty="0" smtClean="0">
                <a:latin typeface="+mj-lt"/>
              </a:rPr>
              <a:t>= </a:t>
            </a:r>
            <a:r>
              <a:rPr lang="es-ES_tradnl" sz="2200" dirty="0">
                <a:latin typeface="+mj-lt"/>
              </a:rPr>
              <a:t>$24.000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5to año:	</a:t>
            </a:r>
            <a:r>
              <a:rPr lang="es-ES_tradnl" sz="2200" u="sng" dirty="0">
                <a:latin typeface="+mj-lt"/>
              </a:rPr>
              <a:t>9.000</a:t>
            </a:r>
            <a:r>
              <a:rPr lang="es-ES_tradnl" sz="2200" dirty="0">
                <a:latin typeface="+mj-lt"/>
              </a:rPr>
              <a:t> </a:t>
            </a:r>
            <a:r>
              <a:rPr lang="es-ES_tradnl" sz="2200" dirty="0" smtClean="0">
                <a:latin typeface="+mj-lt"/>
              </a:rPr>
              <a:t> </a:t>
            </a:r>
            <a:r>
              <a:rPr lang="es-ES_tradnl" sz="2200" dirty="0" err="1" smtClean="0">
                <a:latin typeface="+mj-lt"/>
              </a:rPr>
              <a:t>kms</a:t>
            </a:r>
            <a:r>
              <a:rPr lang="es-ES_tradnl" sz="2200" dirty="0" smtClean="0">
                <a:latin typeface="+mj-lt"/>
              </a:rPr>
              <a:t> </a:t>
            </a:r>
            <a:r>
              <a:rPr lang="es-ES_tradnl" sz="2200" dirty="0">
                <a:latin typeface="+mj-lt"/>
              </a:rPr>
              <a:t>x $2		= </a:t>
            </a:r>
            <a:r>
              <a:rPr lang="es-ES_tradnl" sz="2200" u="sng" dirty="0">
                <a:latin typeface="+mj-lt"/>
              </a:rPr>
              <a:t>$18.000</a:t>
            </a:r>
            <a:endParaRPr lang="es-ES_tradnl" sz="2200" dirty="0">
              <a:latin typeface="+mj-lt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	         </a:t>
            </a:r>
            <a:r>
              <a:rPr lang="es-ES_tradnl" sz="2200" dirty="0" smtClean="0">
                <a:latin typeface="+mj-lt"/>
              </a:rPr>
              <a:t>     50.000 </a:t>
            </a:r>
            <a:r>
              <a:rPr lang="es-ES_tradnl" sz="2200" dirty="0" err="1" smtClean="0">
                <a:latin typeface="+mj-lt"/>
              </a:rPr>
              <a:t>kms</a:t>
            </a:r>
            <a:r>
              <a:rPr lang="es-ES_tradnl" sz="2200" dirty="0">
                <a:latin typeface="+mj-lt"/>
              </a:rPr>
              <a:t>	  	 $100.000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533400" y="3733800"/>
            <a:ext cx="7162800" cy="2503512"/>
          </a:xfrm>
          <a:prstGeom prst="rect">
            <a:avLst/>
          </a:prstGeom>
          <a:noFill/>
          <a:ln w="9525">
            <a:solidFill>
              <a:srgbClr val="66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304800" y="19812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971600" y="2996952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cxnSp>
        <p:nvCxnSpPr>
          <p:cNvPr id="11" name="10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13</a:t>
            </a:fld>
            <a:endParaRPr lang="es-AR" dirty="0"/>
          </a:p>
        </p:txBody>
      </p:sp>
      <p:pic>
        <p:nvPicPr>
          <p:cNvPr id="17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1026"/>
          <p:cNvGraphicFramePr>
            <a:graphicFrameLocks noChangeAspect="1"/>
          </p:cNvGraphicFramePr>
          <p:nvPr/>
        </p:nvGraphicFramePr>
        <p:xfrm>
          <a:off x="2339752" y="1988840"/>
          <a:ext cx="4266474" cy="1782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6" name="Hoja de cálculo" r:id="rId3" imgW="3598560" imgH="1715760" progId="Excel.Sheet.8">
                  <p:embed/>
                </p:oleObj>
              </mc:Choice>
              <mc:Fallback>
                <p:oleObj name="Hoja de cálculo" r:id="rId3" imgW="3598560" imgH="1715760" progId="Excel.Sheet.8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988840"/>
                        <a:ext cx="4266474" cy="1782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0" y="836712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800" b="1" dirty="0" smtClean="0">
                <a:latin typeface="+mj-lt"/>
              </a:rPr>
              <a:t>IMPACTO DE LOS DISTINTOS MÉTODOS SOBRE LOS RESULTADOS FUTUROS</a:t>
            </a:r>
            <a:endParaRPr lang="es-ES_tradnl" sz="2800" b="1" dirty="0">
              <a:latin typeface="+mj-lt"/>
            </a:endParaRPr>
          </a:p>
        </p:txBody>
      </p:sp>
      <p:graphicFrame>
        <p:nvGraphicFramePr>
          <p:cNvPr id="13316" name="Object 1028"/>
          <p:cNvGraphicFramePr>
            <a:graphicFrameLocks noChangeAspect="1"/>
          </p:cNvGraphicFramePr>
          <p:nvPr/>
        </p:nvGraphicFramePr>
        <p:xfrm>
          <a:off x="1475656" y="3933056"/>
          <a:ext cx="2970330" cy="1998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7" name="Hoja de cálculo" r:id="rId5" imgW="4158720" imgH="2654280" progId="Excel.Sheet.8">
                  <p:embed/>
                </p:oleObj>
              </mc:Choice>
              <mc:Fallback>
                <p:oleObj name="Hoja de cálculo" r:id="rId5" imgW="4158720" imgH="2654280" progId="Excel.Sheet.8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933056"/>
                        <a:ext cx="2970330" cy="199822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029"/>
          <p:cNvGraphicFramePr>
            <a:graphicFrameLocks noChangeAspect="1"/>
          </p:cNvGraphicFramePr>
          <p:nvPr/>
        </p:nvGraphicFramePr>
        <p:xfrm>
          <a:off x="4932040" y="3933056"/>
          <a:ext cx="3024336" cy="1998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8" name="Hoja de cálculo" r:id="rId7" imgW="4140000" imgH="2644920" progId="Excel.Sheet.8">
                  <p:embed/>
                </p:oleObj>
              </mc:Choice>
              <mc:Fallback>
                <p:oleObj name="Hoja de cálculo" r:id="rId7" imgW="4140000" imgH="2644920" progId="Excel.Sheet.8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933056"/>
                        <a:ext cx="3024336" cy="199822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5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2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14</a:t>
            </a:fld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5" name="Text Box 22"/>
          <p:cNvSpPr txBox="1">
            <a:spLocks noChangeArrowheads="1"/>
          </p:cNvSpPr>
          <p:nvPr/>
        </p:nvSpPr>
        <p:spPr bwMode="auto">
          <a:xfrm>
            <a:off x="1115616" y="4581128"/>
            <a:ext cx="75660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b="1" dirty="0"/>
              <a:t>Año 1</a:t>
            </a:r>
            <a:r>
              <a:rPr lang="es-ES_tradnl" dirty="0"/>
              <a:t>:     </a:t>
            </a:r>
            <a:r>
              <a:rPr lang="es-ES_tradnl" b="1" dirty="0"/>
              <a:t>Valor residual = $ 120.000 - 20.000 = $ 100.000</a:t>
            </a:r>
          </a:p>
          <a:p>
            <a:endParaRPr lang="es-ES_tradnl" b="1" dirty="0"/>
          </a:p>
          <a:p>
            <a:r>
              <a:rPr lang="es-ES_tradnl" b="1" dirty="0"/>
              <a:t>Año 2:     Valor residual = $ 120.000 - 40.000 = $    80.000</a:t>
            </a:r>
            <a:endParaRPr lang="es-ES_tradnl" dirty="0"/>
          </a:p>
        </p:txBody>
      </p:sp>
      <p:cxnSp>
        <p:nvCxnSpPr>
          <p:cNvPr id="20" name="19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6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15</a:t>
            </a:fld>
            <a:endParaRPr lang="es-AR" dirty="0"/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395536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noProof="0" dirty="0" smtClean="0">
                <a:latin typeface="+mj-lt"/>
                <a:ea typeface="+mj-ea"/>
                <a:cs typeface="+mj-cs"/>
              </a:rPr>
              <a:t>REGISTRACIÓN CONTABLE</a:t>
            </a:r>
            <a:endParaRPr lang="es-AR" noProof="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(ejemplo amort</a:t>
            </a:r>
            <a:r>
              <a:rPr lang="es-AR" dirty="0" smtClean="0">
                <a:latin typeface="+mj-lt"/>
                <a:ea typeface="+mj-ea"/>
                <a:cs typeface="+mj-cs"/>
              </a:rPr>
              <a:t>ización lineal)</a:t>
            </a:r>
            <a:endParaRPr kumimoji="0" lang="es-AR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628800"/>
            <a:ext cx="7560840" cy="2410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16</a:t>
            </a:fld>
            <a:endParaRPr lang="es-AR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95536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noProof="0" dirty="0" smtClean="0">
                <a:latin typeface="+mj-lt"/>
                <a:ea typeface="+mj-ea"/>
                <a:cs typeface="+mj-cs"/>
              </a:rPr>
              <a:t>OTROS CONCEPTOS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899592" y="1196752"/>
            <a:ext cx="763284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sz="2000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endParaRPr lang="es-AR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223120" y="620688"/>
            <a:ext cx="792088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s-AR" dirty="0" smtClean="0"/>
          </a:p>
          <a:p>
            <a:pPr marL="342900" indent="-342900" algn="just">
              <a:lnSpc>
                <a:spcPct val="150000"/>
              </a:lnSpc>
            </a:pPr>
            <a:endParaRPr lang="es-AR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800" dirty="0" smtClean="0">
                <a:solidFill>
                  <a:schemeClr val="accent2">
                    <a:lumMod val="75000"/>
                  </a:schemeClr>
                </a:solidFill>
              </a:rPr>
              <a:t>Amortizaciones Acumuladas </a:t>
            </a:r>
            <a:r>
              <a:rPr lang="es-AR" sz="2800" dirty="0" smtClean="0"/>
              <a:t>(Regulariza el Activo)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s-AR" sz="2800" dirty="0" smtClean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800" dirty="0" smtClean="0">
                <a:solidFill>
                  <a:srgbClr val="00B050"/>
                </a:solidFill>
              </a:rPr>
              <a:t>Valor Residual</a:t>
            </a:r>
            <a:r>
              <a:rPr lang="es-AR" sz="2800" dirty="0" smtClean="0">
                <a:solidFill>
                  <a:srgbClr val="FF0000"/>
                </a:solidFill>
              </a:rPr>
              <a:t> = VO – </a:t>
            </a:r>
            <a:r>
              <a:rPr lang="es-AR" sz="2800" dirty="0" err="1" smtClean="0">
                <a:solidFill>
                  <a:schemeClr val="accent2">
                    <a:lumMod val="75000"/>
                  </a:schemeClr>
                </a:solidFill>
              </a:rPr>
              <a:t>Amort</a:t>
            </a:r>
            <a:r>
              <a:rPr lang="es-AR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sz="2800" dirty="0" err="1" smtClean="0">
                <a:solidFill>
                  <a:schemeClr val="accent2">
                    <a:lumMod val="75000"/>
                  </a:schemeClr>
                </a:solidFill>
              </a:rPr>
              <a:t>Acum</a:t>
            </a:r>
            <a:endParaRPr lang="es-AR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s-AR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800" dirty="0" smtClean="0"/>
              <a:t>Resultado por Venta de Bien de Uso = </a:t>
            </a:r>
            <a:r>
              <a:rPr lang="es-AR" sz="2800" dirty="0" smtClean="0">
                <a:solidFill>
                  <a:srgbClr val="414BCB"/>
                </a:solidFill>
              </a:rPr>
              <a:t>Precio de venta </a:t>
            </a:r>
            <a:r>
              <a:rPr lang="es-AR" sz="2800" dirty="0" smtClean="0"/>
              <a:t>– </a:t>
            </a:r>
            <a:r>
              <a:rPr lang="es-AR" sz="2800" dirty="0" smtClean="0">
                <a:solidFill>
                  <a:srgbClr val="00B050"/>
                </a:solidFill>
              </a:rPr>
              <a:t>Valor residual al momento de la venta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s-AR" sz="2800" dirty="0" smtClean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s-AR" sz="2800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8862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17</a:t>
            </a:fld>
            <a:endParaRPr lang="es-AR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95536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noProof="0" dirty="0" smtClean="0">
                <a:latin typeface="+mj-lt"/>
                <a:ea typeface="+mj-ea"/>
                <a:cs typeface="+mj-cs"/>
              </a:rPr>
              <a:t>LA VENTA O BAJA DEL BIEN DE USO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899592" y="1196752"/>
            <a:ext cx="763284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sz="2000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endParaRPr lang="es-AR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95536" y="11967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s-AR" sz="2800" dirty="0" smtClean="0"/>
              <a:t>En el ejemplo:  Se vende al iniciar el 3° año en $70.000</a:t>
            </a:r>
            <a:endParaRPr lang="es-AR" dirty="0" smtClean="0"/>
          </a:p>
        </p:txBody>
      </p:sp>
      <p:sp>
        <p:nvSpPr>
          <p:cNvPr id="16" name="15 CuadroTexto"/>
          <p:cNvSpPr txBox="1"/>
          <p:nvPr/>
        </p:nvSpPr>
        <p:spPr>
          <a:xfrm>
            <a:off x="395536" y="4005064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s-AR" sz="2800" i="1" dirty="0" smtClean="0">
                <a:solidFill>
                  <a:srgbClr val="414BCB"/>
                </a:solidFill>
              </a:rPr>
              <a:t>Otra forma de registración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845026"/>
              </p:ext>
            </p:extLst>
          </p:nvPr>
        </p:nvGraphicFramePr>
        <p:xfrm>
          <a:off x="467545" y="1758602"/>
          <a:ext cx="8195308" cy="4267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Worksheet" r:id="rId4" imgW="4953162" imgH="2676613" progId="Excel.Sheet.12">
                  <p:embed/>
                </p:oleObj>
              </mc:Choice>
              <mc:Fallback>
                <p:oleObj name="Worksheet" r:id="rId4" imgW="4953162" imgH="267661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5" y="1758602"/>
                        <a:ext cx="8195308" cy="4267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862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18</a:t>
            </a:fld>
            <a:endParaRPr lang="es-AR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95536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noProof="0" dirty="0" smtClean="0">
                <a:latin typeface="+mj-lt"/>
                <a:ea typeface="+mj-ea"/>
                <a:cs typeface="+mj-cs"/>
              </a:rPr>
              <a:t>LA VENTA O BAJA DEL BIEN DE USO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899592" y="1196752"/>
            <a:ext cx="763284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sz="2000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endParaRPr lang="es-AR" dirty="0"/>
          </a:p>
        </p:txBody>
      </p:sp>
      <p:sp>
        <p:nvSpPr>
          <p:cNvPr id="15" name="14 CuadroTexto"/>
          <p:cNvSpPr txBox="1"/>
          <p:nvPr/>
        </p:nvSpPr>
        <p:spPr>
          <a:xfrm>
            <a:off x="683568" y="4005064"/>
            <a:ext cx="7920880" cy="138499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s-AR" sz="2800" dirty="0" smtClean="0">
                <a:solidFill>
                  <a:srgbClr val="414BCB"/>
                </a:solidFill>
              </a:rPr>
              <a:t>Resultado por </a:t>
            </a:r>
            <a:r>
              <a:rPr lang="es-AR" sz="2800" dirty="0" err="1" smtClean="0">
                <a:solidFill>
                  <a:srgbClr val="414BCB"/>
                </a:solidFill>
              </a:rPr>
              <a:t>Vta</a:t>
            </a:r>
            <a:r>
              <a:rPr lang="es-AR" sz="2800" dirty="0" smtClean="0">
                <a:solidFill>
                  <a:srgbClr val="414BCB"/>
                </a:solidFill>
              </a:rPr>
              <a:t> del </a:t>
            </a:r>
            <a:r>
              <a:rPr lang="es-AR" sz="2800" dirty="0" err="1" smtClean="0">
                <a:solidFill>
                  <a:srgbClr val="414BCB"/>
                </a:solidFill>
              </a:rPr>
              <a:t>B.Uso</a:t>
            </a:r>
            <a:r>
              <a:rPr lang="es-AR" sz="2800" dirty="0" smtClean="0">
                <a:solidFill>
                  <a:srgbClr val="414BCB"/>
                </a:solidFill>
              </a:rPr>
              <a:t> = Precio – Valor Residual</a:t>
            </a:r>
          </a:p>
          <a:p>
            <a:pPr marL="342900" indent="-342900"/>
            <a:endParaRPr lang="es-AR" sz="2800" dirty="0" smtClean="0">
              <a:solidFill>
                <a:srgbClr val="414BCB"/>
              </a:solidFill>
            </a:endParaRPr>
          </a:p>
          <a:p>
            <a:pPr marL="342900" indent="-342900"/>
            <a:r>
              <a:rPr lang="es-AR" sz="2800" dirty="0" err="1" smtClean="0">
                <a:solidFill>
                  <a:srgbClr val="414BCB"/>
                </a:solidFill>
              </a:rPr>
              <a:t>Rdo</a:t>
            </a:r>
            <a:r>
              <a:rPr lang="es-AR" sz="2800" dirty="0" smtClean="0">
                <a:solidFill>
                  <a:srgbClr val="414BCB"/>
                </a:solidFill>
              </a:rPr>
              <a:t> = $70.000 – $80.000 </a:t>
            </a:r>
            <a:r>
              <a:rPr lang="es-AR" sz="2800" dirty="0" smtClean="0">
                <a:solidFill>
                  <a:srgbClr val="414BCB"/>
                </a:solidFill>
                <a:sym typeface="Wingdings" pitchFamily="2" charset="2"/>
              </a:rPr>
              <a:t> Pérdida $10.000</a:t>
            </a:r>
            <a:endParaRPr lang="es-AR" dirty="0" smtClean="0">
              <a:solidFill>
                <a:srgbClr val="414BCB"/>
              </a:solidFill>
            </a:endParaRPr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484784"/>
            <a:ext cx="2766117" cy="160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1412776"/>
            <a:ext cx="2596678" cy="186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8862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19</a:t>
            </a:fld>
            <a:endParaRPr lang="es-AR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95536" y="6926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noProof="0" dirty="0" smtClean="0">
                <a:latin typeface="+mj-lt"/>
                <a:ea typeface="+mj-ea"/>
                <a:cs typeface="+mj-cs"/>
              </a:rPr>
              <a:t>LA VENTA O BAJA DEL BIEN DE USO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899592" y="1196752"/>
            <a:ext cx="763284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sz="2000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endParaRPr lang="es-AR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827584" y="2924944"/>
            <a:ext cx="20162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 smtClean="0"/>
              <a:t>Precio de Venta</a:t>
            </a:r>
            <a:endParaRPr lang="es-AR" sz="2000" b="1" dirty="0"/>
          </a:p>
        </p:txBody>
      </p:sp>
      <p:cxnSp>
        <p:nvCxnSpPr>
          <p:cNvPr id="18" name="17 Conector recto de flecha"/>
          <p:cNvCxnSpPr>
            <a:stCxn id="16" idx="3"/>
          </p:cNvCxnSpPr>
          <p:nvPr/>
        </p:nvCxnSpPr>
        <p:spPr>
          <a:xfrm flipV="1">
            <a:off x="2843808" y="2276872"/>
            <a:ext cx="72008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6" idx="3"/>
          </p:cNvCxnSpPr>
          <p:nvPr/>
        </p:nvCxnSpPr>
        <p:spPr>
          <a:xfrm>
            <a:off x="2843808" y="328498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6" idx="3"/>
          </p:cNvCxnSpPr>
          <p:nvPr/>
        </p:nvCxnSpPr>
        <p:spPr>
          <a:xfrm>
            <a:off x="2843808" y="3284984"/>
            <a:ext cx="648072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 redondeado"/>
          <p:cNvSpPr/>
          <p:nvPr/>
        </p:nvSpPr>
        <p:spPr>
          <a:xfrm>
            <a:off x="3779912" y="1628800"/>
            <a:ext cx="1872208" cy="6480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&lt; Valor Residual</a:t>
            </a:r>
            <a:endParaRPr lang="es-AR" dirty="0"/>
          </a:p>
        </p:txBody>
      </p:sp>
      <p:sp>
        <p:nvSpPr>
          <p:cNvPr id="24" name="23 Rectángulo redondeado"/>
          <p:cNvSpPr/>
          <p:nvPr/>
        </p:nvSpPr>
        <p:spPr>
          <a:xfrm>
            <a:off x="3779912" y="2924944"/>
            <a:ext cx="1872208" cy="6480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= Valor Residual</a:t>
            </a:r>
            <a:endParaRPr lang="es-AR" dirty="0"/>
          </a:p>
        </p:txBody>
      </p:sp>
      <p:sp>
        <p:nvSpPr>
          <p:cNvPr id="25" name="24 Rectángulo redondeado"/>
          <p:cNvSpPr/>
          <p:nvPr/>
        </p:nvSpPr>
        <p:spPr>
          <a:xfrm>
            <a:off x="3779912" y="4365104"/>
            <a:ext cx="1872208" cy="6480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&gt; Valor Residual</a:t>
            </a:r>
            <a:endParaRPr lang="es-AR" dirty="0"/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5868144" y="198884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5796136" y="33569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5796136" y="46531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Rectángulo redondeado"/>
          <p:cNvSpPr/>
          <p:nvPr/>
        </p:nvSpPr>
        <p:spPr>
          <a:xfrm>
            <a:off x="6516216" y="1772816"/>
            <a:ext cx="1584176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Pérdida</a:t>
            </a:r>
            <a:endParaRPr lang="es-AR" b="1" dirty="0"/>
          </a:p>
        </p:txBody>
      </p:sp>
      <p:sp>
        <p:nvSpPr>
          <p:cNvPr id="31" name="30 Rectángulo redondeado"/>
          <p:cNvSpPr/>
          <p:nvPr/>
        </p:nvSpPr>
        <p:spPr>
          <a:xfrm>
            <a:off x="6516216" y="3068960"/>
            <a:ext cx="1584176" cy="576064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1">
            <a:schemeClr val="accent2"/>
          </a:lnRef>
          <a:fillRef idx="1003">
            <a:schemeClr val="l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No hay resultado</a:t>
            </a:r>
            <a:endParaRPr lang="es-AR" b="1" dirty="0"/>
          </a:p>
        </p:txBody>
      </p:sp>
      <p:sp>
        <p:nvSpPr>
          <p:cNvPr id="32" name="31 Rectángulo redondeado"/>
          <p:cNvSpPr/>
          <p:nvPr/>
        </p:nvSpPr>
        <p:spPr>
          <a:xfrm>
            <a:off x="6516216" y="4437112"/>
            <a:ext cx="1584176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Ganancia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418862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2</a:t>
            </a:fld>
            <a:endParaRPr lang="es-AR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95536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dirty="0" smtClean="0">
                <a:latin typeface="+mj-lt"/>
                <a:ea typeface="+mj-ea"/>
                <a:cs typeface="+mj-cs"/>
              </a:rPr>
              <a:t>BIENES DE USO (RT Argentinas), PROPIEDADES, PLANTAS Y EQUIPOS (NIIF)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899592" y="1196752"/>
            <a:ext cx="7632848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s-AR" dirty="0" smtClean="0"/>
          </a:p>
          <a:p>
            <a:pPr algn="just">
              <a:buSzPts val="3200"/>
            </a:pPr>
            <a:r>
              <a:rPr lang="es-AR" sz="2000" dirty="0" smtClean="0">
                <a:solidFill>
                  <a:srgbClr val="000000"/>
                </a:solidFill>
                <a:latin typeface="+mj-lt"/>
              </a:rPr>
              <a:t>Son </a:t>
            </a:r>
            <a:r>
              <a:rPr lang="es-AR" sz="2000" dirty="0" smtClean="0">
                <a:solidFill>
                  <a:srgbClr val="3333CC"/>
                </a:solidFill>
                <a:latin typeface="+mj-lt"/>
              </a:rPr>
              <a:t>activos de larga vida</a:t>
            </a:r>
            <a:r>
              <a:rPr lang="es-AR" sz="2000" dirty="0" smtClean="0">
                <a:solidFill>
                  <a:srgbClr val="000000"/>
                </a:solidFill>
                <a:latin typeface="+mj-lt"/>
              </a:rPr>
              <a:t> en la empresa, que, a diferencia de la mercadería,  no se mantienen en el activo para su venta sino </a:t>
            </a:r>
            <a:r>
              <a:rPr lang="es-AR" sz="2000" dirty="0" smtClean="0">
                <a:solidFill>
                  <a:srgbClr val="3333CC"/>
                </a:solidFill>
                <a:latin typeface="+mj-lt"/>
              </a:rPr>
              <a:t>para ser utilizados en las operaciones de producción, administración o comercialización.</a:t>
            </a:r>
          </a:p>
          <a:p>
            <a:pPr marL="342900" indent="-342900"/>
            <a:endParaRPr lang="es-AR" sz="2000" dirty="0" smtClean="0"/>
          </a:p>
          <a:p>
            <a:pPr marL="342900" indent="-342900"/>
            <a:r>
              <a:rPr lang="es-AR" sz="2000" u="sng" dirty="0" smtClean="0"/>
              <a:t>Ejemplos: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000" dirty="0" smtClean="0"/>
              <a:t>Inmuebles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000" dirty="0" smtClean="0"/>
              <a:t>Terrenos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000" dirty="0" smtClean="0"/>
              <a:t>Edificios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000" dirty="0" smtClean="0"/>
              <a:t>Rodados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000" dirty="0" smtClean="0"/>
              <a:t>Maquinarias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000" dirty="0" smtClean="0"/>
              <a:t>Muebles y Útiles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000" dirty="0" smtClean="0"/>
              <a:t>Equipos de computación</a:t>
            </a:r>
            <a:endParaRPr lang="es-AR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AR" sz="2000" dirty="0" smtClean="0"/>
              <a:t>Instalaciones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000" dirty="0" smtClean="0"/>
              <a:t>Herramientas y equipos</a:t>
            </a:r>
          </a:p>
          <a:p>
            <a:pPr marL="342900" indent="-342900"/>
            <a:endParaRPr lang="es-AR" sz="2000" dirty="0" smtClean="0"/>
          </a:p>
          <a:p>
            <a:pPr marL="342900" indent="-342900">
              <a:buFont typeface="+mj-lt"/>
              <a:buAutoNum type="arabicPeriod"/>
            </a:pPr>
            <a:endParaRPr lang="es-AR" sz="2000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5715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20</a:t>
            </a:fld>
            <a:endParaRPr lang="es-AR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95536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noProof="0" dirty="0" smtClean="0">
                <a:latin typeface="+mj-lt"/>
                <a:ea typeface="+mj-ea"/>
                <a:cs typeface="+mj-cs"/>
              </a:rPr>
              <a:t>EXPOSICIÓN EN LOS ESTADOS CONTABLES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899592" y="1196752"/>
            <a:ext cx="763284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sz="2000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endParaRPr lang="es-AR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27584" y="2060848"/>
            <a:ext cx="79928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 smtClean="0"/>
          </a:p>
          <a:p>
            <a:r>
              <a:rPr lang="es-AR" sz="2400" dirty="0" smtClean="0"/>
              <a:t>En el ESP:  En una línea a su valor residual, según Anexo de Bienes de Uso.</a:t>
            </a:r>
          </a:p>
          <a:p>
            <a:endParaRPr lang="es-AR" sz="2400" dirty="0" smtClean="0"/>
          </a:p>
          <a:p>
            <a:r>
              <a:rPr lang="es-AR" sz="2400" dirty="0" smtClean="0"/>
              <a:t>En el EERR:  </a:t>
            </a:r>
          </a:p>
          <a:p>
            <a:pPr>
              <a:buFont typeface="Arial" pitchFamily="34" charset="0"/>
              <a:buChar char="•"/>
            </a:pPr>
            <a:r>
              <a:rPr lang="es-AR" sz="2400" dirty="0" smtClean="0"/>
              <a:t> Las amortizaciones  del período o ejercicio.</a:t>
            </a:r>
          </a:p>
          <a:p>
            <a:pPr>
              <a:buFont typeface="Arial" pitchFamily="34" charset="0"/>
              <a:buChar char="•"/>
            </a:pPr>
            <a:r>
              <a:rPr lang="es-AR" sz="2400" dirty="0" smtClean="0"/>
              <a:t> El resultado por venta de bienes de uso</a:t>
            </a:r>
          </a:p>
          <a:p>
            <a:pPr>
              <a:buFont typeface="Arial" pitchFamily="34" charset="0"/>
              <a:buChar char="•"/>
            </a:pPr>
            <a:endParaRPr lang="es-AR" sz="2400" dirty="0" smtClean="0"/>
          </a:p>
          <a:p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418862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21</a:t>
            </a:fld>
            <a:endParaRPr lang="es-AR" dirty="0"/>
          </a:p>
        </p:txBody>
      </p:sp>
      <p:sp>
        <p:nvSpPr>
          <p:cNvPr id="14" name="13 CuadroTexto"/>
          <p:cNvSpPr txBox="1"/>
          <p:nvPr/>
        </p:nvSpPr>
        <p:spPr>
          <a:xfrm>
            <a:off x="899592" y="1196752"/>
            <a:ext cx="763284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sz="2000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endParaRPr lang="es-AR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83568" y="1628800"/>
            <a:ext cx="763284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s-AR" dirty="0" smtClean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800" dirty="0" smtClean="0"/>
              <a:t>Diferencia entre:</a:t>
            </a:r>
          </a:p>
          <a:p>
            <a:pPr marL="800100" lvl="1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000" dirty="0" smtClean="0"/>
              <a:t>Mejoras</a:t>
            </a:r>
          </a:p>
          <a:p>
            <a:pPr marL="800100" lvl="1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000" dirty="0" smtClean="0"/>
              <a:t>Gastos de reparación y mantenimiento</a:t>
            </a:r>
          </a:p>
          <a:p>
            <a:pPr marL="800100" lvl="1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000" dirty="0" smtClean="0"/>
              <a:t>Reemplazo de una parte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800" dirty="0" smtClean="0"/>
              <a:t>Inspecciones mayores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800" dirty="0" smtClean="0"/>
              <a:t>Gastos de desmantelamiento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s-AR" sz="2800" dirty="0" smtClean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s-AR" sz="2800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endParaRPr lang="es-AR" dirty="0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395536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dirty="0" smtClean="0">
                <a:latin typeface="+mj-lt"/>
                <a:ea typeface="+mj-ea"/>
                <a:cs typeface="+mj-cs"/>
              </a:rPr>
              <a:t>BIENES DE USO (RT Argentinas), PROPIEDADES, PLANTAS Y EQUIPOS (NIIF)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6619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3</a:t>
            </a:fld>
            <a:endParaRPr lang="es-AR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95536" y="548680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dirty="0" smtClean="0">
                <a:latin typeface="+mj-lt"/>
                <a:ea typeface="+mj-ea"/>
                <a:cs typeface="+mj-cs"/>
              </a:rPr>
              <a:t>BIENES INTANGIBLES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899592" y="1196752"/>
            <a:ext cx="763284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s-AR" dirty="0" smtClean="0"/>
          </a:p>
          <a:p>
            <a:pPr algn="just">
              <a:buSzPts val="3200"/>
            </a:pPr>
            <a:r>
              <a:rPr lang="es-AR" sz="2000" dirty="0" smtClean="0">
                <a:solidFill>
                  <a:srgbClr val="000000"/>
                </a:solidFill>
                <a:latin typeface="+mj-lt"/>
              </a:rPr>
              <a:t>Son </a:t>
            </a:r>
            <a:r>
              <a:rPr lang="es-AR" sz="2000" dirty="0" smtClean="0">
                <a:solidFill>
                  <a:srgbClr val="3333CC"/>
                </a:solidFill>
                <a:latin typeface="+mj-lt"/>
              </a:rPr>
              <a:t>activos no monetarios identificables y sin sustancia física.</a:t>
            </a:r>
          </a:p>
          <a:p>
            <a:pPr algn="just">
              <a:buSzPts val="3200"/>
            </a:pPr>
            <a:endParaRPr lang="es-AR" sz="2000" dirty="0" smtClean="0"/>
          </a:p>
          <a:p>
            <a:pPr marL="342900" indent="-342900"/>
            <a:r>
              <a:rPr lang="es-AR" sz="2000" u="sng" dirty="0" smtClean="0"/>
              <a:t>Ejemplos: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000" dirty="0" smtClean="0"/>
              <a:t>Derechos de propiedad intelectual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2000" dirty="0" smtClean="0"/>
              <a:t>Patentes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2000" dirty="0" smtClean="0"/>
              <a:t>Marcas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2000" dirty="0" smtClean="0"/>
              <a:t>Licencias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000" dirty="0" smtClean="0"/>
              <a:t>Concesiones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000" dirty="0" smtClean="0"/>
              <a:t>Gastos de desarrollo</a:t>
            </a:r>
            <a:endParaRPr lang="es-AR" sz="2000" dirty="0" smtClean="0"/>
          </a:p>
          <a:p>
            <a:pPr marL="342900" indent="-342900"/>
            <a:endParaRPr lang="es-AR" sz="2000" dirty="0" smtClean="0"/>
          </a:p>
          <a:p>
            <a:pPr marL="342900" indent="-342900">
              <a:buFont typeface="+mj-lt"/>
              <a:buAutoNum type="arabicPeriod"/>
            </a:pPr>
            <a:endParaRPr lang="es-AR" sz="2000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2793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4</a:t>
            </a:fld>
            <a:endParaRPr lang="es-AR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95536" y="548680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noProof="0" dirty="0" smtClean="0">
                <a:latin typeface="+mj-lt"/>
                <a:ea typeface="+mj-ea"/>
                <a:cs typeface="+mj-cs"/>
              </a:rPr>
              <a:t>DERECHOS DE USO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899592" y="1196752"/>
            <a:ext cx="76328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s-AR" dirty="0" smtClean="0"/>
          </a:p>
          <a:p>
            <a:pPr algn="just">
              <a:buSzPts val="3200"/>
            </a:pPr>
            <a:r>
              <a:rPr lang="es-AR" sz="2000" dirty="0" smtClean="0">
                <a:solidFill>
                  <a:srgbClr val="000000"/>
                </a:solidFill>
                <a:latin typeface="+mj-lt"/>
              </a:rPr>
              <a:t>Son </a:t>
            </a:r>
            <a:r>
              <a:rPr lang="es-AR" sz="2000" dirty="0" smtClean="0">
                <a:solidFill>
                  <a:srgbClr val="3333CC"/>
                </a:solidFill>
                <a:latin typeface="+mj-lt"/>
              </a:rPr>
              <a:t>activos no monetarios que surgen en la contabilidad del locatario o arrendatario como consecuencia de la celebración de contratos de locación o arrendamiento (alquileres) por períodos superiores a los 12 meses.</a:t>
            </a:r>
          </a:p>
          <a:p>
            <a:pPr algn="just">
              <a:buSzPts val="3200"/>
            </a:pPr>
            <a:endParaRPr lang="es-AR" sz="2000" dirty="0" smtClean="0">
              <a:latin typeface="+mj-lt"/>
            </a:endParaRPr>
          </a:p>
          <a:p>
            <a:pPr algn="just">
              <a:buSzPts val="3200"/>
            </a:pPr>
            <a:r>
              <a:rPr lang="es-AR" sz="2000" dirty="0" smtClean="0">
                <a:latin typeface="+mj-lt"/>
              </a:rPr>
              <a:t>Podrían aparecer también en contratos a 12 meses o menos.</a:t>
            </a:r>
          </a:p>
          <a:p>
            <a:pPr algn="just">
              <a:buSzPts val="3200"/>
            </a:pPr>
            <a:endParaRPr lang="es-AR" sz="2000" dirty="0" smtClean="0"/>
          </a:p>
          <a:p>
            <a:pPr marL="342900" indent="-342900"/>
            <a:endParaRPr lang="es-AR" sz="2000" dirty="0" smtClean="0"/>
          </a:p>
          <a:p>
            <a:pPr marL="342900" indent="-342900">
              <a:buFont typeface="+mj-lt"/>
              <a:buAutoNum type="arabicPeriod"/>
            </a:pPr>
            <a:endParaRPr lang="es-AR" sz="2000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584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9802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5</a:t>
            </a:fld>
            <a:endParaRPr lang="es-AR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95536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noProof="0" dirty="0" smtClean="0">
                <a:latin typeface="+mj-lt"/>
                <a:ea typeface="+mj-ea"/>
                <a:cs typeface="+mj-cs"/>
              </a:rPr>
              <a:t>AMORTIZACIÓN </a:t>
            </a:r>
            <a:r>
              <a:rPr lang="es-AR" sz="2800" b="1" dirty="0" smtClean="0">
                <a:latin typeface="+mj-lt"/>
                <a:ea typeface="+mj-ea"/>
                <a:cs typeface="+mj-cs"/>
              </a:rPr>
              <a:t>/ </a:t>
            </a:r>
            <a:r>
              <a:rPr lang="es-AR" sz="2800" b="1" noProof="0" dirty="0" smtClean="0">
                <a:latin typeface="+mj-lt"/>
                <a:ea typeface="+mj-ea"/>
                <a:cs typeface="+mj-cs"/>
              </a:rPr>
              <a:t>DEPRECIACIÓN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899592" y="1196752"/>
            <a:ext cx="763284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sz="2000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endParaRPr lang="es-AR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23528" y="1412776"/>
            <a:ext cx="85689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s-AR" dirty="0" smtClean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000" dirty="0" smtClean="0"/>
              <a:t>La depreciación (amortización para normas argentinas) es la distribución del costo de los bienes de uso o bienes intangibles entre los años de vida útil</a:t>
            </a:r>
            <a:r>
              <a:rPr lang="es-AR" sz="2000" dirty="0"/>
              <a:t>.</a:t>
            </a:r>
            <a:endParaRPr lang="es-AR" sz="2000" dirty="0" smtClean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000" dirty="0" smtClean="0"/>
              <a:t>No pretende reflejar la disminución en el valor de mercado de los bienes.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000" dirty="0" smtClean="0"/>
              <a:t>Para calcular la depreciación (amortización) de los bienes, se deberá estimar la vida útil económica</a:t>
            </a:r>
            <a:r>
              <a:rPr lang="es-AR" sz="2000" dirty="0"/>
              <a:t> </a:t>
            </a:r>
            <a:r>
              <a:rPr lang="es-AR" sz="2000" dirty="0" smtClean="0"/>
              <a:t>y también el valor de recupero al término de esa vida útil económica.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000" dirty="0" smtClean="0"/>
              <a:t> Cada año se registrará la cuota de depreciación (amortización) correspondiente.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s-AR" sz="2800" dirty="0" smtClean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s-AR" sz="2800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8862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6</a:t>
            </a:fld>
            <a:endParaRPr lang="es-AR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95536" y="548680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noProof="0" dirty="0" smtClean="0">
                <a:latin typeface="+mj-lt"/>
                <a:ea typeface="+mj-ea"/>
                <a:cs typeface="+mj-cs"/>
              </a:rPr>
              <a:t>AMORTIZACIÓN / DEPRECIACIÓN: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noProof="0" dirty="0" smtClean="0">
                <a:latin typeface="+mj-lt"/>
                <a:ea typeface="+mj-ea"/>
                <a:cs typeface="+mj-cs"/>
              </a:rPr>
              <a:t>Conceptos a </a:t>
            </a:r>
            <a:r>
              <a:rPr lang="es-AR" sz="2800" b="1" noProof="0" dirty="0" err="1" smtClean="0">
                <a:latin typeface="+mj-lt"/>
                <a:ea typeface="+mj-ea"/>
                <a:cs typeface="+mj-cs"/>
              </a:rPr>
              <a:t>tene</a:t>
            </a:r>
            <a:r>
              <a:rPr lang="es-AR" sz="2800" b="1" dirty="0" smtClean="0">
                <a:latin typeface="+mj-lt"/>
                <a:ea typeface="+mj-ea"/>
                <a:cs typeface="+mj-cs"/>
              </a:rPr>
              <a:t>r en cuenta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899592" y="1556792"/>
            <a:ext cx="74168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sz="2000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endParaRPr lang="es-AR" dirty="0"/>
          </a:p>
        </p:txBody>
      </p:sp>
      <p:sp>
        <p:nvSpPr>
          <p:cNvPr id="13" name="12 CuadroTexto"/>
          <p:cNvSpPr txBox="1"/>
          <p:nvPr/>
        </p:nvSpPr>
        <p:spPr>
          <a:xfrm>
            <a:off x="971600" y="1412776"/>
            <a:ext cx="734481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800" dirty="0" smtClean="0">
                <a:solidFill>
                  <a:srgbClr val="FF0000"/>
                </a:solidFill>
              </a:rPr>
              <a:t>Valor de origen (VO)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800" dirty="0" smtClean="0">
                <a:solidFill>
                  <a:srgbClr val="414BCB"/>
                </a:solidFill>
              </a:rPr>
              <a:t>Valor al término de la vida útil  (VT)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800" dirty="0" smtClean="0">
                <a:solidFill>
                  <a:srgbClr val="00B050"/>
                </a:solidFill>
              </a:rPr>
              <a:t>Valor amortizable o depreciable </a:t>
            </a:r>
            <a:r>
              <a:rPr lang="es-AR" sz="2800" dirty="0" smtClean="0"/>
              <a:t>=  </a:t>
            </a:r>
            <a:r>
              <a:rPr lang="es-AR" sz="2800" dirty="0" smtClean="0">
                <a:solidFill>
                  <a:srgbClr val="FF0000"/>
                </a:solidFill>
              </a:rPr>
              <a:t>VO - </a:t>
            </a:r>
            <a:r>
              <a:rPr lang="es-AR" sz="2800" dirty="0" smtClean="0"/>
              <a:t> </a:t>
            </a:r>
            <a:r>
              <a:rPr lang="es-AR" sz="2800" dirty="0" smtClean="0">
                <a:solidFill>
                  <a:srgbClr val="414BCB"/>
                </a:solidFill>
              </a:rPr>
              <a:t>VT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800" dirty="0" smtClean="0">
                <a:solidFill>
                  <a:srgbClr val="7030A0"/>
                </a:solidFill>
              </a:rPr>
              <a:t>Vida útil</a:t>
            </a:r>
            <a:r>
              <a:rPr lang="es-AR" sz="2800" dirty="0" smtClean="0"/>
              <a:t>  </a:t>
            </a:r>
            <a:r>
              <a:rPr lang="es-AR" sz="1400" dirty="0" smtClean="0"/>
              <a:t>(en años, en horas de uso, km  recorridos, unidades producidas, etc.)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800" dirty="0" smtClean="0">
                <a:solidFill>
                  <a:schemeClr val="accent6">
                    <a:lumMod val="75000"/>
                  </a:schemeClr>
                </a:solidFill>
              </a:rPr>
              <a:t>Método de Amortización Depreciación:</a:t>
            </a:r>
            <a:r>
              <a:rPr lang="es-AR" sz="28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s-AR" sz="2000" dirty="0" smtClean="0"/>
              <a:t>(1)Lineal</a:t>
            </a:r>
          </a:p>
          <a:p>
            <a:pPr>
              <a:lnSpc>
                <a:spcPct val="150000"/>
              </a:lnSpc>
            </a:pPr>
            <a:r>
              <a:rPr lang="es-AR" sz="2000" dirty="0" smtClean="0"/>
              <a:t>(2)Por producción</a:t>
            </a:r>
          </a:p>
          <a:p>
            <a:pPr>
              <a:lnSpc>
                <a:spcPct val="150000"/>
              </a:lnSpc>
            </a:pPr>
            <a:r>
              <a:rPr lang="es-AR" sz="2000" dirty="0" smtClean="0"/>
              <a:t>(3) Creciente/decreciente.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800" dirty="0" smtClean="0">
                <a:solidFill>
                  <a:srgbClr val="00B0F0"/>
                </a:solidFill>
              </a:rPr>
              <a:t>Cuota de Amortización o Depreciación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s-AR" sz="2800" dirty="0" smtClean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s-AR" sz="2800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8862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7</a:t>
            </a:fld>
            <a:endParaRPr lang="es-AR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95536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noProof="0" dirty="0" smtClean="0">
                <a:latin typeface="+mj-lt"/>
                <a:ea typeface="+mj-ea"/>
                <a:cs typeface="+mj-cs"/>
              </a:rPr>
              <a:t>AMORTIZACIÓN POR SISTEMA LINEAL (1)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899592" y="1196752"/>
            <a:ext cx="763284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sz="2000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endParaRPr lang="es-AR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83568" y="1318022"/>
            <a:ext cx="820891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s-AR" dirty="0" smtClean="0"/>
          </a:p>
          <a:p>
            <a:pPr marL="342900" indent="-342900" algn="just">
              <a:lnSpc>
                <a:spcPct val="150000"/>
              </a:lnSpc>
            </a:pPr>
            <a:r>
              <a:rPr lang="es-AR" sz="2400" dirty="0" smtClean="0"/>
              <a:t>La cuota de amortización es </a:t>
            </a:r>
            <a:r>
              <a:rPr lang="es-AR" sz="2400" u="sng" dirty="0" smtClean="0"/>
              <a:t>constante</a:t>
            </a:r>
            <a:r>
              <a:rPr lang="es-AR" sz="2400" dirty="0" smtClean="0"/>
              <a:t> a lo largo de todos los períodos que componen la vida útil del bien.</a:t>
            </a:r>
          </a:p>
          <a:p>
            <a:pPr marL="342900" indent="-342900" algn="just">
              <a:lnSpc>
                <a:spcPct val="150000"/>
              </a:lnSpc>
            </a:pPr>
            <a:endParaRPr lang="es-AR" sz="2400" dirty="0" smtClean="0"/>
          </a:p>
          <a:p>
            <a:pPr marL="342900" indent="-342900" algn="just">
              <a:lnSpc>
                <a:spcPct val="150000"/>
              </a:lnSpc>
            </a:pPr>
            <a:endParaRPr lang="es-AR" sz="2400" dirty="0" smtClean="0"/>
          </a:p>
          <a:p>
            <a:pPr marL="342900" indent="-342900" algn="just">
              <a:lnSpc>
                <a:spcPct val="150000"/>
              </a:lnSpc>
            </a:pPr>
            <a:r>
              <a:rPr lang="es-AR" sz="2400" dirty="0" smtClean="0">
                <a:solidFill>
                  <a:srgbClr val="7FDAF3"/>
                </a:solidFill>
              </a:rPr>
              <a:t>Cuota de Amortización</a:t>
            </a:r>
            <a:r>
              <a:rPr lang="es-AR" sz="2400" dirty="0" smtClean="0"/>
              <a:t>=    </a:t>
            </a:r>
            <a:r>
              <a:rPr lang="es-AR" sz="2400" dirty="0" smtClean="0">
                <a:solidFill>
                  <a:srgbClr val="FF0000"/>
                </a:solidFill>
              </a:rPr>
              <a:t>Valor de Origen</a:t>
            </a:r>
            <a:r>
              <a:rPr lang="es-AR" sz="2400" dirty="0" smtClean="0"/>
              <a:t>- </a:t>
            </a:r>
            <a:r>
              <a:rPr lang="es-AR" sz="2400" dirty="0" smtClean="0">
                <a:solidFill>
                  <a:srgbClr val="414BCB"/>
                </a:solidFill>
              </a:rPr>
              <a:t>Valor al término</a:t>
            </a:r>
          </a:p>
          <a:p>
            <a:pPr marL="342900" indent="-342900" algn="just">
              <a:lnSpc>
                <a:spcPct val="150000"/>
              </a:lnSpc>
            </a:pPr>
            <a:r>
              <a:rPr lang="es-AR" sz="2400" dirty="0" smtClean="0"/>
              <a:t>				                       </a:t>
            </a:r>
            <a:r>
              <a:rPr lang="es-AR" sz="2400" dirty="0" smtClean="0">
                <a:solidFill>
                  <a:srgbClr val="7030A0"/>
                </a:solidFill>
              </a:rPr>
              <a:t>Vida Útil </a:t>
            </a:r>
            <a:r>
              <a:rPr lang="es-AR" sz="2400" dirty="0" smtClean="0"/>
              <a:t>en años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s-AR" sz="2800" dirty="0" smtClean="0"/>
          </a:p>
          <a:p>
            <a:pPr marL="342900" indent="-342900" algn="just">
              <a:lnSpc>
                <a:spcPct val="150000"/>
              </a:lnSpc>
            </a:pPr>
            <a:endParaRPr lang="es-AR" sz="2800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endParaRPr lang="es-AR" dirty="0"/>
          </a:p>
        </p:txBody>
      </p:sp>
      <p:cxnSp>
        <p:nvCxnSpPr>
          <p:cNvPr id="15" name="14 Conector recto"/>
          <p:cNvCxnSpPr/>
          <p:nvPr/>
        </p:nvCxnSpPr>
        <p:spPr>
          <a:xfrm>
            <a:off x="3779912" y="4437112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errar llave"/>
          <p:cNvSpPr/>
          <p:nvPr/>
        </p:nvSpPr>
        <p:spPr>
          <a:xfrm rot="16200000">
            <a:off x="5868144" y="2420888"/>
            <a:ext cx="396044" cy="24122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16 Rectángulo redondeado"/>
          <p:cNvSpPr/>
          <p:nvPr/>
        </p:nvSpPr>
        <p:spPr>
          <a:xfrm>
            <a:off x="5076056" y="2996952"/>
            <a:ext cx="2160240" cy="360040"/>
          </a:xfrm>
          <a:prstGeom prst="roundRect">
            <a:avLst/>
          </a:prstGeom>
          <a:ln>
            <a:solidFill>
              <a:srgbClr val="8EE4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rgbClr val="8EE4A7"/>
                </a:solidFill>
              </a:rPr>
              <a:t>Valor Amortizable</a:t>
            </a:r>
            <a:endParaRPr lang="es-AR" b="1" dirty="0">
              <a:solidFill>
                <a:srgbClr val="8EE4A7"/>
              </a:solidFill>
            </a:endParaRPr>
          </a:p>
        </p:txBody>
      </p:sp>
      <p:pic>
        <p:nvPicPr>
          <p:cNvPr id="1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8862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8</a:t>
            </a:fld>
            <a:endParaRPr lang="es-AR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95536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noProof="0" dirty="0" smtClean="0">
                <a:latin typeface="+mj-lt"/>
                <a:ea typeface="+mj-ea"/>
                <a:cs typeface="+mj-cs"/>
              </a:rPr>
              <a:t>AMORTIZACIÓN POR UNIDADES PRODUCIDAS(2)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899592" y="1196752"/>
            <a:ext cx="763284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sz="2000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endParaRPr lang="es-AR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39552" y="1318022"/>
            <a:ext cx="835292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s-AR" dirty="0" smtClean="0"/>
          </a:p>
          <a:p>
            <a:pPr marL="342900" indent="-342900" algn="just">
              <a:lnSpc>
                <a:spcPct val="150000"/>
              </a:lnSpc>
            </a:pPr>
            <a:r>
              <a:rPr lang="es-AR" sz="2400" dirty="0" smtClean="0"/>
              <a:t>La cuota de amortización es </a:t>
            </a:r>
            <a:r>
              <a:rPr lang="es-AR" sz="2400" u="sng" dirty="0" smtClean="0"/>
              <a:t>variable</a:t>
            </a:r>
            <a:r>
              <a:rPr lang="es-AR" sz="2400" dirty="0" smtClean="0"/>
              <a:t> a lo largo de todos los períodos que componen la vida útil del bien.</a:t>
            </a:r>
          </a:p>
          <a:p>
            <a:pPr marL="342900" indent="-342900" algn="just">
              <a:lnSpc>
                <a:spcPct val="150000"/>
              </a:lnSpc>
            </a:pPr>
            <a:endParaRPr lang="es-AR" sz="2400" dirty="0" smtClean="0"/>
          </a:p>
          <a:p>
            <a:pPr marL="342900" indent="-342900" algn="just">
              <a:lnSpc>
                <a:spcPct val="150000"/>
              </a:lnSpc>
            </a:pPr>
            <a:endParaRPr lang="es-AR" sz="2400" dirty="0" smtClean="0"/>
          </a:p>
          <a:p>
            <a:pPr marL="342900" indent="-342900" algn="just">
              <a:lnSpc>
                <a:spcPct val="150000"/>
              </a:lnSpc>
            </a:pPr>
            <a:r>
              <a:rPr lang="es-AR" sz="2400" dirty="0" smtClean="0">
                <a:solidFill>
                  <a:srgbClr val="7FDAF3"/>
                </a:solidFill>
              </a:rPr>
              <a:t>Cuota de Amortización</a:t>
            </a:r>
            <a:r>
              <a:rPr lang="es-AR" sz="2400" dirty="0" smtClean="0"/>
              <a:t>=    (</a:t>
            </a:r>
            <a:r>
              <a:rPr lang="es-AR" sz="2400" dirty="0" smtClean="0">
                <a:solidFill>
                  <a:srgbClr val="FF0000"/>
                </a:solidFill>
              </a:rPr>
              <a:t>Valor de Origen</a:t>
            </a:r>
            <a:r>
              <a:rPr lang="es-AR" sz="2400" dirty="0" smtClean="0"/>
              <a:t>- </a:t>
            </a:r>
            <a:r>
              <a:rPr lang="es-AR" sz="2400" dirty="0" smtClean="0">
                <a:solidFill>
                  <a:srgbClr val="414BCB"/>
                </a:solidFill>
              </a:rPr>
              <a:t>Valor al término)</a:t>
            </a:r>
            <a:r>
              <a:rPr lang="es-AR" sz="2400" b="1" dirty="0" err="1" smtClean="0"/>
              <a:t>x</a:t>
            </a:r>
            <a:r>
              <a:rPr lang="es-AR" sz="2400" b="1" dirty="0" err="1" smtClean="0">
                <a:solidFill>
                  <a:srgbClr val="E886BE"/>
                </a:solidFill>
              </a:rPr>
              <a:t>U</a:t>
            </a:r>
            <a:endParaRPr lang="es-AR" sz="2400" b="1" dirty="0" smtClean="0">
              <a:solidFill>
                <a:srgbClr val="E886BE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s-AR" sz="2400" dirty="0" smtClean="0"/>
              <a:t>				                       </a:t>
            </a:r>
            <a:r>
              <a:rPr lang="es-AR" sz="2400" dirty="0" smtClean="0">
                <a:solidFill>
                  <a:srgbClr val="7030A0"/>
                </a:solidFill>
              </a:rPr>
              <a:t>Vida Útil </a:t>
            </a:r>
            <a:r>
              <a:rPr lang="es-AR" sz="2400" dirty="0" smtClean="0"/>
              <a:t>en unidades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s-AR" sz="2800" dirty="0" smtClean="0"/>
          </a:p>
          <a:p>
            <a:pPr marL="342900" indent="-342900" algn="just">
              <a:lnSpc>
                <a:spcPct val="150000"/>
              </a:lnSpc>
            </a:pPr>
            <a:endParaRPr lang="es-AR" sz="2800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endParaRPr lang="es-AR" dirty="0"/>
          </a:p>
        </p:txBody>
      </p:sp>
      <p:cxnSp>
        <p:nvCxnSpPr>
          <p:cNvPr id="15" name="14 Conector recto"/>
          <p:cNvCxnSpPr/>
          <p:nvPr/>
        </p:nvCxnSpPr>
        <p:spPr>
          <a:xfrm>
            <a:off x="3995936" y="4437112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errar llave"/>
          <p:cNvSpPr/>
          <p:nvPr/>
        </p:nvSpPr>
        <p:spPr>
          <a:xfrm rot="16200000">
            <a:off x="5868144" y="2420888"/>
            <a:ext cx="396044" cy="24122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16 Rectángulo redondeado"/>
          <p:cNvSpPr/>
          <p:nvPr/>
        </p:nvSpPr>
        <p:spPr>
          <a:xfrm>
            <a:off x="5076056" y="2996952"/>
            <a:ext cx="2160240" cy="360040"/>
          </a:xfrm>
          <a:prstGeom prst="roundRect">
            <a:avLst/>
          </a:prstGeom>
          <a:ln>
            <a:solidFill>
              <a:srgbClr val="8EE4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rgbClr val="8EE4A7"/>
                </a:solidFill>
              </a:rPr>
              <a:t>Valor Amortizable</a:t>
            </a:r>
            <a:endParaRPr lang="es-AR" b="1" dirty="0">
              <a:solidFill>
                <a:srgbClr val="8EE4A7"/>
              </a:solidFill>
            </a:endParaRPr>
          </a:p>
        </p:txBody>
      </p:sp>
      <p:pic>
        <p:nvPicPr>
          <p:cNvPr id="1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8862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81000" y="762000"/>
            <a:ext cx="851217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_tradnl" sz="2200" b="1" dirty="0">
                <a:solidFill>
                  <a:srgbClr val="6666FF"/>
                </a:solidFill>
                <a:latin typeface="+mj-lt"/>
              </a:rPr>
              <a:t>3) Método de la Amortización Creciente (decreciente):</a:t>
            </a:r>
            <a:r>
              <a:rPr lang="es-ES_tradnl" sz="2200" dirty="0">
                <a:latin typeface="+mj-lt"/>
              </a:rPr>
              <a:t> se asignan porcentajes crecientes (decrecientes) de desgaste anual del bien, que se determinan en base a algún criterio </a:t>
            </a:r>
            <a:r>
              <a:rPr lang="es-ES_tradnl" sz="2200" dirty="0" smtClean="0">
                <a:latin typeface="+mj-lt"/>
              </a:rPr>
              <a:t>coherente con el objetivo de distribuir el costo a lo largo de la vida útil.  </a:t>
            </a:r>
            <a:r>
              <a:rPr lang="es-ES_tradnl" sz="2200" dirty="0">
                <a:latin typeface="+mj-lt"/>
              </a:rPr>
              <a:t>Por ejemplo: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2590800"/>
            <a:ext cx="7620000" cy="2473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1er año:		10% de $100.000	= $10.000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2do año:		15% de $100.000	= $15.000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3er año:		20% de $ 100.000	= $20.000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4to año:		25% de $100.000	= $25.000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5to año:		</a:t>
            </a:r>
            <a:r>
              <a:rPr lang="es-ES_tradnl" sz="2200" u="sng" dirty="0">
                <a:latin typeface="+mj-lt"/>
              </a:rPr>
              <a:t>30%</a:t>
            </a:r>
            <a:r>
              <a:rPr lang="es-ES_tradnl" sz="2200" dirty="0">
                <a:latin typeface="+mj-lt"/>
              </a:rPr>
              <a:t> de $100.000	= </a:t>
            </a:r>
            <a:r>
              <a:rPr lang="es-ES_tradnl" sz="2200" u="sng" dirty="0">
                <a:latin typeface="+mj-lt"/>
              </a:rPr>
              <a:t>$30.000</a:t>
            </a:r>
            <a:endParaRPr lang="es-ES_tradnl" sz="2200" dirty="0">
              <a:latin typeface="+mj-lt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s-ES_tradnl" sz="2200" dirty="0">
                <a:latin typeface="+mj-lt"/>
              </a:rPr>
              <a:t>			100%		  	 $100.000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81000" y="2438400"/>
            <a:ext cx="7467600" cy="2971800"/>
          </a:xfrm>
          <a:prstGeom prst="rect">
            <a:avLst/>
          </a:prstGeom>
          <a:noFill/>
          <a:ln w="9525">
            <a:solidFill>
              <a:srgbClr val="66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9</a:t>
            </a:fld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1419</TotalTime>
  <Words>950</Words>
  <Application>Microsoft Office PowerPoint</Application>
  <PresentationFormat>Presentación en pantalla (4:3)</PresentationFormat>
  <Paragraphs>240</Paragraphs>
  <Slides>21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Wingdings</vt:lpstr>
      <vt:lpstr>Tema de Office</vt:lpstr>
      <vt:lpstr>Hoja de cálculo</vt:lpstr>
      <vt:lpstr>Worksheet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Milagros</dc:creator>
  <cp:lastModifiedBy>Fermin</cp:lastModifiedBy>
  <cp:revision>161</cp:revision>
  <dcterms:created xsi:type="dcterms:W3CDTF">2013-08-06T01:05:53Z</dcterms:created>
  <dcterms:modified xsi:type="dcterms:W3CDTF">2021-10-04T16:44:12Z</dcterms:modified>
</cp:coreProperties>
</file>