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23"/>
  </p:notesMasterIdLst>
  <p:handoutMasterIdLst>
    <p:handoutMasterId r:id="rId24"/>
  </p:handoutMasterIdLst>
  <p:sldIdLst>
    <p:sldId id="259" r:id="rId2"/>
    <p:sldId id="387" r:id="rId3"/>
    <p:sldId id="388" r:id="rId4"/>
    <p:sldId id="390" r:id="rId5"/>
    <p:sldId id="405" r:id="rId6"/>
    <p:sldId id="402" r:id="rId7"/>
    <p:sldId id="409" r:id="rId8"/>
    <p:sldId id="412" r:id="rId9"/>
    <p:sldId id="410" r:id="rId10"/>
    <p:sldId id="411" r:id="rId11"/>
    <p:sldId id="413" r:id="rId12"/>
    <p:sldId id="414" r:id="rId13"/>
    <p:sldId id="415" r:id="rId14"/>
    <p:sldId id="416" r:id="rId15"/>
    <p:sldId id="422" r:id="rId16"/>
    <p:sldId id="423" r:id="rId17"/>
    <p:sldId id="417" r:id="rId18"/>
    <p:sldId id="419" r:id="rId19"/>
    <p:sldId id="424" r:id="rId20"/>
    <p:sldId id="420" r:id="rId21"/>
    <p:sldId id="425" r:id="rId22"/>
  </p:sldIdLst>
  <p:sldSz cx="9144000" cy="6858000" type="screen4x3"/>
  <p:notesSz cx="6797675" cy="9926638"/>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4A7"/>
    <a:srgbClr val="414BCB"/>
    <a:srgbClr val="E886BE"/>
    <a:srgbClr val="7FDAF3"/>
    <a:srgbClr val="B6FD9D"/>
    <a:srgbClr val="B2FE74"/>
    <a:srgbClr val="D09DD1"/>
    <a:srgbClr val="F9F9BF"/>
    <a:srgbClr val="F7DAAF"/>
    <a:srgbClr val="A2F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3" autoAdjust="0"/>
    <p:restoredTop sz="94322" autoAdjust="0"/>
  </p:normalViewPr>
  <p:slideViewPr>
    <p:cSldViewPr>
      <p:cViewPr varScale="1">
        <p:scale>
          <a:sx n="83" d="100"/>
          <a:sy n="83" d="100"/>
        </p:scale>
        <p:origin x="1598"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5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1"/>
            <a:ext cx="2946065" cy="496164"/>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50092" y="1"/>
            <a:ext cx="2946065" cy="496164"/>
          </a:xfrm>
          <a:prstGeom prst="rect">
            <a:avLst/>
          </a:prstGeom>
        </p:spPr>
        <p:txBody>
          <a:bodyPr vert="horz" lIns="91440" tIns="45720" rIns="91440" bIns="45720" rtlCol="0"/>
          <a:lstStyle>
            <a:lvl1pPr algn="r">
              <a:defRPr sz="1200"/>
            </a:lvl1pPr>
          </a:lstStyle>
          <a:p>
            <a:fld id="{4D7E49E6-FC39-49A5-8F01-EA6D52037AF1}" type="datetimeFigureOut">
              <a:rPr lang="es-AR" smtClean="0"/>
              <a:t>12/10/2021</a:t>
            </a:fld>
            <a:endParaRPr lang="es-AR"/>
          </a:p>
        </p:txBody>
      </p:sp>
      <p:sp>
        <p:nvSpPr>
          <p:cNvPr id="4" name="3 Marcador de pie de página"/>
          <p:cNvSpPr>
            <a:spLocks noGrp="1"/>
          </p:cNvSpPr>
          <p:nvPr>
            <p:ph type="ftr" sz="quarter" idx="2"/>
          </p:nvPr>
        </p:nvSpPr>
        <p:spPr>
          <a:xfrm>
            <a:off x="0" y="9428793"/>
            <a:ext cx="2946065" cy="496164"/>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50092" y="9428793"/>
            <a:ext cx="2946065" cy="496164"/>
          </a:xfrm>
          <a:prstGeom prst="rect">
            <a:avLst/>
          </a:prstGeom>
        </p:spPr>
        <p:txBody>
          <a:bodyPr vert="horz" lIns="91440" tIns="45720" rIns="91440" bIns="45720" rtlCol="0" anchor="b"/>
          <a:lstStyle>
            <a:lvl1pPr algn="r">
              <a:defRPr sz="1200"/>
            </a:lvl1pPr>
          </a:lstStyle>
          <a:p>
            <a:fld id="{0B9B9F12-55E9-4C07-B165-E2B1AD33610B}" type="slidenum">
              <a:rPr lang="es-AR" smtClean="0"/>
              <a:t>‹Nº›</a:t>
            </a:fld>
            <a:endParaRPr lang="es-AR"/>
          </a:p>
        </p:txBody>
      </p:sp>
    </p:spTree>
    <p:extLst>
      <p:ext uri="{BB962C8B-B14F-4D97-AF65-F5344CB8AC3E}">
        <p14:creationId xmlns:p14="http://schemas.microsoft.com/office/powerpoint/2010/main" val="16276400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4119" tIns="47060" rIns="94119" bIns="47060" rtlCol="0"/>
          <a:lstStyle>
            <a:lvl1pPr algn="l">
              <a:defRPr sz="1200"/>
            </a:lvl1pPr>
          </a:lstStyle>
          <a:p>
            <a:endParaRPr lang="es-AR"/>
          </a:p>
        </p:txBody>
      </p:sp>
      <p:sp>
        <p:nvSpPr>
          <p:cNvPr id="3" name="2 Marcador de fecha"/>
          <p:cNvSpPr>
            <a:spLocks noGrp="1"/>
          </p:cNvSpPr>
          <p:nvPr>
            <p:ph type="dt" idx="1"/>
          </p:nvPr>
        </p:nvSpPr>
        <p:spPr>
          <a:xfrm>
            <a:off x="3850443" y="0"/>
            <a:ext cx="2945659" cy="496332"/>
          </a:xfrm>
          <a:prstGeom prst="rect">
            <a:avLst/>
          </a:prstGeom>
        </p:spPr>
        <p:txBody>
          <a:bodyPr vert="horz" lIns="94119" tIns="47060" rIns="94119" bIns="47060" rtlCol="0"/>
          <a:lstStyle>
            <a:lvl1pPr algn="r">
              <a:defRPr sz="1200"/>
            </a:lvl1pPr>
          </a:lstStyle>
          <a:p>
            <a:fld id="{283FA95F-464D-4948-A15D-1F87A66DDDD5}" type="datetimeFigureOut">
              <a:rPr lang="es-AR" smtClean="0"/>
              <a:pPr/>
              <a:t>12/10/2021</a:t>
            </a:fld>
            <a:endParaRPr lang="es-AR"/>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4119" tIns="47060" rIns="94119" bIns="47060" rtlCol="0" anchor="ctr"/>
          <a:lstStyle/>
          <a:p>
            <a:endParaRPr lang="es-AR"/>
          </a:p>
        </p:txBody>
      </p:sp>
      <p:sp>
        <p:nvSpPr>
          <p:cNvPr id="5" name="4 Marcador de notas"/>
          <p:cNvSpPr>
            <a:spLocks noGrp="1"/>
          </p:cNvSpPr>
          <p:nvPr>
            <p:ph type="body" sz="quarter" idx="3"/>
          </p:nvPr>
        </p:nvSpPr>
        <p:spPr>
          <a:xfrm>
            <a:off x="679768" y="4715154"/>
            <a:ext cx="5438140" cy="4466987"/>
          </a:xfrm>
          <a:prstGeom prst="rect">
            <a:avLst/>
          </a:prstGeom>
        </p:spPr>
        <p:txBody>
          <a:bodyPr vert="horz" lIns="94119" tIns="47060" rIns="94119" bIns="4706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4119" tIns="47060" rIns="94119" bIns="4706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4119" tIns="47060" rIns="94119" bIns="47060" rtlCol="0" anchor="b"/>
          <a:lstStyle>
            <a:lvl1pPr algn="r">
              <a:defRPr sz="1200"/>
            </a:lvl1pPr>
          </a:lstStyle>
          <a:p>
            <a:fld id="{DF2C34E1-EF3F-4B4A-8F19-EBD046C969A7}" type="slidenum">
              <a:rPr lang="es-AR" smtClean="0"/>
              <a:pPr/>
              <a:t>‹Nº›</a:t>
            </a:fld>
            <a:endParaRPr lang="es-AR"/>
          </a:p>
        </p:txBody>
      </p:sp>
    </p:spTree>
    <p:extLst>
      <p:ext uri="{BB962C8B-B14F-4D97-AF65-F5344CB8AC3E}">
        <p14:creationId xmlns:p14="http://schemas.microsoft.com/office/powerpoint/2010/main" val="377745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2C34E1-EF3F-4B4A-8F19-EBD046C969A7}" type="slidenum">
              <a:rPr lang="es-AR" smtClean="0"/>
              <a:pPr/>
              <a:t>1</a:t>
            </a:fld>
            <a:endParaRPr lang="es-AR"/>
          </a:p>
        </p:txBody>
      </p:sp>
    </p:spTree>
    <p:extLst>
      <p:ext uri="{BB962C8B-B14F-4D97-AF65-F5344CB8AC3E}">
        <p14:creationId xmlns:p14="http://schemas.microsoft.com/office/powerpoint/2010/main" val="248875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2C34E1-EF3F-4B4A-8F19-EBD046C969A7}" type="slidenum">
              <a:rPr lang="es-AR" smtClean="0"/>
              <a:pPr/>
              <a:t>2</a:t>
            </a:fld>
            <a:endParaRPr lang="es-AR"/>
          </a:p>
        </p:txBody>
      </p:sp>
    </p:spTree>
    <p:extLst>
      <p:ext uri="{BB962C8B-B14F-4D97-AF65-F5344CB8AC3E}">
        <p14:creationId xmlns:p14="http://schemas.microsoft.com/office/powerpoint/2010/main" val="2321485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2C34E1-EF3F-4B4A-8F19-EBD046C969A7}" type="slidenum">
              <a:rPr lang="es-AR" smtClean="0"/>
              <a:pPr/>
              <a:t>3</a:t>
            </a:fld>
            <a:endParaRPr lang="es-AR"/>
          </a:p>
        </p:txBody>
      </p:sp>
    </p:spTree>
    <p:extLst>
      <p:ext uri="{BB962C8B-B14F-4D97-AF65-F5344CB8AC3E}">
        <p14:creationId xmlns:p14="http://schemas.microsoft.com/office/powerpoint/2010/main" val="209547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EI:  Existencias</a:t>
            </a:r>
            <a:r>
              <a:rPr lang="es-ES" baseline="0" dirty="0" smtClean="0"/>
              <a:t> iniciales</a:t>
            </a:r>
          </a:p>
          <a:p>
            <a:r>
              <a:rPr lang="es-ES" baseline="0" dirty="0" smtClean="0"/>
              <a:t>MP: Materias primas</a:t>
            </a:r>
          </a:p>
          <a:p>
            <a:r>
              <a:rPr lang="es-ES" baseline="0" dirty="0" smtClean="0"/>
              <a:t>EF: Existencias finales</a:t>
            </a:r>
          </a:p>
          <a:p>
            <a:r>
              <a:rPr lang="es-ES" baseline="0" dirty="0" smtClean="0"/>
              <a:t>MO: mano de obra</a:t>
            </a:r>
          </a:p>
          <a:p>
            <a:r>
              <a:rPr lang="es-ES" baseline="0" dirty="0" smtClean="0"/>
              <a:t>CF: carga fabril</a:t>
            </a:r>
          </a:p>
          <a:p>
            <a:r>
              <a:rPr lang="es-ES" baseline="0" dirty="0" smtClean="0"/>
              <a:t>CVPT: Costo de ventas de productos terminados</a:t>
            </a:r>
            <a:endParaRPr lang="es-ES" dirty="0"/>
          </a:p>
        </p:txBody>
      </p:sp>
      <p:sp>
        <p:nvSpPr>
          <p:cNvPr id="4" name="Marcador de número de diapositiva 3"/>
          <p:cNvSpPr>
            <a:spLocks noGrp="1"/>
          </p:cNvSpPr>
          <p:nvPr>
            <p:ph type="sldNum" sz="quarter" idx="10"/>
          </p:nvPr>
        </p:nvSpPr>
        <p:spPr/>
        <p:txBody>
          <a:bodyPr/>
          <a:lstStyle/>
          <a:p>
            <a:fld id="{DF2C34E1-EF3F-4B4A-8F19-EBD046C969A7}" type="slidenum">
              <a:rPr lang="es-AR" smtClean="0"/>
              <a:pPr/>
              <a:t>5</a:t>
            </a:fld>
            <a:endParaRPr lang="es-AR"/>
          </a:p>
        </p:txBody>
      </p:sp>
    </p:spTree>
    <p:extLst>
      <p:ext uri="{BB962C8B-B14F-4D97-AF65-F5344CB8AC3E}">
        <p14:creationId xmlns:p14="http://schemas.microsoft.com/office/powerpoint/2010/main" val="91604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Precio</a:t>
            </a:r>
            <a:r>
              <a:rPr lang="es-ES" baseline="0" dirty="0" smtClean="0"/>
              <a:t> X U – Costo unitario variable x U – Costos Fijos = 0</a:t>
            </a:r>
          </a:p>
          <a:p>
            <a:endParaRPr lang="es-ES" baseline="0" dirty="0" smtClean="0"/>
          </a:p>
          <a:p>
            <a:r>
              <a:rPr lang="es-ES" dirty="0" smtClean="0"/>
              <a:t>Precio</a:t>
            </a:r>
            <a:r>
              <a:rPr lang="es-ES" baseline="0" dirty="0" smtClean="0"/>
              <a:t> X U – Costo unitario variable x U = Costos Fijos</a:t>
            </a:r>
          </a:p>
          <a:p>
            <a:endParaRPr lang="es-ES" dirty="0" smtClean="0"/>
          </a:p>
          <a:p>
            <a:r>
              <a:rPr lang="es-ES" dirty="0" smtClean="0"/>
              <a:t>U (Precio – costo unitario</a:t>
            </a:r>
            <a:r>
              <a:rPr lang="es-ES" baseline="0" dirty="0" smtClean="0"/>
              <a:t> variable)= Costos fijos</a:t>
            </a:r>
            <a:endParaRPr lang="es-ES" dirty="0"/>
          </a:p>
        </p:txBody>
      </p:sp>
      <p:sp>
        <p:nvSpPr>
          <p:cNvPr id="4" name="Marcador de número de diapositiva 3"/>
          <p:cNvSpPr>
            <a:spLocks noGrp="1"/>
          </p:cNvSpPr>
          <p:nvPr>
            <p:ph type="sldNum" sz="quarter" idx="10"/>
          </p:nvPr>
        </p:nvSpPr>
        <p:spPr/>
        <p:txBody>
          <a:bodyPr/>
          <a:lstStyle/>
          <a:p>
            <a:fld id="{DF2C34E1-EF3F-4B4A-8F19-EBD046C969A7}" type="slidenum">
              <a:rPr lang="es-AR" smtClean="0"/>
              <a:pPr/>
              <a:t>11</a:t>
            </a:fld>
            <a:endParaRPr lang="es-AR"/>
          </a:p>
        </p:txBody>
      </p:sp>
    </p:spTree>
    <p:extLst>
      <p:ext uri="{BB962C8B-B14F-4D97-AF65-F5344CB8AC3E}">
        <p14:creationId xmlns:p14="http://schemas.microsoft.com/office/powerpoint/2010/main" val="302155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2646ABD-4DC0-445A-9FB2-1B89EC67FDEC}" type="datetime1">
              <a:rPr lang="es-AR" smtClean="0"/>
              <a:pPr/>
              <a:t>12/10/2021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C047CA2E-1085-4E82-AB5A-FB6B82E86AFD}" type="datetime1">
              <a:rPr lang="es-AR" smtClean="0"/>
              <a:pPr/>
              <a:t>12/10/2021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9C4D3FF-1912-4E62-AA66-8821DC9BA0F6}" type="datetime1">
              <a:rPr lang="es-AR" smtClean="0"/>
              <a:pPr/>
              <a:t>12/10/2021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24E96B2-3564-48B2-A44A-B14ED59D9916}" type="datetime1">
              <a:rPr lang="es-AR" smtClean="0"/>
              <a:pPr/>
              <a:t>12/10/2021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EA0347-952F-472A-A261-94BE68D61388}" type="datetime1">
              <a:rPr lang="es-AR" smtClean="0"/>
              <a:pPr/>
              <a:t>12/10/2021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D6F5F07F-BA98-40C5-BA79-222432BFCE42}" type="datetime1">
              <a:rPr lang="es-AR" smtClean="0"/>
              <a:pPr/>
              <a:t>12/10/2021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0131C88-69B3-40DF-9AB3-7126ADC2433E}" type="datetime1">
              <a:rPr lang="es-AR" smtClean="0"/>
              <a:pPr/>
              <a:t>12/10/2021</a:t>
            </a:fld>
            <a:endParaRPr lang="es-AR"/>
          </a:p>
        </p:txBody>
      </p:sp>
      <p:sp>
        <p:nvSpPr>
          <p:cNvPr id="8" name="7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9" name="8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4949FD5-99A0-44E9-9D58-AD6085AA65B2}" type="datetime1">
              <a:rPr lang="es-AR" smtClean="0"/>
              <a:pPr/>
              <a:t>12/10/2021</a:t>
            </a:fld>
            <a:endParaRPr lang="es-AR"/>
          </a:p>
        </p:txBody>
      </p:sp>
      <p:sp>
        <p:nvSpPr>
          <p:cNvPr id="4" name="3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5" name="4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73030B-567D-4444-8509-4F5784E171CA}" type="datetime1">
              <a:rPr lang="es-AR" smtClean="0"/>
              <a:pPr/>
              <a:t>12/10/2021</a:t>
            </a:fld>
            <a:endParaRPr lang="es-AR"/>
          </a:p>
        </p:txBody>
      </p:sp>
      <p:sp>
        <p:nvSpPr>
          <p:cNvPr id="3" name="2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4" name="3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A31B15A-ADA2-4942-9161-D31D44E05952}" type="datetime1">
              <a:rPr lang="es-AR" smtClean="0"/>
              <a:pPr/>
              <a:t>12/10/2021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834A9FC-AD64-40E7-9193-18621E8C4002}" type="datetime1">
              <a:rPr lang="es-AR" smtClean="0"/>
              <a:pPr/>
              <a:t>12/10/2021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BB591-DEF4-49D2-AE95-B17DA9634E46}" type="datetime1">
              <a:rPr lang="es-AR" smtClean="0"/>
              <a:pPr/>
              <a:t>12/10/2021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A45FF-1179-4B07-AEAF-3DDAFB87FA70}"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wmf"/><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27584" y="1484784"/>
            <a:ext cx="7704856" cy="2481139"/>
          </a:xfrm>
        </p:spPr>
        <p:txBody>
          <a:bodyPr>
            <a:normAutofit/>
          </a:bodyPr>
          <a:lstStyle/>
          <a:p>
            <a:pPr algn="ctr">
              <a:buNone/>
            </a:pPr>
            <a:r>
              <a:rPr lang="es-AR" sz="4800" b="1" dirty="0" smtClean="0">
                <a:effectLst>
                  <a:outerShdw blurRad="38100" dist="38100" dir="2700000" algn="tl">
                    <a:srgbClr val="000000">
                      <a:alpha val="43137"/>
                    </a:srgbClr>
                  </a:outerShdw>
                </a:effectLst>
              </a:rPr>
              <a:t>MEDICIÓN DEL COSTO DE PRODUCCIÓN</a:t>
            </a:r>
          </a:p>
          <a:p>
            <a:pPr algn="ctr">
              <a:buNone/>
            </a:pPr>
            <a:endParaRPr lang="es-ES_tradnl" sz="1800" dirty="0" smtClean="0">
              <a:solidFill>
                <a:schemeClr val="tx1">
                  <a:lumMod val="75000"/>
                </a:schemeClr>
              </a:solidFill>
              <a:latin typeface="Lucida Fax" pitchFamily="18" charset="0"/>
            </a:endParaRPr>
          </a:p>
          <a:p>
            <a:pPr algn="ctr">
              <a:buNone/>
            </a:pPr>
            <a:r>
              <a:rPr lang="es-AR" sz="1800" dirty="0" smtClean="0">
                <a:solidFill>
                  <a:schemeClr val="tx1">
                    <a:lumMod val="75000"/>
                  </a:schemeClr>
                </a:solidFill>
                <a:latin typeface="+mj-lt"/>
              </a:rPr>
              <a:t>UNIDAD </a:t>
            </a:r>
            <a:r>
              <a:rPr lang="es-AR" sz="1800" smtClean="0">
                <a:solidFill>
                  <a:schemeClr val="tx1">
                    <a:lumMod val="75000"/>
                  </a:schemeClr>
                </a:solidFill>
                <a:latin typeface="+mj-lt"/>
              </a:rPr>
              <a:t>7 – Parte 3</a:t>
            </a:r>
            <a:endParaRPr lang="es-AR" sz="1800" dirty="0" smtClean="0">
              <a:solidFill>
                <a:schemeClr val="tx1">
                  <a:lumMod val="75000"/>
                </a:schemeClr>
              </a:solidFill>
              <a:latin typeface="+mj-lt"/>
            </a:endParaRPr>
          </a:p>
          <a:p>
            <a:pPr algn="ctr">
              <a:buNone/>
            </a:pPr>
            <a:endParaRPr lang="es-AR" sz="4800" b="1" dirty="0">
              <a:effectLst>
                <a:outerShdw blurRad="38100" dist="38100" dir="2700000" algn="tl">
                  <a:srgbClr val="000000">
                    <a:alpha val="43137"/>
                  </a:srgbClr>
                </a:outerShdw>
              </a:effectLst>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476375" y="4365625"/>
            <a:ext cx="6696075" cy="2031325"/>
          </a:xfrm>
          <a:prstGeom prst="rect">
            <a:avLst/>
          </a:prstGeom>
        </p:spPr>
        <p:txBody>
          <a:bodyPr wrap="square" anchor="t">
            <a:spAutoFit/>
          </a:bodyPr>
          <a:lstStyle/>
          <a:p>
            <a:pPr algn="just"/>
            <a:r>
              <a:rPr lang="es-ES" dirty="0"/>
              <a:t>Elementos del costo </a:t>
            </a:r>
            <a:r>
              <a:rPr lang="es-ES" dirty="0" smtClean="0"/>
              <a:t>de </a:t>
            </a:r>
            <a:r>
              <a:rPr lang="es-ES" dirty="0"/>
              <a:t>producción de bienes y servicios. </a:t>
            </a:r>
            <a:r>
              <a:rPr lang="es-ES" dirty="0" smtClean="0"/>
              <a:t>Materia prima, mano de obra directa y carga fabril (gastos de fabricación). </a:t>
            </a:r>
            <a:r>
              <a:rPr lang="es-ES" dirty="0"/>
              <a:t>Proceso contable del costeo. </a:t>
            </a:r>
          </a:p>
          <a:p>
            <a:pPr algn="just"/>
            <a:r>
              <a:rPr lang="es-ES" dirty="0"/>
              <a:t>Costos fijos y variables. Punto de </a:t>
            </a:r>
            <a:r>
              <a:rPr lang="es-ES" dirty="0" smtClean="0"/>
              <a:t>equilibrio</a:t>
            </a:r>
            <a:r>
              <a:rPr lang="es-ES" dirty="0"/>
              <a:t> </a:t>
            </a:r>
            <a:r>
              <a:rPr lang="es-ES" dirty="0" smtClean="0"/>
              <a:t>y margen de seguridad. Contribución marginal.</a:t>
            </a:r>
            <a:endParaRPr lang="es-ES" dirty="0"/>
          </a:p>
          <a:p>
            <a:pPr algn="just"/>
            <a:r>
              <a:rPr lang="es-ES" dirty="0"/>
              <a:t>Costeo por absorción y costeo basado en actividades.</a:t>
            </a:r>
          </a:p>
          <a:p>
            <a:pPr marL="285750" indent="-285750"/>
            <a:r>
              <a:rPr lang="es-ES_tradnl" dirty="0" smtClean="0"/>
              <a:t>Los costos como una base para la fijación de precios. </a:t>
            </a:r>
            <a:r>
              <a:rPr lang="es-ES_tradnl" smtClean="0"/>
              <a:t>Mark-up</a:t>
            </a:r>
            <a:endParaRPr lang="es-ES_tradnl" dirty="0"/>
          </a:p>
        </p:txBody>
      </p: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a:t>
            </a:fld>
            <a:endParaRPr lang="es-AR" dirty="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10</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PRESUPUESTOS IMPLÍCITOS EN EL ANÁLISIS DEL PUNTO DE EQUILIBRIO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3" name="12 CuadroTexto"/>
          <p:cNvSpPr txBox="1"/>
          <p:nvPr/>
        </p:nvSpPr>
        <p:spPr>
          <a:xfrm>
            <a:off x="179512" y="1412776"/>
            <a:ext cx="8445624" cy="3139321"/>
          </a:xfrm>
          <a:prstGeom prst="rect">
            <a:avLst/>
          </a:prstGeom>
          <a:noFill/>
        </p:spPr>
        <p:txBody>
          <a:bodyPr wrap="square" rtlCol="0">
            <a:spAutoFit/>
          </a:bodyPr>
          <a:lstStyle/>
          <a:p>
            <a:pPr marL="342900" indent="-342900"/>
            <a:endParaRPr lang="es-AR" dirty="0" smtClean="0"/>
          </a:p>
          <a:p>
            <a:pPr marL="342900" indent="-342900" algn="just">
              <a:lnSpc>
                <a:spcPct val="150000"/>
              </a:lnSpc>
              <a:buFont typeface="Arial" pitchFamily="34" charset="0"/>
              <a:buChar char="•"/>
            </a:pPr>
            <a:r>
              <a:rPr lang="es-AR" sz="2000" dirty="0" smtClean="0"/>
              <a:t>Los costos pueden ser divididos fácilmente entre fijos y variables</a:t>
            </a:r>
          </a:p>
          <a:p>
            <a:pPr marL="342900" indent="-342900" algn="just">
              <a:lnSpc>
                <a:spcPct val="150000"/>
              </a:lnSpc>
              <a:buFont typeface="Arial" pitchFamily="34" charset="0"/>
              <a:buChar char="•"/>
            </a:pPr>
            <a:r>
              <a:rPr lang="es-AR" sz="2000" dirty="0" smtClean="0"/>
              <a:t>Los costos variables varían en proporción directa al nivel de actividad dentro del rango relevante</a:t>
            </a:r>
          </a:p>
          <a:p>
            <a:pPr marL="342900" indent="-342900" algn="just">
              <a:lnSpc>
                <a:spcPct val="150000"/>
              </a:lnSpc>
              <a:buFont typeface="Arial" pitchFamily="34" charset="0"/>
              <a:buChar char="•"/>
            </a:pPr>
            <a:r>
              <a:rPr lang="es-AR" sz="2000" dirty="0" smtClean="0"/>
              <a:t>Los costos fijos permanecen estáticos dentro del rango relevante</a:t>
            </a:r>
          </a:p>
          <a:p>
            <a:pPr marL="342900" indent="-342900" algn="just">
              <a:lnSpc>
                <a:spcPct val="150000"/>
              </a:lnSpc>
              <a:buFont typeface="Arial" pitchFamily="34" charset="0"/>
              <a:buChar char="•"/>
            </a:pPr>
            <a:r>
              <a:rPr lang="es-AR" sz="2000" dirty="0" smtClean="0"/>
              <a:t>El precio de venta unitario permanece constante a lo largo del rango relevante</a:t>
            </a:r>
          </a:p>
        </p:txBody>
      </p:sp>
    </p:spTree>
    <p:extLst>
      <p:ext uri="{BB962C8B-B14F-4D97-AF65-F5344CB8AC3E}">
        <p14:creationId xmlns:p14="http://schemas.microsoft.com/office/powerpoint/2010/main" val="313547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11</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PUNTO DE EQUILIBRIO: Cálculo y uso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1 Título"/>
          <p:cNvSpPr txBox="1">
            <a:spLocks/>
          </p:cNvSpPr>
          <p:nvPr/>
        </p:nvSpPr>
        <p:spPr>
          <a:xfrm>
            <a:off x="467544" y="1556792"/>
            <a:ext cx="8229600" cy="468052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TextBox 12"/>
          <p:cNvSpPr txBox="1"/>
          <p:nvPr/>
        </p:nvSpPr>
        <p:spPr>
          <a:xfrm>
            <a:off x="971600" y="1700808"/>
            <a:ext cx="7272808" cy="3139321"/>
          </a:xfrm>
          <a:prstGeom prst="rect">
            <a:avLst/>
          </a:prstGeom>
          <a:noFill/>
        </p:spPr>
        <p:txBody>
          <a:bodyPr wrap="square" rtlCol="0">
            <a:spAutoFit/>
          </a:bodyPr>
          <a:lstStyle/>
          <a:p>
            <a:endParaRPr lang="es-AR" dirty="0" smtClean="0"/>
          </a:p>
          <a:p>
            <a:r>
              <a:rPr lang="es-AR" dirty="0" smtClean="0"/>
              <a:t>PUNTO DE EQUILIBRIO (en unidades) =  </a:t>
            </a:r>
            <a:r>
              <a:rPr lang="es-AR" u="sng" dirty="0" smtClean="0"/>
              <a:t>            Costos Fijos		</a:t>
            </a:r>
          </a:p>
          <a:p>
            <a:r>
              <a:rPr lang="es-AR" dirty="0" smtClean="0"/>
              <a:t>				    Contribución por unidad</a:t>
            </a:r>
          </a:p>
          <a:p>
            <a:endParaRPr lang="es-AR" dirty="0" smtClean="0"/>
          </a:p>
          <a:p>
            <a:endParaRPr lang="es-AR" dirty="0" smtClean="0"/>
          </a:p>
          <a:p>
            <a:endParaRPr lang="es-AR" dirty="0" smtClean="0"/>
          </a:p>
          <a:p>
            <a:endParaRPr lang="es-AR" dirty="0" smtClean="0"/>
          </a:p>
          <a:p>
            <a:endParaRPr lang="es-AR" dirty="0" smtClean="0"/>
          </a:p>
          <a:p>
            <a:r>
              <a:rPr lang="es-AR" dirty="0" smtClean="0"/>
              <a:t>Unidades requeridas para obtener =  </a:t>
            </a:r>
            <a:r>
              <a:rPr lang="es-AR" u="sng" dirty="0" smtClean="0"/>
              <a:t>            Costos Fijos+ X$	</a:t>
            </a:r>
          </a:p>
          <a:p>
            <a:r>
              <a:rPr lang="es-AR" dirty="0" smtClean="0"/>
              <a:t>         una ganancia de X$		   Contribución por unidad</a:t>
            </a:r>
          </a:p>
          <a:p>
            <a:endParaRPr lang="es-AR" dirty="0"/>
          </a:p>
        </p:txBody>
      </p:sp>
    </p:spTree>
    <p:extLst>
      <p:ext uri="{BB962C8B-B14F-4D97-AF65-F5344CB8AC3E}">
        <p14:creationId xmlns:p14="http://schemas.microsoft.com/office/powerpoint/2010/main" val="3527657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12</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MARGEN DE SEGURIDAD</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1 Título"/>
          <p:cNvSpPr txBox="1">
            <a:spLocks/>
          </p:cNvSpPr>
          <p:nvPr/>
        </p:nvSpPr>
        <p:spPr>
          <a:xfrm>
            <a:off x="467544" y="1556792"/>
            <a:ext cx="8229600" cy="468052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TextBox 12"/>
          <p:cNvSpPr txBox="1"/>
          <p:nvPr/>
        </p:nvSpPr>
        <p:spPr>
          <a:xfrm>
            <a:off x="323528" y="1700808"/>
            <a:ext cx="8424936" cy="2862322"/>
          </a:xfrm>
          <a:prstGeom prst="rect">
            <a:avLst/>
          </a:prstGeom>
          <a:noFill/>
        </p:spPr>
        <p:txBody>
          <a:bodyPr wrap="square" rtlCol="0">
            <a:spAutoFit/>
          </a:bodyPr>
          <a:lstStyle/>
          <a:p>
            <a:endParaRPr lang="es-AR" dirty="0" smtClean="0"/>
          </a:p>
          <a:p>
            <a:r>
              <a:rPr lang="es-AR" dirty="0" smtClean="0"/>
              <a:t>MARGEN DE SEGURIDAD (en u) = Ventas esperadas (en u) – Punto de equilibrio (en u)</a:t>
            </a:r>
          </a:p>
          <a:p>
            <a:endParaRPr lang="es-AR" dirty="0" smtClean="0"/>
          </a:p>
          <a:p>
            <a:endParaRPr lang="es-AR" dirty="0" smtClean="0"/>
          </a:p>
          <a:p>
            <a:endParaRPr lang="es-AR" dirty="0" smtClean="0"/>
          </a:p>
          <a:p>
            <a:endParaRPr lang="es-AR" dirty="0" smtClean="0"/>
          </a:p>
          <a:p>
            <a:endParaRPr lang="es-AR" dirty="0" smtClean="0"/>
          </a:p>
          <a:p>
            <a:r>
              <a:rPr lang="es-AR" dirty="0" smtClean="0"/>
              <a:t>MARGEN DE SEGURIDAD (como %) =   </a:t>
            </a:r>
            <a:r>
              <a:rPr lang="es-AR" u="sng" dirty="0" smtClean="0"/>
              <a:t>Margen de seguridad (en u) </a:t>
            </a:r>
            <a:r>
              <a:rPr lang="es-AR" dirty="0" smtClean="0"/>
              <a:t>x 100</a:t>
            </a:r>
          </a:p>
          <a:p>
            <a:r>
              <a:rPr lang="es-AR" dirty="0" smtClean="0"/>
              <a:t>				   Ventas esperadas (en u)</a:t>
            </a:r>
          </a:p>
          <a:p>
            <a:endParaRPr lang="es-AR" dirty="0"/>
          </a:p>
        </p:txBody>
      </p:sp>
    </p:spTree>
    <p:extLst>
      <p:ext uri="{BB962C8B-B14F-4D97-AF65-F5344CB8AC3E}">
        <p14:creationId xmlns:p14="http://schemas.microsoft.com/office/powerpoint/2010/main" val="2083278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13</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COMPORTAMIENTO DEL COSTO UNITARIO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1 Título"/>
          <p:cNvSpPr txBox="1">
            <a:spLocks/>
          </p:cNvSpPr>
          <p:nvPr/>
        </p:nvSpPr>
        <p:spPr>
          <a:xfrm>
            <a:off x="467544" y="1556792"/>
            <a:ext cx="8229600" cy="468052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13" name="Straight Arrow Connector 12"/>
          <p:cNvCxnSpPr/>
          <p:nvPr/>
        </p:nvCxnSpPr>
        <p:spPr>
          <a:xfrm flipV="1">
            <a:off x="1475656" y="1484784"/>
            <a:ext cx="0" cy="45365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75656" y="6021288"/>
            <a:ext cx="684076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rot="10800000">
            <a:off x="1475656" y="188640"/>
            <a:ext cx="12097344" cy="4752528"/>
          </a:xfrm>
          <a:prstGeom prst="arc">
            <a:avLst>
              <a:gd name="adj1" fmla="val 16164647"/>
              <a:gd name="adj2" fmla="val 1984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1" name="TextBox 20"/>
          <p:cNvSpPr txBox="1"/>
          <p:nvPr/>
        </p:nvSpPr>
        <p:spPr>
          <a:xfrm>
            <a:off x="4572000" y="6093296"/>
            <a:ext cx="3672408" cy="369332"/>
          </a:xfrm>
          <a:prstGeom prst="rect">
            <a:avLst/>
          </a:prstGeom>
          <a:noFill/>
        </p:spPr>
        <p:txBody>
          <a:bodyPr wrap="square" rtlCol="0">
            <a:spAutoFit/>
          </a:bodyPr>
          <a:lstStyle/>
          <a:p>
            <a:r>
              <a:rPr lang="es-AR" dirty="0" smtClean="0"/>
              <a:t>Volumen de unidades producidas</a:t>
            </a:r>
            <a:endParaRPr lang="es-AR" dirty="0"/>
          </a:p>
        </p:txBody>
      </p:sp>
      <p:sp>
        <p:nvSpPr>
          <p:cNvPr id="22" name="TextBox 21"/>
          <p:cNvSpPr txBox="1"/>
          <p:nvPr/>
        </p:nvSpPr>
        <p:spPr>
          <a:xfrm>
            <a:off x="323528" y="1772816"/>
            <a:ext cx="936104" cy="923330"/>
          </a:xfrm>
          <a:prstGeom prst="rect">
            <a:avLst/>
          </a:prstGeom>
          <a:noFill/>
        </p:spPr>
        <p:txBody>
          <a:bodyPr wrap="square" rtlCol="0">
            <a:spAutoFit/>
          </a:bodyPr>
          <a:lstStyle/>
          <a:p>
            <a:r>
              <a:rPr lang="es-AR" dirty="0" smtClean="0"/>
              <a:t>Costo </a:t>
            </a:r>
          </a:p>
          <a:p>
            <a:r>
              <a:rPr lang="es-AR" dirty="0" smtClean="0"/>
              <a:t>por </a:t>
            </a:r>
          </a:p>
          <a:p>
            <a:r>
              <a:rPr lang="es-AR" dirty="0" smtClean="0"/>
              <a:t>unidad</a:t>
            </a:r>
            <a:endParaRPr lang="es-AR" dirty="0"/>
          </a:p>
        </p:txBody>
      </p:sp>
    </p:spTree>
    <p:extLst>
      <p:ext uri="{BB962C8B-B14F-4D97-AF65-F5344CB8AC3E}">
        <p14:creationId xmlns:p14="http://schemas.microsoft.com/office/powerpoint/2010/main" val="2721322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14</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COSTEO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dirty="0" smtClean="0">
                <a:ln>
                  <a:noFill/>
                </a:ln>
                <a:solidFill>
                  <a:schemeClr val="tx1"/>
                </a:solidFill>
                <a:effectLst/>
                <a:uLnTx/>
                <a:uFillTx/>
                <a:latin typeface="+mj-lt"/>
                <a:ea typeface="+mj-ea"/>
                <a:cs typeface="+mj-cs"/>
              </a:rPr>
              <a:t>Algunos</a:t>
            </a:r>
            <a:r>
              <a:rPr kumimoji="0" lang="es-AR" sz="2800" b="1" i="0" u="none" strike="noStrike" kern="1200" cap="none" spc="0" normalizeH="0" dirty="0" smtClean="0">
                <a:ln>
                  <a:noFill/>
                </a:ln>
                <a:solidFill>
                  <a:schemeClr val="tx1"/>
                </a:solidFill>
                <a:effectLst/>
                <a:uLnTx/>
                <a:uFillTx/>
                <a:latin typeface="+mj-lt"/>
                <a:ea typeface="+mj-ea"/>
                <a:cs typeface="+mj-cs"/>
              </a:rPr>
              <a:t> conceptos importantes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827584" y="2060848"/>
            <a:ext cx="7992888" cy="6278642"/>
          </a:xfrm>
          <a:prstGeom prst="rect">
            <a:avLst/>
          </a:prstGeom>
          <a:noFill/>
        </p:spPr>
        <p:txBody>
          <a:bodyPr wrap="square" rtlCol="0">
            <a:spAutoFit/>
          </a:bodyPr>
          <a:lstStyle/>
          <a:p>
            <a:r>
              <a:rPr lang="es-AR" dirty="0" smtClean="0"/>
              <a:t>COSTOS DIRECTOS: Son aquéllos asociados directamente con un producto</a:t>
            </a:r>
          </a:p>
          <a:p>
            <a:endParaRPr lang="es-AR" dirty="0"/>
          </a:p>
          <a:p>
            <a:r>
              <a:rPr lang="es-AR" dirty="0" smtClean="0"/>
              <a:t>COSTOS INDIRECTOS: Son aquéllos que no pueden ser directamente asociados con un producto. Usualmente se denominan gastos generales o de estructura (“</a:t>
            </a:r>
            <a:r>
              <a:rPr lang="es-AR" dirty="0" err="1" smtClean="0"/>
              <a:t>overhead</a:t>
            </a:r>
            <a:r>
              <a:rPr lang="es-AR" dirty="0" smtClean="0"/>
              <a:t> </a:t>
            </a:r>
            <a:r>
              <a:rPr lang="es-AR" dirty="0" err="1" smtClean="0"/>
              <a:t>costs</a:t>
            </a:r>
            <a:r>
              <a:rPr lang="es-AR" dirty="0" smtClean="0"/>
              <a:t>”)</a:t>
            </a:r>
          </a:p>
          <a:p>
            <a:endParaRPr lang="es-AR" dirty="0"/>
          </a:p>
          <a:p>
            <a:r>
              <a:rPr lang="es-AR" dirty="0" smtClean="0"/>
              <a:t>COSTEO COMPLETO: Toma en cuenta tanto los costos directos e indirectos como los costos variables y fijos asociados con la fabricación de un producto</a:t>
            </a:r>
          </a:p>
          <a:p>
            <a:endParaRPr lang="es-AR" dirty="0"/>
          </a:p>
          <a:p>
            <a:pPr lvl="1"/>
            <a:r>
              <a:rPr lang="es-AR" dirty="0" smtClean="0"/>
              <a:t>COSTEO POR ABSORCIÓN: Es un método mediante la cual los costos indirectos son razonablemente distribuidos entre todos los productos asociados con ellos. </a:t>
            </a:r>
          </a:p>
          <a:p>
            <a:pPr lvl="1"/>
            <a:r>
              <a:rPr lang="es-AR" dirty="0" smtClean="0"/>
              <a:t>Es una forma de implementar el Costeo Completo.</a:t>
            </a:r>
          </a:p>
          <a:p>
            <a:endParaRPr lang="es-AR" dirty="0"/>
          </a:p>
          <a:p>
            <a:r>
              <a:rPr lang="es-AR" dirty="0" smtClean="0"/>
              <a:t>COSTEO MARGINAL O VARIABLE: Es un método que solamente toma en cuenta los costos variables e ignora los costos fijos.</a:t>
            </a:r>
          </a:p>
          <a:p>
            <a:pPr algn="ctr"/>
            <a:endParaRPr lang="es-AR" b="1" dirty="0" smtClean="0"/>
          </a:p>
          <a:p>
            <a:pPr algn="ctr"/>
            <a:endParaRPr lang="es-AR" b="1" dirty="0" smtClean="0"/>
          </a:p>
          <a:p>
            <a:pPr algn="ctr"/>
            <a:endParaRPr lang="es-AR" b="1" dirty="0" smtClean="0"/>
          </a:p>
          <a:p>
            <a:pPr algn="ctr"/>
            <a:endParaRPr lang="es-AR" b="1" dirty="0" smtClean="0"/>
          </a:p>
          <a:p>
            <a:pPr algn="ctr"/>
            <a:endParaRPr lang="es-AR" b="1" dirty="0"/>
          </a:p>
          <a:p>
            <a:endParaRPr lang="es-AR" sz="2400" dirty="0"/>
          </a:p>
        </p:txBody>
      </p:sp>
    </p:spTree>
    <p:extLst>
      <p:ext uri="{BB962C8B-B14F-4D97-AF65-F5344CB8AC3E}">
        <p14:creationId xmlns:p14="http://schemas.microsoft.com/office/powerpoint/2010/main" val="1785030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15</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COSTEO POR ABSORCIÓN Y COSTEO VARIABLE</a:t>
            </a:r>
          </a:p>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Su uso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827584" y="2060848"/>
            <a:ext cx="7992888" cy="4616648"/>
          </a:xfrm>
          <a:prstGeom prst="rect">
            <a:avLst/>
          </a:prstGeom>
          <a:noFill/>
        </p:spPr>
        <p:txBody>
          <a:bodyPr wrap="square" rtlCol="0">
            <a:spAutoFit/>
          </a:bodyPr>
          <a:lstStyle/>
          <a:p>
            <a:r>
              <a:rPr lang="es-AR" dirty="0" smtClean="0"/>
              <a:t>LA </a:t>
            </a:r>
            <a:r>
              <a:rPr lang="es-AR" dirty="0"/>
              <a:t>CONTABILIDAD </a:t>
            </a:r>
            <a:r>
              <a:rPr lang="es-AR" dirty="0" smtClean="0"/>
              <a:t>FINANCIERA:</a:t>
            </a:r>
          </a:p>
          <a:p>
            <a:r>
              <a:rPr lang="es-AR" dirty="0" smtClean="0"/>
              <a:t>Los marcos contables en general adoptan el COSTEO </a:t>
            </a:r>
            <a:r>
              <a:rPr lang="es-AR" dirty="0"/>
              <a:t>COMPLETO </a:t>
            </a:r>
            <a:r>
              <a:rPr lang="es-AR" dirty="0" smtClean="0"/>
              <a:t>y para implementarlo utilizan el COSTEO </a:t>
            </a:r>
            <a:r>
              <a:rPr lang="es-AR" dirty="0"/>
              <a:t>POR </a:t>
            </a:r>
            <a:r>
              <a:rPr lang="es-AR" dirty="0" smtClean="0"/>
              <a:t>ABSORCIÓN</a:t>
            </a:r>
          </a:p>
          <a:p>
            <a:endParaRPr lang="es-AR" dirty="0"/>
          </a:p>
          <a:p>
            <a:r>
              <a:rPr lang="es-AR" dirty="0" smtClean="0"/>
              <a:t>LA CONTABILIDAD GERENCIAL:</a:t>
            </a:r>
          </a:p>
          <a:p>
            <a:r>
              <a:rPr lang="es-AR" dirty="0" smtClean="0"/>
              <a:t>Utiliza el COSTEO POR ABSORCIÓN y también el COSTEO VARIABLE y el ANÁLISIS DEL PUNTO DE EQUILIBRIO y de la CONTRIBUCIÓN MARGINAL.</a:t>
            </a:r>
          </a:p>
          <a:p>
            <a:endParaRPr lang="es-AR" dirty="0" smtClean="0"/>
          </a:p>
          <a:p>
            <a:r>
              <a:rPr lang="es-AR" dirty="0" smtClean="0"/>
              <a:t>En algunos casos utiliza el COSTEO POR ACTIVIDADES, que es una variante de cómo absorber los costos en el COSTEO COMPLETO.</a:t>
            </a:r>
            <a:endParaRPr lang="es-AR" dirty="0"/>
          </a:p>
          <a:p>
            <a:endParaRPr lang="es-AR" dirty="0" smtClean="0"/>
          </a:p>
          <a:p>
            <a:endParaRPr lang="es-AR" dirty="0" smtClean="0"/>
          </a:p>
          <a:p>
            <a:endParaRPr lang="es-AR" dirty="0" smtClean="0"/>
          </a:p>
          <a:p>
            <a:endParaRPr lang="es-AR" dirty="0" smtClean="0"/>
          </a:p>
          <a:p>
            <a:endParaRPr lang="es-AR" dirty="0"/>
          </a:p>
          <a:p>
            <a:endParaRPr lang="es-AR" sz="2400" dirty="0"/>
          </a:p>
        </p:txBody>
      </p:sp>
    </p:spTree>
    <p:extLst>
      <p:ext uri="{BB962C8B-B14F-4D97-AF65-F5344CB8AC3E}">
        <p14:creationId xmlns:p14="http://schemas.microsoft.com/office/powerpoint/2010/main" val="763968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16</a:t>
            </a:fld>
            <a:endParaRPr lang="es-AR" dirty="0"/>
          </a:p>
        </p:txBody>
      </p:sp>
      <p:sp>
        <p:nvSpPr>
          <p:cNvPr id="10" name="1 Título"/>
          <p:cNvSpPr txBox="1">
            <a:spLocks/>
          </p:cNvSpPr>
          <p:nvPr/>
        </p:nvSpPr>
        <p:spPr>
          <a:xfrm>
            <a:off x="395536" y="404664"/>
            <a:ext cx="82296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400" b="1" noProof="0" dirty="0" smtClean="0">
                <a:latin typeface="+mj-lt"/>
                <a:ea typeface="+mj-ea"/>
                <a:cs typeface="+mj-cs"/>
              </a:rPr>
              <a:t>COSTEO POR ABSORCIÓN</a:t>
            </a:r>
            <a:endParaRPr kumimoji="0" lang="es-AR" sz="2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Rounded Rectangle 10"/>
          <p:cNvSpPr/>
          <p:nvPr/>
        </p:nvSpPr>
        <p:spPr>
          <a:xfrm>
            <a:off x="3059832" y="1340768"/>
            <a:ext cx="2304256"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b="1" dirty="0" smtClean="0"/>
              <a:t>Costos de Fabricación</a:t>
            </a:r>
            <a:endParaRPr lang="es-AR" b="1" dirty="0"/>
          </a:p>
        </p:txBody>
      </p:sp>
      <p:cxnSp>
        <p:nvCxnSpPr>
          <p:cNvPr id="15" name="Straight Connector 14"/>
          <p:cNvCxnSpPr>
            <a:stCxn id="11" idx="3"/>
          </p:cNvCxnSpPr>
          <p:nvPr/>
        </p:nvCxnSpPr>
        <p:spPr>
          <a:xfrm>
            <a:off x="5364088" y="1700808"/>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1"/>
          </p:cNvCxnSpPr>
          <p:nvPr/>
        </p:nvCxnSpPr>
        <p:spPr>
          <a:xfrm flipH="1">
            <a:off x="2267744" y="170080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72200" y="1700808"/>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88" idx="0"/>
          </p:cNvCxnSpPr>
          <p:nvPr/>
        </p:nvCxnSpPr>
        <p:spPr>
          <a:xfrm>
            <a:off x="2267744" y="1700808"/>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364088" y="2708920"/>
            <a:ext cx="201622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b="1" dirty="0" smtClean="0"/>
              <a:t>Indirectos</a:t>
            </a:r>
            <a:endParaRPr lang="es-AR" b="1" dirty="0"/>
          </a:p>
        </p:txBody>
      </p:sp>
      <p:cxnSp>
        <p:nvCxnSpPr>
          <p:cNvPr id="30" name="Straight Connector 29"/>
          <p:cNvCxnSpPr>
            <a:stCxn id="29" idx="1"/>
            <a:endCxn id="14" idx="2"/>
          </p:cNvCxnSpPr>
          <p:nvPr/>
        </p:nvCxnSpPr>
        <p:spPr>
          <a:xfrm flipH="1" flipV="1">
            <a:off x="4716016" y="2981856"/>
            <a:ext cx="648072" cy="15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29" idx="3"/>
          </p:cNvCxnSpPr>
          <p:nvPr/>
        </p:nvCxnSpPr>
        <p:spPr>
          <a:xfrm flipH="1">
            <a:off x="7380312" y="2996952"/>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4" idx="2"/>
          </p:cNvCxnSpPr>
          <p:nvPr/>
        </p:nvCxnSpPr>
        <p:spPr>
          <a:xfrm>
            <a:off x="4716016" y="2981856"/>
            <a:ext cx="0" cy="735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7884368" y="2996952"/>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ounded Rectangle 51"/>
          <p:cNvSpPr/>
          <p:nvPr/>
        </p:nvSpPr>
        <p:spPr>
          <a:xfrm>
            <a:off x="7164288" y="3789040"/>
            <a:ext cx="144016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1600" b="1" dirty="0" smtClean="0"/>
              <a:t>A distribuir entre </a:t>
            </a:r>
            <a:r>
              <a:rPr lang="es-AR" sz="1600" b="1" dirty="0" err="1" smtClean="0"/>
              <a:t>deptos</a:t>
            </a:r>
            <a:endParaRPr lang="es-AR" sz="1600" b="1" dirty="0"/>
          </a:p>
        </p:txBody>
      </p:sp>
      <p:cxnSp>
        <p:nvCxnSpPr>
          <p:cNvPr id="67" name="Straight Connector 66"/>
          <p:cNvCxnSpPr/>
          <p:nvPr/>
        </p:nvCxnSpPr>
        <p:spPr>
          <a:xfrm flipH="1">
            <a:off x="5436096" y="4005064"/>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6804248" y="4005064"/>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995936" y="3717032"/>
            <a:ext cx="144016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sz="1600" b="1" dirty="0" err="1" smtClean="0"/>
              <a:t>Alocables</a:t>
            </a:r>
            <a:r>
              <a:rPr lang="es-AR" sz="1600" b="1" dirty="0" smtClean="0"/>
              <a:t> a un </a:t>
            </a:r>
            <a:r>
              <a:rPr lang="es-AR" sz="1600" b="1" dirty="0" err="1" smtClean="0"/>
              <a:t>depto</a:t>
            </a:r>
            <a:endParaRPr lang="es-AR" sz="1600" b="1" dirty="0"/>
          </a:p>
        </p:txBody>
      </p:sp>
      <p:cxnSp>
        <p:nvCxnSpPr>
          <p:cNvPr id="71" name="Straight Arrow Connector 70"/>
          <p:cNvCxnSpPr/>
          <p:nvPr/>
        </p:nvCxnSpPr>
        <p:spPr>
          <a:xfrm>
            <a:off x="5796136" y="400506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6804248" y="4005064"/>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Rounded Rectangle 72"/>
          <p:cNvSpPr/>
          <p:nvPr/>
        </p:nvSpPr>
        <p:spPr>
          <a:xfrm>
            <a:off x="5292080" y="4797152"/>
            <a:ext cx="216024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smtClean="0"/>
              <a:t>Deptos</a:t>
            </a:r>
            <a:r>
              <a:rPr lang="es-AR" b="1" dirty="0" smtClean="0"/>
              <a:t> de servicios</a:t>
            </a:r>
            <a:endParaRPr lang="es-AR" b="1" dirty="0"/>
          </a:p>
        </p:txBody>
      </p:sp>
      <p:cxnSp>
        <p:nvCxnSpPr>
          <p:cNvPr id="75" name="Straight Connector 74"/>
          <p:cNvCxnSpPr/>
          <p:nvPr/>
        </p:nvCxnSpPr>
        <p:spPr>
          <a:xfrm>
            <a:off x="6300192" y="5301208"/>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2" idx="2"/>
          </p:cNvCxnSpPr>
          <p:nvPr/>
        </p:nvCxnSpPr>
        <p:spPr>
          <a:xfrm>
            <a:off x="7884368" y="4293096"/>
            <a:ext cx="0" cy="18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5364088" y="6093296"/>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5364088" y="5805264"/>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3923928" y="5733256"/>
            <a:ext cx="1440160"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smtClean="0"/>
              <a:t>Dptos</a:t>
            </a:r>
            <a:r>
              <a:rPr lang="es-AR" b="1" dirty="0" smtClean="0"/>
              <a:t> Productivos</a:t>
            </a:r>
            <a:endParaRPr lang="es-AR" b="1" dirty="0"/>
          </a:p>
        </p:txBody>
      </p:sp>
      <p:sp>
        <p:nvSpPr>
          <p:cNvPr id="88" name="Rounded Rectangle 87"/>
          <p:cNvSpPr/>
          <p:nvPr/>
        </p:nvSpPr>
        <p:spPr>
          <a:xfrm>
            <a:off x="1259632" y="2780928"/>
            <a:ext cx="201622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b="1" dirty="0" smtClean="0"/>
              <a:t>Directos</a:t>
            </a:r>
            <a:endParaRPr lang="es-AR" b="1" dirty="0"/>
          </a:p>
        </p:txBody>
      </p:sp>
      <p:sp>
        <p:nvSpPr>
          <p:cNvPr id="90" name="Rounded Rectangle 89"/>
          <p:cNvSpPr/>
          <p:nvPr/>
        </p:nvSpPr>
        <p:spPr>
          <a:xfrm>
            <a:off x="1403648" y="5517232"/>
            <a:ext cx="165618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PRODUCTOS</a:t>
            </a:r>
            <a:endParaRPr lang="es-AR" b="1" dirty="0"/>
          </a:p>
        </p:txBody>
      </p:sp>
      <p:cxnSp>
        <p:nvCxnSpPr>
          <p:cNvPr id="91" name="Straight Arrow Connector 90"/>
          <p:cNvCxnSpPr>
            <a:endCxn id="90" idx="0"/>
          </p:cNvCxnSpPr>
          <p:nvPr/>
        </p:nvCxnSpPr>
        <p:spPr>
          <a:xfrm flipH="1">
            <a:off x="2231740" y="3356992"/>
            <a:ext cx="36004"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3059832" y="602128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20072" y="5445224"/>
            <a:ext cx="1152128" cy="261610"/>
          </a:xfrm>
          <a:prstGeom prst="rect">
            <a:avLst/>
          </a:prstGeom>
          <a:noFill/>
        </p:spPr>
        <p:txBody>
          <a:bodyPr wrap="square" rtlCol="0">
            <a:spAutoFit/>
          </a:bodyPr>
          <a:lstStyle/>
          <a:p>
            <a:r>
              <a:rPr lang="es-AR" sz="1100" dirty="0" smtClean="0"/>
              <a:t>REDISTRIBUCIÓN</a:t>
            </a:r>
            <a:endParaRPr lang="es-AR" sz="1100" dirty="0"/>
          </a:p>
        </p:txBody>
      </p:sp>
      <p:sp>
        <p:nvSpPr>
          <p:cNvPr id="38" name="TextBox 37"/>
          <p:cNvSpPr txBox="1"/>
          <p:nvPr/>
        </p:nvSpPr>
        <p:spPr>
          <a:xfrm>
            <a:off x="6516216" y="5661248"/>
            <a:ext cx="1152128" cy="261610"/>
          </a:xfrm>
          <a:prstGeom prst="rect">
            <a:avLst/>
          </a:prstGeom>
          <a:noFill/>
        </p:spPr>
        <p:txBody>
          <a:bodyPr wrap="square" rtlCol="0">
            <a:spAutoFit/>
          </a:bodyPr>
          <a:lstStyle/>
          <a:p>
            <a:r>
              <a:rPr lang="es-AR" sz="1100" dirty="0" smtClean="0"/>
              <a:t>DISTRIBUCIÓN</a:t>
            </a:r>
            <a:endParaRPr lang="es-AR" sz="1100" dirty="0"/>
          </a:p>
        </p:txBody>
      </p:sp>
      <p:cxnSp>
        <p:nvCxnSpPr>
          <p:cNvPr id="39" name="Straight Arrow Connector 38"/>
          <p:cNvCxnSpPr>
            <a:endCxn id="85" idx="0"/>
          </p:cNvCxnSpPr>
          <p:nvPr/>
        </p:nvCxnSpPr>
        <p:spPr>
          <a:xfrm>
            <a:off x="4644008" y="4221088"/>
            <a:ext cx="0"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3379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17</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COSTEO POR ABSORCIÓN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dirty="0" smtClean="0">
                <a:ln>
                  <a:noFill/>
                </a:ln>
                <a:solidFill>
                  <a:schemeClr val="tx1"/>
                </a:solidFill>
                <a:effectLst/>
                <a:uLnTx/>
                <a:uFillTx/>
                <a:latin typeface="+mj-lt"/>
                <a:ea typeface="+mj-ea"/>
                <a:cs typeface="+mj-cs"/>
              </a:rPr>
              <a:t>Algunos</a:t>
            </a:r>
            <a:r>
              <a:rPr kumimoji="0" lang="es-AR" sz="2800" b="1" i="0" u="none" strike="noStrike" kern="1200" cap="none" spc="0" normalizeH="0" dirty="0" smtClean="0">
                <a:ln>
                  <a:noFill/>
                </a:ln>
                <a:solidFill>
                  <a:schemeClr val="tx1"/>
                </a:solidFill>
                <a:effectLst/>
                <a:uLnTx/>
                <a:uFillTx/>
                <a:latin typeface="+mj-lt"/>
                <a:ea typeface="+mj-ea"/>
                <a:cs typeface="+mj-cs"/>
              </a:rPr>
              <a:t> conceptos importantes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827584" y="2060848"/>
            <a:ext cx="7992888" cy="3785652"/>
          </a:xfrm>
          <a:prstGeom prst="rect">
            <a:avLst/>
          </a:prstGeom>
          <a:noFill/>
        </p:spPr>
        <p:txBody>
          <a:bodyPr wrap="square" rtlCol="0">
            <a:spAutoFit/>
          </a:bodyPr>
          <a:lstStyle/>
          <a:p>
            <a:r>
              <a:rPr lang="es-AR" dirty="0" smtClean="0"/>
              <a:t>COSTOS ALOCADOS: Son aquellos costos indirectos que están asociados directamente  con un departamento de producción.</a:t>
            </a:r>
          </a:p>
          <a:p>
            <a:endParaRPr lang="es-AR" dirty="0"/>
          </a:p>
          <a:p>
            <a:r>
              <a:rPr lang="es-AR" dirty="0" smtClean="0"/>
              <a:t>COSTOS DISTRIBUIDOS (“</a:t>
            </a:r>
            <a:r>
              <a:rPr lang="es-AR" dirty="0" err="1" smtClean="0"/>
              <a:t>apportioned</a:t>
            </a:r>
            <a:r>
              <a:rPr lang="es-AR" dirty="0" smtClean="0"/>
              <a:t>”): Son aquellos costos indirectos que no pueden ser directamente asociados con un departamento y necesitan ser distribuidos entre dos o más departamentos sobre una base razonable.</a:t>
            </a:r>
          </a:p>
          <a:p>
            <a:endParaRPr lang="es-AR" dirty="0"/>
          </a:p>
          <a:p>
            <a:r>
              <a:rPr lang="es-AR" dirty="0" smtClean="0"/>
              <a:t>COSTOS REDISTRIBUIDOS (“</a:t>
            </a:r>
            <a:r>
              <a:rPr lang="es-AR" dirty="0" err="1" smtClean="0"/>
              <a:t>reapportioned</a:t>
            </a:r>
            <a:r>
              <a:rPr lang="es-AR" dirty="0" smtClean="0"/>
              <a:t>”): Son aquellos costos indirectos que corresponden a un departamento de servicios y que son redistribuidos entre los departamentos productivos sobre una base razonable</a:t>
            </a:r>
          </a:p>
          <a:p>
            <a:endParaRPr lang="es-AR" dirty="0" smtClean="0"/>
          </a:p>
          <a:p>
            <a:endParaRPr lang="es-AR" dirty="0"/>
          </a:p>
          <a:p>
            <a:endParaRPr lang="es-AR" sz="2400" dirty="0"/>
          </a:p>
        </p:txBody>
      </p:sp>
    </p:spTree>
    <p:extLst>
      <p:ext uri="{BB962C8B-B14F-4D97-AF65-F5344CB8AC3E}">
        <p14:creationId xmlns:p14="http://schemas.microsoft.com/office/powerpoint/2010/main" val="3507558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18</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COSTEO </a:t>
            </a:r>
            <a:r>
              <a:rPr lang="es-AR" sz="2800" b="1" smtClean="0">
                <a:latin typeface="+mj-lt"/>
                <a:ea typeface="+mj-ea"/>
                <a:cs typeface="+mj-cs"/>
              </a:rPr>
              <a:t>BASADO EN ACTIVIDADES</a:t>
            </a:r>
            <a:endParaRPr lang="es-AR" sz="2800" b="1" noProof="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dirty="0" smtClean="0">
                <a:ln>
                  <a:noFill/>
                </a:ln>
                <a:solidFill>
                  <a:schemeClr val="tx1"/>
                </a:solidFill>
                <a:effectLst/>
                <a:uLnTx/>
                <a:uFillTx/>
                <a:latin typeface="+mj-lt"/>
                <a:ea typeface="+mj-ea"/>
                <a:cs typeface="+mj-cs"/>
              </a:rPr>
              <a:t>Algunos</a:t>
            </a:r>
            <a:r>
              <a:rPr kumimoji="0" lang="es-AR" sz="2800" b="1" i="0" u="none" strike="noStrike" kern="1200" cap="none" spc="0" normalizeH="0" dirty="0" smtClean="0">
                <a:ln>
                  <a:noFill/>
                </a:ln>
                <a:solidFill>
                  <a:schemeClr val="tx1"/>
                </a:solidFill>
                <a:effectLst/>
                <a:uLnTx/>
                <a:uFillTx/>
                <a:latin typeface="+mj-lt"/>
                <a:ea typeface="+mj-ea"/>
                <a:cs typeface="+mj-cs"/>
              </a:rPr>
              <a:t> conceptos importantes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827584" y="2060848"/>
            <a:ext cx="7992888" cy="4062651"/>
          </a:xfrm>
          <a:prstGeom prst="rect">
            <a:avLst/>
          </a:prstGeom>
          <a:noFill/>
        </p:spPr>
        <p:txBody>
          <a:bodyPr wrap="square" rtlCol="0">
            <a:spAutoFit/>
          </a:bodyPr>
          <a:lstStyle/>
          <a:p>
            <a:r>
              <a:rPr lang="es-AR" dirty="0" smtClean="0"/>
              <a:t>COSTEO BASADO EN ACTIVIDADES: Es un método de costeo que analiza los procesos o actividades necesarios para hacer un producto y, entendiendo los </a:t>
            </a:r>
            <a:r>
              <a:rPr lang="es-AR" dirty="0" smtClean="0">
                <a:solidFill>
                  <a:srgbClr val="FF0000"/>
                </a:solidFill>
              </a:rPr>
              <a:t>generadores</a:t>
            </a:r>
            <a:r>
              <a:rPr lang="es-AR" dirty="0" smtClean="0"/>
              <a:t> (o “drivers”) que causan los costos de cada actividad, distribuye los costos a los distintos productos en función de las actividades que generan los costos.</a:t>
            </a:r>
          </a:p>
          <a:p>
            <a:endParaRPr lang="es-AR" dirty="0"/>
          </a:p>
          <a:p>
            <a:r>
              <a:rPr lang="es-AR" dirty="0" smtClean="0"/>
              <a:t>COSTO DE UNA ACTIVIDAD (“</a:t>
            </a:r>
            <a:r>
              <a:rPr lang="es-AR" dirty="0" err="1" smtClean="0"/>
              <a:t>cost</a:t>
            </a:r>
            <a:r>
              <a:rPr lang="es-AR" dirty="0" smtClean="0"/>
              <a:t> pool”): Es el costo estimado de una actividad.</a:t>
            </a:r>
          </a:p>
          <a:p>
            <a:endParaRPr lang="es-AR" dirty="0"/>
          </a:p>
          <a:p>
            <a:r>
              <a:rPr lang="es-AR" dirty="0" smtClean="0">
                <a:solidFill>
                  <a:srgbClr val="FF0000"/>
                </a:solidFill>
              </a:rPr>
              <a:t>GENERADOR </a:t>
            </a:r>
            <a:r>
              <a:rPr lang="es-AR" dirty="0" smtClean="0"/>
              <a:t>DEL COSTO (“</a:t>
            </a:r>
            <a:r>
              <a:rPr lang="es-AR" dirty="0" err="1" smtClean="0"/>
              <a:t>cost</a:t>
            </a:r>
            <a:r>
              <a:rPr lang="es-AR" dirty="0" smtClean="0"/>
              <a:t> driver”): Es un factor que causa el costo de la actividad.</a:t>
            </a:r>
          </a:p>
          <a:p>
            <a:endParaRPr lang="es-AR" dirty="0"/>
          </a:p>
          <a:p>
            <a:r>
              <a:rPr lang="es-AR" dirty="0" smtClean="0"/>
              <a:t> </a:t>
            </a:r>
          </a:p>
          <a:p>
            <a:endParaRPr lang="es-AR" dirty="0"/>
          </a:p>
          <a:p>
            <a:endParaRPr lang="es-AR" sz="2400" dirty="0"/>
          </a:p>
        </p:txBody>
      </p:sp>
    </p:spTree>
    <p:extLst>
      <p:ext uri="{BB962C8B-B14F-4D97-AF65-F5344CB8AC3E}">
        <p14:creationId xmlns:p14="http://schemas.microsoft.com/office/powerpoint/2010/main" val="1145692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19</a:t>
            </a:fld>
            <a:endParaRPr lang="es-AR" dirty="0"/>
          </a:p>
        </p:txBody>
      </p:sp>
      <p:sp>
        <p:nvSpPr>
          <p:cNvPr id="10" name="1 Título"/>
          <p:cNvSpPr txBox="1">
            <a:spLocks/>
          </p:cNvSpPr>
          <p:nvPr/>
        </p:nvSpPr>
        <p:spPr>
          <a:xfrm>
            <a:off x="251520" y="476672"/>
            <a:ext cx="8229600" cy="86409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400" b="1" noProof="0" dirty="0" smtClean="0">
                <a:latin typeface="+mj-lt"/>
                <a:ea typeface="+mj-ea"/>
                <a:cs typeface="+mj-cs"/>
              </a:rPr>
              <a:t>COSTEO POR ACTIVIDADES</a:t>
            </a:r>
            <a:endParaRPr kumimoji="0" lang="es-AR" sz="2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Rounded Rectangle 10"/>
          <p:cNvSpPr/>
          <p:nvPr/>
        </p:nvSpPr>
        <p:spPr>
          <a:xfrm>
            <a:off x="3059832" y="1340768"/>
            <a:ext cx="2304256"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b="1" dirty="0" smtClean="0"/>
              <a:t>Costos de Fabricación</a:t>
            </a:r>
            <a:endParaRPr lang="es-AR" b="1" dirty="0"/>
          </a:p>
        </p:txBody>
      </p:sp>
      <p:cxnSp>
        <p:nvCxnSpPr>
          <p:cNvPr id="15" name="Straight Connector 14"/>
          <p:cNvCxnSpPr>
            <a:stCxn id="11" idx="3"/>
          </p:cNvCxnSpPr>
          <p:nvPr/>
        </p:nvCxnSpPr>
        <p:spPr>
          <a:xfrm>
            <a:off x="5364088" y="1700808"/>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1"/>
          </p:cNvCxnSpPr>
          <p:nvPr/>
        </p:nvCxnSpPr>
        <p:spPr>
          <a:xfrm flipH="1">
            <a:off x="2267744" y="1700808"/>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72200" y="1700808"/>
            <a:ext cx="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88" idx="0"/>
          </p:cNvCxnSpPr>
          <p:nvPr/>
        </p:nvCxnSpPr>
        <p:spPr>
          <a:xfrm>
            <a:off x="2267744" y="1700808"/>
            <a:ext cx="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364088" y="2708920"/>
            <a:ext cx="201622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b="1" dirty="0" smtClean="0"/>
              <a:t>Indirectos</a:t>
            </a:r>
            <a:endParaRPr lang="es-AR" b="1" dirty="0"/>
          </a:p>
        </p:txBody>
      </p:sp>
      <p:sp>
        <p:nvSpPr>
          <p:cNvPr id="85" name="Rounded Rectangle 84"/>
          <p:cNvSpPr/>
          <p:nvPr/>
        </p:nvSpPr>
        <p:spPr>
          <a:xfrm>
            <a:off x="5508104" y="5517232"/>
            <a:ext cx="1656184"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smtClean="0"/>
              <a:t>Asignación a Actividades</a:t>
            </a:r>
            <a:endParaRPr lang="es-AR" b="1" dirty="0"/>
          </a:p>
        </p:txBody>
      </p:sp>
      <p:sp>
        <p:nvSpPr>
          <p:cNvPr id="88" name="Rounded Rectangle 87"/>
          <p:cNvSpPr/>
          <p:nvPr/>
        </p:nvSpPr>
        <p:spPr>
          <a:xfrm>
            <a:off x="1259632" y="2780928"/>
            <a:ext cx="2016224"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b="1" dirty="0" smtClean="0"/>
              <a:t>Directos</a:t>
            </a:r>
            <a:endParaRPr lang="es-AR" b="1" dirty="0"/>
          </a:p>
        </p:txBody>
      </p:sp>
      <p:sp>
        <p:nvSpPr>
          <p:cNvPr id="90" name="Rounded Rectangle 89"/>
          <p:cNvSpPr/>
          <p:nvPr/>
        </p:nvSpPr>
        <p:spPr>
          <a:xfrm>
            <a:off x="1403648" y="5517232"/>
            <a:ext cx="165618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smtClean="0"/>
              <a:t>PRODUCTOS</a:t>
            </a:r>
            <a:endParaRPr lang="es-AR" b="1" dirty="0"/>
          </a:p>
        </p:txBody>
      </p:sp>
      <p:cxnSp>
        <p:nvCxnSpPr>
          <p:cNvPr id="91" name="Straight Arrow Connector 90"/>
          <p:cNvCxnSpPr>
            <a:endCxn id="90" idx="0"/>
          </p:cNvCxnSpPr>
          <p:nvPr/>
        </p:nvCxnSpPr>
        <p:spPr>
          <a:xfrm flipH="1">
            <a:off x="2231740" y="3356992"/>
            <a:ext cx="36004"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85" idx="1"/>
            <a:endCxn id="90" idx="3"/>
          </p:cNvCxnSpPr>
          <p:nvPr/>
        </p:nvCxnSpPr>
        <p:spPr>
          <a:xfrm flipH="1">
            <a:off x="3059832" y="5877272"/>
            <a:ext cx="24482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6372200" y="3356992"/>
            <a:ext cx="36004" cy="216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8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2</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CICLO OPERATIVO DE EMPRESA INDUSTRIAL</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3" name="Picture 21" descr="C:\Users\Milagros\AppData\Local\Microsoft\Windows\Temporary Internet Files\Content.IE5\5BCFSTBF\MC900432511[1].wmf"/>
          <p:cNvPicPr>
            <a:picLocks noChangeAspect="1" noChangeArrowheads="1"/>
          </p:cNvPicPr>
          <p:nvPr/>
        </p:nvPicPr>
        <p:blipFill>
          <a:blip r:embed="rId4" cstate="print"/>
          <a:srcRect/>
          <a:stretch>
            <a:fillRect/>
          </a:stretch>
        </p:blipFill>
        <p:spPr bwMode="auto">
          <a:xfrm>
            <a:off x="5081994" y="3029713"/>
            <a:ext cx="953531" cy="648072"/>
          </a:xfrm>
          <a:prstGeom prst="rect">
            <a:avLst/>
          </a:prstGeom>
          <a:noFill/>
        </p:spPr>
      </p:pic>
      <p:pic>
        <p:nvPicPr>
          <p:cNvPr id="15" name="Picture 2" descr="C:\Users\Milagros\AppData\Local\Microsoft\Windows\Temporary Internet Files\Content.IE5\K96O2GFP\MC900383614[1].wmf"/>
          <p:cNvPicPr>
            <a:picLocks noChangeAspect="1" noChangeArrowheads="1"/>
          </p:cNvPicPr>
          <p:nvPr/>
        </p:nvPicPr>
        <p:blipFill>
          <a:blip r:embed="rId5" cstate="print"/>
          <a:srcRect/>
          <a:stretch>
            <a:fillRect/>
          </a:stretch>
        </p:blipFill>
        <p:spPr bwMode="auto">
          <a:xfrm>
            <a:off x="1553602" y="3461761"/>
            <a:ext cx="852221" cy="728777"/>
          </a:xfrm>
          <a:prstGeom prst="rect">
            <a:avLst/>
          </a:prstGeom>
          <a:noFill/>
        </p:spPr>
      </p:pic>
      <p:pic>
        <p:nvPicPr>
          <p:cNvPr id="16" name="Picture 3" descr="C:\Users\Milagros\AppData\Local\Microsoft\Windows\Temporary Internet Files\Content.IE5\5BCFSTBF\MM900365260[1].gif"/>
          <p:cNvPicPr>
            <a:picLocks noChangeAspect="1" noChangeArrowheads="1" noCrop="1"/>
          </p:cNvPicPr>
          <p:nvPr/>
        </p:nvPicPr>
        <p:blipFill>
          <a:blip r:embed="rId6" cstate="print"/>
          <a:srcRect/>
          <a:stretch>
            <a:fillRect/>
          </a:stretch>
        </p:blipFill>
        <p:spPr bwMode="auto">
          <a:xfrm>
            <a:off x="3137778" y="3101721"/>
            <a:ext cx="822960" cy="510540"/>
          </a:xfrm>
          <a:prstGeom prst="rect">
            <a:avLst/>
          </a:prstGeom>
          <a:noFill/>
        </p:spPr>
      </p:pic>
      <p:pic>
        <p:nvPicPr>
          <p:cNvPr id="17" name="Picture 14" descr="C:\Users\Milagros\AppData\Local\Microsoft\Windows\Temporary Internet Files\Content.IE5\PFMNRLZU\MC900228977[1].wmf"/>
          <p:cNvPicPr>
            <a:picLocks noChangeAspect="1" noChangeArrowheads="1"/>
          </p:cNvPicPr>
          <p:nvPr/>
        </p:nvPicPr>
        <p:blipFill>
          <a:blip r:embed="rId7" cstate="print"/>
          <a:srcRect/>
          <a:stretch>
            <a:fillRect/>
          </a:stretch>
        </p:blipFill>
        <p:spPr bwMode="auto">
          <a:xfrm>
            <a:off x="6594162" y="3749793"/>
            <a:ext cx="800178" cy="720080"/>
          </a:xfrm>
          <a:prstGeom prst="rect">
            <a:avLst/>
          </a:prstGeom>
          <a:noFill/>
        </p:spPr>
      </p:pic>
      <p:cxnSp>
        <p:nvCxnSpPr>
          <p:cNvPr id="18" name="17 Forma"/>
          <p:cNvCxnSpPr>
            <a:stCxn id="15" idx="0"/>
            <a:endCxn id="16" idx="1"/>
          </p:cNvCxnSpPr>
          <p:nvPr/>
        </p:nvCxnSpPr>
        <p:spPr>
          <a:xfrm rot="5400000" flipH="1" flipV="1">
            <a:off x="2506360" y="2830344"/>
            <a:ext cx="104770" cy="115806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curvado"/>
          <p:cNvCxnSpPr>
            <a:stCxn id="16" idx="3"/>
            <a:endCxn id="13" idx="1"/>
          </p:cNvCxnSpPr>
          <p:nvPr/>
        </p:nvCxnSpPr>
        <p:spPr>
          <a:xfrm flipV="1">
            <a:off x="3960738" y="3353749"/>
            <a:ext cx="1121256" cy="324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Forma"/>
          <p:cNvCxnSpPr>
            <a:stCxn id="13" idx="3"/>
            <a:endCxn id="17" idx="0"/>
          </p:cNvCxnSpPr>
          <p:nvPr/>
        </p:nvCxnSpPr>
        <p:spPr>
          <a:xfrm>
            <a:off x="6035525" y="3353749"/>
            <a:ext cx="958726" cy="396044"/>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51 Conector curvado"/>
          <p:cNvCxnSpPr>
            <a:stCxn id="17" idx="2"/>
          </p:cNvCxnSpPr>
          <p:nvPr/>
        </p:nvCxnSpPr>
        <p:spPr>
          <a:xfrm rot="5400000" flipH="1">
            <a:off x="5924979" y="3400601"/>
            <a:ext cx="27424" cy="2111121"/>
          </a:xfrm>
          <a:prstGeom prst="curvedConnector4">
            <a:avLst>
              <a:gd name="adj1" fmla="val -833576"/>
              <a:gd name="adj2" fmla="val 594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54 Conector curvado"/>
          <p:cNvCxnSpPr>
            <a:endCxn id="15" idx="2"/>
          </p:cNvCxnSpPr>
          <p:nvPr/>
        </p:nvCxnSpPr>
        <p:spPr>
          <a:xfrm rot="10800000">
            <a:off x="1979714" y="4190539"/>
            <a:ext cx="2238185" cy="25191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977538" y="3101721"/>
            <a:ext cx="1008112" cy="276999"/>
          </a:xfrm>
          <a:prstGeom prst="rect">
            <a:avLst/>
          </a:prstGeom>
          <a:noFill/>
        </p:spPr>
        <p:txBody>
          <a:bodyPr wrap="square" rtlCol="0">
            <a:spAutoFit/>
          </a:bodyPr>
          <a:lstStyle/>
          <a:p>
            <a:r>
              <a:rPr lang="es-AR" sz="1200" dirty="0" smtClean="0">
                <a:latin typeface="+mj-lt"/>
              </a:rPr>
              <a:t>COMPRAR</a:t>
            </a:r>
            <a:endParaRPr lang="es-AR" sz="1200" dirty="0">
              <a:latin typeface="+mj-lt"/>
            </a:endParaRPr>
          </a:p>
        </p:txBody>
      </p:sp>
      <p:sp>
        <p:nvSpPr>
          <p:cNvPr id="24" name="23 CuadroTexto"/>
          <p:cNvSpPr txBox="1"/>
          <p:nvPr/>
        </p:nvSpPr>
        <p:spPr>
          <a:xfrm>
            <a:off x="7458258" y="3965817"/>
            <a:ext cx="1008112" cy="276999"/>
          </a:xfrm>
          <a:prstGeom prst="rect">
            <a:avLst/>
          </a:prstGeom>
          <a:noFill/>
        </p:spPr>
        <p:txBody>
          <a:bodyPr wrap="square" rtlCol="0">
            <a:spAutoFit/>
          </a:bodyPr>
          <a:lstStyle/>
          <a:p>
            <a:r>
              <a:rPr lang="es-AR" sz="1200" dirty="0" smtClean="0">
                <a:latin typeface="+mj-lt"/>
              </a:rPr>
              <a:t>VENDER</a:t>
            </a:r>
            <a:endParaRPr lang="es-AR" sz="1200" dirty="0">
              <a:latin typeface="+mj-lt"/>
            </a:endParaRPr>
          </a:p>
        </p:txBody>
      </p:sp>
      <p:sp>
        <p:nvSpPr>
          <p:cNvPr id="25" name="24 CuadroTexto"/>
          <p:cNvSpPr txBox="1"/>
          <p:nvPr/>
        </p:nvSpPr>
        <p:spPr>
          <a:xfrm>
            <a:off x="4001874" y="2957705"/>
            <a:ext cx="1008112" cy="276999"/>
          </a:xfrm>
          <a:prstGeom prst="rect">
            <a:avLst/>
          </a:prstGeom>
          <a:noFill/>
        </p:spPr>
        <p:txBody>
          <a:bodyPr wrap="square" rtlCol="0">
            <a:spAutoFit/>
          </a:bodyPr>
          <a:lstStyle/>
          <a:p>
            <a:r>
              <a:rPr lang="es-AR" sz="1200" dirty="0" smtClean="0">
                <a:latin typeface="+mj-lt"/>
              </a:rPr>
              <a:t>PAGAR</a:t>
            </a:r>
            <a:endParaRPr lang="es-AR" sz="1200" dirty="0">
              <a:latin typeface="+mj-lt"/>
            </a:endParaRPr>
          </a:p>
        </p:txBody>
      </p:sp>
      <p:sp>
        <p:nvSpPr>
          <p:cNvPr id="26" name="25 CuadroTexto"/>
          <p:cNvSpPr txBox="1"/>
          <p:nvPr/>
        </p:nvSpPr>
        <p:spPr>
          <a:xfrm>
            <a:off x="3209786" y="4541881"/>
            <a:ext cx="1008112" cy="276999"/>
          </a:xfrm>
          <a:prstGeom prst="rect">
            <a:avLst/>
          </a:prstGeom>
          <a:noFill/>
        </p:spPr>
        <p:txBody>
          <a:bodyPr wrap="square" rtlCol="0">
            <a:spAutoFit/>
          </a:bodyPr>
          <a:lstStyle/>
          <a:p>
            <a:r>
              <a:rPr lang="es-AR" sz="1200" dirty="0" smtClean="0">
                <a:latin typeface="+mj-lt"/>
              </a:rPr>
              <a:t>COBRAR</a:t>
            </a:r>
            <a:endParaRPr lang="es-AR" sz="1200" dirty="0">
              <a:latin typeface="+mj-lt"/>
            </a:endParaRPr>
          </a:p>
        </p:txBody>
      </p:sp>
      <p:sp>
        <p:nvSpPr>
          <p:cNvPr id="27" name="26 CuadroTexto"/>
          <p:cNvSpPr txBox="1"/>
          <p:nvPr/>
        </p:nvSpPr>
        <p:spPr>
          <a:xfrm>
            <a:off x="6234122" y="2957705"/>
            <a:ext cx="1008112" cy="276999"/>
          </a:xfrm>
          <a:prstGeom prst="rect">
            <a:avLst/>
          </a:prstGeom>
          <a:noFill/>
        </p:spPr>
        <p:txBody>
          <a:bodyPr wrap="square" rtlCol="0">
            <a:spAutoFit/>
          </a:bodyPr>
          <a:lstStyle/>
          <a:p>
            <a:r>
              <a:rPr lang="es-AR" sz="1200" dirty="0" smtClean="0">
                <a:latin typeface="+mj-lt"/>
              </a:rPr>
              <a:t>PRODUCIR</a:t>
            </a:r>
            <a:endParaRPr lang="es-AR" sz="1200" dirty="0">
              <a:latin typeface="+mj-lt"/>
            </a:endParaRPr>
          </a:p>
        </p:txBody>
      </p:sp>
      <p:pic>
        <p:nvPicPr>
          <p:cNvPr id="28" name="Picture 15" descr="C:\Users\Milagros\AppData\Local\Microsoft\Windows\Temporary Internet Files\Content.IE5\PFMNRLZU\MC900440391[1].png"/>
          <p:cNvPicPr>
            <a:picLocks noChangeAspect="1" noChangeArrowheads="1"/>
          </p:cNvPicPr>
          <p:nvPr/>
        </p:nvPicPr>
        <p:blipFill>
          <a:blip r:embed="rId8" cstate="print"/>
          <a:srcRect/>
          <a:stretch>
            <a:fillRect/>
          </a:stretch>
        </p:blipFill>
        <p:spPr bwMode="auto">
          <a:xfrm>
            <a:off x="4283968" y="4293096"/>
            <a:ext cx="665232" cy="665232"/>
          </a:xfrm>
          <a:prstGeom prst="rect">
            <a:avLst/>
          </a:prstGeom>
          <a:noFill/>
        </p:spPr>
      </p:pic>
      <p:sp>
        <p:nvSpPr>
          <p:cNvPr id="29" name="28 Elipse"/>
          <p:cNvSpPr/>
          <p:nvPr/>
        </p:nvSpPr>
        <p:spPr>
          <a:xfrm>
            <a:off x="4572000" y="1916832"/>
            <a:ext cx="2592288" cy="208823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4188620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amond(in)">
                                      <p:cBhvr>
                                        <p:cTn id="7" dur="5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20</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COSTEO </a:t>
            </a:r>
            <a:r>
              <a:rPr lang="es-AR" sz="2800" b="1" dirty="0" smtClean="0">
                <a:latin typeface="+mj-lt"/>
                <a:ea typeface="+mj-ea"/>
                <a:cs typeface="+mj-cs"/>
              </a:rPr>
              <a:t>BASADO EN ACTIVIDADES</a:t>
            </a:r>
            <a:endParaRPr lang="es-AR" sz="2800" b="1" noProof="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Pasos para calcular un costo basado en actividades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827584" y="2060848"/>
            <a:ext cx="7992888" cy="5724644"/>
          </a:xfrm>
          <a:prstGeom prst="rect">
            <a:avLst/>
          </a:prstGeom>
          <a:noFill/>
        </p:spPr>
        <p:txBody>
          <a:bodyPr wrap="square" rtlCol="0">
            <a:spAutoFit/>
          </a:bodyPr>
          <a:lstStyle/>
          <a:p>
            <a:pPr marL="342900" indent="-342900">
              <a:buFont typeface="+mj-lt"/>
              <a:buAutoNum type="arabicPeriod"/>
            </a:pPr>
            <a:r>
              <a:rPr lang="es-AR" sz="2400" dirty="0" smtClean="0"/>
              <a:t>IDENTIFICAR LAS ACTIVIDADES INVOLUCRADAS EN LA FABRICACIÓN DE UN PRODUCTO</a:t>
            </a:r>
          </a:p>
          <a:p>
            <a:pPr marL="342900" indent="-342900">
              <a:buFont typeface="+mj-lt"/>
              <a:buAutoNum type="arabicPeriod"/>
            </a:pPr>
            <a:r>
              <a:rPr lang="es-AR" sz="2400" dirty="0" smtClean="0"/>
              <a:t>CALCULAR EL COSTO TOTAL DE CADA ACTIVIDAD: EL “COST POOL”</a:t>
            </a:r>
          </a:p>
          <a:p>
            <a:pPr marL="342900" indent="-342900">
              <a:buFont typeface="+mj-lt"/>
              <a:buAutoNum type="arabicPeriod"/>
            </a:pPr>
            <a:r>
              <a:rPr lang="es-AR" sz="2400" dirty="0" smtClean="0"/>
              <a:t>IDENTIFICAR LOS FACTORES QUE CAUSAN EL COSTO DE LA ACTIVIDAD: EL “COST DRIVER”</a:t>
            </a:r>
          </a:p>
          <a:p>
            <a:pPr marL="342900" indent="-342900">
              <a:buFont typeface="+mj-lt"/>
              <a:buAutoNum type="arabicPeriod"/>
            </a:pPr>
            <a:r>
              <a:rPr lang="es-AR" sz="2400" dirty="0" smtClean="0"/>
              <a:t>CALCULAR EL COSTO POR “DRIVER”: LA “COST DRIVER RATE”</a:t>
            </a:r>
          </a:p>
          <a:p>
            <a:pPr marL="342900" indent="-342900">
              <a:buFont typeface="+mj-lt"/>
              <a:buAutoNum type="arabicPeriod"/>
            </a:pPr>
            <a:r>
              <a:rPr lang="es-AR" sz="2400" dirty="0" smtClean="0"/>
              <a:t>APLICAR LA “COST DRIVER RATE” PARA CALCULAR EL COSTO DEL PRODUCTO</a:t>
            </a:r>
          </a:p>
          <a:p>
            <a:pPr marL="342900" indent="-342900">
              <a:buFont typeface="+mj-lt"/>
              <a:buAutoNum type="arabicPeriod"/>
            </a:pPr>
            <a:r>
              <a:rPr lang="es-AR" sz="2400" dirty="0" smtClean="0"/>
              <a:t>ADICIONAR A LOS COSTOS DIRECTOS PARA CALCULAR EL COSTO TOTAL DEL PRODUCTO</a:t>
            </a:r>
          </a:p>
          <a:p>
            <a:endParaRPr lang="es-AR" dirty="0"/>
          </a:p>
          <a:p>
            <a:r>
              <a:rPr lang="es-AR" dirty="0" smtClean="0"/>
              <a:t> </a:t>
            </a:r>
          </a:p>
          <a:p>
            <a:endParaRPr lang="es-AR" dirty="0"/>
          </a:p>
          <a:p>
            <a:endParaRPr lang="es-AR" sz="2400" dirty="0"/>
          </a:p>
        </p:txBody>
      </p:sp>
    </p:spTree>
    <p:extLst>
      <p:ext uri="{BB962C8B-B14F-4D97-AF65-F5344CB8AC3E}">
        <p14:creationId xmlns:p14="http://schemas.microsoft.com/office/powerpoint/2010/main" val="2697522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21</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FIJACIÓN DE PRECIOS</a:t>
            </a:r>
            <a:endParaRPr lang="es-AR" sz="2800" b="1" noProof="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70638" y="979979"/>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2" name="11 CuadroTexto"/>
          <p:cNvSpPr txBox="1"/>
          <p:nvPr/>
        </p:nvSpPr>
        <p:spPr>
          <a:xfrm>
            <a:off x="323528" y="1196752"/>
            <a:ext cx="8496944" cy="7325082"/>
          </a:xfrm>
          <a:prstGeom prst="rect">
            <a:avLst/>
          </a:prstGeom>
          <a:noFill/>
        </p:spPr>
        <p:txBody>
          <a:bodyPr wrap="square" rtlCol="0">
            <a:spAutoFit/>
          </a:bodyPr>
          <a:lstStyle/>
          <a:p>
            <a:pPr marL="342900" indent="-342900">
              <a:buFont typeface="Arial" panose="020B0604020202020204" pitchFamily="34" charset="0"/>
              <a:buChar char="•"/>
            </a:pPr>
            <a:r>
              <a:rPr lang="es-AR" sz="2000" dirty="0" smtClean="0"/>
              <a:t>EL COSTO ES UN FACTOR A TENER EN CUENTA A LA HORA DE FIJAR EL PRECIO, NO NECESARIAMENTE EL ÚNICO</a:t>
            </a:r>
          </a:p>
          <a:p>
            <a:pPr marL="342900" indent="-342900">
              <a:buFont typeface="Arial" panose="020B0604020202020204" pitchFamily="34" charset="0"/>
              <a:buChar char="•"/>
            </a:pPr>
            <a:r>
              <a:rPr lang="es-AR" sz="2000" dirty="0" smtClean="0"/>
              <a:t>MÉTODO COST PLUS: </a:t>
            </a:r>
          </a:p>
          <a:p>
            <a:pPr marL="800100" lvl="1" indent="-342900">
              <a:buFont typeface="Arial" panose="020B0604020202020204" pitchFamily="34" charset="0"/>
              <a:buChar char="•"/>
            </a:pPr>
            <a:r>
              <a:rPr lang="es-AR" sz="2000" dirty="0" smtClean="0"/>
              <a:t>Se fija el precio para lograr un determinado </a:t>
            </a:r>
            <a:r>
              <a:rPr lang="es-AR" sz="2000" dirty="0" err="1" smtClean="0"/>
              <a:t>mark</a:t>
            </a:r>
            <a:r>
              <a:rPr lang="es-AR" sz="2000" dirty="0" smtClean="0"/>
              <a:t> up</a:t>
            </a:r>
          </a:p>
          <a:p>
            <a:pPr lvl="1"/>
            <a:r>
              <a:rPr lang="es-AR" sz="2000" dirty="0"/>
              <a:t> </a:t>
            </a:r>
            <a:r>
              <a:rPr lang="es-AR" sz="2000" dirty="0" smtClean="0"/>
              <a:t>                       precio = costo x (1+ </a:t>
            </a:r>
            <a:r>
              <a:rPr lang="es-AR" sz="2000" dirty="0" err="1" smtClean="0"/>
              <a:t>mark</a:t>
            </a:r>
            <a:r>
              <a:rPr lang="es-AR" sz="2000" dirty="0" smtClean="0"/>
              <a:t> up%)</a:t>
            </a:r>
          </a:p>
          <a:p>
            <a:pPr marL="342900" indent="-342900">
              <a:buFont typeface="Arial" panose="020B0604020202020204" pitchFamily="34" charset="0"/>
              <a:buChar char="•"/>
            </a:pPr>
            <a:r>
              <a:rPr lang="es-AR" sz="2000" dirty="0" smtClean="0"/>
              <a:t>MÉTODO DEL MARGEN</a:t>
            </a:r>
          </a:p>
          <a:p>
            <a:pPr marL="800100" lvl="1" indent="-342900">
              <a:buFont typeface="Arial" panose="020B0604020202020204" pitchFamily="34" charset="0"/>
              <a:buChar char="•"/>
            </a:pPr>
            <a:r>
              <a:rPr lang="es-AR" sz="2000" dirty="0" smtClean="0"/>
              <a:t>Se fija el precio para lograr un determinado margen sobre el precio de venta                                 costo</a:t>
            </a:r>
          </a:p>
          <a:p>
            <a:pPr lvl="1"/>
            <a:r>
              <a:rPr lang="es-AR" sz="2000" dirty="0" smtClean="0"/>
              <a:t>                       precio =  ------------------------------</a:t>
            </a:r>
            <a:endParaRPr lang="es-AR" sz="2000" dirty="0"/>
          </a:p>
          <a:p>
            <a:pPr lvl="1"/>
            <a:r>
              <a:rPr lang="es-AR" sz="2000" dirty="0" smtClean="0"/>
              <a:t>                                          (1- margen bruto %)</a:t>
            </a:r>
          </a:p>
          <a:p>
            <a:r>
              <a:rPr lang="es-AR" sz="2400" dirty="0" smtClean="0"/>
              <a:t>                                  RB</a:t>
            </a:r>
          </a:p>
          <a:p>
            <a:r>
              <a:rPr lang="es-AR" sz="2400" dirty="0" smtClean="0"/>
              <a:t>      Mark up = ----------------</a:t>
            </a:r>
          </a:p>
          <a:p>
            <a:r>
              <a:rPr lang="es-AR" sz="2400" dirty="0" smtClean="0"/>
              <a:t>                          Costo de Ventas</a:t>
            </a:r>
          </a:p>
          <a:p>
            <a:r>
              <a:rPr lang="es-AR" sz="2400" dirty="0"/>
              <a:t> </a:t>
            </a:r>
            <a:r>
              <a:rPr lang="es-AR" sz="2400" dirty="0" smtClean="0"/>
              <a:t>                                         RB</a:t>
            </a:r>
          </a:p>
          <a:p>
            <a:r>
              <a:rPr lang="es-AR" sz="2400" dirty="0"/>
              <a:t> </a:t>
            </a:r>
            <a:r>
              <a:rPr lang="es-AR" sz="2400" dirty="0" smtClean="0"/>
              <a:t>     Margen bruto = -------------</a:t>
            </a:r>
          </a:p>
          <a:p>
            <a:r>
              <a:rPr lang="es-AR" sz="2400" dirty="0"/>
              <a:t> </a:t>
            </a:r>
            <a:r>
              <a:rPr lang="es-AR" sz="2400" dirty="0" smtClean="0"/>
              <a:t>                                           V</a:t>
            </a:r>
          </a:p>
          <a:p>
            <a:endParaRPr lang="es-AR" sz="2400" dirty="0" smtClean="0"/>
          </a:p>
          <a:p>
            <a:pPr lvl="1"/>
            <a:endParaRPr lang="es-AR" sz="2400" dirty="0" smtClean="0"/>
          </a:p>
          <a:p>
            <a:endParaRPr lang="es-AR" dirty="0"/>
          </a:p>
          <a:p>
            <a:r>
              <a:rPr lang="es-AR" dirty="0" smtClean="0"/>
              <a:t> </a:t>
            </a:r>
          </a:p>
          <a:p>
            <a:endParaRPr lang="es-AR" dirty="0"/>
          </a:p>
          <a:p>
            <a:endParaRPr lang="es-AR" sz="2400" dirty="0"/>
          </a:p>
        </p:txBody>
      </p:sp>
    </p:spTree>
    <p:extLst>
      <p:ext uri="{BB962C8B-B14F-4D97-AF65-F5344CB8AC3E}">
        <p14:creationId xmlns:p14="http://schemas.microsoft.com/office/powerpoint/2010/main" val="2397372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3</a:t>
            </a:fld>
            <a:endParaRPr lang="es-AR" dirty="0"/>
          </a:p>
        </p:txBody>
      </p:sp>
      <p:sp>
        <p:nvSpPr>
          <p:cNvPr id="10" name="1 Título"/>
          <p:cNvSpPr txBox="1">
            <a:spLocks/>
          </p:cNvSpPr>
          <p:nvPr/>
        </p:nvSpPr>
        <p:spPr>
          <a:xfrm>
            <a:off x="395536" y="548680"/>
            <a:ext cx="8568952"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EL PROCESO PRODUCTIVO – LA VENTA – LA COBRANZA</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43" name="42 Conector recto de flecha"/>
          <p:cNvCxnSpPr/>
          <p:nvPr/>
        </p:nvCxnSpPr>
        <p:spPr>
          <a:xfrm>
            <a:off x="899592" y="5013176"/>
            <a:ext cx="7128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899592" y="4797152"/>
            <a:ext cx="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47" name="46 CuadroTexto"/>
          <p:cNvSpPr txBox="1"/>
          <p:nvPr/>
        </p:nvSpPr>
        <p:spPr>
          <a:xfrm>
            <a:off x="7487816" y="5013176"/>
            <a:ext cx="1656184" cy="369332"/>
          </a:xfrm>
          <a:prstGeom prst="rect">
            <a:avLst/>
          </a:prstGeom>
          <a:noFill/>
        </p:spPr>
        <p:txBody>
          <a:bodyPr wrap="square" rtlCol="0">
            <a:spAutoFit/>
          </a:bodyPr>
          <a:lstStyle/>
          <a:p>
            <a:r>
              <a:rPr lang="es-AR" dirty="0" smtClean="0"/>
              <a:t>tiempo</a:t>
            </a:r>
            <a:endParaRPr lang="es-AR" dirty="0"/>
          </a:p>
        </p:txBody>
      </p:sp>
      <p:sp>
        <p:nvSpPr>
          <p:cNvPr id="48" name="47 Elipse"/>
          <p:cNvSpPr/>
          <p:nvPr/>
        </p:nvSpPr>
        <p:spPr>
          <a:xfrm>
            <a:off x="827584" y="5085184"/>
            <a:ext cx="288032" cy="21602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0</a:t>
            </a:r>
            <a:endParaRPr lang="es-AR" dirty="0"/>
          </a:p>
        </p:txBody>
      </p:sp>
      <p:sp>
        <p:nvSpPr>
          <p:cNvPr id="50" name="49 Rectángulo redondeado"/>
          <p:cNvSpPr/>
          <p:nvPr/>
        </p:nvSpPr>
        <p:spPr>
          <a:xfrm>
            <a:off x="395536" y="3573016"/>
            <a:ext cx="1440160" cy="115212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AR" dirty="0" smtClean="0"/>
              <a:t>Inicia el Proceso Productivo</a:t>
            </a:r>
            <a:endParaRPr lang="es-AR" dirty="0"/>
          </a:p>
        </p:txBody>
      </p:sp>
      <p:sp>
        <p:nvSpPr>
          <p:cNvPr id="51" name="50 Rectángulo redondeado"/>
          <p:cNvSpPr/>
          <p:nvPr/>
        </p:nvSpPr>
        <p:spPr>
          <a:xfrm>
            <a:off x="3203848" y="3501008"/>
            <a:ext cx="1440160" cy="12241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dirty="0" smtClean="0"/>
              <a:t>Fin de  PP= Productos Terminados</a:t>
            </a:r>
            <a:endParaRPr lang="es-AR" dirty="0"/>
          </a:p>
        </p:txBody>
      </p:sp>
      <p:sp>
        <p:nvSpPr>
          <p:cNvPr id="52" name="51 Elipse"/>
          <p:cNvSpPr/>
          <p:nvPr/>
        </p:nvSpPr>
        <p:spPr>
          <a:xfrm>
            <a:off x="3635896" y="5085184"/>
            <a:ext cx="648072" cy="28803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AR" dirty="0" smtClean="0"/>
              <a:t>20</a:t>
            </a:r>
            <a:endParaRPr lang="es-AR" dirty="0"/>
          </a:p>
        </p:txBody>
      </p:sp>
      <p:cxnSp>
        <p:nvCxnSpPr>
          <p:cNvPr id="54" name="53 Conector recto"/>
          <p:cNvCxnSpPr/>
          <p:nvPr/>
        </p:nvCxnSpPr>
        <p:spPr>
          <a:xfrm>
            <a:off x="3923928" y="486916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55" name="54 Cerrar llave"/>
          <p:cNvSpPr/>
          <p:nvPr/>
        </p:nvSpPr>
        <p:spPr>
          <a:xfrm rot="16200000">
            <a:off x="2261636" y="1346876"/>
            <a:ext cx="576064" cy="315613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AR"/>
          </a:p>
        </p:txBody>
      </p:sp>
      <p:sp>
        <p:nvSpPr>
          <p:cNvPr id="56" name="55 Rectángulo redondeado"/>
          <p:cNvSpPr/>
          <p:nvPr/>
        </p:nvSpPr>
        <p:spPr>
          <a:xfrm>
            <a:off x="755576" y="1628800"/>
            <a:ext cx="8640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MP</a:t>
            </a:r>
          </a:p>
          <a:p>
            <a:pPr algn="ctr"/>
            <a:r>
              <a:rPr lang="es-AR" dirty="0" smtClean="0"/>
              <a:t>+MO+CF</a:t>
            </a:r>
            <a:endParaRPr lang="es-AR" dirty="0"/>
          </a:p>
        </p:txBody>
      </p:sp>
      <p:cxnSp>
        <p:nvCxnSpPr>
          <p:cNvPr id="58" name="57 Conector recto de flecha"/>
          <p:cNvCxnSpPr>
            <a:stCxn id="56" idx="3"/>
            <a:endCxn id="59" idx="1"/>
          </p:cNvCxnSpPr>
          <p:nvPr/>
        </p:nvCxnSpPr>
        <p:spPr>
          <a:xfrm>
            <a:off x="1619672" y="2132856"/>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58 Rectángulo redondeado"/>
          <p:cNvSpPr/>
          <p:nvPr/>
        </p:nvSpPr>
        <p:spPr>
          <a:xfrm>
            <a:off x="2195736" y="1628800"/>
            <a:ext cx="8640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PP</a:t>
            </a:r>
            <a:endParaRPr lang="es-AR" dirty="0"/>
          </a:p>
        </p:txBody>
      </p:sp>
      <p:sp>
        <p:nvSpPr>
          <p:cNvPr id="61" name="60 Rectángulo redondeado"/>
          <p:cNvSpPr/>
          <p:nvPr/>
        </p:nvSpPr>
        <p:spPr>
          <a:xfrm>
            <a:off x="3563888" y="1628800"/>
            <a:ext cx="864096" cy="1008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PT</a:t>
            </a:r>
            <a:endParaRPr lang="es-AR" dirty="0"/>
          </a:p>
        </p:txBody>
      </p:sp>
      <p:cxnSp>
        <p:nvCxnSpPr>
          <p:cNvPr id="62" name="61 Conector recto de flecha"/>
          <p:cNvCxnSpPr>
            <a:stCxn id="59" idx="3"/>
            <a:endCxn id="61" idx="1"/>
          </p:cNvCxnSpPr>
          <p:nvPr/>
        </p:nvCxnSpPr>
        <p:spPr>
          <a:xfrm>
            <a:off x="3059832" y="2132856"/>
            <a:ext cx="5040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65 Rectángulo redondeado"/>
          <p:cNvSpPr/>
          <p:nvPr/>
        </p:nvSpPr>
        <p:spPr>
          <a:xfrm>
            <a:off x="1115616" y="3068960"/>
            <a:ext cx="2880320"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AR" b="1" dirty="0" smtClean="0">
                <a:solidFill>
                  <a:srgbClr val="FF0000"/>
                </a:solidFill>
              </a:rPr>
              <a:t>20 días Proceso Productivo</a:t>
            </a:r>
            <a:endParaRPr lang="es-AR" b="1" dirty="0">
              <a:solidFill>
                <a:srgbClr val="FF0000"/>
              </a:solidFill>
            </a:endParaRPr>
          </a:p>
        </p:txBody>
      </p:sp>
      <p:sp>
        <p:nvSpPr>
          <p:cNvPr id="67" name="66 CuadroTexto"/>
          <p:cNvSpPr txBox="1"/>
          <p:nvPr/>
        </p:nvSpPr>
        <p:spPr>
          <a:xfrm>
            <a:off x="3995936" y="2996952"/>
            <a:ext cx="648072" cy="523220"/>
          </a:xfrm>
          <a:prstGeom prst="rect">
            <a:avLst/>
          </a:prstGeom>
          <a:noFill/>
        </p:spPr>
        <p:txBody>
          <a:bodyPr wrap="square" rtlCol="0">
            <a:spAutoFit/>
          </a:bodyPr>
          <a:lstStyle/>
          <a:p>
            <a:r>
              <a:rPr lang="es-AR" sz="2800" b="1" dirty="0" smtClean="0">
                <a:solidFill>
                  <a:srgbClr val="FF0000"/>
                </a:solidFill>
              </a:rPr>
              <a:t>+</a:t>
            </a:r>
            <a:endParaRPr lang="es-AR" sz="2800" b="1" dirty="0">
              <a:solidFill>
                <a:srgbClr val="FF0000"/>
              </a:solidFill>
            </a:endParaRPr>
          </a:p>
        </p:txBody>
      </p:sp>
      <p:sp>
        <p:nvSpPr>
          <p:cNvPr id="68" name="67 Rectángulo redondeado"/>
          <p:cNvSpPr/>
          <p:nvPr/>
        </p:nvSpPr>
        <p:spPr>
          <a:xfrm>
            <a:off x="4932040" y="3645024"/>
            <a:ext cx="1008112" cy="108012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Venta de PT</a:t>
            </a:r>
            <a:endParaRPr lang="es-AR" dirty="0"/>
          </a:p>
        </p:txBody>
      </p:sp>
      <p:sp>
        <p:nvSpPr>
          <p:cNvPr id="69" name="68 Elipse"/>
          <p:cNvSpPr/>
          <p:nvPr/>
        </p:nvSpPr>
        <p:spPr>
          <a:xfrm>
            <a:off x="5148064" y="5085184"/>
            <a:ext cx="648072" cy="28803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AR" dirty="0" smtClean="0"/>
              <a:t>30</a:t>
            </a:r>
            <a:endParaRPr lang="es-AR" dirty="0"/>
          </a:p>
        </p:txBody>
      </p:sp>
      <p:cxnSp>
        <p:nvCxnSpPr>
          <p:cNvPr id="70" name="69 Conector recto"/>
          <p:cNvCxnSpPr/>
          <p:nvPr/>
        </p:nvCxnSpPr>
        <p:spPr>
          <a:xfrm>
            <a:off x="5436096" y="486916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71" name="70 Rectángulo redondeado"/>
          <p:cNvSpPr/>
          <p:nvPr/>
        </p:nvSpPr>
        <p:spPr>
          <a:xfrm>
            <a:off x="4283968" y="3068960"/>
            <a:ext cx="1512168"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AR" b="1" dirty="0" smtClean="0">
                <a:solidFill>
                  <a:srgbClr val="FF0000"/>
                </a:solidFill>
              </a:rPr>
              <a:t>10 días Stock</a:t>
            </a:r>
            <a:endParaRPr lang="es-AR" b="1" dirty="0">
              <a:solidFill>
                <a:srgbClr val="FF0000"/>
              </a:solidFill>
            </a:endParaRPr>
          </a:p>
        </p:txBody>
      </p:sp>
      <p:sp>
        <p:nvSpPr>
          <p:cNvPr id="72" name="71 Rectángulo redondeado"/>
          <p:cNvSpPr/>
          <p:nvPr/>
        </p:nvSpPr>
        <p:spPr>
          <a:xfrm>
            <a:off x="6228184" y="3573016"/>
            <a:ext cx="1224136" cy="11521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Cobranza de </a:t>
            </a:r>
            <a:r>
              <a:rPr lang="es-AR" dirty="0" err="1" smtClean="0"/>
              <a:t>Vta</a:t>
            </a:r>
            <a:endParaRPr lang="es-AR" dirty="0"/>
          </a:p>
        </p:txBody>
      </p:sp>
      <p:sp>
        <p:nvSpPr>
          <p:cNvPr id="73" name="72 Elipse"/>
          <p:cNvSpPr/>
          <p:nvPr/>
        </p:nvSpPr>
        <p:spPr>
          <a:xfrm>
            <a:off x="6588224" y="5085184"/>
            <a:ext cx="648072" cy="28803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42</a:t>
            </a:r>
            <a:endParaRPr lang="es-AR" dirty="0"/>
          </a:p>
        </p:txBody>
      </p:sp>
      <p:cxnSp>
        <p:nvCxnSpPr>
          <p:cNvPr id="74" name="73 Conector recto"/>
          <p:cNvCxnSpPr/>
          <p:nvPr/>
        </p:nvCxnSpPr>
        <p:spPr>
          <a:xfrm>
            <a:off x="6876256" y="4869160"/>
            <a:ext cx="0" cy="216024"/>
          </a:xfrm>
          <a:prstGeom prst="line">
            <a:avLst/>
          </a:prstGeom>
        </p:spPr>
        <p:style>
          <a:lnRef idx="1">
            <a:schemeClr val="accent1"/>
          </a:lnRef>
          <a:fillRef idx="0">
            <a:schemeClr val="accent1"/>
          </a:fillRef>
          <a:effectRef idx="0">
            <a:schemeClr val="accent1"/>
          </a:effectRef>
          <a:fontRef idx="minor">
            <a:schemeClr val="tx1"/>
          </a:fontRef>
        </p:style>
      </p:cxnSp>
      <p:sp>
        <p:nvSpPr>
          <p:cNvPr id="75" name="74 CuadroTexto"/>
          <p:cNvSpPr txBox="1"/>
          <p:nvPr/>
        </p:nvSpPr>
        <p:spPr>
          <a:xfrm>
            <a:off x="5796136" y="2996952"/>
            <a:ext cx="648072" cy="523220"/>
          </a:xfrm>
          <a:prstGeom prst="rect">
            <a:avLst/>
          </a:prstGeom>
          <a:noFill/>
        </p:spPr>
        <p:txBody>
          <a:bodyPr wrap="square" rtlCol="0">
            <a:spAutoFit/>
          </a:bodyPr>
          <a:lstStyle/>
          <a:p>
            <a:r>
              <a:rPr lang="es-AR" sz="2800" b="1" dirty="0" smtClean="0">
                <a:solidFill>
                  <a:srgbClr val="FF0000"/>
                </a:solidFill>
              </a:rPr>
              <a:t>+</a:t>
            </a:r>
            <a:endParaRPr lang="es-AR" sz="2800" b="1" dirty="0">
              <a:solidFill>
                <a:srgbClr val="FF0000"/>
              </a:solidFill>
            </a:endParaRPr>
          </a:p>
        </p:txBody>
      </p:sp>
      <p:sp>
        <p:nvSpPr>
          <p:cNvPr id="76" name="75 Rectángulo redondeado"/>
          <p:cNvSpPr/>
          <p:nvPr/>
        </p:nvSpPr>
        <p:spPr>
          <a:xfrm>
            <a:off x="6084168" y="3068960"/>
            <a:ext cx="1728192"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s-AR" b="1" dirty="0" smtClean="0">
                <a:solidFill>
                  <a:srgbClr val="FF0000"/>
                </a:solidFill>
              </a:rPr>
              <a:t>12 días  Crédito</a:t>
            </a:r>
            <a:endParaRPr lang="es-AR" b="1" dirty="0">
              <a:solidFill>
                <a:srgbClr val="FF0000"/>
              </a:solidFill>
            </a:endParaRPr>
          </a:p>
        </p:txBody>
      </p:sp>
      <p:sp>
        <p:nvSpPr>
          <p:cNvPr id="77" name="76 Cerrar llave"/>
          <p:cNvSpPr/>
          <p:nvPr/>
        </p:nvSpPr>
        <p:spPr>
          <a:xfrm rot="5400000">
            <a:off x="3851920" y="2636912"/>
            <a:ext cx="432048" cy="6048672"/>
          </a:xfrm>
          <a:prstGeom prst="rightBrace">
            <a:avLst>
              <a:gd name="adj1" fmla="val 8333"/>
              <a:gd name="adj2" fmla="val 497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8" name="77 CuadroTexto"/>
          <p:cNvSpPr txBox="1"/>
          <p:nvPr/>
        </p:nvSpPr>
        <p:spPr>
          <a:xfrm>
            <a:off x="395536" y="5805264"/>
            <a:ext cx="7776864" cy="369332"/>
          </a:xfrm>
          <a:prstGeom prst="rect">
            <a:avLst/>
          </a:prstGeom>
          <a:noFill/>
        </p:spPr>
        <p:txBody>
          <a:bodyPr wrap="square" rtlCol="0">
            <a:spAutoFit/>
          </a:bodyPr>
          <a:lstStyle/>
          <a:p>
            <a:r>
              <a:rPr lang="es-AR" b="1" dirty="0" smtClean="0"/>
              <a:t>TOTAL 42 DIAS DESDE QUE COMENZÓ LA PRODUCCIÓN HASTA QUE SE COBRÓ</a:t>
            </a:r>
            <a:endParaRPr lang="es-AR" b="1" dirty="0"/>
          </a:p>
        </p:txBody>
      </p:sp>
    </p:spTree>
    <p:extLst>
      <p:ext uri="{BB962C8B-B14F-4D97-AF65-F5344CB8AC3E}">
        <p14:creationId xmlns:p14="http://schemas.microsoft.com/office/powerpoint/2010/main" val="418862072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4</a:t>
            </a:fld>
            <a:endParaRPr lang="es-AR" dirty="0"/>
          </a:p>
        </p:txBody>
      </p:sp>
      <p:sp>
        <p:nvSpPr>
          <p:cNvPr id="10" name="1 Título"/>
          <p:cNvSpPr txBox="1">
            <a:spLocks/>
          </p:cNvSpPr>
          <p:nvPr/>
        </p:nvSpPr>
        <p:spPr>
          <a:xfrm>
            <a:off x="395536" y="40466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ETAPAS DE LA PRODUCCIÓN</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10 Rectángulo redondeado"/>
          <p:cNvSpPr/>
          <p:nvPr/>
        </p:nvSpPr>
        <p:spPr>
          <a:xfrm>
            <a:off x="1763688" y="1412776"/>
            <a:ext cx="5616624" cy="115212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MATERIAS PRIMAS  (CONSUMO)  </a:t>
            </a:r>
            <a:endParaRPr lang="es-AR" dirty="0" smtClean="0">
              <a:solidFill>
                <a:srgbClr val="FF0000"/>
              </a:solidFill>
            </a:endParaRPr>
          </a:p>
          <a:p>
            <a:pPr algn="ctr"/>
            <a:r>
              <a:rPr lang="es-AR" dirty="0" smtClean="0"/>
              <a:t>MANO DE OBRA </a:t>
            </a:r>
            <a:endParaRPr lang="es-AR" dirty="0" smtClean="0">
              <a:solidFill>
                <a:srgbClr val="FF0000"/>
              </a:solidFill>
            </a:endParaRPr>
          </a:p>
          <a:p>
            <a:pPr algn="ctr"/>
            <a:r>
              <a:rPr lang="es-AR" dirty="0" smtClean="0"/>
              <a:t>GASTOS GENERALES DE FABRICACIÓN (carga fabril) </a:t>
            </a:r>
            <a:endParaRPr lang="es-AR" sz="1400" dirty="0">
              <a:solidFill>
                <a:srgbClr val="FF0000"/>
              </a:solidFill>
            </a:endParaRPr>
          </a:p>
        </p:txBody>
      </p:sp>
      <p:sp>
        <p:nvSpPr>
          <p:cNvPr id="13" name="12 Flecha abajo"/>
          <p:cNvSpPr/>
          <p:nvPr/>
        </p:nvSpPr>
        <p:spPr>
          <a:xfrm>
            <a:off x="4355976" y="2636912"/>
            <a:ext cx="57606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13 Rectángulo redondeado"/>
          <p:cNvSpPr/>
          <p:nvPr/>
        </p:nvSpPr>
        <p:spPr>
          <a:xfrm>
            <a:off x="1835696" y="2996952"/>
            <a:ext cx="561662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PRODUCTOS EN PROCESO </a:t>
            </a:r>
            <a:endParaRPr lang="es-AR" dirty="0" smtClean="0">
              <a:solidFill>
                <a:srgbClr val="FF0000"/>
              </a:solidFill>
            </a:endParaRPr>
          </a:p>
        </p:txBody>
      </p:sp>
      <p:sp>
        <p:nvSpPr>
          <p:cNvPr id="15" name="14 Flecha abajo"/>
          <p:cNvSpPr/>
          <p:nvPr/>
        </p:nvSpPr>
        <p:spPr>
          <a:xfrm>
            <a:off x="4355976" y="3573016"/>
            <a:ext cx="57606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15 Rectángulo redondeado"/>
          <p:cNvSpPr/>
          <p:nvPr/>
        </p:nvSpPr>
        <p:spPr>
          <a:xfrm>
            <a:off x="1835696" y="3933056"/>
            <a:ext cx="561662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PRODUCTOS TERMINADOS  </a:t>
            </a:r>
            <a:endParaRPr lang="es-AR" dirty="0" smtClean="0">
              <a:solidFill>
                <a:srgbClr val="FF0000"/>
              </a:solidFill>
            </a:endParaRPr>
          </a:p>
        </p:txBody>
      </p:sp>
      <p:sp>
        <p:nvSpPr>
          <p:cNvPr id="17" name="16 Flecha abajo"/>
          <p:cNvSpPr/>
          <p:nvPr/>
        </p:nvSpPr>
        <p:spPr>
          <a:xfrm>
            <a:off x="4355976" y="4509120"/>
            <a:ext cx="576064"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17 Rectángulo redondeado"/>
          <p:cNvSpPr/>
          <p:nvPr/>
        </p:nvSpPr>
        <p:spPr>
          <a:xfrm>
            <a:off x="1835696" y="4869160"/>
            <a:ext cx="561662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AR" dirty="0" smtClean="0"/>
              <a:t>COSTO DE PRODUCTO VENDIDO </a:t>
            </a:r>
            <a:endParaRPr lang="es-AR" dirty="0" smtClean="0">
              <a:solidFill>
                <a:srgbClr val="FF0000"/>
              </a:solidFill>
            </a:endParaRPr>
          </a:p>
        </p:txBody>
      </p:sp>
      <p:sp>
        <p:nvSpPr>
          <p:cNvPr id="19" name="18 CuadroTexto"/>
          <p:cNvSpPr txBox="1"/>
          <p:nvPr/>
        </p:nvSpPr>
        <p:spPr>
          <a:xfrm>
            <a:off x="683568" y="3140968"/>
            <a:ext cx="1440160" cy="369332"/>
          </a:xfrm>
          <a:prstGeom prst="rect">
            <a:avLst/>
          </a:prstGeom>
          <a:noFill/>
        </p:spPr>
        <p:txBody>
          <a:bodyPr wrap="square" rtlCol="0">
            <a:spAutoFit/>
          </a:bodyPr>
          <a:lstStyle/>
          <a:p>
            <a:r>
              <a:rPr lang="es-AR" dirty="0" smtClean="0"/>
              <a:t>Stock de:</a:t>
            </a:r>
            <a:endParaRPr lang="es-AR" dirty="0"/>
          </a:p>
        </p:txBody>
      </p:sp>
      <p:sp>
        <p:nvSpPr>
          <p:cNvPr id="22" name="21 CuadroTexto"/>
          <p:cNvSpPr txBox="1"/>
          <p:nvPr/>
        </p:nvSpPr>
        <p:spPr>
          <a:xfrm>
            <a:off x="611560" y="4005064"/>
            <a:ext cx="1440160" cy="369332"/>
          </a:xfrm>
          <a:prstGeom prst="rect">
            <a:avLst/>
          </a:prstGeom>
          <a:noFill/>
        </p:spPr>
        <p:txBody>
          <a:bodyPr wrap="square" rtlCol="0">
            <a:spAutoFit/>
          </a:bodyPr>
          <a:lstStyle/>
          <a:p>
            <a:r>
              <a:rPr lang="es-AR" dirty="0" smtClean="0"/>
              <a:t>Stock de:</a:t>
            </a:r>
            <a:endParaRPr lang="es-AR" dirty="0"/>
          </a:p>
        </p:txBody>
      </p:sp>
    </p:spTree>
    <p:extLst>
      <p:ext uri="{BB962C8B-B14F-4D97-AF65-F5344CB8AC3E}">
        <p14:creationId xmlns:p14="http://schemas.microsoft.com/office/powerpoint/2010/main" val="41886207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5</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SISTEMA DE COSTEO DEL PROCESO PRODUCTIVO</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solidFill>
                <a:effectLst/>
                <a:uLnTx/>
                <a:uFillTx/>
                <a:latin typeface="+mj-lt"/>
                <a:ea typeface="+mj-ea"/>
                <a:cs typeface="+mj-cs"/>
              </a:rPr>
              <a:t>(sin inventario permanente)</a:t>
            </a:r>
          </a:p>
        </p:txBody>
      </p:sp>
      <p:sp>
        <p:nvSpPr>
          <p:cNvPr id="14" name="13 CuadroTexto"/>
          <p:cNvSpPr txBox="1"/>
          <p:nvPr/>
        </p:nvSpPr>
        <p:spPr>
          <a:xfrm>
            <a:off x="971600" y="2492896"/>
            <a:ext cx="6768752" cy="923330"/>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dirty="0" smtClean="0"/>
          </a:p>
          <a:p>
            <a:endParaRPr lang="es-AR" dirty="0"/>
          </a:p>
        </p:txBody>
      </p:sp>
      <p:sp>
        <p:nvSpPr>
          <p:cNvPr id="11" name="10 Rectángulo redondeado"/>
          <p:cNvSpPr/>
          <p:nvPr/>
        </p:nvSpPr>
        <p:spPr>
          <a:xfrm>
            <a:off x="755576" y="1916831"/>
            <a:ext cx="7776864" cy="7971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sz="2400" dirty="0" smtClean="0"/>
          </a:p>
          <a:p>
            <a:pPr algn="ctr"/>
            <a:r>
              <a:rPr lang="es-AR" sz="2400" b="1" dirty="0" smtClean="0"/>
              <a:t>Consumo MP = EI MP + COMPRAS MP + RT MP – EF MP</a:t>
            </a:r>
          </a:p>
          <a:p>
            <a:pPr algn="ctr"/>
            <a:endParaRPr lang="es-AR" sz="2400" dirty="0"/>
          </a:p>
        </p:txBody>
      </p:sp>
      <p:sp>
        <p:nvSpPr>
          <p:cNvPr id="12" name="10 Rectángulo redondeado"/>
          <p:cNvSpPr/>
          <p:nvPr/>
        </p:nvSpPr>
        <p:spPr>
          <a:xfrm>
            <a:off x="755576" y="2953361"/>
            <a:ext cx="7776864" cy="88339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AR" sz="2400" dirty="0" smtClean="0"/>
          </a:p>
          <a:p>
            <a:pPr algn="ctr"/>
            <a:r>
              <a:rPr lang="es-AR" sz="2000" b="1" dirty="0" smtClean="0"/>
              <a:t>Producción = EI PP + (Consumo MP + MO + CF) + RT PP- EF PP </a:t>
            </a:r>
          </a:p>
          <a:p>
            <a:pPr algn="ctr"/>
            <a:endParaRPr lang="es-AR" sz="2400" b="1" dirty="0"/>
          </a:p>
        </p:txBody>
      </p:sp>
      <p:sp>
        <p:nvSpPr>
          <p:cNvPr id="13" name="10 Rectángulo redondeado"/>
          <p:cNvSpPr/>
          <p:nvPr/>
        </p:nvSpPr>
        <p:spPr>
          <a:xfrm>
            <a:off x="776264" y="4071988"/>
            <a:ext cx="7756176" cy="797172"/>
          </a:xfrm>
          <a:prstGeom prst="roundRect">
            <a:avLst>
              <a:gd name="adj" fmla="val 38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AR" sz="2400" dirty="0" smtClean="0"/>
          </a:p>
          <a:p>
            <a:pPr algn="ctr"/>
            <a:r>
              <a:rPr lang="es-AR" sz="2400" b="1" dirty="0" smtClean="0"/>
              <a:t>CVPT = EI PT + Producción + RT PT – EF PT</a:t>
            </a:r>
          </a:p>
          <a:p>
            <a:pPr algn="ctr"/>
            <a:endParaRPr lang="es-AR" sz="2400" dirty="0"/>
          </a:p>
        </p:txBody>
      </p:sp>
      <p:cxnSp>
        <p:nvCxnSpPr>
          <p:cNvPr id="3" name="Conector recto de flecha 2"/>
          <p:cNvCxnSpPr/>
          <p:nvPr/>
        </p:nvCxnSpPr>
        <p:spPr>
          <a:xfrm>
            <a:off x="2123728" y="2492896"/>
            <a:ext cx="2088232"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2339752" y="3555157"/>
            <a:ext cx="2052228" cy="65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162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27584" y="764704"/>
            <a:ext cx="7704856" cy="792088"/>
          </a:xfrm>
        </p:spPr>
        <p:txBody>
          <a:bodyPr>
            <a:normAutofit/>
          </a:bodyPr>
          <a:lstStyle/>
          <a:p>
            <a:pPr algn="ctr">
              <a:buNone/>
            </a:pPr>
            <a:r>
              <a:rPr lang="es-AR" sz="3600" b="1" dirty="0" smtClean="0"/>
              <a:t>Ejercitación 1</a:t>
            </a:r>
            <a:endParaRPr lang="es-AR" sz="3600" b="1" dirty="0"/>
          </a:p>
        </p:txBody>
      </p:sp>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6</a:t>
            </a:fld>
            <a:endParaRPr lang="es-AR" dirty="0"/>
          </a:p>
        </p:txBody>
      </p:sp>
      <p:sp>
        <p:nvSpPr>
          <p:cNvPr id="9" name="TextBox 8"/>
          <p:cNvSpPr txBox="1"/>
          <p:nvPr/>
        </p:nvSpPr>
        <p:spPr>
          <a:xfrm>
            <a:off x="539552" y="1340768"/>
            <a:ext cx="8280920" cy="5109091"/>
          </a:xfrm>
          <a:prstGeom prst="rect">
            <a:avLst/>
          </a:prstGeom>
          <a:noFill/>
        </p:spPr>
        <p:txBody>
          <a:bodyPr wrap="square" rtlCol="0">
            <a:spAutoFit/>
          </a:bodyPr>
          <a:lstStyle/>
          <a:p>
            <a:pPr algn="just"/>
            <a:r>
              <a:rPr lang="es-AR" sz="1600" dirty="0" smtClean="0"/>
              <a:t>La empresa </a:t>
            </a:r>
            <a:r>
              <a:rPr lang="es-AR" sz="1600" dirty="0" err="1" smtClean="0"/>
              <a:t>Willy</a:t>
            </a:r>
            <a:r>
              <a:rPr lang="es-AR" sz="1600" dirty="0" smtClean="0"/>
              <a:t> </a:t>
            </a:r>
            <a:r>
              <a:rPr lang="es-AR" sz="1600" dirty="0" err="1" smtClean="0"/>
              <a:t>Wonka</a:t>
            </a:r>
            <a:r>
              <a:rPr lang="es-AR" sz="1600" dirty="0" smtClean="0"/>
              <a:t> SA se dedica a la fabricación de chocolates.  El saldo de materias primas al 31/07/20X4 era de $9.500.  El 1/08/20X4 realizó una compra de materias primas adicional de $85.500 + IVA, en cuenta corriente comercial.  </a:t>
            </a:r>
          </a:p>
          <a:p>
            <a:pPr algn="just"/>
            <a:r>
              <a:rPr lang="es-AR" sz="1600" dirty="0" smtClean="0"/>
              <a:t>Los gastos devengados durante el mes de agosto fueron:  Sueldos 35.000, de los cuales el 80% corresponde a fabricación y el resto a administración.  Las cargas sociales son del 20% y las retenciones del  15% (</a:t>
            </a:r>
            <a:r>
              <a:rPr lang="es-AR" sz="1600" smtClean="0"/>
              <a:t>no considerar el SAC).</a:t>
            </a:r>
            <a:endParaRPr lang="es-AR" sz="1600" dirty="0" smtClean="0"/>
          </a:p>
          <a:p>
            <a:pPr algn="just"/>
            <a:r>
              <a:rPr lang="es-AR" sz="1600" dirty="0" smtClean="0"/>
              <a:t>La factura de electricidad del medidor de la fábrica recibida el 31/08/2014 asciende a $5.500 + IVA.  El seguro de la fábrica es de $800 mensuales + IVA (al 31/08/2014 aún no se había recibido la factura correspondiente).   </a:t>
            </a:r>
          </a:p>
          <a:p>
            <a:pPr algn="just"/>
            <a:r>
              <a:rPr lang="es-AR" sz="1600" dirty="0" smtClean="0"/>
              <a:t>Las máquinas de la fábrica están valuadas a $150.000 y se amortizan linealmente, sin valor de recupero, con una vida útil estimada en 10 años.</a:t>
            </a:r>
          </a:p>
          <a:p>
            <a:pPr algn="just"/>
            <a:r>
              <a:rPr lang="es-AR" sz="1600" dirty="0" smtClean="0"/>
              <a:t>Durante el mes de agosto, el 80% de las materias primas habían entrado en producción y al 31/08/2014 la existencia final de los productos en proceso era de $ 39.270.  No habían productos en proceso  ni productos terminados al inicio del mes.</a:t>
            </a:r>
          </a:p>
          <a:p>
            <a:pPr algn="just"/>
            <a:r>
              <a:rPr lang="es-AR" sz="1600" dirty="0" smtClean="0"/>
              <a:t>Durante el mes se vendió en cuenta corriente comercial, el 60% de los productos terminados, por un total de $185.000 + IVA.  La existencia final de productos terminados al 31/8/X4 ascendía a $ 31.152.</a:t>
            </a:r>
          </a:p>
          <a:p>
            <a:pPr algn="just"/>
            <a:r>
              <a:rPr lang="es-AR" b="1" i="1" dirty="0" smtClean="0"/>
              <a:t>Registre:  la compra de la materia prima, los </a:t>
            </a:r>
            <a:r>
              <a:rPr lang="es-AR" b="1" i="1" dirty="0" err="1" smtClean="0"/>
              <a:t>devengamientos</a:t>
            </a:r>
            <a:r>
              <a:rPr lang="es-AR" b="1" i="1" dirty="0" smtClean="0"/>
              <a:t> del mes, los asientos del proceso productivo y la venta de los productos terminados.</a:t>
            </a:r>
          </a:p>
          <a:p>
            <a:pPr algn="just"/>
            <a:r>
              <a:rPr lang="es-AR" b="1" i="1" dirty="0" smtClean="0"/>
              <a:t>Calcule: el margen bruto por las operaciones realizadas en agosto de 20X4</a:t>
            </a:r>
            <a:endParaRPr lang="es-AR" b="1" i="1" dirty="0"/>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7</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EJERCITACIÓN </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3" name="12 CuadroTexto"/>
          <p:cNvSpPr txBox="1"/>
          <p:nvPr/>
        </p:nvSpPr>
        <p:spPr>
          <a:xfrm>
            <a:off x="179512" y="1412776"/>
            <a:ext cx="8568952" cy="5270930"/>
          </a:xfrm>
          <a:prstGeom prst="rect">
            <a:avLst/>
          </a:prstGeom>
          <a:noFill/>
        </p:spPr>
        <p:txBody>
          <a:bodyPr wrap="square" rtlCol="0">
            <a:spAutoFit/>
          </a:bodyPr>
          <a:lstStyle/>
          <a:p>
            <a:pPr marL="342900" indent="-342900" algn="just">
              <a:lnSpc>
                <a:spcPct val="150000"/>
              </a:lnSpc>
              <a:buFont typeface="Arial" pitchFamily="34" charset="0"/>
              <a:buChar char="•"/>
            </a:pPr>
            <a:r>
              <a:rPr lang="es-AR" sz="1500" dirty="0" smtClean="0"/>
              <a:t>Usted está analizando encarar un emprendimiento. Ha diseñado un modelo muy innovador de valija que piensa que puede tener mucha aceptación en el mercado de aquéllos que deben viajar frecuentemente en avión por razones de trabajo.</a:t>
            </a:r>
          </a:p>
          <a:p>
            <a:pPr marL="342900" indent="-342900" algn="just">
              <a:lnSpc>
                <a:spcPct val="150000"/>
              </a:lnSpc>
              <a:buFont typeface="Arial" pitchFamily="34" charset="0"/>
              <a:buChar char="•"/>
            </a:pPr>
            <a:r>
              <a:rPr lang="es-AR" sz="1500" dirty="0" smtClean="0"/>
              <a:t>Ha realizado la siguiente estimación de costos:</a:t>
            </a:r>
          </a:p>
          <a:p>
            <a:pPr marL="800100" lvl="1" indent="-342900" algn="just">
              <a:lnSpc>
                <a:spcPct val="150000"/>
              </a:lnSpc>
              <a:buFont typeface="Arial" pitchFamily="34" charset="0"/>
              <a:buChar char="•"/>
            </a:pPr>
            <a:r>
              <a:rPr lang="es-AR" sz="1500" dirty="0" smtClean="0"/>
              <a:t>Materiales necesarios para elaborar cada valija: $ 960</a:t>
            </a:r>
          </a:p>
          <a:p>
            <a:pPr marL="800100" lvl="1" indent="-342900" algn="just">
              <a:lnSpc>
                <a:spcPct val="150000"/>
              </a:lnSpc>
              <a:buFont typeface="Arial" pitchFamily="34" charset="0"/>
              <a:buChar char="•"/>
            </a:pPr>
            <a:r>
              <a:rPr lang="es-AR" sz="1500" dirty="0" smtClean="0"/>
              <a:t>Mano de obra (se requiere que una persona realice ciertas tareas de armado en forma manual) : $ 180 por hora (incluido cargas sociales). Se estima que en una hora pueden armarse 3 valijas.</a:t>
            </a:r>
          </a:p>
          <a:p>
            <a:pPr marL="800100" lvl="1" indent="-342900" algn="just">
              <a:lnSpc>
                <a:spcPct val="150000"/>
              </a:lnSpc>
              <a:buFont typeface="Arial" pitchFamily="34" charset="0"/>
              <a:buChar char="•"/>
            </a:pPr>
            <a:r>
              <a:rPr lang="es-AR" sz="1500" dirty="0" smtClean="0"/>
              <a:t>Alquiler de una máquina que realiza el armado de las 6 partes que componen la valija. $ 20.000 por mes. </a:t>
            </a:r>
          </a:p>
          <a:p>
            <a:pPr marL="800100" lvl="1" indent="-342900" algn="just">
              <a:lnSpc>
                <a:spcPct val="150000"/>
              </a:lnSpc>
              <a:buFont typeface="Arial" pitchFamily="34" charset="0"/>
              <a:buChar char="•"/>
            </a:pPr>
            <a:r>
              <a:rPr lang="es-ES" sz="1500" dirty="0" smtClean="0"/>
              <a:t>Alquiler de un galpón para la fabricación: $ 130.000 por  mes.</a:t>
            </a:r>
          </a:p>
          <a:p>
            <a:pPr marL="800100" lvl="1" indent="-342900" algn="just">
              <a:lnSpc>
                <a:spcPct val="150000"/>
              </a:lnSpc>
              <a:buFont typeface="Arial" pitchFamily="34" charset="0"/>
              <a:buChar char="•"/>
            </a:pPr>
            <a:r>
              <a:rPr lang="es-ES" sz="1500" dirty="0" smtClean="0"/>
              <a:t>Servicios ( </a:t>
            </a:r>
            <a:r>
              <a:rPr lang="es-ES" sz="1500" dirty="0" err="1" smtClean="0"/>
              <a:t>energia</a:t>
            </a:r>
            <a:r>
              <a:rPr lang="es-ES" sz="1500" dirty="0" smtClean="0"/>
              <a:t> eléctrica, agua y teléfono): $  3.300 por mes</a:t>
            </a:r>
            <a:endParaRPr lang="es-AR" sz="1500" dirty="0" smtClean="0"/>
          </a:p>
          <a:p>
            <a:pPr marL="342900" indent="-342900" algn="just">
              <a:lnSpc>
                <a:spcPct val="150000"/>
              </a:lnSpc>
              <a:buFont typeface="Arial" pitchFamily="34" charset="0"/>
              <a:buChar char="•"/>
            </a:pPr>
            <a:r>
              <a:rPr lang="es-AR" sz="1500" dirty="0" smtClean="0"/>
              <a:t> De acuerdo a un estudio de mercado que hizo usted mismo, estima que podría producir y vender hasta 1000 valijas por mes a un precio de $ 1750  por valija.</a:t>
            </a:r>
          </a:p>
          <a:p>
            <a:pPr algn="just">
              <a:lnSpc>
                <a:spcPct val="150000"/>
              </a:lnSpc>
            </a:pPr>
            <a:r>
              <a:rPr lang="es-ES" sz="1500" b="1" dirty="0" smtClean="0"/>
              <a:t>SE PIDE: Calcule cuántas valijas debería vender por mes para estar en el punto de equilibrio</a:t>
            </a:r>
            <a:endParaRPr lang="es-AR" sz="1500" b="1" dirty="0" smtClean="0"/>
          </a:p>
          <a:p>
            <a:pPr marL="342900" indent="-342900" algn="just">
              <a:lnSpc>
                <a:spcPct val="150000"/>
              </a:lnSpc>
              <a:buFont typeface="Arial" pitchFamily="34" charset="0"/>
              <a:buChar char="•"/>
            </a:pPr>
            <a:endParaRPr lang="es-AR" sz="1600" dirty="0"/>
          </a:p>
        </p:txBody>
      </p:sp>
    </p:spTree>
    <p:extLst>
      <p:ext uri="{BB962C8B-B14F-4D97-AF65-F5344CB8AC3E}">
        <p14:creationId xmlns:p14="http://schemas.microsoft.com/office/powerpoint/2010/main" val="939196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8</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noProof="0" dirty="0" smtClean="0">
                <a:latin typeface="+mj-lt"/>
                <a:ea typeface="+mj-ea"/>
                <a:cs typeface="+mj-cs"/>
              </a:rPr>
              <a:t>PUNTO DE EQUILIBRIO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1" name="1 Título"/>
          <p:cNvSpPr txBox="1">
            <a:spLocks/>
          </p:cNvSpPr>
          <p:nvPr/>
        </p:nvSpPr>
        <p:spPr>
          <a:xfrm>
            <a:off x="467544" y="1556792"/>
            <a:ext cx="8229600" cy="468052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251520" y="1340768"/>
            <a:ext cx="8580172" cy="4755669"/>
          </a:xfrm>
          <a:prstGeom prst="rect">
            <a:avLst/>
          </a:prstGeom>
          <a:noFill/>
          <a:ln w="9525">
            <a:noFill/>
            <a:miter lim="800000"/>
            <a:headEnd/>
            <a:tailEnd/>
          </a:ln>
          <a:effectLst/>
        </p:spPr>
      </p:pic>
    </p:spTree>
    <p:extLst>
      <p:ext uri="{BB962C8B-B14F-4D97-AF65-F5344CB8AC3E}">
        <p14:creationId xmlns:p14="http://schemas.microsoft.com/office/powerpoint/2010/main" val="1627931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9</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ALGUNOS CONCEPTOS IMPORTANTES </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4" name="13 CuadroTexto"/>
          <p:cNvSpPr txBox="1"/>
          <p:nvPr/>
        </p:nvSpPr>
        <p:spPr>
          <a:xfrm>
            <a:off x="899592" y="1196752"/>
            <a:ext cx="7632848" cy="1785104"/>
          </a:xfrm>
          <a:prstGeom prst="rect">
            <a:avLst/>
          </a:prstGeom>
          <a:noFill/>
        </p:spPr>
        <p:txBody>
          <a:bodyPr wrap="square" rtlCol="0">
            <a:spAutoFit/>
          </a:bodyPr>
          <a:lstStyle/>
          <a:p>
            <a:pPr marL="342900" indent="-342900"/>
            <a:endParaRPr lang="es-AR" dirty="0" smtClean="0"/>
          </a:p>
          <a:p>
            <a:pPr marL="342900" indent="-342900">
              <a:buFont typeface="+mj-lt"/>
              <a:buAutoNum type="arabicPeriod"/>
            </a:pPr>
            <a:endParaRPr lang="es-AR" sz="2000" dirty="0" smtClean="0"/>
          </a:p>
          <a:p>
            <a:pPr marL="342900" indent="-342900">
              <a:buFont typeface="+mj-lt"/>
              <a:buAutoNum type="arabicPeriod"/>
            </a:pPr>
            <a:endParaRPr lang="es-AR" dirty="0" smtClean="0"/>
          </a:p>
          <a:p>
            <a:pPr marL="342900" indent="-342900">
              <a:buFont typeface="+mj-lt"/>
              <a:buAutoNum type="arabicPeriod"/>
            </a:pPr>
            <a:endParaRPr lang="es-AR" dirty="0" smtClean="0"/>
          </a:p>
          <a:p>
            <a:pPr marL="342900" indent="-342900">
              <a:buFont typeface="+mj-lt"/>
              <a:buAutoNum type="arabicPeriod"/>
            </a:pPr>
            <a:endParaRPr lang="es-AR" dirty="0" smtClean="0"/>
          </a:p>
          <a:p>
            <a:endParaRPr lang="es-AR" dirty="0"/>
          </a:p>
        </p:txBody>
      </p:sp>
      <p:sp>
        <p:nvSpPr>
          <p:cNvPr id="13" name="12 CuadroTexto"/>
          <p:cNvSpPr txBox="1"/>
          <p:nvPr/>
        </p:nvSpPr>
        <p:spPr>
          <a:xfrm>
            <a:off x="179512" y="1412776"/>
            <a:ext cx="8568952" cy="4662815"/>
          </a:xfrm>
          <a:prstGeom prst="rect">
            <a:avLst/>
          </a:prstGeom>
          <a:noFill/>
        </p:spPr>
        <p:txBody>
          <a:bodyPr wrap="square" rtlCol="0">
            <a:spAutoFit/>
          </a:bodyPr>
          <a:lstStyle/>
          <a:p>
            <a:pPr marL="342900" indent="-342900" algn="just">
              <a:lnSpc>
                <a:spcPct val="150000"/>
              </a:lnSpc>
              <a:buFont typeface="Arial" pitchFamily="34" charset="0"/>
              <a:buChar char="•"/>
            </a:pPr>
            <a:r>
              <a:rPr lang="es-AR" sz="1700" dirty="0" smtClean="0"/>
              <a:t>COSTOS VARIABLES: </a:t>
            </a:r>
            <a:r>
              <a:rPr lang="es-AR" sz="1600" dirty="0" smtClean="0"/>
              <a:t>Son aquéllos que varían directamente con el número de unidades producidas</a:t>
            </a:r>
          </a:p>
          <a:p>
            <a:pPr marL="342900" indent="-342900" algn="just">
              <a:lnSpc>
                <a:spcPct val="150000"/>
              </a:lnSpc>
              <a:buFont typeface="Arial" pitchFamily="34" charset="0"/>
              <a:buChar char="•"/>
            </a:pPr>
            <a:r>
              <a:rPr lang="es-AR" sz="1700" dirty="0" smtClean="0"/>
              <a:t>COSTOS FIJOS: </a:t>
            </a:r>
            <a:r>
              <a:rPr lang="es-AR" sz="1600" dirty="0" smtClean="0"/>
              <a:t>Son aquéllos que permanecen fijos cualquiera sea el nivel de producción (dentro de un rango limitado de producción)</a:t>
            </a:r>
          </a:p>
          <a:p>
            <a:pPr marL="342900" indent="-342900" algn="just">
              <a:lnSpc>
                <a:spcPct val="150000"/>
              </a:lnSpc>
              <a:buFont typeface="Arial" pitchFamily="34" charset="0"/>
              <a:buChar char="•"/>
            </a:pPr>
            <a:r>
              <a:rPr lang="es-AR" sz="1700" dirty="0" smtClean="0"/>
              <a:t>COSTOS SEMIFIJOS: </a:t>
            </a:r>
            <a:r>
              <a:rPr lang="es-AR" sz="1600" dirty="0" smtClean="0"/>
              <a:t>Son aquéllos que permanecen fijos frente a variaciones en el nivel de producción, hasta que la producción alcanza un nivel a partir del cual los costos se incrementan.</a:t>
            </a:r>
          </a:p>
          <a:p>
            <a:pPr marL="342900" indent="-342900" algn="just">
              <a:lnSpc>
                <a:spcPct val="150000"/>
              </a:lnSpc>
              <a:buFont typeface="Arial" pitchFamily="34" charset="0"/>
              <a:buChar char="•"/>
            </a:pPr>
            <a:r>
              <a:rPr lang="es-AR" sz="1600" dirty="0"/>
              <a:t>RANGO RELEVANTE: es el rango de niveles de producción o venta dentro de los cuales el costo variable unitario, los costos fijos y el precio de venta unitario permanecen constantes</a:t>
            </a:r>
          </a:p>
          <a:p>
            <a:pPr marL="342900" indent="-342900" algn="just">
              <a:lnSpc>
                <a:spcPct val="150000"/>
              </a:lnSpc>
              <a:buFont typeface="Arial" pitchFamily="34" charset="0"/>
              <a:buChar char="•"/>
            </a:pPr>
            <a:r>
              <a:rPr lang="es-AR" sz="1700" dirty="0" smtClean="0"/>
              <a:t>CONTRIBUCIÓN </a:t>
            </a:r>
            <a:r>
              <a:rPr lang="es-AR" sz="1700" dirty="0" smtClean="0">
                <a:solidFill>
                  <a:srgbClr val="FF0000"/>
                </a:solidFill>
              </a:rPr>
              <a:t>MARGINAL</a:t>
            </a:r>
            <a:r>
              <a:rPr lang="es-AR" sz="1700" dirty="0" smtClean="0"/>
              <a:t>: </a:t>
            </a:r>
            <a:r>
              <a:rPr lang="es-AR" sz="1600" dirty="0" smtClean="0"/>
              <a:t>es la diferencia entre el precio de venta de un producto y el costo variable incurrido para producirlo</a:t>
            </a:r>
          </a:p>
          <a:p>
            <a:pPr marL="342900" indent="-342900" algn="just">
              <a:lnSpc>
                <a:spcPct val="150000"/>
              </a:lnSpc>
              <a:buFont typeface="Arial" pitchFamily="34" charset="0"/>
              <a:buChar char="•"/>
            </a:pPr>
            <a:r>
              <a:rPr lang="es-AR" sz="1700" dirty="0" smtClean="0"/>
              <a:t>CONTRIBUCIÓN </a:t>
            </a:r>
            <a:r>
              <a:rPr lang="es-AR" sz="1700" dirty="0" smtClean="0">
                <a:solidFill>
                  <a:srgbClr val="FF0000"/>
                </a:solidFill>
              </a:rPr>
              <a:t>MARGINAL UNITARIA</a:t>
            </a:r>
            <a:r>
              <a:rPr lang="es-AR" sz="1700" dirty="0" smtClean="0"/>
              <a:t>= </a:t>
            </a:r>
            <a:r>
              <a:rPr lang="es-AR" sz="1600" dirty="0" smtClean="0"/>
              <a:t>Precio de venta unitario – costo variable por unidad</a:t>
            </a:r>
          </a:p>
          <a:p>
            <a:pPr marL="342900" indent="-342900" algn="just">
              <a:lnSpc>
                <a:spcPct val="150000"/>
              </a:lnSpc>
              <a:buFont typeface="Arial" pitchFamily="34" charset="0"/>
              <a:buChar char="•"/>
            </a:pPr>
            <a:r>
              <a:rPr lang="es-AR" sz="1700" dirty="0" smtClean="0"/>
              <a:t>PUNTO DE EQUILIBRIO: </a:t>
            </a:r>
            <a:r>
              <a:rPr lang="es-AR" sz="1600" dirty="0" smtClean="0"/>
              <a:t>es el nivel de producción y venta para el cual no hay ganancia ni pérdida</a:t>
            </a:r>
          </a:p>
        </p:txBody>
      </p:sp>
    </p:spTree>
    <p:extLst>
      <p:ext uri="{BB962C8B-B14F-4D97-AF65-F5344CB8AC3E}">
        <p14:creationId xmlns:p14="http://schemas.microsoft.com/office/powerpoint/2010/main" val="3309688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6749</TotalTime>
  <Words>1703</Words>
  <Application>Microsoft Office PowerPoint</Application>
  <PresentationFormat>Presentación en pantalla (4:3)</PresentationFormat>
  <Paragraphs>300</Paragraphs>
  <Slides>21</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Lucida Fax</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Milagros</dc:creator>
  <cp:lastModifiedBy>Fermin</cp:lastModifiedBy>
  <cp:revision>217</cp:revision>
  <cp:lastPrinted>2016-04-04T18:40:15Z</cp:lastPrinted>
  <dcterms:created xsi:type="dcterms:W3CDTF">2013-08-06T01:05:53Z</dcterms:created>
  <dcterms:modified xsi:type="dcterms:W3CDTF">2021-10-12T13:19:58Z</dcterms:modified>
</cp:coreProperties>
</file>