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03" r:id="rId1"/>
  </p:sldMasterIdLst>
  <p:notesMasterIdLst>
    <p:notesMasterId r:id="rId20"/>
  </p:notesMasterIdLst>
  <p:sldIdLst>
    <p:sldId id="315" r:id="rId2"/>
    <p:sldId id="288" r:id="rId3"/>
    <p:sldId id="286" r:id="rId4"/>
    <p:sldId id="287" r:id="rId5"/>
    <p:sldId id="313" r:id="rId6"/>
    <p:sldId id="289" r:id="rId7"/>
    <p:sldId id="263" r:id="rId8"/>
    <p:sldId id="314" r:id="rId9"/>
    <p:sldId id="275" r:id="rId10"/>
    <p:sldId id="322" r:id="rId11"/>
    <p:sldId id="323" r:id="rId12"/>
    <p:sldId id="317" r:id="rId13"/>
    <p:sldId id="277" r:id="rId14"/>
    <p:sldId id="273" r:id="rId15"/>
    <p:sldId id="316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A71DF26-8184-4AD8-A8E8-82B03F612C18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41533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1DF26-8184-4AD8-A8E8-82B03F612C18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672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53685-CA15-4318-8415-F090E41C38C0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47107" name="Rectangle 2050"/>
          <p:cNvSpPr>
            <a:spLocks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7108" name="Rectangle 2051"/>
          <p:cNvSpPr>
            <a:spLocks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153" tIns="45268" rIns="92153" bIns="45268" anchor="b"/>
          <a:lstStyle/>
          <a:p>
            <a:pPr algn="r" defTabSz="931863"/>
            <a:r>
              <a:rPr lang="es-ES_tradnl" sz="1200">
                <a:solidFill>
                  <a:schemeClr val="tx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47109" name="Rectangle 2052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7110" name="Rectangle 2053"/>
          <p:cNvSpPr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7111" name="Rectangle 205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47112" name="Rectangle 205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53" tIns="45268" rIns="92153" bIns="45268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2012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652CB-9C53-4E5D-A4D8-C152B7651F38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153" tIns="45268" rIns="92153" bIns="45268" anchor="b"/>
          <a:lstStyle/>
          <a:p>
            <a:pPr algn="r" defTabSz="931863"/>
            <a:r>
              <a:rPr lang="es-ES_tradnl" sz="12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53" tIns="45268" rIns="92153" bIns="45268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4617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273D9-B96B-475C-B4A6-75EDD407242F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50179" name="Rectangle 1026"/>
          <p:cNvSpPr>
            <a:spLocks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0180" name="Rectangle 1027"/>
          <p:cNvSpPr>
            <a:spLocks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153" tIns="45268" rIns="92153" bIns="45268" anchor="b"/>
          <a:lstStyle/>
          <a:p>
            <a:pPr algn="r" defTabSz="931863"/>
            <a:r>
              <a:rPr lang="es-ES_tradnl" sz="1200">
                <a:solidFill>
                  <a:schemeClr val="tx1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50181" name="Rectangle 1028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0182" name="Rectangle 1029"/>
          <p:cNvSpPr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018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50184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53" tIns="45268" rIns="92153" bIns="45268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110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063FB-B3E6-4BE7-A19E-0D4EE5B1F093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153" tIns="45268" rIns="92153" bIns="45268" anchor="b"/>
          <a:lstStyle/>
          <a:p>
            <a:pPr algn="r" defTabSz="931863"/>
            <a:r>
              <a:rPr lang="es-ES_tradnl" sz="1200">
                <a:solidFill>
                  <a:schemeClr val="tx1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12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512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53" tIns="45268" rIns="92153" bIns="45268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0493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7E3D-DCB2-46F1-A4AD-0E3B923380A6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9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7E3D-DCB2-46F1-A4AD-0E3B923380A6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14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A8302-2871-40F2-8640-F2A7EDCE71B7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7A500-DFC1-4C42-89D7-78614D0DB2E4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4AEEC-CAF1-47F7-91B3-01DEE5BDFF6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BEB3-2BF8-406B-9A5F-B52544E179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24327-220C-4B1C-86D0-8B5DA4FFF8D9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001D4-0E83-4E55-8C45-B7BA2BFE4F3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1CFD2-4B70-47D4-8CA6-CA8BAB9A80E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599-7C87-4A07-83CC-7D5E8D40C321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F1063-BB32-4215-8B3B-B83833AC6CD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26073-EC92-4373-9752-DC0ED0D321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2A35C-A334-479A-8FF7-8404E2AD6C2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692321-E517-4FFC-9A89-06D61A595C1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20162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FINANCIAMIENTO DEL NEGOCIO:  </a:t>
            </a:r>
          </a:p>
          <a:p>
            <a:pPr algn="ctr"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PASIVO Y EL PATRIMONIO NETO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180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</a:t>
            </a:r>
            <a:r>
              <a:rPr lang="es-AR" sz="180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r>
              <a:rPr lang="es-AR" sz="180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8 – Parte 1</a:t>
            </a:r>
            <a:endParaRPr lang="es-AR" sz="1800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284984"/>
            <a:ext cx="684076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 </a:t>
            </a:r>
            <a:endParaRPr lang="es-AR" dirty="0" smtClean="0"/>
          </a:p>
          <a:p>
            <a:pPr algn="just"/>
            <a:r>
              <a:rPr lang="es-ES" sz="1800" dirty="0" smtClean="0">
                <a:solidFill>
                  <a:schemeClr val="tx1"/>
                </a:solidFill>
                <a:latin typeface="+mj-lt"/>
              </a:rPr>
              <a:t>1. La estructura del financiamiento  como deuda financiera y patrimonio neto. La retribución de los financiadores</a:t>
            </a:r>
            <a:r>
              <a:rPr lang="es-ES" sz="1800" smtClean="0">
                <a:solidFill>
                  <a:schemeClr val="tx1"/>
                </a:solidFill>
                <a:latin typeface="+mj-lt"/>
              </a:rPr>
              <a:t>. </a:t>
            </a:r>
            <a:endParaRPr lang="es-AR" sz="18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s-ES" sz="1800" dirty="0" smtClean="0">
                <a:solidFill>
                  <a:schemeClr val="tx1"/>
                </a:solidFill>
                <a:latin typeface="+mj-lt"/>
              </a:rPr>
              <a:t>2. Transacciones con los propietarios: aportes de capital, primas de emisión, reservas, dividendos. Preparación del estado de evolución o de cambios en el patrimonio neto.</a:t>
            </a:r>
          </a:p>
          <a:p>
            <a:pPr algn="just"/>
            <a:r>
              <a:rPr lang="es-ES" sz="1800" dirty="0" smtClean="0">
                <a:solidFill>
                  <a:schemeClr val="tx1"/>
                </a:solidFill>
                <a:latin typeface="+mj-lt"/>
              </a:rPr>
              <a:t>3. Rentabilidad. Del activo y del patrimonio neto. Mirada clásica y mirada financiera</a:t>
            </a:r>
            <a:endParaRPr lang="es-AR" sz="18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s-ES" sz="1800" dirty="0" smtClean="0">
                <a:solidFill>
                  <a:schemeClr val="tx1"/>
                </a:solidFill>
                <a:latin typeface="+mj-lt"/>
              </a:rPr>
              <a:t> </a:t>
            </a:r>
            <a:endParaRPr lang="es-AR" sz="1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 algn="just"/>
            <a:endParaRPr lang="es-ES_tradnl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600" b="1" dirty="0" smtClean="0">
                <a:latin typeface="+mn-lt"/>
              </a:rPr>
              <a:t>ACCIONES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187624" y="1556792"/>
            <a:ext cx="7025208" cy="4800600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/>
              <a:t>Valor nominal de las acciones</a:t>
            </a:r>
          </a:p>
          <a:p>
            <a:pPr marL="0" indent="0">
              <a:buNone/>
            </a:pPr>
            <a:r>
              <a:rPr lang="es-ES_tradnl" dirty="0" smtClean="0"/>
              <a:t>Es el valor de emisión de la acción.</a:t>
            </a:r>
          </a:p>
          <a:p>
            <a:pPr marL="0" indent="0">
              <a:buNone/>
            </a:pPr>
            <a:r>
              <a:rPr lang="es-ES_tradnl" dirty="0" smtClean="0"/>
              <a:t>En general es igual al Capital Social dividido el número de acciones ordinarias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Valor de libro de las acciones</a:t>
            </a:r>
          </a:p>
          <a:p>
            <a:pPr marL="0" indent="0">
              <a:buNone/>
            </a:pPr>
            <a:r>
              <a:rPr lang="es-ES_tradnl" dirty="0" smtClean="0"/>
              <a:t>Es igual al Patrimonio Neto dividido el número de acciones ordinarias</a:t>
            </a:r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Valor de mercado de las acciones</a:t>
            </a:r>
          </a:p>
          <a:p>
            <a:pPr marL="0" indent="0">
              <a:buNone/>
            </a:pPr>
            <a:r>
              <a:rPr lang="es-ES_tradnl" dirty="0" smtClean="0"/>
              <a:t>Es igual al valor de libros + más el impacto de activos no registrados + más el impacto de activos registrados a un valor inferior al de mercado+ el valor llave (en casos excepcionales puede ser necesario considerar pasivos no registrados)</a:t>
            </a:r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37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60648"/>
            <a:ext cx="7772400" cy="7681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600" b="1" dirty="0" smtClean="0">
                <a:latin typeface="+mn-lt"/>
              </a:rPr>
              <a:t>Patrimonio Neto según libros y Patrimonio neto identificable ajustado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187624" y="1868758"/>
            <a:ext cx="7025208" cy="46565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dirty="0" smtClean="0"/>
              <a:t>Patrimonio neto según libros</a:t>
            </a:r>
          </a:p>
          <a:p>
            <a:pPr marL="0" indent="0">
              <a:buNone/>
            </a:pPr>
            <a:r>
              <a:rPr lang="es-ES_tradnl" dirty="0" smtClean="0"/>
              <a:t>+ Mayor valor de activos registrados</a:t>
            </a:r>
          </a:p>
          <a:p>
            <a:pPr marL="0" indent="0">
              <a:buNone/>
            </a:pPr>
            <a:r>
              <a:rPr lang="es-ES_tradnl" dirty="0" smtClean="0"/>
              <a:t>+ Activos intangibles no registrados</a:t>
            </a:r>
          </a:p>
          <a:p>
            <a:pPr marL="0" indent="0">
              <a:buNone/>
            </a:pPr>
            <a:r>
              <a:rPr lang="es-ES_tradnl" dirty="0" smtClean="0"/>
              <a:t>- Pasivos no registrados </a:t>
            </a:r>
            <a:r>
              <a:rPr lang="es-ES_tradnl" sz="1800" dirty="0" smtClean="0"/>
              <a:t>(en general no deberían existir)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=</a:t>
            </a:r>
          </a:p>
          <a:p>
            <a:pPr marL="0" indent="0">
              <a:buNone/>
            </a:pPr>
            <a:r>
              <a:rPr lang="es-ES_tradnl" dirty="0" smtClean="0"/>
              <a:t>Patrimonio neto identificable ajustado </a:t>
            </a:r>
          </a:p>
          <a:p>
            <a:pPr marL="0" indent="0">
              <a:buNone/>
            </a:pPr>
            <a:r>
              <a:rPr lang="es-ES_tradnl" dirty="0" smtClean="0"/>
              <a:t>+ Valor Llave</a:t>
            </a:r>
          </a:p>
          <a:p>
            <a:pPr marL="0" indent="0">
              <a:buNone/>
            </a:pPr>
            <a:r>
              <a:rPr lang="es-ES_tradnl" dirty="0" smtClean="0"/>
              <a:t>=</a:t>
            </a:r>
          </a:p>
          <a:p>
            <a:pPr marL="0" indent="0">
              <a:buNone/>
            </a:pPr>
            <a:r>
              <a:rPr lang="es-ES_tradnl" dirty="0" smtClean="0"/>
              <a:t>Valor de mercado de la entidad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25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600" b="1" dirty="0" smtClean="0">
                <a:latin typeface="+mn-lt"/>
              </a:rPr>
              <a:t>Aportes para futuras suscripciones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187624" y="1556792"/>
            <a:ext cx="7025208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Según la RT 17:</a:t>
            </a:r>
          </a:p>
          <a:p>
            <a:r>
              <a:rPr lang="es-ES_tradnl" dirty="0" smtClean="0"/>
              <a:t>Su contabilización debe basarse en la realidad económica</a:t>
            </a:r>
          </a:p>
          <a:p>
            <a:r>
              <a:rPr lang="es-ES_tradnl" dirty="0" smtClean="0"/>
              <a:t>Sólo deben considerarse parte del patrimonio neto los aportes que:</a:t>
            </a:r>
          </a:p>
          <a:p>
            <a:pPr lvl="1"/>
            <a:r>
              <a:rPr lang="es-ES_tradnl" dirty="0" smtClean="0"/>
              <a:t>Hayan sido efectivamente integrados</a:t>
            </a:r>
          </a:p>
          <a:p>
            <a:pPr lvl="1"/>
            <a:r>
              <a:rPr lang="es-ES_tradnl" dirty="0" smtClean="0"/>
              <a:t>Surjan de un acuerdo escrito entre el aportante y el órgano de administración del ente que estipule:</a:t>
            </a:r>
          </a:p>
          <a:p>
            <a:pPr lvl="2"/>
            <a:r>
              <a:rPr lang="es-ES_tradnl" dirty="0"/>
              <a:t>q</a:t>
            </a:r>
            <a:r>
              <a:rPr lang="es-ES_tradnl" dirty="0" smtClean="0"/>
              <a:t>ue el aportante mantendrá su aporte, salvo cuando su devolución sea decidida por la asamblea de accionistas (u órgano equivalente) del ente mediante un procedimiento similar al de reducción del capital.</a:t>
            </a:r>
          </a:p>
          <a:p>
            <a:pPr lvl="2"/>
            <a:r>
              <a:rPr lang="es-ES_tradnl" dirty="0" smtClean="0"/>
              <a:t>Que el destino del aporte es su futura conversión en acciones</a:t>
            </a:r>
          </a:p>
          <a:p>
            <a:pPr lvl="2"/>
            <a:r>
              <a:rPr lang="es-ES_tradnl" dirty="0" smtClean="0"/>
              <a:t>Las condiciones para dicha conversión</a:t>
            </a:r>
          </a:p>
          <a:p>
            <a:pPr lvl="1"/>
            <a:r>
              <a:rPr lang="es-ES_tradnl" dirty="0" smtClean="0"/>
              <a:t>Hayan sido aprobados por la asamblea de accionistas (u órgano equivalente) del ente o por su órgano de administración ad-referéndum de ella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02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s-ES_tradnl" sz="3600" b="1" dirty="0" smtClean="0"/>
              <a:t>La distribución de los resultados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353272"/>
          </a:xfrm>
        </p:spPr>
        <p:txBody>
          <a:bodyPr>
            <a:normAutofit fontScale="92500" lnSpcReduction="20000"/>
          </a:bodyPr>
          <a:lstStyle/>
          <a:p>
            <a:r>
              <a:rPr lang="es-ES_tradnl" sz="2800" dirty="0" smtClean="0"/>
              <a:t>ganancias realizadas y líquidas correspondientes  a un balance de ejercicio regularmente confeccionado y aprobado</a:t>
            </a:r>
            <a:r>
              <a:rPr lang="es-ES_tradnl" dirty="0" smtClean="0"/>
              <a:t> (</a:t>
            </a:r>
            <a:r>
              <a:rPr lang="es-ES_tradnl" sz="2400" dirty="0" smtClean="0"/>
              <a:t>art. 68, ley19.550</a:t>
            </a:r>
            <a:r>
              <a:rPr lang="es-ES_tradnl" dirty="0" smtClean="0"/>
              <a:t>)</a:t>
            </a:r>
          </a:p>
          <a:p>
            <a:pPr>
              <a:buFont typeface="Wingdings 2" pitchFamily="18" charset="2"/>
              <a:buNone/>
            </a:pPr>
            <a:endParaRPr lang="es-ES_tradnl" dirty="0" smtClean="0"/>
          </a:p>
          <a:p>
            <a:r>
              <a:rPr lang="es-ES_tradnl" dirty="0" smtClean="0"/>
              <a:t>“</a:t>
            </a:r>
            <a:r>
              <a:rPr lang="es-ES_tradnl" sz="2800" dirty="0" smtClean="0"/>
              <a:t>reserva no menor del 5% de las ganancias realizadas y líquidas …,  hasta alcanzar el 20% del capital social</a:t>
            </a:r>
            <a:r>
              <a:rPr lang="es-ES_tradnl" dirty="0" smtClean="0"/>
              <a:t>” (</a:t>
            </a:r>
            <a:r>
              <a:rPr lang="es-ES_tradnl" sz="2400" dirty="0" smtClean="0"/>
              <a:t>art.70 ley 19.550)</a:t>
            </a:r>
            <a:endParaRPr lang="es-ES_tradnl" sz="2800" dirty="0" smtClean="0"/>
          </a:p>
          <a:p>
            <a:endParaRPr lang="es-ES_tradnl" sz="2800" dirty="0" smtClean="0"/>
          </a:p>
          <a:p>
            <a:r>
              <a:rPr lang="es-ES_tradnl" sz="2800" dirty="0" smtClean="0"/>
              <a:t>“las ganancias no pueden distribuirse hasta tanto no se cubran las pérdidas de ejercicios anteriores”... (</a:t>
            </a:r>
            <a:r>
              <a:rPr lang="es-ES_tradnl" sz="2400" dirty="0" smtClean="0"/>
              <a:t>art.71, ley 19.550)</a:t>
            </a:r>
            <a:endParaRPr lang="es-ES_tradnl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81975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600" b="1" dirty="0" smtClean="0">
                <a:solidFill>
                  <a:srgbClr val="000000"/>
                </a:solidFill>
                <a:latin typeface="+mn-lt"/>
              </a:rPr>
              <a:t>Integración de los cuatro estados contables</a:t>
            </a:r>
            <a:endParaRPr lang="es-ES_tradnl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203575" y="1844675"/>
            <a:ext cx="2039938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000000"/>
                </a:solidFill>
              </a:rPr>
              <a:t>Estado de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Situación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Patrimonial</a:t>
            </a:r>
            <a:endParaRPr lang="es-ES_tradnl" b="1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435600" y="2924175"/>
            <a:ext cx="147637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000000"/>
                </a:solidFill>
              </a:rPr>
              <a:t>Estado de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Evolución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del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Patrimonio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Neto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7308304" y="3933056"/>
            <a:ext cx="140652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000000"/>
                </a:solidFill>
              </a:rPr>
              <a:t>Estado de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Resultados</a:t>
            </a:r>
            <a:endParaRPr lang="es-ES_tradnl" b="1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116013" y="3141663"/>
            <a:ext cx="1687512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000000"/>
                </a:solidFill>
              </a:rPr>
              <a:t>Estado de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Flujo de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Efectivo</a:t>
            </a: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4572000" y="1828800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140200" y="1844675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4140200" y="2781300"/>
            <a:ext cx="105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30" name="AutoShape 12"/>
          <p:cNvSpPr>
            <a:spLocks noChangeArrowheads="1"/>
          </p:cNvSpPr>
          <p:nvPr/>
        </p:nvSpPr>
        <p:spPr bwMode="auto">
          <a:xfrm rot="-1556453">
            <a:off x="4564063" y="3884613"/>
            <a:ext cx="609600" cy="762000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31" name="AutoShape 14"/>
          <p:cNvSpPr>
            <a:spLocks noChangeArrowheads="1"/>
          </p:cNvSpPr>
          <p:nvPr/>
        </p:nvSpPr>
        <p:spPr bwMode="auto">
          <a:xfrm rot="-1064927">
            <a:off x="6424613" y="4795838"/>
            <a:ext cx="609600" cy="914400"/>
          </a:xfrm>
          <a:prstGeom prst="curvedRigh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4" name="13 Flecha doblada"/>
          <p:cNvSpPr/>
          <p:nvPr/>
        </p:nvSpPr>
        <p:spPr>
          <a:xfrm>
            <a:off x="2484438" y="1916113"/>
            <a:ext cx="863600" cy="1441450"/>
          </a:xfrm>
          <a:prstGeom prst="bentArrow">
            <a:avLst>
              <a:gd name="adj1" fmla="val 12346"/>
              <a:gd name="adj2" fmla="val 17064"/>
              <a:gd name="adj3" fmla="val 19709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13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5" name="1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s-ES_tradnl" sz="3600" b="1" dirty="0" smtClean="0"/>
              <a:t>Ejercicio (Prima de emisión)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3532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_tradnl" sz="2800" dirty="0" smtClean="0"/>
              <a:t>La empresa Prima SA tiene el siguiente patrimonio al 31/12/X0:</a:t>
            </a:r>
          </a:p>
          <a:p>
            <a:pPr marL="0" indent="0">
              <a:buNone/>
            </a:pPr>
            <a:r>
              <a:rPr lang="es-ES_tradnl" sz="2800" dirty="0" smtClean="0"/>
              <a:t>Capital social                    1.000.000   (100.000 acciones de $ 10 cada una)</a:t>
            </a:r>
          </a:p>
          <a:p>
            <a:pPr marL="0" indent="0">
              <a:buNone/>
            </a:pPr>
            <a:r>
              <a:rPr lang="es-ES_tradnl" sz="2800" dirty="0" smtClean="0"/>
              <a:t>Reserva legal                          20.000</a:t>
            </a:r>
          </a:p>
          <a:p>
            <a:pPr marL="0" indent="0">
              <a:buNone/>
            </a:pPr>
            <a:r>
              <a:rPr lang="es-ES_tradnl" sz="2800" dirty="0" smtClean="0"/>
              <a:t>Resultados no asignados   580.000</a:t>
            </a:r>
          </a:p>
          <a:p>
            <a:pPr marL="0" indent="0">
              <a:buNone/>
            </a:pPr>
            <a:r>
              <a:rPr lang="es-ES_tradnl" sz="2800" dirty="0" smtClean="0"/>
              <a:t>TOTAL                                 1.600.000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Ha decidido buscar un nuevo socio, que esté dispuesto a aportar en su calidad de socio, la suma de </a:t>
            </a:r>
            <a:r>
              <a:rPr lang="es-ES_tradnl" sz="2800" dirty="0"/>
              <a:t>6</a:t>
            </a:r>
            <a:r>
              <a:rPr lang="es-ES_tradnl" sz="2800" dirty="0" smtClean="0"/>
              <a:t>00.000 pesos.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Al 31/12/X0 el valor corriente de los inmuebles de la compañía excede el valor de libros en 300.000 pesos.</a:t>
            </a:r>
          </a:p>
          <a:p>
            <a:pPr marL="0" indent="0">
              <a:buNone/>
            </a:pPr>
            <a:r>
              <a:rPr lang="es-ES_tradnl" sz="2800" dirty="0" smtClean="0"/>
              <a:t>Además, la marca la Primita, desarrollada por la propia empresa a lo largo de varios años y no incluida en los libros se estima que tiene un valor de mercado de 500.000 pesos. </a:t>
            </a:r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smtClean="0"/>
              <a:t>SE PIDE: Calcule un valor mínimo de prima de emisión (sin considerar un valor llave)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50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76470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83671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644008" y="2276872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573016"/>
            <a:ext cx="265906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140968"/>
            <a:ext cx="2659063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5364088" y="30689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Activos Netos</a:t>
            </a:r>
            <a:endParaRPr lang="es-AR" sz="10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804248" y="3068960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Pasivo Financiero + PN</a:t>
            </a:r>
            <a:endParaRPr lang="es-AR" sz="1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475656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Activo</a:t>
            </a:r>
            <a:endParaRPr lang="es-AR" sz="1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59832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P + PN</a:t>
            </a:r>
            <a:endParaRPr lang="es-AR" sz="1000" b="1" dirty="0"/>
          </a:p>
        </p:txBody>
      </p:sp>
      <p:sp>
        <p:nvSpPr>
          <p:cNvPr id="2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2132856"/>
            <a:ext cx="67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Mirada clásica                 Mirada financiera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4978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400135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472143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7667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RENTABILIDAD</a:t>
            </a:r>
            <a:endParaRPr lang="es-AR" sz="2000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-21978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836712"/>
            <a:ext cx="352839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293096"/>
            <a:ext cx="6696744" cy="211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836712"/>
            <a:ext cx="3528392" cy="338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1160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400135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472143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7667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RENTABILIDAD</a:t>
            </a:r>
            <a:endParaRPr lang="es-AR" sz="2000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-21978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27584" y="1268760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>
                <a:solidFill>
                  <a:schemeClr val="tx1"/>
                </a:solidFill>
                <a:latin typeface="+mn-lt"/>
              </a:rPr>
              <a:t>La rentabilidad de los propietarios se puede obtener sumando a la rentabilidad del Activo (o de los Activos Netos) el apalancamiento financiero correspondiente.  </a:t>
            </a:r>
          </a:p>
          <a:p>
            <a:pPr algn="just"/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s-AR" sz="2000" dirty="0" smtClean="0">
                <a:solidFill>
                  <a:schemeClr val="tx1"/>
                </a:solidFill>
                <a:latin typeface="+mn-lt"/>
              </a:rPr>
              <a:t>A su vez, el apalancamiento financiero se obtiene restándole a la rentabilidad del Activo (o de los Activos netos) el costo de deuda correspondiente; y multiplicando el valor obtenido de esta resta por el porcentaje de endeudamiento, es decir por el Pasivo dividido el PN. </a:t>
            </a:r>
            <a:endParaRPr lang="es-AR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4221088"/>
            <a:ext cx="7056783" cy="96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2262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2060"/>
                </a:solidFill>
                <a:latin typeface="+mn-lt"/>
              </a:rPr>
              <a:t>Clasificaciones de los pasivos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8001000" cy="4464496"/>
          </a:xfrm>
        </p:spPr>
        <p:txBody>
          <a:bodyPr>
            <a:normAutofit fontScale="62500" lnSpcReduction="20000"/>
          </a:bodyPr>
          <a:lstStyle/>
          <a:p>
            <a:r>
              <a:rPr lang="es-ES_tradnl" b="1" dirty="0" smtClean="0"/>
              <a:t>Por su plazo</a:t>
            </a:r>
          </a:p>
          <a:p>
            <a:pPr lvl="1"/>
            <a:r>
              <a:rPr lang="es-ES_tradnl" b="1" dirty="0" smtClean="0"/>
              <a:t>Corrientes </a:t>
            </a:r>
          </a:p>
          <a:p>
            <a:pPr lvl="1"/>
            <a:r>
              <a:rPr lang="es-ES_tradnl" b="1" dirty="0" smtClean="0"/>
              <a:t>No corrientes</a:t>
            </a:r>
          </a:p>
          <a:p>
            <a:r>
              <a:rPr lang="es-ES_tradnl" b="1" dirty="0" smtClean="0"/>
              <a:t>Por su naturaleza</a:t>
            </a:r>
          </a:p>
          <a:p>
            <a:pPr lvl="1"/>
            <a:r>
              <a:rPr lang="es-ES_tradnl" b="1" dirty="0" smtClean="0"/>
              <a:t>En moneda</a:t>
            </a:r>
          </a:p>
          <a:p>
            <a:pPr lvl="2"/>
            <a:r>
              <a:rPr lang="es-ES_tradnl" b="1" dirty="0" smtClean="0"/>
              <a:t>Local (o funcional)</a:t>
            </a:r>
          </a:p>
          <a:p>
            <a:pPr lvl="2"/>
            <a:r>
              <a:rPr lang="es-ES_tradnl" b="1" dirty="0" smtClean="0"/>
              <a:t>Extranjera</a:t>
            </a:r>
          </a:p>
          <a:p>
            <a:pPr lvl="1"/>
            <a:r>
              <a:rPr lang="es-ES_tradnl" b="1" dirty="0" smtClean="0"/>
              <a:t>En especie (obligaciones de dar o de hacer)</a:t>
            </a:r>
          </a:p>
          <a:p>
            <a:r>
              <a:rPr lang="es-ES_tradnl" b="1" dirty="0" smtClean="0"/>
              <a:t>Por su origen y características</a:t>
            </a:r>
          </a:p>
          <a:p>
            <a:pPr lvl="1"/>
            <a:r>
              <a:rPr lang="es-ES_tradnl" b="1" dirty="0" smtClean="0"/>
              <a:t>Originados en las operaciones u operativos (comerciales, sociales, fiscales</a:t>
            </a:r>
            <a:r>
              <a:rPr lang="es-ES_tradnl" b="1" dirty="0"/>
              <a:t> </a:t>
            </a:r>
            <a:r>
              <a:rPr lang="es-ES_tradnl" b="1" dirty="0" smtClean="0"/>
              <a:t>y quizás algunas partidas de otras deuda)</a:t>
            </a:r>
          </a:p>
          <a:p>
            <a:pPr lvl="1"/>
            <a:r>
              <a:rPr lang="es-ES_tradnl" b="1" dirty="0" smtClean="0"/>
              <a:t>Originados en la financiación o financieros (deudas financieras y quizás algunas partidas de otras deudas)</a:t>
            </a:r>
          </a:p>
          <a:p>
            <a:r>
              <a:rPr lang="es-ES_tradnl" b="1" dirty="0" smtClean="0"/>
              <a:t>Por su probabilidad</a:t>
            </a:r>
          </a:p>
          <a:p>
            <a:pPr lvl="1"/>
            <a:r>
              <a:rPr lang="es-ES_tradnl" b="1" dirty="0" smtClean="0"/>
              <a:t>Ciertos</a:t>
            </a:r>
          </a:p>
          <a:p>
            <a:pPr lvl="1"/>
            <a:r>
              <a:rPr lang="es-ES_tradnl" b="1" dirty="0" smtClean="0"/>
              <a:t>Contingentes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000750" cy="1162050"/>
          </a:xfrm>
        </p:spPr>
        <p:txBody>
          <a:bodyPr lIns="90488" tIns="44450" rIns="90488" bIns="4445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0000"/>
                </a:solidFill>
                <a:latin typeface="+mn-lt"/>
              </a:rPr>
              <a:t>Pasivo Corriente</a:t>
            </a:r>
            <a:endParaRPr lang="es-ES_tradnl" sz="46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341" name="Rectangle 1029"/>
          <p:cNvSpPr>
            <a:spLocks noGrp="1" noChangeArrowheads="1"/>
          </p:cNvSpPr>
          <p:nvPr>
            <p:ph idx="1"/>
          </p:nvPr>
        </p:nvSpPr>
        <p:spPr>
          <a:xfrm>
            <a:off x="683568" y="1772816"/>
            <a:ext cx="7602538" cy="4114800"/>
          </a:xfrm>
        </p:spPr>
        <p:txBody>
          <a:bodyPr lIns="90488" tIns="44450" rIns="90488" bIns="44450">
            <a:normAutofit/>
          </a:bodyPr>
          <a:lstStyle/>
          <a:p>
            <a:pPr marL="863600" indent="-863600"/>
            <a:r>
              <a:rPr lang="es-ES_tradnl" sz="2800" b="1" dirty="0" smtClean="0">
                <a:solidFill>
                  <a:srgbClr val="000000"/>
                </a:solidFill>
              </a:rPr>
              <a:t>Es el conjunto de las deudas que deben cancelarse en los próximos 12 meses.  </a:t>
            </a:r>
          </a:p>
          <a:p>
            <a:pPr marL="863600" indent="-863600"/>
            <a:endParaRPr lang="es-ES_tradnl" sz="2800" b="1" dirty="0" smtClean="0">
              <a:solidFill>
                <a:srgbClr val="000000"/>
              </a:solidFill>
            </a:endParaRPr>
          </a:p>
          <a:p>
            <a:pPr marL="863600" indent="-863600"/>
            <a:r>
              <a:rPr lang="es-ES_tradnl" sz="2800" b="1" dirty="0" smtClean="0">
                <a:solidFill>
                  <a:srgbClr val="000000"/>
                </a:solidFill>
              </a:rPr>
              <a:t>Lo ideal es que no financie activo </a:t>
            </a:r>
            <a:r>
              <a:rPr lang="es-ES_tradnl" sz="2800" b="1" smtClean="0">
                <a:solidFill>
                  <a:srgbClr val="000000"/>
                </a:solidFill>
              </a:rPr>
              <a:t>no corriente</a:t>
            </a:r>
            <a:r>
              <a:rPr lang="es-ES_tradnl" sz="2800" b="1" dirty="0" smtClean="0">
                <a:solidFill>
                  <a:srgbClr val="000000"/>
                </a:solidFill>
              </a:rPr>
              <a:t>.</a:t>
            </a:r>
          </a:p>
          <a:p>
            <a:pPr marL="863600" indent="-863600"/>
            <a:endParaRPr lang="es-ES_tradnl" sz="28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_tradnl" sz="2800" b="1" dirty="0" smtClean="0">
              <a:solidFill>
                <a:srgbClr val="000000"/>
              </a:solidFill>
            </a:endParaRPr>
          </a:p>
        </p:txBody>
      </p:sp>
      <p:sp>
        <p:nvSpPr>
          <p:cNvPr id="6" name="5 Proceso"/>
          <p:cNvSpPr/>
          <p:nvPr/>
        </p:nvSpPr>
        <p:spPr>
          <a:xfrm>
            <a:off x="6588224" y="4653136"/>
            <a:ext cx="936104" cy="792088"/>
          </a:xfrm>
          <a:prstGeom prst="flowChartProcess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AC</a:t>
            </a:r>
          </a:p>
        </p:txBody>
      </p:sp>
      <p:sp>
        <p:nvSpPr>
          <p:cNvPr id="7" name="6 Proceso"/>
          <p:cNvSpPr/>
          <p:nvPr/>
        </p:nvSpPr>
        <p:spPr>
          <a:xfrm>
            <a:off x="6588224" y="5445224"/>
            <a:ext cx="936104" cy="936104"/>
          </a:xfrm>
          <a:prstGeom prst="flowChartProcess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ANC</a:t>
            </a:r>
          </a:p>
        </p:txBody>
      </p:sp>
      <p:sp>
        <p:nvSpPr>
          <p:cNvPr id="8" name="7 Proceso"/>
          <p:cNvSpPr/>
          <p:nvPr/>
        </p:nvSpPr>
        <p:spPr>
          <a:xfrm>
            <a:off x="7524328" y="4653136"/>
            <a:ext cx="936104" cy="360040"/>
          </a:xfrm>
          <a:prstGeom prst="flowChartProces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PC</a:t>
            </a:r>
          </a:p>
        </p:txBody>
      </p:sp>
      <p:sp>
        <p:nvSpPr>
          <p:cNvPr id="9" name="8 Proceso"/>
          <p:cNvSpPr/>
          <p:nvPr/>
        </p:nvSpPr>
        <p:spPr>
          <a:xfrm>
            <a:off x="7524328" y="5013176"/>
            <a:ext cx="936104" cy="576064"/>
          </a:xfrm>
          <a:prstGeom prst="flowChartProces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PNC</a:t>
            </a:r>
          </a:p>
        </p:txBody>
      </p:sp>
      <p:sp>
        <p:nvSpPr>
          <p:cNvPr id="10" name="9 Proceso"/>
          <p:cNvSpPr/>
          <p:nvPr/>
        </p:nvSpPr>
        <p:spPr>
          <a:xfrm>
            <a:off x="7524328" y="5589240"/>
            <a:ext cx="936104" cy="792088"/>
          </a:xfrm>
          <a:prstGeom prst="flowChartProcess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PN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7308850" y="4868863"/>
            <a:ext cx="50323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829550" cy="914400"/>
          </a:xfrm>
        </p:spPr>
        <p:txBody>
          <a:bodyPr lIns="90488" tIns="44450" rIns="90488" bIns="4445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0000"/>
                </a:solidFill>
                <a:latin typeface="+mn-lt"/>
              </a:rPr>
              <a:t>Pasivo No Corriente</a:t>
            </a:r>
            <a:endParaRPr lang="es-ES_tradnl" sz="46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365" name="Rectangle 1029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8062913" cy="3505200"/>
          </a:xfrm>
        </p:spPr>
        <p:txBody>
          <a:bodyPr lIns="90488" tIns="44450" rIns="90488" bIns="44450">
            <a:normAutofit/>
          </a:bodyPr>
          <a:lstStyle/>
          <a:p>
            <a:pPr marL="736600" indent="-736600"/>
            <a:r>
              <a:rPr lang="es-ES_tradnl" sz="2400" b="1" dirty="0" smtClean="0">
                <a:solidFill>
                  <a:srgbClr val="000000"/>
                </a:solidFill>
              </a:rPr>
              <a:t>Es el conjunto de las deudas que se cancelarán en un período superior a 12 meses, contados a partir de la fecha de los estados contables. </a:t>
            </a:r>
          </a:p>
          <a:p>
            <a:pPr marL="736600" indent="-736600"/>
            <a:endParaRPr lang="es-ES_tradnl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_tradnl" sz="2400" b="1" dirty="0" smtClean="0">
              <a:solidFill>
                <a:srgbClr val="000000"/>
              </a:solidFill>
            </a:endParaRPr>
          </a:p>
          <a:p>
            <a:pPr marL="736600" indent="-736600"/>
            <a:endParaRPr lang="es-ES_tradnl" sz="2400" b="1" dirty="0" smtClean="0">
              <a:solidFill>
                <a:srgbClr val="000000"/>
              </a:solidFill>
            </a:endParaRPr>
          </a:p>
        </p:txBody>
      </p:sp>
      <p:sp>
        <p:nvSpPr>
          <p:cNvPr id="6" name="5 Proceso"/>
          <p:cNvSpPr/>
          <p:nvPr/>
        </p:nvSpPr>
        <p:spPr>
          <a:xfrm>
            <a:off x="5364088" y="4581128"/>
            <a:ext cx="936104" cy="792088"/>
          </a:xfrm>
          <a:prstGeom prst="flowChartProcess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AC</a:t>
            </a:r>
          </a:p>
        </p:txBody>
      </p:sp>
      <p:sp>
        <p:nvSpPr>
          <p:cNvPr id="7" name="6 Proceso"/>
          <p:cNvSpPr/>
          <p:nvPr/>
        </p:nvSpPr>
        <p:spPr>
          <a:xfrm>
            <a:off x="5364088" y="5373216"/>
            <a:ext cx="936104" cy="936104"/>
          </a:xfrm>
          <a:prstGeom prst="flowChartProcess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ANC</a:t>
            </a:r>
          </a:p>
        </p:txBody>
      </p:sp>
      <p:sp>
        <p:nvSpPr>
          <p:cNvPr id="10" name="9 Proceso"/>
          <p:cNvSpPr/>
          <p:nvPr/>
        </p:nvSpPr>
        <p:spPr>
          <a:xfrm>
            <a:off x="6300192" y="4581128"/>
            <a:ext cx="936104" cy="360040"/>
          </a:xfrm>
          <a:prstGeom prst="flowChartProces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PC</a:t>
            </a:r>
          </a:p>
        </p:txBody>
      </p:sp>
      <p:sp>
        <p:nvSpPr>
          <p:cNvPr id="11" name="10 Proceso"/>
          <p:cNvSpPr/>
          <p:nvPr/>
        </p:nvSpPr>
        <p:spPr>
          <a:xfrm>
            <a:off x="6300192" y="4941168"/>
            <a:ext cx="936104" cy="576064"/>
          </a:xfrm>
          <a:prstGeom prst="flowChartProces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PNC</a:t>
            </a:r>
          </a:p>
        </p:txBody>
      </p:sp>
      <p:sp>
        <p:nvSpPr>
          <p:cNvPr id="12" name="11 Proceso"/>
          <p:cNvSpPr/>
          <p:nvPr/>
        </p:nvSpPr>
        <p:spPr>
          <a:xfrm>
            <a:off x="6300192" y="5517232"/>
            <a:ext cx="936104" cy="792088"/>
          </a:xfrm>
          <a:prstGeom prst="flowChartProcess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AR" dirty="0">
                <a:solidFill>
                  <a:srgbClr val="002060"/>
                </a:solidFill>
              </a:rPr>
              <a:t>PN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6156325" y="5300663"/>
            <a:ext cx="360363" cy="431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5" name="1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2060"/>
                </a:solidFill>
                <a:latin typeface="+mn-lt"/>
              </a:rPr>
              <a:t>Diferencias entre: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684213" y="1196752"/>
            <a:ext cx="8001000" cy="5184575"/>
          </a:xfrm>
        </p:spPr>
        <p:txBody>
          <a:bodyPr>
            <a:normAutofit fontScale="700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s-ES_tradnl" b="1" dirty="0" smtClean="0"/>
              <a:t>a) Pasivos que se originan en las operaciones y componen el capital de trabajo (en general no generan intereses, pero pueden generarlos ligados a la operación)</a:t>
            </a:r>
          </a:p>
          <a:p>
            <a:pPr lvl="1"/>
            <a:r>
              <a:rPr lang="es-ES_tradnl" b="1" dirty="0" smtClean="0"/>
              <a:t>Deudas comerciales</a:t>
            </a:r>
          </a:p>
          <a:p>
            <a:pPr lvl="1"/>
            <a:r>
              <a:rPr lang="es-ES_tradnl" b="1" dirty="0" smtClean="0"/>
              <a:t>Deudas sociales</a:t>
            </a:r>
          </a:p>
          <a:p>
            <a:pPr lvl="1"/>
            <a:r>
              <a:rPr lang="es-ES_tradnl" b="1" dirty="0" smtClean="0"/>
              <a:t>Deudas fiscales</a:t>
            </a:r>
          </a:p>
          <a:p>
            <a:pPr lvl="1"/>
            <a:r>
              <a:rPr lang="es-ES_tradnl" b="1" dirty="0" smtClean="0"/>
              <a:t>Quizás algunas partidas de Otras deudas (es necesario analizar)</a:t>
            </a:r>
          </a:p>
          <a:p>
            <a:pPr>
              <a:buFont typeface="Wingdings 2" pitchFamily="18" charset="2"/>
              <a:buNone/>
            </a:pPr>
            <a:r>
              <a:rPr lang="es-ES_tradnl" b="1" dirty="0" smtClean="0"/>
              <a:t>b) Pasivos financieros (generan intereses)</a:t>
            </a:r>
          </a:p>
          <a:p>
            <a:pPr lvl="1"/>
            <a:r>
              <a:rPr lang="es-ES_tradnl" b="1" dirty="0" smtClean="0"/>
              <a:t>Préstamos bancarios</a:t>
            </a:r>
          </a:p>
          <a:p>
            <a:pPr lvl="1"/>
            <a:r>
              <a:rPr lang="es-ES_tradnl" b="1" dirty="0" smtClean="0"/>
              <a:t>Otros préstamos</a:t>
            </a:r>
          </a:p>
          <a:p>
            <a:pPr lvl="1"/>
            <a:r>
              <a:rPr lang="es-ES_tradnl" b="1" dirty="0" smtClean="0"/>
              <a:t>Acreedores financieros</a:t>
            </a:r>
          </a:p>
          <a:p>
            <a:pPr lvl="1"/>
            <a:r>
              <a:rPr lang="es-ES_tradnl" b="1" dirty="0" smtClean="0"/>
              <a:t>Quizás algunas partidas de Otras deudas (es necesario analizar)</a:t>
            </a:r>
          </a:p>
          <a:p>
            <a:pPr marL="457200" lvl="1" indent="0">
              <a:buNone/>
            </a:pPr>
            <a:endParaRPr lang="es-ES_tradnl" b="1" dirty="0"/>
          </a:p>
          <a:p>
            <a:pPr marL="457200" lvl="1" indent="0">
              <a:buNone/>
            </a:pPr>
            <a:r>
              <a:rPr lang="es-ES_tradnl" b="1" dirty="0" smtClean="0"/>
              <a:t>Recordar que: </a:t>
            </a:r>
          </a:p>
          <a:p>
            <a:pPr marL="457200" lvl="1" indent="0">
              <a:buNone/>
            </a:pPr>
            <a:r>
              <a:rPr lang="es-ES_tradnl" sz="2600" b="1" dirty="0" smtClean="0"/>
              <a:t>ACTIVOS OPERATIVOS – PASIVO OPERATIVOS = CAPITAL DE TRABAJO</a:t>
            </a:r>
          </a:p>
          <a:p>
            <a:pPr marL="857250" lvl="2" indent="0">
              <a:buNone/>
            </a:pPr>
            <a:r>
              <a:rPr lang="es-ES_tradnl" sz="2200" b="1" dirty="0" smtClean="0"/>
              <a:t>Enfoque I: Sin incluir Caja y Bancos</a:t>
            </a:r>
          </a:p>
          <a:p>
            <a:pPr marL="857250" lvl="2" indent="0">
              <a:buNone/>
            </a:pPr>
            <a:r>
              <a:rPr lang="es-ES_tradnl" sz="2200" b="1" dirty="0" smtClean="0"/>
              <a:t>Enfoque II: Incluyendo Caja y Bancos</a:t>
            </a:r>
          </a:p>
          <a:p>
            <a:pPr marL="857250" lvl="2" indent="0">
              <a:buNone/>
            </a:pPr>
            <a:endParaRPr lang="es-ES_tradnl" sz="2200" b="1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688"/>
            <a:ext cx="8458200" cy="609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200" b="1" dirty="0" smtClean="0">
                <a:solidFill>
                  <a:srgbClr val="002060"/>
                </a:solidFill>
                <a:latin typeface="+mn-lt"/>
              </a:rPr>
              <a:t>Naturaleza de los costos financieros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305800" cy="4586064"/>
          </a:xfrm>
        </p:spPr>
        <p:txBody>
          <a:bodyPr/>
          <a:lstStyle/>
          <a:p>
            <a:r>
              <a:rPr lang="es-ES_tradnl" sz="2400" dirty="0" smtClean="0"/>
              <a:t>Son causados por el mantenimiento de pasivos</a:t>
            </a:r>
          </a:p>
          <a:p>
            <a:r>
              <a:rPr lang="es-ES_tradnl" sz="2400" dirty="0" smtClean="0"/>
              <a:t>Incluyen principalmente:</a:t>
            </a:r>
          </a:p>
          <a:p>
            <a:pPr lvl="1"/>
            <a:r>
              <a:rPr lang="es-ES_tradnl" sz="2400" dirty="0" smtClean="0"/>
              <a:t>intereses (explícitos o implícitos)</a:t>
            </a:r>
          </a:p>
          <a:p>
            <a:pPr lvl="1"/>
            <a:r>
              <a:rPr lang="es-ES_tradnl" sz="2400" dirty="0" smtClean="0"/>
              <a:t>diferencias de cambio</a:t>
            </a:r>
          </a:p>
          <a:p>
            <a:pPr lvl="1"/>
            <a:r>
              <a:rPr lang="es-ES_tradnl" sz="2400" dirty="0"/>
              <a:t>a</a:t>
            </a:r>
            <a:r>
              <a:rPr lang="es-ES_tradnl" sz="2400" dirty="0" smtClean="0"/>
              <a:t>ctualizaciones monetarias</a:t>
            </a:r>
          </a:p>
          <a:p>
            <a:pPr lvl="1"/>
            <a:r>
              <a:rPr lang="es-ES_tradnl" sz="2400" dirty="0" smtClean="0"/>
              <a:t>el resultado por exposición a la inflación (o deflación) de los pasivos monetarios (</a:t>
            </a:r>
            <a:r>
              <a:rPr lang="es-ES_tradnl" sz="2400" b="1" i="1" dirty="0" smtClean="0"/>
              <a:t>sólo si se usa una moneda ajustada u homogénea para reflejar los cambios en el poder adquisitivo de la moneda)</a:t>
            </a:r>
          </a:p>
          <a:p>
            <a:pPr marL="457200" lvl="1" indent="0">
              <a:buNone/>
            </a:pPr>
            <a:endParaRPr lang="es-ES_tradnl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5772150" cy="1162050"/>
          </a:xfrm>
        </p:spPr>
        <p:txBody>
          <a:bodyPr lIns="90488" tIns="44450" rIns="90488" bIns="4445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0000"/>
                </a:solidFill>
                <a:latin typeface="+mn-lt"/>
              </a:rPr>
              <a:t>Patrimonio Neto</a:t>
            </a:r>
            <a:endParaRPr lang="es-ES_tradnl" sz="46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>
          <a:xfrm>
            <a:off x="395288" y="1340768"/>
            <a:ext cx="8382000" cy="4752057"/>
          </a:xfrm>
        </p:spPr>
        <p:txBody>
          <a:bodyPr lIns="90488" tIns="44450" rIns="90488" bIns="44450">
            <a:normAutofit fontScale="85000" lnSpcReduction="20000"/>
          </a:bodyPr>
          <a:lstStyle/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s-ES_tradnl" b="1" dirty="0" smtClean="0">
                <a:solidFill>
                  <a:srgbClr val="000000"/>
                </a:solidFill>
              </a:rPr>
              <a:t>Representa :</a:t>
            </a:r>
          </a:p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s-ES_tradnl" b="1" dirty="0" smtClean="0">
              <a:solidFill>
                <a:srgbClr val="000000"/>
              </a:solidFill>
            </a:endParaRPr>
          </a:p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ES_tradnl" b="1" dirty="0" smtClean="0">
                <a:solidFill>
                  <a:srgbClr val="000000"/>
                </a:solidFill>
              </a:rPr>
              <a:t>el total de los aportes realizados por los propietarios de la entidad (socios o accionistas)</a:t>
            </a:r>
          </a:p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s-ES_tradnl" b="1" dirty="0" smtClean="0">
              <a:solidFill>
                <a:srgbClr val="000000"/>
              </a:solidFill>
            </a:endParaRPr>
          </a:p>
          <a:p>
            <a:pPr marL="812800" indent="-81280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s-ES_tradnl" b="1" dirty="0" smtClean="0">
                <a:solidFill>
                  <a:srgbClr val="000000"/>
                </a:solidFill>
              </a:rPr>
              <a:t>más (o menos)</a:t>
            </a:r>
          </a:p>
          <a:p>
            <a:pPr marL="812800" indent="-812800" algn="ctr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s-ES_tradnl" b="1" dirty="0" smtClean="0">
              <a:solidFill>
                <a:srgbClr val="000000"/>
              </a:solidFill>
            </a:endParaRPr>
          </a:p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ES_tradnl" b="1" dirty="0" smtClean="0">
                <a:solidFill>
                  <a:srgbClr val="000000"/>
                </a:solidFill>
              </a:rPr>
              <a:t>los resultados de las operaciones de los ejercicios anteriores no distribuidos   y </a:t>
            </a:r>
          </a:p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s-ES_tradnl" b="1" dirty="0" smtClean="0">
              <a:solidFill>
                <a:srgbClr val="000000"/>
              </a:solidFill>
            </a:endParaRPr>
          </a:p>
          <a:p>
            <a:pPr marL="812800" indent="-81280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ES_tradnl" b="1" dirty="0" smtClean="0">
                <a:solidFill>
                  <a:srgbClr val="000000"/>
                </a:solidFill>
              </a:rPr>
              <a:t>los resultados del ejercicio.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066800" y="6553200"/>
            <a:ext cx="67056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pic>
        <p:nvPicPr>
          <p:cNvPr id="8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712968" cy="1152128"/>
          </a:xfrm>
        </p:spPr>
        <p:txBody>
          <a:bodyPr lIns="90488" tIns="44450" rIns="90488" bIns="44450">
            <a:normAutofit/>
          </a:bodyPr>
          <a:lstStyle/>
          <a:p>
            <a:pPr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s-ES_tradnl" sz="3200" b="1" dirty="0" smtClean="0">
                <a:solidFill>
                  <a:srgbClr val="000000"/>
                </a:solidFill>
                <a:latin typeface="+mn-lt"/>
              </a:rPr>
              <a:t>Estado de Evolución del Patrimonio Neto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>
          <a:xfrm>
            <a:off x="0" y="1412776"/>
            <a:ext cx="8316665" cy="72008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>
            <a:normAutofit fontScale="77500" lnSpcReduction="20000"/>
          </a:bodyPr>
          <a:lstStyle/>
          <a:p>
            <a:pPr marL="812800" indent="-812800" algn="ctr">
              <a:buFont typeface="Wingdings 2" pitchFamily="18" charset="2"/>
              <a:buNone/>
            </a:pPr>
            <a:r>
              <a:rPr lang="es-ES_tradnl" b="1" dirty="0" smtClean="0">
                <a:solidFill>
                  <a:srgbClr val="000000"/>
                </a:solidFill>
              </a:rPr>
              <a:t>          </a:t>
            </a:r>
            <a:r>
              <a:rPr lang="es-ES_tradnl" dirty="0" smtClean="0">
                <a:solidFill>
                  <a:schemeClr val="tx1"/>
                </a:solidFill>
              </a:rPr>
              <a:t>Expone con detalle las variaciones producidas, desde el inicio hasta el cierre del ejercicio, en :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115616" y="2348880"/>
            <a:ext cx="7602538" cy="37444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812800" indent="-8128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s-ES_tradnl" sz="2000" i="1" dirty="0">
                <a:solidFill>
                  <a:schemeClr val="tx1"/>
                </a:solidFill>
                <a:latin typeface="+mj-lt"/>
              </a:rPr>
              <a:t>Los aportes de los </a:t>
            </a: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propietarios: </a:t>
            </a:r>
          </a:p>
          <a:p>
            <a:pPr marL="1270000" lvl="1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Capitalizados</a:t>
            </a:r>
          </a:p>
          <a:p>
            <a:pPr marL="1270000" lvl="1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No capitalizados: </a:t>
            </a:r>
          </a:p>
          <a:p>
            <a:pPr marL="1727200" lvl="2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Aportes futuras emisiones</a:t>
            </a:r>
          </a:p>
          <a:p>
            <a:pPr marL="1727200" lvl="2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Primas de emisión</a:t>
            </a:r>
          </a:p>
          <a:p>
            <a:pPr marL="812800" indent="-8128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Los resultados acumulados:</a:t>
            </a:r>
          </a:p>
          <a:p>
            <a:pPr marL="1270000" lvl="1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 Reservados:  </a:t>
            </a:r>
          </a:p>
          <a:p>
            <a:pPr marL="1727200" lvl="2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Reserva legal</a:t>
            </a:r>
          </a:p>
          <a:p>
            <a:pPr marL="1727200" lvl="2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Reservas estatutarias </a:t>
            </a:r>
          </a:p>
          <a:p>
            <a:pPr marL="1727200" lvl="2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Reservas facultativas</a:t>
            </a:r>
            <a:endParaRPr lang="es-ES_tradnl" sz="2000" i="1" dirty="0">
              <a:solidFill>
                <a:schemeClr val="tx1"/>
              </a:solidFill>
              <a:latin typeface="+mj-lt"/>
            </a:endParaRPr>
          </a:p>
          <a:p>
            <a:pPr marL="1270000" lvl="1" indent="-812800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es-ES_tradnl" sz="2000" i="1" dirty="0" smtClean="0">
                <a:solidFill>
                  <a:schemeClr val="tx1"/>
                </a:solidFill>
                <a:latin typeface="+mj-lt"/>
              </a:rPr>
              <a:t>Resultados no asignados (anteriores y del ejercicio)</a:t>
            </a:r>
            <a:endParaRPr lang="es-ES_tradnl" sz="20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600" b="1" dirty="0" smtClean="0">
                <a:latin typeface="+mn-lt"/>
              </a:rPr>
              <a:t>El aporte de los accionistas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187624" y="1556792"/>
            <a:ext cx="7025208" cy="480060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Acciones ordinarias</a:t>
            </a:r>
          </a:p>
          <a:p>
            <a:r>
              <a:rPr lang="es-ES_tradnl" dirty="0" smtClean="0"/>
              <a:t>Acciones preferidas</a:t>
            </a:r>
          </a:p>
          <a:p>
            <a:endParaRPr lang="es-ES_tradnl" dirty="0" smtClean="0"/>
          </a:p>
          <a:p>
            <a:r>
              <a:rPr lang="es-ES_tradnl" dirty="0" smtClean="0"/>
              <a:t>Valor nominal de las acciones</a:t>
            </a:r>
          </a:p>
          <a:p>
            <a:r>
              <a:rPr lang="es-ES_tradnl" dirty="0" smtClean="0"/>
              <a:t>Valor de libro de las acciones</a:t>
            </a:r>
          </a:p>
          <a:p>
            <a:r>
              <a:rPr lang="es-ES_tradnl" dirty="0" smtClean="0"/>
              <a:t>Valor de mercado de las acciones</a:t>
            </a:r>
          </a:p>
          <a:p>
            <a:endParaRPr lang="es-ES_tradnl" dirty="0" smtClean="0"/>
          </a:p>
          <a:p>
            <a:r>
              <a:rPr lang="es-ES_tradnl" dirty="0" smtClean="0"/>
              <a:t>Emisión de acciones sobre la par o con prima</a:t>
            </a:r>
          </a:p>
          <a:p>
            <a:r>
              <a:rPr lang="es-ES_tradnl" dirty="0" smtClean="0"/>
              <a:t>Aportes para futuras suscripciones</a:t>
            </a:r>
          </a:p>
          <a:p>
            <a:endParaRPr lang="es-ES_tradnl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1100</Words>
  <Application>Microsoft Office PowerPoint</Application>
  <PresentationFormat>Presentación en pantalla (4:3)</PresentationFormat>
  <Paragraphs>201</Paragraphs>
  <Slides>18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Comic Sans MS</vt:lpstr>
      <vt:lpstr>Lucida Fax</vt:lpstr>
      <vt:lpstr>Times New Roman</vt:lpstr>
      <vt:lpstr>Wingdings</vt:lpstr>
      <vt:lpstr>Wingdings 2</vt:lpstr>
      <vt:lpstr>Tema de Office</vt:lpstr>
      <vt:lpstr>Presentación de PowerPoint</vt:lpstr>
      <vt:lpstr>Clasificaciones de los pasivos</vt:lpstr>
      <vt:lpstr>Pasivo Corriente</vt:lpstr>
      <vt:lpstr>Pasivo No Corriente</vt:lpstr>
      <vt:lpstr>Diferencias entre:</vt:lpstr>
      <vt:lpstr>Naturaleza de los costos financieros</vt:lpstr>
      <vt:lpstr>Patrimonio Neto</vt:lpstr>
      <vt:lpstr>Estado de Evolución del Patrimonio Neto</vt:lpstr>
      <vt:lpstr>El aporte de los accionistas</vt:lpstr>
      <vt:lpstr>ACCIONES</vt:lpstr>
      <vt:lpstr>Patrimonio Neto según libros y Patrimonio neto identificable ajustado</vt:lpstr>
      <vt:lpstr>Aportes para futuras suscripciones</vt:lpstr>
      <vt:lpstr>La distribución de los resultados</vt:lpstr>
      <vt:lpstr>Integración de los cuatro estados contables</vt:lpstr>
      <vt:lpstr>Ejercicio (Prima de emisión)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pasivo y el patrimonio neto</dc:title>
  <dc:creator>Universidad de San Andrés</dc:creator>
  <cp:lastModifiedBy>Fermin</cp:lastModifiedBy>
  <cp:revision>80</cp:revision>
  <dcterms:created xsi:type="dcterms:W3CDTF">2002-04-15T15:27:55Z</dcterms:created>
  <dcterms:modified xsi:type="dcterms:W3CDTF">2021-10-12T13:31:23Z</dcterms:modified>
</cp:coreProperties>
</file>