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9" r:id="rId3"/>
    <p:sldId id="285" r:id="rId4"/>
    <p:sldId id="269" r:id="rId5"/>
    <p:sldId id="272" r:id="rId6"/>
    <p:sldId id="283" r:id="rId7"/>
    <p:sldId id="284" r:id="rId8"/>
    <p:sldId id="288" r:id="rId9"/>
    <p:sldId id="271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, Luis Pedro (LATCO - Buenos Aires)" initials="FLP(-B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0000"/>
    <a:srgbClr val="D3280B"/>
    <a:srgbClr val="E5492F"/>
    <a:srgbClr val="EF5C43"/>
    <a:srgbClr val="E3391D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94660"/>
  </p:normalViewPr>
  <p:slideViewPr>
    <p:cSldViewPr>
      <p:cViewPr varScale="1">
        <p:scale>
          <a:sx n="83" d="100"/>
          <a:sy n="83" d="100"/>
        </p:scale>
        <p:origin x="10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772816"/>
            <a:ext cx="7704856" cy="20162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CONTINGENCIAS</a:t>
            </a:r>
            <a:endParaRPr lang="es-A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dirty="0" smtClean="0">
                <a:solidFill>
                  <a:schemeClr val="tx1">
                    <a:lumMod val="75000"/>
                  </a:schemeClr>
                </a:solidFill>
              </a:rPr>
              <a:t>UNIDAD 8 – Parte 2</a:t>
            </a:r>
          </a:p>
          <a:p>
            <a:pPr algn="ctr">
              <a:buNone/>
            </a:pPr>
            <a:endParaRPr lang="es-AR" sz="18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933056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s-ES" dirty="0" smtClean="0"/>
              <a:t>Los hechos contingentes y su reconocimiento contable. </a:t>
            </a:r>
          </a:p>
          <a:p>
            <a:pPr marL="285750" indent="-285750"/>
            <a:r>
              <a:rPr lang="es-ES" dirty="0" smtClean="0"/>
              <a:t>Las</a:t>
            </a:r>
            <a:r>
              <a:rPr lang="es-ES" dirty="0"/>
              <a:t> </a:t>
            </a:r>
            <a:r>
              <a:rPr lang="es-ES" dirty="0" smtClean="0"/>
              <a:t>previsiones: constitución, utilización y recupero. </a:t>
            </a:r>
          </a:p>
          <a:p>
            <a:pPr marL="285750" indent="-285750"/>
            <a:r>
              <a:rPr lang="es-ES" dirty="0" smtClean="0"/>
              <a:t>Previsiones regularizadoras del activo y previsiones de pasivo.</a:t>
            </a:r>
          </a:p>
          <a:p>
            <a:pPr marL="285750" indent="-285750"/>
            <a:r>
              <a:rPr lang="es-ES" dirty="0" smtClean="0"/>
              <a:t>Terminología en normas argentinas y en IFRS.</a:t>
            </a:r>
            <a:endParaRPr lang="es-AR" dirty="0" smtClean="0"/>
          </a:p>
          <a:p>
            <a:pPr marL="285750" indent="-285750"/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43608" y="1988840"/>
            <a:ext cx="7488831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endParaRPr lang="es-AR" sz="2400" b="1" i="1" dirty="0" smtClean="0"/>
          </a:p>
          <a:p>
            <a:pPr algn="ctr"/>
            <a:r>
              <a:rPr lang="es-AR" sz="2400" b="1" i="1" dirty="0" smtClean="0"/>
              <a:t>Obligación presente de transferir un recurso económico como resultado de hechos pasados.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PASIVO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869160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sz="1200" b="1" i="1" dirty="0" smtClean="0"/>
          </a:p>
          <a:p>
            <a:pPr algn="ctr"/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852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74517" y="5152107"/>
            <a:ext cx="885915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No hacer nada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416921" y="5152107"/>
            <a:ext cx="1290983" cy="7920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u="sng" dirty="0" smtClean="0">
                <a:solidFill>
                  <a:schemeClr val="tx1"/>
                </a:solidFill>
              </a:rPr>
              <a:t>Registrar</a:t>
            </a:r>
            <a:r>
              <a:rPr lang="es-AR" sz="1400" dirty="0" smtClean="0">
                <a:solidFill>
                  <a:schemeClr val="tx1"/>
                </a:solidFill>
              </a:rPr>
              <a:t> una</a:t>
            </a:r>
            <a:endParaRPr lang="es-AR" sz="1400" dirty="0">
              <a:solidFill>
                <a:schemeClr val="tx1"/>
              </a:solidFill>
            </a:endParaRPr>
          </a:p>
          <a:p>
            <a:pPr algn="ctr"/>
            <a:r>
              <a:rPr lang="es-AR" sz="1400" b="1" i="1" dirty="0" smtClean="0">
                <a:solidFill>
                  <a:schemeClr val="tx1"/>
                </a:solidFill>
              </a:rPr>
              <a:t>provisión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448251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3648" y="3145614"/>
            <a:ext cx="0" cy="5522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5656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Sí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7664" y="19452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Sí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9752" y="2348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No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08304" y="23765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Sí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29934" y="112721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No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44" name="1 Título"/>
          <p:cNvSpPr>
            <a:spLocks noGrp="1"/>
          </p:cNvSpPr>
          <p:nvPr>
            <p:ph type="title"/>
          </p:nvPr>
        </p:nvSpPr>
        <p:spPr>
          <a:xfrm>
            <a:off x="323528" y="530424"/>
            <a:ext cx="8229600" cy="882352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PASIVOS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03648" y="1900264"/>
            <a:ext cx="0" cy="4532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03549" y="2353526"/>
            <a:ext cx="1826385" cy="792088"/>
            <a:chOff x="503549" y="2353526"/>
            <a:chExt cx="1826385" cy="792088"/>
          </a:xfrm>
        </p:grpSpPr>
        <p:sp>
          <p:nvSpPr>
            <p:cNvPr id="57" name="Rectangle 56"/>
            <p:cNvSpPr/>
            <p:nvPr/>
          </p:nvSpPr>
          <p:spPr>
            <a:xfrm>
              <a:off x="660046" y="2481895"/>
              <a:ext cx="1499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dirty="0" smtClean="0"/>
                <a:t>¿Es la obligación  </a:t>
              </a:r>
              <a:r>
                <a:rPr lang="es-AR" sz="1400" b="1" dirty="0" smtClean="0"/>
                <a:t>cierta</a:t>
              </a:r>
              <a:r>
                <a:rPr lang="es-AR" sz="1400" dirty="0" smtClean="0"/>
                <a:t>?</a:t>
              </a:r>
              <a:endParaRPr lang="es-AR" sz="1200" i="1" dirty="0"/>
            </a:p>
          </p:txBody>
        </p:sp>
        <p:sp>
          <p:nvSpPr>
            <p:cNvPr id="59" name="Flowchart: Preparation 58"/>
            <p:cNvSpPr/>
            <p:nvPr/>
          </p:nvSpPr>
          <p:spPr>
            <a:xfrm>
              <a:off x="503549" y="2353526"/>
              <a:ext cx="1826385" cy="792088"/>
            </a:xfrm>
            <a:prstGeom prst="flowChartPreparation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49711" y="2348880"/>
            <a:ext cx="1826385" cy="792088"/>
            <a:chOff x="3491880" y="2852936"/>
            <a:chExt cx="2232248" cy="792088"/>
          </a:xfrm>
        </p:grpSpPr>
        <p:sp>
          <p:nvSpPr>
            <p:cNvPr id="62" name="Rectangle 61"/>
            <p:cNvSpPr/>
            <p:nvPr/>
          </p:nvSpPr>
          <p:spPr>
            <a:xfrm>
              <a:off x="3611845" y="2906360"/>
              <a:ext cx="196458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dirty="0"/>
                <a:t>¿Es </a:t>
              </a:r>
              <a:r>
                <a:rPr lang="es-AR" sz="1400" dirty="0" smtClean="0"/>
                <a:t>la obligación </a:t>
              </a:r>
              <a:r>
                <a:rPr lang="es-AR" sz="1400" b="1" dirty="0" smtClean="0"/>
                <a:t>altamente</a:t>
              </a:r>
              <a:r>
                <a:rPr lang="es-AR" sz="1400" dirty="0" smtClean="0"/>
                <a:t> </a:t>
              </a:r>
              <a:r>
                <a:rPr lang="es-AR" sz="1400" b="1" dirty="0" smtClean="0"/>
                <a:t>probable</a:t>
              </a:r>
              <a:r>
                <a:rPr lang="es-AR" sz="1400" dirty="0"/>
                <a:t>?</a:t>
              </a:r>
            </a:p>
          </p:txBody>
        </p:sp>
        <p:sp>
          <p:nvSpPr>
            <p:cNvPr id="63" name="Flowchart: Preparation 62"/>
            <p:cNvSpPr/>
            <p:nvPr/>
          </p:nvSpPr>
          <p:spPr>
            <a:xfrm>
              <a:off x="3491880" y="2852936"/>
              <a:ext cx="2232248" cy="792088"/>
            </a:xfrm>
            <a:prstGeom prst="flowChartPreparation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/>
            </a:p>
          </p:txBody>
        </p:sp>
      </p:grpSp>
      <p:cxnSp>
        <p:nvCxnSpPr>
          <p:cNvPr id="64" name="Straight Arrow Connector 63"/>
          <p:cNvCxnSpPr>
            <a:stCxn id="59" idx="3"/>
            <a:endCxn id="63" idx="1"/>
          </p:cNvCxnSpPr>
          <p:nvPr/>
        </p:nvCxnSpPr>
        <p:spPr>
          <a:xfrm flipV="1">
            <a:off x="2329934" y="2744924"/>
            <a:ext cx="919777" cy="464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455774" y="2348880"/>
            <a:ext cx="1826385" cy="792088"/>
            <a:chOff x="3491880" y="2852936"/>
            <a:chExt cx="2232248" cy="792088"/>
          </a:xfrm>
        </p:grpSpPr>
        <p:sp>
          <p:nvSpPr>
            <p:cNvPr id="85" name="Rectangle 84"/>
            <p:cNvSpPr/>
            <p:nvPr/>
          </p:nvSpPr>
          <p:spPr>
            <a:xfrm>
              <a:off x="3699903" y="2977788"/>
              <a:ext cx="18284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dirty="0" smtClean="0"/>
                <a:t>¿Es la obligación </a:t>
              </a:r>
              <a:r>
                <a:rPr lang="es-AR" sz="1400" b="1" dirty="0" smtClean="0"/>
                <a:t> remota</a:t>
              </a:r>
              <a:r>
                <a:rPr lang="es-AR" sz="1400" dirty="0" smtClean="0"/>
                <a:t>?</a:t>
              </a:r>
              <a:endParaRPr lang="es-AR" sz="1400" dirty="0"/>
            </a:p>
          </p:txBody>
        </p:sp>
        <p:sp>
          <p:nvSpPr>
            <p:cNvPr id="86" name="Flowchart: Preparation 85"/>
            <p:cNvSpPr/>
            <p:nvPr/>
          </p:nvSpPr>
          <p:spPr>
            <a:xfrm>
              <a:off x="3491880" y="2852936"/>
              <a:ext cx="2232248" cy="792088"/>
            </a:xfrm>
            <a:prstGeom prst="flowChartPreparation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5064291" y="2743656"/>
            <a:ext cx="441866" cy="464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01116" y="23383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No</a:t>
            </a:r>
            <a:endParaRPr lang="es-AR" b="1" dirty="0">
              <a:solidFill>
                <a:srgbClr val="002060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398977" y="3140968"/>
            <a:ext cx="1731053" cy="2808312"/>
            <a:chOff x="5398977" y="3140968"/>
            <a:chExt cx="1731053" cy="2808312"/>
          </a:xfrm>
        </p:grpSpPr>
        <p:sp>
          <p:nvSpPr>
            <p:cNvPr id="92" name="Rectangle 91"/>
            <p:cNvSpPr/>
            <p:nvPr/>
          </p:nvSpPr>
          <p:spPr>
            <a:xfrm>
              <a:off x="5724128" y="5157192"/>
              <a:ext cx="1375893" cy="79208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400" u="sng" dirty="0" smtClean="0">
                  <a:solidFill>
                    <a:schemeClr val="tx1"/>
                  </a:solidFill>
                </a:rPr>
                <a:t>Revelar</a:t>
              </a:r>
              <a:r>
                <a:rPr lang="es-AR" sz="1400" dirty="0" smtClean="0">
                  <a:solidFill>
                    <a:schemeClr val="tx1"/>
                  </a:solidFill>
                </a:rPr>
                <a:t> un</a:t>
              </a:r>
              <a:endParaRPr lang="es-AR" sz="1400" dirty="0">
                <a:solidFill>
                  <a:schemeClr val="tx1"/>
                </a:solidFill>
              </a:endParaRPr>
            </a:p>
            <a:p>
              <a:pPr algn="ctr"/>
              <a:r>
                <a:rPr lang="es-AR" sz="1400" b="1" i="1" dirty="0" smtClean="0">
                  <a:solidFill>
                    <a:schemeClr val="tx1"/>
                  </a:solidFill>
                </a:rPr>
                <a:t>pasivo contingente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1958" y="322626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rgbClr val="002060"/>
                  </a:solidFill>
                </a:rPr>
                <a:t>No</a:t>
              </a:r>
              <a:endParaRPr lang="es-A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86" idx="2"/>
              <a:endCxn id="92" idx="0"/>
            </p:cNvCxnSpPr>
            <p:nvPr/>
          </p:nvCxnSpPr>
          <p:spPr>
            <a:xfrm>
              <a:off x="6368967" y="3140968"/>
              <a:ext cx="43108" cy="201622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3"/>
            </p:cNvCxnSpPr>
            <p:nvPr/>
          </p:nvCxnSpPr>
          <p:spPr>
            <a:xfrm>
              <a:off x="5398977" y="4113076"/>
              <a:ext cx="1020928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580112" y="370774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rgbClr val="002060"/>
                  </a:solidFill>
                </a:rPr>
                <a:t>No</a:t>
              </a:r>
              <a:endParaRPr lang="es-AR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6" idx="3"/>
          </p:cNvCxnSpPr>
          <p:nvPr/>
        </p:nvCxnSpPr>
        <p:spPr>
          <a:xfrm flipV="1">
            <a:off x="7282159" y="2743656"/>
            <a:ext cx="727277" cy="126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338812" y="1520788"/>
            <a:ext cx="5678663" cy="3631319"/>
            <a:chOff x="2338812" y="1520788"/>
            <a:chExt cx="5678663" cy="3631319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2338812" y="1520788"/>
              <a:ext cx="5670624" cy="141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25" idx="0"/>
            </p:cNvCxnSpPr>
            <p:nvPr/>
          </p:nvCxnSpPr>
          <p:spPr>
            <a:xfrm>
              <a:off x="8009436" y="1534949"/>
              <a:ext cx="8039" cy="361715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13367" y="3717032"/>
            <a:ext cx="1826385" cy="792088"/>
            <a:chOff x="513367" y="3717032"/>
            <a:chExt cx="1826385" cy="792088"/>
          </a:xfrm>
        </p:grpSpPr>
        <p:sp>
          <p:nvSpPr>
            <p:cNvPr id="113" name="Rectangle 112"/>
            <p:cNvSpPr/>
            <p:nvPr/>
          </p:nvSpPr>
          <p:spPr>
            <a:xfrm>
              <a:off x="611560" y="3841884"/>
              <a:ext cx="1598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dirty="0" smtClean="0"/>
                <a:t>¿Está comunicada entre las partes?</a:t>
              </a:r>
              <a:endParaRPr lang="es-AR" sz="1400" dirty="0"/>
            </a:p>
          </p:txBody>
        </p:sp>
        <p:sp>
          <p:nvSpPr>
            <p:cNvPr id="115" name="Flowchart: Preparation 114"/>
            <p:cNvSpPr/>
            <p:nvPr/>
          </p:nvSpPr>
          <p:spPr>
            <a:xfrm>
              <a:off x="513367" y="3717032"/>
              <a:ext cx="1826385" cy="792088"/>
            </a:xfrm>
            <a:prstGeom prst="flowChartPreparation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475656" y="45718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Sí</a:t>
            </a:r>
            <a:endParaRPr lang="es-AR" b="1" dirty="0">
              <a:solidFill>
                <a:srgbClr val="002060"/>
              </a:solidFill>
            </a:endParaRPr>
          </a:p>
        </p:txBody>
      </p:sp>
      <p:cxnSp>
        <p:nvCxnSpPr>
          <p:cNvPr id="117" name="Straight Arrow Connector 116"/>
          <p:cNvCxnSpPr>
            <a:stCxn id="115" idx="2"/>
          </p:cNvCxnSpPr>
          <p:nvPr/>
        </p:nvCxnSpPr>
        <p:spPr>
          <a:xfrm flipH="1">
            <a:off x="1394520" y="4509120"/>
            <a:ext cx="32040" cy="65029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5757" y="36065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2060"/>
                </a:solidFill>
              </a:rPr>
              <a:t>No</a:t>
            </a:r>
            <a:endParaRPr lang="es-AR" b="1" dirty="0">
              <a:solidFill>
                <a:srgbClr val="00206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329934" y="4103494"/>
            <a:ext cx="732479" cy="1048613"/>
            <a:chOff x="2329934" y="4103494"/>
            <a:chExt cx="732479" cy="1048613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329934" y="4103494"/>
              <a:ext cx="73247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0"/>
            </p:cNvCxnSpPr>
            <p:nvPr/>
          </p:nvCxnSpPr>
          <p:spPr>
            <a:xfrm>
              <a:off x="3062412" y="4113076"/>
              <a:ext cx="1" cy="103903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 135"/>
          <p:cNvSpPr/>
          <p:nvPr/>
        </p:nvSpPr>
        <p:spPr>
          <a:xfrm>
            <a:off x="4250747" y="1664911"/>
            <a:ext cx="1670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C00000"/>
                </a:solidFill>
              </a:rPr>
              <a:t>NIIF: </a:t>
            </a:r>
            <a:endParaRPr lang="es-AR" sz="1400" b="1" dirty="0">
              <a:solidFill>
                <a:srgbClr val="C00000"/>
              </a:solidFill>
            </a:endParaRPr>
          </a:p>
          <a:p>
            <a:pPr algn="ctr"/>
            <a:r>
              <a:rPr lang="es-AR" sz="1400" b="1" dirty="0" smtClean="0">
                <a:solidFill>
                  <a:srgbClr val="C00000"/>
                </a:solidFill>
              </a:rPr>
              <a:t>“probable” (+50%)</a:t>
            </a:r>
            <a:endParaRPr lang="es-AR" sz="1400" b="1" dirty="0">
              <a:solidFill>
                <a:srgbClr val="C0000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674248" y="2188132"/>
            <a:ext cx="200528" cy="583504"/>
            <a:chOff x="4674248" y="2188132"/>
            <a:chExt cx="200528" cy="583504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4860032" y="2188132"/>
              <a:ext cx="14744" cy="5835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674248" y="2771636"/>
              <a:ext cx="20052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2426" y="1124744"/>
            <a:ext cx="1826385" cy="792088"/>
            <a:chOff x="512426" y="1124744"/>
            <a:chExt cx="1826385" cy="792088"/>
          </a:xfrm>
        </p:grpSpPr>
        <p:sp>
          <p:nvSpPr>
            <p:cNvPr id="48" name="Rectangle 47"/>
            <p:cNvSpPr/>
            <p:nvPr/>
          </p:nvSpPr>
          <p:spPr>
            <a:xfrm>
              <a:off x="611560" y="1141171"/>
              <a:ext cx="165618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dirty="0" smtClean="0"/>
                <a:t>¿Cumple la definición de </a:t>
              </a:r>
              <a:r>
                <a:rPr lang="es-AR" sz="1400" b="1" dirty="0" smtClean="0"/>
                <a:t>pasivo</a:t>
              </a:r>
              <a:r>
                <a:rPr lang="es-AR" sz="1400" dirty="0" smtClean="0"/>
                <a:t>?</a:t>
              </a:r>
            </a:p>
          </p:txBody>
        </p:sp>
        <p:sp>
          <p:nvSpPr>
            <p:cNvPr id="78" name="Flowchart: Preparation 77"/>
            <p:cNvSpPr/>
            <p:nvPr/>
          </p:nvSpPr>
          <p:spPr>
            <a:xfrm>
              <a:off x="512426" y="1124744"/>
              <a:ext cx="1826385" cy="792088"/>
            </a:xfrm>
            <a:prstGeom prst="flowChartPreparation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641023" y="5152107"/>
            <a:ext cx="1482705" cy="7993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u="sng" dirty="0">
                <a:solidFill>
                  <a:schemeClr val="tx1"/>
                </a:solidFill>
              </a:rPr>
              <a:t>Registrar</a:t>
            </a:r>
            <a:r>
              <a:rPr lang="es-AR" sz="1400" dirty="0">
                <a:solidFill>
                  <a:schemeClr val="tx1"/>
                </a:solidFill>
              </a:rPr>
              <a:t> una </a:t>
            </a:r>
            <a:r>
              <a:rPr lang="es-AR" sz="1400" b="1" i="1" dirty="0">
                <a:solidFill>
                  <a:schemeClr val="tx1"/>
                </a:solidFill>
              </a:rPr>
              <a:t>deuda cierta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(legal o implícita)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923928" y="3151527"/>
            <a:ext cx="1475049" cy="2792668"/>
            <a:chOff x="3923928" y="3151527"/>
            <a:chExt cx="1475049" cy="2792668"/>
          </a:xfrm>
        </p:grpSpPr>
        <p:sp>
          <p:nvSpPr>
            <p:cNvPr id="18" name="Rectangle 17"/>
            <p:cNvSpPr/>
            <p:nvPr/>
          </p:nvSpPr>
          <p:spPr>
            <a:xfrm>
              <a:off x="4001097" y="5152107"/>
              <a:ext cx="1290983" cy="79208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400" u="sng" dirty="0" smtClean="0">
                  <a:solidFill>
                    <a:schemeClr val="tx1"/>
                  </a:solidFill>
                </a:rPr>
                <a:t>Registrar</a:t>
              </a:r>
              <a:r>
                <a:rPr lang="es-AR" sz="1400" dirty="0" smtClean="0">
                  <a:solidFill>
                    <a:schemeClr val="tx1"/>
                  </a:solidFill>
                </a:rPr>
                <a:t> una</a:t>
              </a:r>
              <a:endParaRPr lang="es-AR" sz="1400" dirty="0">
                <a:solidFill>
                  <a:schemeClr val="tx1"/>
                </a:solidFill>
              </a:endParaRPr>
            </a:p>
            <a:p>
              <a:pPr algn="ctr"/>
              <a:r>
                <a:rPr lang="es-AR" sz="1400" b="1" i="1" dirty="0" smtClean="0">
                  <a:solidFill>
                    <a:schemeClr val="tx1"/>
                  </a:solidFill>
                </a:rPr>
                <a:t>previsión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923928" y="3717032"/>
              <a:ext cx="1475049" cy="792088"/>
              <a:chOff x="3654034" y="2852936"/>
              <a:chExt cx="2019281" cy="79208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851186" y="2977788"/>
                <a:ext cx="16352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1400" dirty="0" smtClean="0"/>
                  <a:t>¿Estimación fiable?</a:t>
                </a:r>
                <a:endParaRPr lang="es-AR" sz="1400" dirty="0"/>
              </a:p>
            </p:txBody>
          </p:sp>
          <p:sp>
            <p:nvSpPr>
              <p:cNvPr id="70" name="Flowchart: Preparation 69"/>
              <p:cNvSpPr/>
              <p:nvPr/>
            </p:nvSpPr>
            <p:spPr>
              <a:xfrm>
                <a:off x="3654034" y="2852936"/>
                <a:ext cx="2019281" cy="792088"/>
              </a:xfrm>
              <a:prstGeom prst="flowChartPreparation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400" dirty="0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4507590" y="3151527"/>
              <a:ext cx="2358" cy="54634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4531646" y="4509120"/>
              <a:ext cx="14864" cy="64298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572000" y="321297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rgbClr val="002060"/>
                  </a:solidFill>
                </a:rPr>
                <a:t>Sí</a:t>
              </a:r>
              <a:endParaRPr lang="es-AR" b="1" dirty="0">
                <a:solidFill>
                  <a:srgbClr val="00206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595259" y="464892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rgbClr val="002060"/>
                  </a:solidFill>
                </a:rPr>
                <a:t>Sí</a:t>
              </a:r>
              <a:endParaRPr lang="es-AR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555776" y="5805264"/>
            <a:ext cx="3880692" cy="720080"/>
            <a:chOff x="2555776" y="5805264"/>
            <a:chExt cx="3880692" cy="720080"/>
          </a:xfrm>
        </p:grpSpPr>
        <p:sp>
          <p:nvSpPr>
            <p:cNvPr id="97" name="Rectangle 96"/>
            <p:cNvSpPr/>
            <p:nvPr/>
          </p:nvSpPr>
          <p:spPr>
            <a:xfrm>
              <a:off x="4927189" y="6073551"/>
              <a:ext cx="1509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b="1" dirty="0" smtClean="0">
                  <a:solidFill>
                    <a:srgbClr val="C00000"/>
                  </a:solidFill>
                </a:rPr>
                <a:t>NIIF: “</a:t>
              </a:r>
              <a:r>
                <a:rPr lang="es-AR" sz="1400" b="1" i="1" dirty="0" smtClean="0">
                  <a:solidFill>
                    <a:srgbClr val="C00000"/>
                  </a:solidFill>
                </a:rPr>
                <a:t>provisión”</a:t>
              </a:r>
              <a:endParaRPr lang="es-AR" sz="1400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 rot="5400000">
              <a:off x="4578613" y="5869947"/>
              <a:ext cx="416242" cy="290612"/>
              <a:chOff x="3591424" y="5859017"/>
              <a:chExt cx="347248" cy="583504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3923928" y="5859017"/>
                <a:ext cx="14744" cy="58350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591424" y="6442521"/>
                <a:ext cx="347248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/>
            <p:cNvSpPr/>
            <p:nvPr/>
          </p:nvSpPr>
          <p:spPr>
            <a:xfrm>
              <a:off x="2555776" y="6002124"/>
              <a:ext cx="21056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400" b="1" dirty="0" smtClean="0">
                  <a:solidFill>
                    <a:srgbClr val="C00000"/>
                  </a:solidFill>
                </a:rPr>
                <a:t>NIIF: “</a:t>
              </a:r>
              <a:r>
                <a:rPr lang="es-AR" sz="1400" b="1" i="1" dirty="0" smtClean="0">
                  <a:solidFill>
                    <a:srgbClr val="C00000"/>
                  </a:solidFill>
                </a:rPr>
                <a:t>obligación acumulada/devengada”</a:t>
              </a:r>
              <a:endParaRPr lang="es-AR" sz="1400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 rot="5400000">
              <a:off x="2492961" y="5868079"/>
              <a:ext cx="416242" cy="290612"/>
              <a:chOff x="3591424" y="5859017"/>
              <a:chExt cx="347248" cy="583504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H="1" flipV="1">
                <a:off x="3923928" y="5859017"/>
                <a:ext cx="14744" cy="58350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3591424" y="6442521"/>
                <a:ext cx="347248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ectangle 74"/>
          <p:cNvSpPr/>
          <p:nvPr/>
        </p:nvSpPr>
        <p:spPr>
          <a:xfrm>
            <a:off x="6403048" y="4437112"/>
            <a:ext cx="150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C00000"/>
                </a:solidFill>
              </a:rPr>
              <a:t>NIIF: posibles e inciertos</a:t>
            </a:r>
            <a:endParaRPr lang="es-AR" sz="1400" b="1" i="1" dirty="0">
              <a:solidFill>
                <a:srgbClr val="C0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867076" y="4986687"/>
            <a:ext cx="160261" cy="287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1" grpId="0" animBg="1"/>
      <p:bldP spid="31" grpId="0"/>
      <p:bldP spid="33" grpId="0"/>
      <p:bldP spid="35" grpId="0"/>
      <p:bldP spid="36" grpId="0"/>
      <p:bldP spid="37" grpId="0"/>
      <p:bldP spid="89" grpId="0"/>
      <p:bldP spid="116" grpId="0"/>
      <p:bldP spid="119" grpId="0"/>
      <p:bldP spid="136" grpId="0"/>
      <p:bldP spid="111" grpId="0" animBg="1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518864" y="701824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¿Qué información se tiene en </a:t>
            </a:r>
            <a:r>
              <a:rPr lang="es-AR" sz="2800" b="1" dirty="0"/>
              <a:t>cuenta?</a:t>
            </a:r>
            <a:br>
              <a:rPr lang="es-AR" sz="2800" b="1" dirty="0"/>
            </a:br>
            <a:r>
              <a:rPr lang="es-AR" sz="2800" b="1" dirty="0"/>
              <a:t>¿En qué fecha se estima la contingencia?</a:t>
            </a:r>
            <a:endParaRPr lang="es-AR" sz="2800" b="1" dirty="0" smtClean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755576" y="4293096"/>
            <a:ext cx="76328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1691680" y="4869160"/>
            <a:ext cx="1584176" cy="14401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AR" sz="1600" b="1" dirty="0" smtClean="0">
                <a:solidFill>
                  <a:srgbClr val="C00000"/>
                </a:solidFill>
              </a:rPr>
              <a:t>Hecho causal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Situación que genera la contingencia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6300192" y="4797152"/>
            <a:ext cx="2016224" cy="14401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s-AR" sz="1600" b="1" dirty="0" smtClean="0">
                <a:solidFill>
                  <a:srgbClr val="C00000"/>
                </a:solidFill>
              </a:rPr>
              <a:t>Hecho contingente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Se produce 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(o no) 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el hecho previsto</a:t>
            </a:r>
            <a:endParaRPr lang="es-AR" sz="1600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995936" y="3214717"/>
            <a:ext cx="121090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1600" b="1" dirty="0" smtClean="0"/>
              <a:t>Fin del </a:t>
            </a:r>
          </a:p>
          <a:p>
            <a:pPr algn="ctr"/>
            <a:r>
              <a:rPr lang="es-AR" sz="1600" b="1" dirty="0" smtClean="0"/>
              <a:t>Ejercicio </a:t>
            </a:r>
            <a:r>
              <a:rPr lang="es-AR" sz="2000" b="1" dirty="0" smtClean="0"/>
              <a:t>X1</a:t>
            </a:r>
            <a:endParaRPr lang="es-AR" sz="1600" b="1" dirty="0"/>
          </a:p>
        </p:txBody>
      </p:sp>
      <p:sp>
        <p:nvSpPr>
          <p:cNvPr id="25" name="24 Flecha arriba"/>
          <p:cNvSpPr/>
          <p:nvPr/>
        </p:nvSpPr>
        <p:spPr>
          <a:xfrm>
            <a:off x="2195736" y="4509120"/>
            <a:ext cx="648072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Flecha arriba"/>
          <p:cNvSpPr/>
          <p:nvPr/>
        </p:nvSpPr>
        <p:spPr>
          <a:xfrm>
            <a:off x="7092280" y="4437112"/>
            <a:ext cx="648072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2 CuadroTexto"/>
          <p:cNvSpPr txBox="1"/>
          <p:nvPr/>
        </p:nvSpPr>
        <p:spPr>
          <a:xfrm>
            <a:off x="5580112" y="3276273"/>
            <a:ext cx="123736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Publicación </a:t>
            </a:r>
          </a:p>
          <a:p>
            <a:pPr algn="ctr"/>
            <a:r>
              <a:rPr lang="es-AR" sz="1600" b="1" dirty="0" smtClean="0"/>
              <a:t>de EECC</a:t>
            </a:r>
            <a:endParaRPr lang="es-AR" sz="1600" b="1" dirty="0"/>
          </a:p>
        </p:txBody>
      </p:sp>
      <p:grpSp>
        <p:nvGrpSpPr>
          <p:cNvPr id="45" name="Group 44"/>
          <p:cNvGrpSpPr/>
          <p:nvPr/>
        </p:nvGrpSpPr>
        <p:grpSpPr>
          <a:xfrm rot="20756684">
            <a:off x="3642911" y="2116118"/>
            <a:ext cx="1819237" cy="792088"/>
            <a:chOff x="3688867" y="1916832"/>
            <a:chExt cx="1819237" cy="792088"/>
          </a:xfrm>
        </p:grpSpPr>
        <p:sp>
          <p:nvSpPr>
            <p:cNvPr id="38" name="Oval 37"/>
            <p:cNvSpPr/>
            <p:nvPr/>
          </p:nvSpPr>
          <p:spPr>
            <a:xfrm>
              <a:off x="3851920" y="1916832"/>
              <a:ext cx="1512168" cy="79208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s-AR" sz="14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88867" y="2014725"/>
              <a:ext cx="1819237" cy="596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b="1" dirty="0"/>
                <a:t>Medir efectos hasta esta fecha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187624" y="400506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08004" y="399776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4454469" y="4450956"/>
            <a:ext cx="288032" cy="2483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"/>
          <p:cNvSpPr/>
          <p:nvPr/>
        </p:nvSpPr>
        <p:spPr>
          <a:xfrm rot="20951278">
            <a:off x="3645286" y="4834309"/>
            <a:ext cx="1991182" cy="35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 smtClean="0"/>
              <a:t>ESTIMACIÓN</a:t>
            </a:r>
            <a:endParaRPr lang="es-AR" sz="2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228184" y="400506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 flipV="1">
            <a:off x="4467396" y="2982988"/>
            <a:ext cx="281216" cy="2160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flipV="1">
            <a:off x="6090984" y="2996950"/>
            <a:ext cx="281216" cy="21602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20903908">
            <a:off x="5370067" y="2005290"/>
            <a:ext cx="2088879" cy="862438"/>
            <a:chOff x="6587577" y="1628799"/>
            <a:chExt cx="2088879" cy="862438"/>
          </a:xfrm>
        </p:grpSpPr>
        <p:sp>
          <p:nvSpPr>
            <p:cNvPr id="30" name="Oval 29"/>
            <p:cNvSpPr/>
            <p:nvPr/>
          </p:nvSpPr>
          <p:spPr>
            <a:xfrm>
              <a:off x="6587577" y="1628799"/>
              <a:ext cx="2088879" cy="86243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200" b="1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43817" y="1660240"/>
              <a:ext cx="18175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600" b="1" dirty="0"/>
                <a:t>Considerar hechos e información hasta esta fecha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6" grpId="0" animBg="1"/>
      <p:bldP spid="4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AR" sz="3200" b="1" dirty="0" smtClean="0"/>
              <a:t>TIPOS DE CONTINGENCIAS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98" y="30796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CONTINGENCIAS</a:t>
            </a:r>
            <a:endParaRPr lang="es-A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6855" y="2053461"/>
            <a:ext cx="261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50"/>
                </a:solidFill>
              </a:rPr>
              <a:t>FAVORABLES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1798" y="4279795"/>
            <a:ext cx="261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70C0"/>
                </a:solidFill>
              </a:rPr>
              <a:t>DESFAVORABLES</a:t>
            </a:r>
            <a:endParaRPr lang="es-AR" sz="24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4854" y="3395491"/>
            <a:ext cx="25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00CC"/>
                </a:solidFill>
              </a:rPr>
              <a:t>DESVALORIZACION DE ACTIVOS (MEDICIÓN)</a:t>
            </a:r>
            <a:endParaRPr lang="es-AR" b="1" dirty="0">
              <a:solidFill>
                <a:srgbClr val="0000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1534" y="4798777"/>
            <a:ext cx="261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00B0F0"/>
                </a:solidFill>
              </a:rPr>
              <a:t>GENERACIÓN DE PASIVOS</a:t>
            </a:r>
            <a:endParaRPr lang="es-AR" b="1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2721278" y="2431605"/>
            <a:ext cx="504056" cy="87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7" idx="1"/>
          </p:cNvCxnSpPr>
          <p:nvPr/>
        </p:nvCxnSpPr>
        <p:spPr>
          <a:xfrm>
            <a:off x="2721278" y="3310509"/>
            <a:ext cx="470520" cy="12001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8" idx="1"/>
          </p:cNvCxnSpPr>
          <p:nvPr/>
        </p:nvCxnSpPr>
        <p:spPr>
          <a:xfrm flipV="1">
            <a:off x="5802088" y="3718657"/>
            <a:ext cx="322766" cy="791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19" idx="1"/>
          </p:cNvCxnSpPr>
          <p:nvPr/>
        </p:nvCxnSpPr>
        <p:spPr>
          <a:xfrm>
            <a:off x="5802088" y="4510628"/>
            <a:ext cx="309446" cy="611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19872" y="242088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rgbClr val="00B050"/>
                </a:solidFill>
              </a:rPr>
              <a:t>(ingresos)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46531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rgbClr val="0070C0"/>
                </a:solidFill>
              </a:rPr>
              <a:t>(gastos)</a:t>
            </a:r>
            <a:endParaRPr lang="es-AR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Ejemplos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83568" y="1628800"/>
            <a:ext cx="799288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>
              <a:spcAft>
                <a:spcPts val="1200"/>
              </a:spcAft>
              <a:buNone/>
            </a:pPr>
            <a:r>
              <a:rPr lang="es-AR" sz="2000" b="1" u="sng" dirty="0" smtClean="0">
                <a:solidFill>
                  <a:srgbClr val="00B050"/>
                </a:solidFill>
              </a:rPr>
              <a:t>Contingencias favorables</a:t>
            </a:r>
            <a:r>
              <a:rPr lang="es-AR" sz="2000" dirty="0" smtClean="0">
                <a:solidFill>
                  <a:srgbClr val="00B050"/>
                </a:solidFill>
              </a:rPr>
              <a:t>: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</a:t>
            </a:r>
            <a:r>
              <a:rPr lang="es-AR" sz="2000" dirty="0"/>
              <a:t>P</a:t>
            </a:r>
            <a:r>
              <a:rPr lang="es-AR" sz="2000" dirty="0" smtClean="0"/>
              <a:t>osible aprovechamiento futuro de utilizar quebrantos impositivos ya conformados contra futuras ganancias.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Posible resolución favorable de un juicio</a:t>
            </a:r>
            <a:r>
              <a:rPr lang="es-AR" sz="2000" dirty="0"/>
              <a:t> </a:t>
            </a:r>
            <a:r>
              <a:rPr lang="es-AR" sz="2000" dirty="0" smtClean="0"/>
              <a:t>en curso.</a:t>
            </a:r>
          </a:p>
          <a:p>
            <a:pPr marL="18288" indent="0">
              <a:spcAft>
                <a:spcPts val="600"/>
              </a:spcAft>
              <a:buNone/>
            </a:pPr>
            <a:r>
              <a:rPr lang="es-AR" sz="2000" b="1" u="sng" dirty="0" smtClean="0">
                <a:solidFill>
                  <a:srgbClr val="0070C0"/>
                </a:solidFill>
              </a:rPr>
              <a:t>Contingencias desfavorables: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Incobrabilidad de los créditos otorgados a los clientes.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Desvalorización de la mercadería en stock.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Garantías otorgadas a clientes en las ventas efectuadas.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Sentencia desfavorable de litigios judiciales en curso.</a:t>
            </a:r>
          </a:p>
          <a:p>
            <a:pPr marL="18288" indent="0"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Reparación de daños medioambientales por contaminación producida.</a:t>
            </a:r>
            <a:endParaRPr lang="es-A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755576" y="98072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 algn="just">
              <a:spcAft>
                <a:spcPts val="1200"/>
              </a:spcAft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pPr marL="18288" indent="0">
              <a:spcAft>
                <a:spcPts val="1200"/>
              </a:spcAft>
              <a:buNone/>
            </a:pPr>
            <a:endParaRPr lang="es-AR" sz="2000" dirty="0" smtClean="0">
              <a:solidFill>
                <a:srgbClr val="002060"/>
              </a:solidFill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539552" y="980728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Terminología de Pasivos en distintos</a:t>
            </a:r>
            <a:r>
              <a:rPr kumimoji="0" lang="es-A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juegos de normas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83443"/>
              </p:ext>
            </p:extLst>
          </p:nvPr>
        </p:nvGraphicFramePr>
        <p:xfrm>
          <a:off x="1475656" y="2171764"/>
          <a:ext cx="6600056" cy="291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3941">
                <a:tc>
                  <a:txBody>
                    <a:bodyPr/>
                    <a:lstStyle/>
                    <a:p>
                      <a:pPr algn="ctr"/>
                      <a:endParaRPr lang="es-AR" sz="2000" dirty="0" smtClean="0"/>
                    </a:p>
                    <a:p>
                      <a:pPr algn="ctr"/>
                      <a:r>
                        <a:rPr lang="es-AR" sz="2000" dirty="0" smtClean="0"/>
                        <a:t>NIIF</a:t>
                      </a:r>
                    </a:p>
                    <a:p>
                      <a:pPr algn="ctr"/>
                      <a:r>
                        <a:rPr lang="es-AR" sz="2000" dirty="0" smtClean="0"/>
                        <a:t>Normas</a:t>
                      </a:r>
                      <a:r>
                        <a:rPr lang="es-AR" sz="2000" baseline="0" dirty="0" smtClean="0"/>
                        <a:t> Internacionales de Información Financieras</a:t>
                      </a:r>
                      <a:endParaRPr lang="es-AR" sz="2000" dirty="0" smtClean="0"/>
                    </a:p>
                    <a:p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sz="2000" dirty="0" smtClean="0"/>
                    </a:p>
                    <a:p>
                      <a:pPr algn="ctr"/>
                      <a:r>
                        <a:rPr lang="es-AR" sz="2000" dirty="0" smtClean="0"/>
                        <a:t>NCPA</a:t>
                      </a:r>
                    </a:p>
                    <a:p>
                      <a:pPr algn="ctr"/>
                      <a:r>
                        <a:rPr lang="es-AR" sz="2000" dirty="0" smtClean="0"/>
                        <a:t>Normas contable profesionales argentinas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71">
                <a:tc>
                  <a:txBody>
                    <a:bodyPr/>
                    <a:lstStyle/>
                    <a:p>
                      <a:r>
                        <a:rPr lang="es-AR" sz="2000" b="0" i="0" dirty="0" smtClean="0"/>
                        <a:t>PROVISIÓN</a:t>
                      </a:r>
                      <a:endParaRPr lang="es-AR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PREVISIÓN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224">
                <a:tc>
                  <a:txBody>
                    <a:bodyPr/>
                    <a:lstStyle/>
                    <a:p>
                      <a:r>
                        <a:rPr lang="es-AR" sz="2000" b="0" i="0" dirty="0" smtClean="0"/>
                        <a:t>OBLIGACIONES ACUMULADAS O DEVENGADAS</a:t>
                      </a:r>
                      <a:endParaRPr lang="es-AR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dirty="0" smtClean="0"/>
                        <a:t>PROVISIÓN (</a:t>
                      </a:r>
                      <a:r>
                        <a:rPr lang="es-AR" sz="1400" dirty="0" smtClean="0"/>
                        <a:t>PASIVO</a:t>
                      </a:r>
                      <a:r>
                        <a:rPr lang="es-AR" sz="1400" baseline="0" dirty="0" smtClean="0"/>
                        <a:t> CIERTO  NO COMUNICADO ENTRE LAS PARTES)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431540" y="1052736"/>
            <a:ext cx="8496944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Resumiendo: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Requisitos para</a:t>
            </a:r>
            <a:r>
              <a:rPr kumimoji="0" lang="es-AR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 registración de una contingencia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4423" y="2483604"/>
            <a:ext cx="6365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i="1" dirty="0" smtClean="0"/>
              <a:t>hecho causal </a:t>
            </a:r>
            <a:r>
              <a:rPr lang="es-AR" sz="2000" dirty="0" smtClean="0">
                <a:solidFill>
                  <a:srgbClr val="E5492F"/>
                </a:solidFill>
              </a:rPr>
              <a:t> </a:t>
            </a:r>
            <a:r>
              <a:rPr lang="es-AR" sz="2000" dirty="0" smtClean="0"/>
              <a:t>ha </a:t>
            </a:r>
            <a:r>
              <a:rPr lang="es-AR" sz="2000" dirty="0" smtClean="0">
                <a:solidFill>
                  <a:srgbClr val="E5492F"/>
                </a:solidFill>
              </a:rPr>
              <a:t>ocurrido </a:t>
            </a:r>
            <a:r>
              <a:rPr lang="es-AR" sz="2000" dirty="0" smtClean="0"/>
              <a:t>con anterioridad a la fecha de cierre del ejercicio.</a:t>
            </a:r>
            <a:endParaRPr lang="es-A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96263" y="4397042"/>
            <a:ext cx="5382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La ocurrencia del </a:t>
            </a:r>
            <a:r>
              <a:rPr lang="es-AR" sz="2000" i="1" dirty="0" smtClean="0"/>
              <a:t>hecho contingente </a:t>
            </a:r>
            <a:r>
              <a:rPr lang="es-AR" sz="2000" dirty="0" smtClean="0"/>
              <a:t>es </a:t>
            </a:r>
            <a:r>
              <a:rPr lang="es-AR" sz="2000" dirty="0" smtClean="0">
                <a:solidFill>
                  <a:srgbClr val="E5492F"/>
                </a:solidFill>
              </a:rPr>
              <a:t>probable</a:t>
            </a:r>
            <a:r>
              <a:rPr lang="es-AR" sz="2000" dirty="0" smtClean="0"/>
              <a:t>.</a:t>
            </a:r>
            <a:endParaRPr lang="es-A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4423" y="5157192"/>
            <a:ext cx="631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/>
              <a:t>Puede realizarse una </a:t>
            </a:r>
            <a:r>
              <a:rPr lang="es-AR" sz="2000" dirty="0" smtClean="0">
                <a:solidFill>
                  <a:srgbClr val="E5492F"/>
                </a:solidFill>
              </a:rPr>
              <a:t>estimación fiable </a:t>
            </a:r>
            <a:r>
              <a:rPr lang="es-AR" sz="2000" dirty="0" smtClean="0"/>
              <a:t>de la contingencia.</a:t>
            </a:r>
            <a:endParaRPr lang="es-A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365400" y="3388930"/>
            <a:ext cx="6302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El </a:t>
            </a:r>
            <a:r>
              <a:rPr lang="es-AR" sz="2000" i="1" dirty="0" smtClean="0"/>
              <a:t>hecho contingente </a:t>
            </a:r>
            <a:r>
              <a:rPr lang="es-AR" sz="2000" dirty="0" smtClean="0"/>
              <a:t>es </a:t>
            </a:r>
            <a:r>
              <a:rPr lang="es-AR" sz="2000" dirty="0" smtClean="0">
                <a:solidFill>
                  <a:srgbClr val="E5492F"/>
                </a:solidFill>
              </a:rPr>
              <a:t>desfavorable</a:t>
            </a:r>
            <a:r>
              <a:rPr lang="es-AR" sz="2000" i="1" dirty="0" smtClean="0">
                <a:solidFill>
                  <a:srgbClr val="E5492F"/>
                </a:solidFill>
              </a:rPr>
              <a:t> </a:t>
            </a:r>
          </a:p>
          <a:p>
            <a:r>
              <a:rPr lang="es-AR" sz="2000" i="1" dirty="0" smtClean="0"/>
              <a:t>		(excl. Quebranto impositivo)</a:t>
            </a:r>
            <a:endParaRPr lang="es-AR" sz="20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11559" y="2420952"/>
            <a:ext cx="576065" cy="576000"/>
            <a:chOff x="611559" y="2348879"/>
            <a:chExt cx="576065" cy="576000"/>
          </a:xfrm>
        </p:grpSpPr>
        <p:sp>
          <p:nvSpPr>
            <p:cNvPr id="2" name="Right Arrow 1"/>
            <p:cNvSpPr/>
            <p:nvPr/>
          </p:nvSpPr>
          <p:spPr>
            <a:xfrm>
              <a:off x="611559" y="2348879"/>
              <a:ext cx="576065" cy="576000"/>
            </a:xfrm>
            <a:prstGeom prst="rightArrow">
              <a:avLst>
                <a:gd name="adj1" fmla="val 67452"/>
                <a:gd name="adj2" fmla="val 50000"/>
              </a:avLst>
            </a:prstGeom>
            <a:gradFill>
              <a:gsLst>
                <a:gs pos="0">
                  <a:srgbClr val="D3280B"/>
                </a:gs>
                <a:gs pos="62000">
                  <a:srgbClr val="EF5C43"/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Oval 3"/>
            <p:cNvSpPr/>
            <p:nvPr/>
          </p:nvSpPr>
          <p:spPr>
            <a:xfrm>
              <a:off x="683568" y="2468540"/>
              <a:ext cx="360040" cy="3123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E54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AR" sz="2000" b="1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s-AR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1560" y="3357056"/>
            <a:ext cx="576065" cy="576000"/>
            <a:chOff x="611559" y="2348879"/>
            <a:chExt cx="576065" cy="576000"/>
          </a:xfrm>
        </p:grpSpPr>
        <p:sp>
          <p:nvSpPr>
            <p:cNvPr id="34" name="Right Arrow 33"/>
            <p:cNvSpPr/>
            <p:nvPr/>
          </p:nvSpPr>
          <p:spPr>
            <a:xfrm>
              <a:off x="611559" y="2348879"/>
              <a:ext cx="576065" cy="576000"/>
            </a:xfrm>
            <a:prstGeom prst="rightArrow">
              <a:avLst>
                <a:gd name="adj1" fmla="val 67452"/>
                <a:gd name="adj2" fmla="val 50000"/>
              </a:avLst>
            </a:prstGeom>
            <a:gradFill>
              <a:gsLst>
                <a:gs pos="0">
                  <a:srgbClr val="D3280B"/>
                </a:gs>
                <a:gs pos="62000">
                  <a:srgbClr val="EF5C43"/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Oval 34"/>
            <p:cNvSpPr/>
            <p:nvPr/>
          </p:nvSpPr>
          <p:spPr>
            <a:xfrm>
              <a:off x="683568" y="2468475"/>
              <a:ext cx="360040" cy="3123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E54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AR" sz="2000" b="1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s-AR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1560" y="4293160"/>
            <a:ext cx="576065" cy="576000"/>
            <a:chOff x="611559" y="2348879"/>
            <a:chExt cx="576065" cy="576000"/>
          </a:xfrm>
        </p:grpSpPr>
        <p:sp>
          <p:nvSpPr>
            <p:cNvPr id="37" name="Right Arrow 36"/>
            <p:cNvSpPr/>
            <p:nvPr/>
          </p:nvSpPr>
          <p:spPr>
            <a:xfrm>
              <a:off x="611559" y="2348879"/>
              <a:ext cx="576065" cy="576000"/>
            </a:xfrm>
            <a:prstGeom prst="rightArrow">
              <a:avLst>
                <a:gd name="adj1" fmla="val 67452"/>
                <a:gd name="adj2" fmla="val 50000"/>
              </a:avLst>
            </a:prstGeom>
            <a:gradFill>
              <a:gsLst>
                <a:gs pos="0">
                  <a:srgbClr val="D3280B"/>
                </a:gs>
                <a:gs pos="62000">
                  <a:srgbClr val="EF5C43"/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Oval 37"/>
            <p:cNvSpPr/>
            <p:nvPr/>
          </p:nvSpPr>
          <p:spPr>
            <a:xfrm>
              <a:off x="683568" y="2468411"/>
              <a:ext cx="360040" cy="3123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E54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AR" sz="2000" b="1" dirty="0">
                  <a:solidFill>
                    <a:schemeClr val="tx1"/>
                  </a:solidFill>
                  <a:latin typeface="+mj-lt"/>
                </a:rPr>
                <a:t>3</a:t>
              </a:r>
              <a:endParaRPr lang="es-AR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1559" y="5085248"/>
            <a:ext cx="576065" cy="576000"/>
            <a:chOff x="611559" y="2348879"/>
            <a:chExt cx="576065" cy="576000"/>
          </a:xfrm>
        </p:grpSpPr>
        <p:sp>
          <p:nvSpPr>
            <p:cNvPr id="40" name="Right Arrow 39"/>
            <p:cNvSpPr/>
            <p:nvPr/>
          </p:nvSpPr>
          <p:spPr>
            <a:xfrm>
              <a:off x="611559" y="2348879"/>
              <a:ext cx="576065" cy="576000"/>
            </a:xfrm>
            <a:prstGeom prst="rightArrow">
              <a:avLst>
                <a:gd name="adj1" fmla="val 67452"/>
                <a:gd name="adj2" fmla="val 50000"/>
              </a:avLst>
            </a:prstGeom>
            <a:gradFill>
              <a:gsLst>
                <a:gs pos="0">
                  <a:srgbClr val="D3280B"/>
                </a:gs>
                <a:gs pos="62000">
                  <a:srgbClr val="EF5C43"/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Oval 40"/>
            <p:cNvSpPr/>
            <p:nvPr/>
          </p:nvSpPr>
          <p:spPr>
            <a:xfrm>
              <a:off x="683568" y="2468475"/>
              <a:ext cx="360040" cy="3123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E54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AR" sz="2000" b="1" dirty="0">
                  <a:solidFill>
                    <a:schemeClr val="tx1"/>
                  </a:solidFill>
                  <a:latin typeface="+mj-lt"/>
                </a:rPr>
                <a:t>4</a:t>
              </a:r>
              <a:endParaRPr lang="es-AR" sz="16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64225" y="4293096"/>
            <a:ext cx="5904119" cy="2043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17" name="16 Rectángulo"/>
          <p:cNvSpPr/>
          <p:nvPr/>
        </p:nvSpPr>
        <p:spPr>
          <a:xfrm>
            <a:off x="2220307" y="2852936"/>
            <a:ext cx="6528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 algn="just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pPr marL="304038" indent="-285750" algn="just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0000CC"/>
                </a:solidFill>
              </a:rPr>
              <a:t>B</a:t>
            </a:r>
            <a:r>
              <a:rPr lang="es-AR" b="1" dirty="0" smtClean="0">
                <a:solidFill>
                  <a:srgbClr val="0000CC"/>
                </a:solidFill>
              </a:rPr>
              <a:t>aja definitiva del activo </a:t>
            </a:r>
            <a:r>
              <a:rPr lang="es-AR" dirty="0" smtClean="0">
                <a:solidFill>
                  <a:srgbClr val="002060"/>
                </a:solidFill>
              </a:rPr>
              <a:t>o </a:t>
            </a:r>
            <a:r>
              <a:rPr lang="es-AR" b="1" dirty="0" smtClean="0">
                <a:solidFill>
                  <a:srgbClr val="00B0F0"/>
                </a:solidFill>
              </a:rPr>
              <a:t>surgimiento de la deuda cierta</a:t>
            </a:r>
            <a:r>
              <a:rPr lang="es-AR" dirty="0" smtClean="0">
                <a:solidFill>
                  <a:srgbClr val="002060"/>
                </a:solidFill>
              </a:rPr>
              <a:t>, y</a:t>
            </a:r>
          </a:p>
          <a:p>
            <a:pPr marL="304038" indent="-285750" algn="just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2060"/>
                </a:solidFill>
              </a:rPr>
              <a:t>Cancelación o uso del saldo creado de las cuentas de </a:t>
            </a:r>
            <a:r>
              <a:rPr lang="es-AR" b="1" i="1" dirty="0" smtClean="0">
                <a:solidFill>
                  <a:srgbClr val="002060"/>
                </a:solidFill>
              </a:rPr>
              <a:t>Previsión</a:t>
            </a:r>
            <a:r>
              <a:rPr lang="es-AR" b="1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518864" y="917848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contable de las contingencias: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(suceptibles de ser registradas)</a:t>
            </a:r>
            <a:endParaRPr kumimoji="0" lang="es-AR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 rot="21028864">
            <a:off x="362500" y="2199858"/>
            <a:ext cx="1362753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Cierre de ejercicio X1</a:t>
            </a:r>
            <a:endParaRPr lang="es-A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2123728" y="1988840"/>
            <a:ext cx="6804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038" indent="-285750" algn="just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002060"/>
                </a:solidFill>
              </a:rPr>
              <a:t>R</a:t>
            </a:r>
            <a:r>
              <a:rPr lang="es-AR" dirty="0" smtClean="0">
                <a:solidFill>
                  <a:srgbClr val="002060"/>
                </a:solidFill>
              </a:rPr>
              <a:t>econocimiento </a:t>
            </a:r>
            <a:r>
              <a:rPr lang="es-AR" dirty="0">
                <a:solidFill>
                  <a:srgbClr val="002060"/>
                </a:solidFill>
              </a:rPr>
              <a:t>de una </a:t>
            </a:r>
            <a:r>
              <a:rPr lang="es-AR" dirty="0" smtClean="0">
                <a:solidFill>
                  <a:srgbClr val="002060"/>
                </a:solidFill>
              </a:rPr>
              <a:t>pérdida (</a:t>
            </a:r>
            <a:r>
              <a:rPr lang="es-AR" b="1" i="1" dirty="0" smtClean="0">
                <a:solidFill>
                  <a:srgbClr val="002060"/>
                </a:solidFill>
              </a:rPr>
              <a:t>Cargo por previsión … </a:t>
            </a:r>
            <a:r>
              <a:rPr lang="es-AR" dirty="0" smtClean="0">
                <a:solidFill>
                  <a:srgbClr val="002060"/>
                </a:solidFill>
              </a:rPr>
              <a:t>) y</a:t>
            </a:r>
          </a:p>
          <a:p>
            <a:pPr marL="304038" indent="-285750" algn="just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rgbClr val="0000CC"/>
                </a:solidFill>
              </a:rPr>
              <a:t>D</a:t>
            </a:r>
            <a:r>
              <a:rPr lang="es-AR" b="1" dirty="0" smtClean="0">
                <a:solidFill>
                  <a:srgbClr val="0000CC"/>
                </a:solidFill>
              </a:rPr>
              <a:t>isminución </a:t>
            </a:r>
            <a:r>
              <a:rPr lang="es-AR" b="1" dirty="0">
                <a:solidFill>
                  <a:srgbClr val="0000CC"/>
                </a:solidFill>
              </a:rPr>
              <a:t>de un </a:t>
            </a:r>
            <a:r>
              <a:rPr lang="es-AR" b="1" dirty="0" smtClean="0">
                <a:solidFill>
                  <a:srgbClr val="0000CC"/>
                </a:solidFill>
              </a:rPr>
              <a:t>activo </a:t>
            </a:r>
            <a:r>
              <a:rPr lang="es-AR" dirty="0" smtClean="0">
                <a:solidFill>
                  <a:srgbClr val="002060"/>
                </a:solidFill>
              </a:rPr>
              <a:t>o </a:t>
            </a:r>
            <a:r>
              <a:rPr lang="es-AR" b="1" dirty="0">
                <a:solidFill>
                  <a:srgbClr val="00B0F0"/>
                </a:solidFill>
              </a:rPr>
              <a:t>aumento del </a:t>
            </a:r>
            <a:r>
              <a:rPr lang="es-AR" b="1" dirty="0" smtClean="0">
                <a:solidFill>
                  <a:srgbClr val="00B0F0"/>
                </a:solidFill>
              </a:rPr>
              <a:t>pasivo </a:t>
            </a:r>
            <a:r>
              <a:rPr lang="es-AR" i="1" dirty="0" smtClean="0">
                <a:solidFill>
                  <a:srgbClr val="002060"/>
                </a:solidFill>
              </a:rPr>
              <a:t>acreditando una cuenta </a:t>
            </a:r>
            <a:r>
              <a:rPr lang="es-AR" i="1" dirty="0" smtClean="0">
                <a:solidFill>
                  <a:srgbClr val="0000CC"/>
                </a:solidFill>
              </a:rPr>
              <a:t>reguladora del activo </a:t>
            </a:r>
            <a:r>
              <a:rPr lang="es-AR" i="1" dirty="0" smtClean="0">
                <a:solidFill>
                  <a:srgbClr val="002060"/>
                </a:solidFill>
              </a:rPr>
              <a:t>o un </a:t>
            </a:r>
            <a:r>
              <a:rPr lang="es-AR" i="1" dirty="0" smtClean="0">
                <a:solidFill>
                  <a:srgbClr val="00B0F0"/>
                </a:solidFill>
              </a:rPr>
              <a:t>pasivo (probable) </a:t>
            </a:r>
            <a:r>
              <a:rPr lang="es-AR" b="1" i="1" dirty="0" smtClean="0">
                <a:solidFill>
                  <a:srgbClr val="002060"/>
                </a:solidFill>
              </a:rPr>
              <a:t>(Previsión …)</a:t>
            </a:r>
          </a:p>
        </p:txBody>
      </p:sp>
      <p:sp>
        <p:nvSpPr>
          <p:cNvPr id="15" name="TextBox 14"/>
          <p:cNvSpPr txBox="1"/>
          <p:nvPr/>
        </p:nvSpPr>
        <p:spPr>
          <a:xfrm rot="21028864">
            <a:off x="381285" y="3277976"/>
            <a:ext cx="172613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1600" b="1" dirty="0" smtClean="0"/>
              <a:t>X2: Ocurrencia del hecho previsto </a:t>
            </a:r>
            <a:endParaRPr lang="es-AR" sz="1600" b="1" dirty="0"/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2559623" y="4293096"/>
            <a:ext cx="4532657" cy="38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¿</a:t>
            </a:r>
            <a:r>
              <a:rPr lang="es-AR" sz="2000" b="1" dirty="0" smtClean="0">
                <a:latin typeface="+mj-lt"/>
                <a:ea typeface="+mj-ea"/>
                <a:cs typeface="+mj-cs"/>
              </a:rPr>
              <a:t>Por qué usamos </a:t>
            </a:r>
            <a:r>
              <a:rPr kumimoji="0" lang="es-A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previsiones?</a:t>
            </a:r>
          </a:p>
        </p:txBody>
      </p:sp>
      <p:sp>
        <p:nvSpPr>
          <p:cNvPr id="25" name="16 Rectángulo"/>
          <p:cNvSpPr/>
          <p:nvPr/>
        </p:nvSpPr>
        <p:spPr>
          <a:xfrm>
            <a:off x="1862317" y="4517738"/>
            <a:ext cx="55426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 algn="just">
              <a:buNone/>
            </a:pPr>
            <a:r>
              <a:rPr lang="es-AR" b="1" i="1" u="sng" dirty="0" smtClean="0">
                <a:solidFill>
                  <a:srgbClr val="0000CC"/>
                </a:solidFill>
              </a:rPr>
              <a:t>En Activos:</a:t>
            </a:r>
          </a:p>
          <a:p>
            <a:pPr marL="18288" indent="0" algn="just">
              <a:buFont typeface="Arial" pitchFamily="34" charset="0"/>
              <a:buChar char="•"/>
            </a:pPr>
            <a:r>
              <a:rPr lang="es-AR" i="1" dirty="0" smtClean="0">
                <a:solidFill>
                  <a:srgbClr val="002060"/>
                </a:solidFill>
              </a:rPr>
              <a:t> Para no perder el control contable del Activo</a:t>
            </a:r>
          </a:p>
          <a:p>
            <a:pPr marL="18288" indent="0" algn="just">
              <a:buFont typeface="Arial" pitchFamily="34" charset="0"/>
              <a:buChar char="•"/>
            </a:pPr>
            <a:r>
              <a:rPr lang="es-AR" i="1" dirty="0" smtClean="0">
                <a:solidFill>
                  <a:srgbClr val="002060"/>
                </a:solidFill>
              </a:rPr>
              <a:t> Para mantener la información con el costo histórico</a:t>
            </a:r>
          </a:p>
          <a:p>
            <a:pPr marL="18288" indent="0" algn="just"/>
            <a:r>
              <a:rPr lang="es-AR" b="1" i="1" u="sng" dirty="0" smtClean="0">
                <a:solidFill>
                  <a:srgbClr val="00B0F0"/>
                </a:solidFill>
              </a:rPr>
              <a:t>En Pasivos:</a:t>
            </a:r>
            <a:endParaRPr lang="es-AR" i="1" dirty="0" smtClean="0">
              <a:solidFill>
                <a:srgbClr val="00B0F0"/>
              </a:solidFill>
            </a:endParaRPr>
          </a:p>
          <a:p>
            <a:pPr marL="18288" indent="0" algn="just">
              <a:buFont typeface="Arial" pitchFamily="34" charset="0"/>
              <a:buChar char="•"/>
            </a:pPr>
            <a:r>
              <a:rPr lang="es-AR" i="1" dirty="0" smtClean="0">
                <a:solidFill>
                  <a:srgbClr val="002060"/>
                </a:solidFill>
              </a:rPr>
              <a:t> Para distinguir la naturaleza y el carácter de la obligación no cierta sujeta a un hecho futuro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516</Words>
  <Application>Microsoft Office PowerPoint</Application>
  <PresentationFormat>Presentación en pantalla (4:3)</PresentationFormat>
  <Paragraphs>121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Fax</vt:lpstr>
      <vt:lpstr>Tema de Office</vt:lpstr>
      <vt:lpstr>Presentación de PowerPoint</vt:lpstr>
      <vt:lpstr>PASIVO</vt:lpstr>
      <vt:lpstr>PASIVOS</vt:lpstr>
      <vt:lpstr>¿Qué información se tiene en cuenta? ¿En qué fecha se estima la contingencia?</vt:lpstr>
      <vt:lpstr>TIPOS DE CONTINGENCIAS</vt:lpstr>
      <vt:lpstr>Ejemplos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86</cp:revision>
  <dcterms:created xsi:type="dcterms:W3CDTF">2013-09-15T05:30:07Z</dcterms:created>
  <dcterms:modified xsi:type="dcterms:W3CDTF">2021-10-18T16:19:57Z</dcterms:modified>
</cp:coreProperties>
</file>