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78" r:id="rId3"/>
    <p:sldId id="281" r:id="rId4"/>
    <p:sldId id="282" r:id="rId5"/>
    <p:sldId id="279" r:id="rId6"/>
    <p:sldId id="287" r:id="rId7"/>
    <p:sldId id="283" r:id="rId8"/>
    <p:sldId id="286" r:id="rId9"/>
    <p:sldId id="285" r:id="rId10"/>
    <p:sldId id="288" r:id="rId11"/>
  </p:sldIdLst>
  <p:sldSz cx="9144000" cy="6858000" type="screen4x3"/>
  <p:notesSz cx="7102475" cy="9369425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3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13" autoAdjust="0"/>
    <p:restoredTop sz="94660"/>
  </p:normalViewPr>
  <p:slideViewPr>
    <p:cSldViewPr>
      <p:cViewPr varScale="1">
        <p:scale>
          <a:sx n="83" d="100"/>
          <a:sy n="83" d="100"/>
        </p:scale>
        <p:origin x="89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/>
            </a:lvl1pPr>
          </a:lstStyle>
          <a:p>
            <a:fld id="{035CC329-ABCB-4D99-A973-D8B141403164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703263"/>
            <a:ext cx="4683125" cy="351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10248" y="4450477"/>
            <a:ext cx="5681980" cy="4216241"/>
          </a:xfrm>
          <a:prstGeom prst="rect">
            <a:avLst/>
          </a:prstGeom>
        </p:spPr>
        <p:txBody>
          <a:bodyPr vert="horz" lIns="94119" tIns="47060" rIns="94119" bIns="4706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/>
            </a:lvl1pPr>
          </a:lstStyle>
          <a:p>
            <a:fld id="{AFAFD884-302B-41E3-BEA5-3C618F99765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947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768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234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85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8583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726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6806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9303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6082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551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A9C0E-EC3D-4F43-8818-637AFD94D33E}" type="datetimeFigureOut">
              <a:rPr lang="es-AR" smtClean="0"/>
              <a:pPr/>
              <a:t>18/10/2021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772816"/>
            <a:ext cx="8064896" cy="2016224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s-A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PROBLEMAS DE </a:t>
            </a:r>
          </a:p>
          <a:p>
            <a:pPr algn="ctr">
              <a:buNone/>
            </a:pPr>
            <a:r>
              <a:rPr lang="es-A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RECONOCIMIENTO Y MEDICIÓN DE </a:t>
            </a:r>
          </a:p>
          <a:p>
            <a:pPr algn="ctr">
              <a:buNone/>
            </a:pPr>
            <a:r>
              <a:rPr lang="es-A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ACTIVOS INTANGIBLES</a:t>
            </a:r>
          </a:p>
          <a:p>
            <a:pPr algn="ctr">
              <a:buNone/>
            </a:pPr>
            <a:endParaRPr lang="es-ES_tradnl" sz="1800" dirty="0" smtClean="0">
              <a:solidFill>
                <a:schemeClr val="tx1">
                  <a:lumMod val="75000"/>
                </a:schemeClr>
              </a:solidFill>
              <a:latin typeface="Lucida Fax" pitchFamily="18" charset="0"/>
            </a:endParaRPr>
          </a:p>
          <a:p>
            <a:pPr algn="ctr">
              <a:buNone/>
            </a:pPr>
            <a:r>
              <a:rPr lang="es-AR" sz="2600" smtClean="0">
                <a:solidFill>
                  <a:schemeClr val="tx1">
                    <a:lumMod val="75000"/>
                  </a:schemeClr>
                </a:solidFill>
              </a:rPr>
              <a:t>UNIDAD </a:t>
            </a:r>
            <a:r>
              <a:rPr lang="es-AR" sz="2600">
                <a:solidFill>
                  <a:schemeClr val="tx1">
                    <a:lumMod val="75000"/>
                  </a:schemeClr>
                </a:solidFill>
              </a:rPr>
              <a:t>8</a:t>
            </a:r>
            <a:r>
              <a:rPr lang="es-AR" sz="2600" smtClean="0">
                <a:solidFill>
                  <a:schemeClr val="tx1">
                    <a:lumMod val="75000"/>
                  </a:schemeClr>
                </a:solidFill>
              </a:rPr>
              <a:t>  </a:t>
            </a:r>
            <a:r>
              <a:rPr lang="es-AR" sz="2600" dirty="0" smtClean="0">
                <a:solidFill>
                  <a:schemeClr val="tx1">
                    <a:lumMod val="75000"/>
                  </a:schemeClr>
                </a:solidFill>
              </a:rPr>
              <a:t>- </a:t>
            </a:r>
            <a:r>
              <a:rPr lang="es-AR" sz="2600" smtClean="0">
                <a:solidFill>
                  <a:schemeClr val="tx1">
                    <a:lumMod val="75000"/>
                  </a:schemeClr>
                </a:solidFill>
              </a:rPr>
              <a:t>Parte 3</a:t>
            </a:r>
            <a:endParaRPr lang="es-AR" sz="260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buNone/>
            </a:pPr>
            <a:endParaRPr lang="es-A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475656" y="3933056"/>
            <a:ext cx="66967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/>
            <a:r>
              <a:rPr lang="es-ES" dirty="0" smtClean="0"/>
              <a:t>Naturaleza de los activos intangibles. El problema del reconocimiento</a:t>
            </a:r>
          </a:p>
          <a:p>
            <a:pPr marL="285750" indent="-285750" algn="just"/>
            <a:r>
              <a:rPr lang="es-ES" dirty="0" smtClean="0"/>
              <a:t>y del valor o medición. </a:t>
            </a:r>
            <a:endParaRPr lang="es-ES_tradnl" dirty="0" smtClean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</a:t>
            </a:fld>
            <a:endParaRPr lang="es-A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s-ES" sz="2800" b="1" dirty="0" smtClean="0"/>
              <a:t>Valor llave o plusvalía</a:t>
            </a:r>
            <a:endParaRPr lang="es-AR" sz="2800" b="1" dirty="0" smtClean="0"/>
          </a:p>
        </p:txBody>
      </p:sp>
      <p:sp>
        <p:nvSpPr>
          <p:cNvPr id="10" name="9 Rectángulo"/>
          <p:cNvSpPr/>
          <p:nvPr/>
        </p:nvSpPr>
        <p:spPr>
          <a:xfrm>
            <a:off x="611560" y="1196752"/>
            <a:ext cx="77048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000" dirty="0" smtClean="0"/>
              <a:t>Es un bien intangible especial.</a:t>
            </a:r>
          </a:p>
          <a:p>
            <a:pPr algn="just"/>
            <a:r>
              <a:rPr lang="es-ES_tradnl" sz="2000" dirty="0" smtClean="0"/>
              <a:t>No es un intangible identificable o separable.</a:t>
            </a:r>
          </a:p>
          <a:p>
            <a:pPr algn="just"/>
            <a:endParaRPr lang="es-ES_tradnl" sz="2000" dirty="0"/>
          </a:p>
          <a:p>
            <a:pPr algn="just"/>
            <a:r>
              <a:rPr lang="es-ES_tradnl" sz="2000" dirty="0" smtClean="0"/>
              <a:t>Sólo puede ser registrado si se adquiere como parte de la adquisición de otra sociedad (combinación de empresas).</a:t>
            </a:r>
          </a:p>
          <a:p>
            <a:pPr algn="just"/>
            <a:endParaRPr lang="es-ES_tradnl" sz="2000" dirty="0"/>
          </a:p>
          <a:p>
            <a:pPr algn="just"/>
            <a:r>
              <a:rPr lang="es-ES_tradnl" sz="2000" dirty="0" smtClean="0"/>
              <a:t>Su medición se determina por diferencia.</a:t>
            </a:r>
          </a:p>
          <a:p>
            <a:pPr algn="just"/>
            <a:r>
              <a:rPr lang="es-ES_tradnl" sz="2000" dirty="0" smtClean="0"/>
              <a:t>Valor llave = precio pagado por un determinado % de la entidad– valor de dicho % del Patrimonio Neto </a:t>
            </a:r>
            <a:r>
              <a:rPr lang="es-ES_tradnl" sz="2000" dirty="0" smtClean="0"/>
              <a:t>Identificable Ajustado </a:t>
            </a:r>
            <a:r>
              <a:rPr lang="es-ES_tradnl" sz="2000" dirty="0" smtClean="0"/>
              <a:t>a Valor de Mercado</a:t>
            </a:r>
          </a:p>
          <a:p>
            <a:pPr algn="just"/>
            <a:endParaRPr lang="es-ES_tradnl" sz="2000" dirty="0"/>
          </a:p>
          <a:p>
            <a:pPr algn="just"/>
            <a:r>
              <a:rPr lang="es-ES_tradnl" sz="2000" dirty="0" smtClean="0"/>
              <a:t>Patrimonio Neto </a:t>
            </a:r>
            <a:r>
              <a:rPr lang="es-ES_tradnl" sz="2000" dirty="0" smtClean="0"/>
              <a:t>Identificable Ajustado </a:t>
            </a:r>
            <a:r>
              <a:rPr lang="es-ES_tradnl" sz="2000" dirty="0" smtClean="0"/>
              <a:t>a </a:t>
            </a:r>
            <a:r>
              <a:rPr lang="es-ES_tradnl" sz="2000" dirty="0"/>
              <a:t>V</a:t>
            </a:r>
            <a:r>
              <a:rPr lang="es-ES_tradnl" sz="2000" dirty="0" smtClean="0"/>
              <a:t>alor de Mercado = valor de libros del patrimonio neto + valor razonable de intangibles no registrados + mayor valor de activos registrados – mayor valor de los pasivos (en general no existe)</a:t>
            </a:r>
          </a:p>
          <a:p>
            <a:pPr algn="just"/>
            <a:endParaRPr lang="es-ES_tradnl" sz="2000" dirty="0"/>
          </a:p>
          <a:p>
            <a:pPr algn="just"/>
            <a:r>
              <a:rPr lang="es-ES_tradnl" sz="2000" dirty="0" smtClean="0"/>
              <a:t>No se amortiza. Todos los años se debe verificar que su valor contable no supere el valor recuperable.</a:t>
            </a:r>
            <a:endParaRPr lang="es-ES_tradnl" dirty="0" smtClean="0"/>
          </a:p>
        </p:txBody>
      </p:sp>
      <p:sp>
        <p:nvSpPr>
          <p:cNvPr id="12" name="11 Marcador de pie de página"/>
          <p:cNvSpPr txBox="1">
            <a:spLocks/>
          </p:cNvSpPr>
          <p:nvPr/>
        </p:nvSpPr>
        <p:spPr>
          <a:xfrm>
            <a:off x="5220072" y="188641"/>
            <a:ext cx="2952328" cy="36003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>
                <a:solidFill>
                  <a:schemeClr val="tx1">
                    <a:tint val="75000"/>
                  </a:schemeClr>
                </a:solidFill>
              </a:rPr>
              <a:t>Activos Intangibles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3630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2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Activos Intangibles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467544" y="1268760"/>
            <a:ext cx="820891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s-AR" dirty="0" smtClean="0">
                <a:solidFill>
                  <a:srgbClr val="FF0000"/>
                </a:solidFill>
              </a:rPr>
              <a:t>Activos identificables, sin apariencia física.</a:t>
            </a:r>
          </a:p>
          <a:p>
            <a:pPr marL="457200" indent="-457200" algn="just"/>
            <a:endParaRPr lang="es-AR" dirty="0" smtClean="0"/>
          </a:p>
          <a:p>
            <a:pPr marL="457200" indent="-457200" algn="just"/>
            <a:r>
              <a:rPr lang="es-AR" dirty="0" smtClean="0"/>
              <a:t>Se espera obtener </a:t>
            </a:r>
            <a:r>
              <a:rPr lang="es-AR" dirty="0" smtClean="0">
                <a:solidFill>
                  <a:srgbClr val="00B0F0"/>
                </a:solidFill>
              </a:rPr>
              <a:t>beneficios económicos futuros </a:t>
            </a:r>
            <a:r>
              <a:rPr lang="es-AR" dirty="0" smtClean="0"/>
              <a:t>+ </a:t>
            </a:r>
            <a:r>
              <a:rPr lang="es-AR" dirty="0" smtClean="0">
                <a:solidFill>
                  <a:srgbClr val="7030A0"/>
                </a:solidFill>
              </a:rPr>
              <a:t>son controlados por la empresa</a:t>
            </a:r>
            <a:r>
              <a:rPr lang="es-AR" dirty="0" smtClean="0"/>
              <a:t>: derechos sobre los beneficios que produzca y derechos a restringir el derecho de terceros a acceder a tales beneficios.</a:t>
            </a:r>
          </a:p>
          <a:p>
            <a:pPr marL="457200" indent="-457200" algn="just"/>
            <a:endParaRPr lang="es-AR" dirty="0" smtClean="0"/>
          </a:p>
          <a:p>
            <a:pPr marL="457200" indent="-457200" algn="just"/>
            <a:r>
              <a:rPr lang="es-AR" dirty="0" smtClean="0"/>
              <a:t>Su </a:t>
            </a:r>
            <a:r>
              <a:rPr lang="es-AR" dirty="0" smtClean="0">
                <a:solidFill>
                  <a:schemeClr val="accent6">
                    <a:lumMod val="75000"/>
                  </a:schemeClr>
                </a:solidFill>
              </a:rPr>
              <a:t>medición es razonablemente objetiva</a:t>
            </a:r>
          </a:p>
          <a:p>
            <a:pPr marL="457200" indent="-457200" algn="just"/>
            <a:endParaRPr lang="es-AR" dirty="0" smtClean="0"/>
          </a:p>
          <a:p>
            <a:pPr marL="457200" indent="-457200" algn="just"/>
            <a:r>
              <a:rPr lang="es-AR" dirty="0" smtClean="0"/>
              <a:t>Un activo es </a:t>
            </a:r>
            <a:r>
              <a:rPr lang="es-AR" dirty="0" smtClean="0">
                <a:solidFill>
                  <a:srgbClr val="FF0000"/>
                </a:solidFill>
              </a:rPr>
              <a:t>identificable si</a:t>
            </a:r>
            <a:r>
              <a:rPr lang="es-AR" dirty="0" smtClean="0"/>
              <a:t>:</a:t>
            </a:r>
          </a:p>
          <a:p>
            <a:pPr marL="457200" indent="-457200" algn="just"/>
            <a:r>
              <a:rPr lang="es-AR" dirty="0" smtClean="0"/>
              <a:t>(a) </a:t>
            </a:r>
            <a:r>
              <a:rPr lang="es-AR" dirty="0" smtClean="0">
                <a:solidFill>
                  <a:srgbClr val="00B050"/>
                </a:solidFill>
              </a:rPr>
              <a:t>es separable</a:t>
            </a:r>
            <a:r>
              <a:rPr lang="es-AR" dirty="0" smtClean="0"/>
              <a:t>, es decir, es susceptible de ser separado o escindido de la entidad y vendido, transferido, dado en explotación, arrendado o intercambiado, ya sea individualmente o junto con un contrato, activo identificable o pasivo con los que guarde relación, independientemente de que la entidad tenga la intención de llevar a cabo la separación; o</a:t>
            </a:r>
          </a:p>
          <a:p>
            <a:pPr marL="457200" indent="-457200" algn="just"/>
            <a:r>
              <a:rPr lang="es-AR" dirty="0" smtClean="0"/>
              <a:t>(b) </a:t>
            </a:r>
            <a:r>
              <a:rPr lang="es-AR" dirty="0" smtClean="0">
                <a:solidFill>
                  <a:srgbClr val="00B050"/>
                </a:solidFill>
              </a:rPr>
              <a:t>surge de derechos contractuales o de otros derechos de tipo legal</a:t>
            </a:r>
            <a:r>
              <a:rPr lang="es-AR" dirty="0" smtClean="0"/>
              <a:t>, con independencia de que esos derechos sean transferibles o separables de la entidad o de otros derechos y obligaciones.</a:t>
            </a:r>
          </a:p>
          <a:p>
            <a:pPr marL="457200" indent="-457200"/>
            <a:endParaRPr lang="es-AR" sz="2400" dirty="0"/>
          </a:p>
        </p:txBody>
      </p:sp>
      <p:sp>
        <p:nvSpPr>
          <p:cNvPr id="12" name="11 Marcador de pie de página"/>
          <p:cNvSpPr txBox="1">
            <a:spLocks/>
          </p:cNvSpPr>
          <p:nvPr/>
        </p:nvSpPr>
        <p:spPr>
          <a:xfrm>
            <a:off x="5220072" y="188641"/>
            <a:ext cx="2952328" cy="36003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>
                <a:solidFill>
                  <a:schemeClr val="tx1">
                    <a:tint val="75000"/>
                  </a:schemeClr>
                </a:solidFill>
              </a:rPr>
              <a:t>Activos Intangibles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3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Activos Intangibles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1187624" y="2852936"/>
            <a:ext cx="3744416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000" dirty="0" smtClean="0"/>
              <a:t>	</a:t>
            </a:r>
          </a:p>
          <a:p>
            <a:pPr>
              <a:buFont typeface="Monotype Sorts" pitchFamily="2" charset="2"/>
              <a:buNone/>
            </a:pPr>
            <a:r>
              <a:rPr lang="es-ES_tradnl" sz="2000" dirty="0" smtClean="0"/>
              <a:t>Ejemplos:</a:t>
            </a:r>
          </a:p>
          <a:p>
            <a:pPr>
              <a:buFont typeface="Monotype Sorts" pitchFamily="2" charset="2"/>
              <a:buNone/>
            </a:pPr>
            <a:endParaRPr lang="es-ES_tradnl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dirty="0" smtClean="0"/>
              <a:t>Marcas creadas por la empresa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dirty="0" smtClean="0"/>
              <a:t>Cartera de clientes (no adquiridas)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dirty="0" smtClean="0"/>
              <a:t>Lealtad de los clientes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dirty="0" smtClean="0"/>
              <a:t>Crédito en plaza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dirty="0" smtClean="0"/>
              <a:t>Calidad del equipo gerencial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1115616" y="19168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Activos autogenerados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5220072" y="19168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NO se registran</a:t>
            </a:r>
            <a:endParaRPr lang="es-AR" b="1" dirty="0">
              <a:solidFill>
                <a:srgbClr val="FF0000"/>
              </a:solidFill>
            </a:endParaRPr>
          </a:p>
        </p:txBody>
      </p:sp>
      <p:cxnSp>
        <p:nvCxnSpPr>
          <p:cNvPr id="20" name="19 Conector recto de flecha"/>
          <p:cNvCxnSpPr>
            <a:stCxn id="12" idx="3"/>
            <a:endCxn id="18" idx="1"/>
          </p:cNvCxnSpPr>
          <p:nvPr/>
        </p:nvCxnSpPr>
        <p:spPr>
          <a:xfrm>
            <a:off x="3707904" y="210149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11 Marcador de pie de página"/>
          <p:cNvSpPr txBox="1">
            <a:spLocks/>
          </p:cNvSpPr>
          <p:nvPr/>
        </p:nvSpPr>
        <p:spPr>
          <a:xfrm>
            <a:off x="5220072" y="188641"/>
            <a:ext cx="2952328" cy="36003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>
                <a:solidFill>
                  <a:schemeClr val="tx1">
                    <a:tint val="75000"/>
                  </a:schemeClr>
                </a:solidFill>
              </a:rPr>
              <a:t>Activos Intangibles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4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Activos Intangibles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99592" y="1196752"/>
            <a:ext cx="77048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s-ES_tradnl" sz="2000" u="sng" dirty="0" smtClean="0"/>
              <a:t>Sólo se reconocerán cuando</a:t>
            </a:r>
            <a:r>
              <a:rPr lang="es-ES_tradnl" sz="2000" dirty="0" smtClean="0"/>
              <a:t> (RT 17, 5.13):</a:t>
            </a:r>
          </a:p>
          <a:p>
            <a:pPr>
              <a:buFont typeface="Monotype Sorts" pitchFamily="2" charset="2"/>
              <a:buNone/>
            </a:pPr>
            <a:endParaRPr lang="es-ES_tradnl" sz="20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sz="2000" dirty="0" smtClean="0"/>
              <a:t> pueda </a:t>
            </a:r>
            <a:r>
              <a:rPr lang="es-ES_tradnl" sz="2000" dirty="0" smtClean="0">
                <a:solidFill>
                  <a:srgbClr val="00B050"/>
                </a:solidFill>
              </a:rPr>
              <a:t>demostrarse</a:t>
            </a:r>
            <a:r>
              <a:rPr lang="es-ES_tradnl" sz="2000" dirty="0" smtClean="0"/>
              <a:t> su capacidad para generar beneficios económicos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sz="2000" dirty="0" smtClean="0"/>
              <a:t> su costo pueda determinarse sobre </a:t>
            </a:r>
            <a:r>
              <a:rPr lang="es-ES_tradnl" sz="2000" dirty="0" smtClean="0">
                <a:solidFill>
                  <a:srgbClr val="0070C0"/>
                </a:solidFill>
              </a:rPr>
              <a:t>bases confiables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sz="2000" dirty="0" smtClean="0">
                <a:solidFill>
                  <a:srgbClr val="FF0000"/>
                </a:solidFill>
              </a:rPr>
              <a:t> no se trate de</a:t>
            </a:r>
            <a:r>
              <a:rPr lang="es-ES_tradnl" sz="2000" dirty="0" smtClean="0"/>
              <a:t>: </a:t>
            </a:r>
          </a:p>
          <a:p>
            <a:pPr algn="just">
              <a:buFont typeface="Arial" pitchFamily="34" charset="0"/>
              <a:buChar char="•"/>
            </a:pPr>
            <a:r>
              <a:rPr lang="es-AR" sz="1600" i="1" dirty="0" smtClean="0"/>
              <a:t>costos de </a:t>
            </a:r>
            <a:r>
              <a:rPr lang="es-AR" sz="1600" i="1" dirty="0" smtClean="0">
                <a:solidFill>
                  <a:srgbClr val="FF0000"/>
                </a:solidFill>
              </a:rPr>
              <a:t>investigaciones</a:t>
            </a:r>
            <a:r>
              <a:rPr lang="es-AR" sz="1600" i="1" dirty="0" smtClean="0"/>
              <a:t> efectuadas con el propósito de obtener nuevos conocimientos científicos y técnicos o inteligencia;</a:t>
            </a:r>
          </a:p>
          <a:p>
            <a:pPr algn="just">
              <a:buFont typeface="Arial" pitchFamily="34" charset="0"/>
              <a:buChar char="•"/>
            </a:pPr>
            <a:endParaRPr lang="es-AR" sz="1600" i="1" dirty="0" smtClean="0"/>
          </a:p>
          <a:p>
            <a:pPr algn="just">
              <a:buFont typeface="Arial" pitchFamily="34" charset="0"/>
              <a:buChar char="•"/>
            </a:pPr>
            <a:r>
              <a:rPr lang="es-AR" sz="1600" i="1" dirty="0" smtClean="0"/>
              <a:t>costos erogados en el </a:t>
            </a:r>
            <a:r>
              <a:rPr lang="es-AR" sz="1600" i="1" dirty="0" smtClean="0">
                <a:solidFill>
                  <a:srgbClr val="DA32BA"/>
                </a:solidFill>
              </a:rPr>
              <a:t>desarrollo interno del valor llave</a:t>
            </a:r>
            <a:r>
              <a:rPr lang="es-AR" sz="1600" i="1" dirty="0" smtClean="0"/>
              <a:t>, marcas, listas de  clientes y otros que, en sustancia, no puedan ser distinguidos del costo de desarrollar un negocio tomado en su conjunto;</a:t>
            </a:r>
          </a:p>
          <a:p>
            <a:pPr algn="just">
              <a:buFont typeface="Arial" pitchFamily="34" charset="0"/>
              <a:buChar char="•"/>
            </a:pPr>
            <a:endParaRPr lang="es-AR" sz="1600" i="1" dirty="0" smtClean="0"/>
          </a:p>
          <a:p>
            <a:pPr algn="just">
              <a:buFont typeface="Arial" pitchFamily="34" charset="0"/>
              <a:buChar char="•"/>
            </a:pPr>
            <a:r>
              <a:rPr lang="es-AR" sz="1600" i="1" dirty="0" smtClean="0"/>
              <a:t> costos de </a:t>
            </a:r>
            <a:r>
              <a:rPr lang="es-AR" sz="1600" i="1" dirty="0" smtClean="0">
                <a:solidFill>
                  <a:srgbClr val="0070C0"/>
                </a:solidFill>
              </a:rPr>
              <a:t>publicidad</a:t>
            </a:r>
            <a:r>
              <a:rPr lang="es-AR" sz="1600" i="1" dirty="0" smtClean="0"/>
              <a:t>, promoción y reubicación o reorganización de una empresa;</a:t>
            </a:r>
          </a:p>
          <a:p>
            <a:pPr algn="just">
              <a:buFont typeface="Arial" pitchFamily="34" charset="0"/>
              <a:buChar char="•"/>
            </a:pPr>
            <a:endParaRPr lang="es-AR" sz="1600" i="1" dirty="0" smtClean="0"/>
          </a:p>
          <a:p>
            <a:pPr algn="just">
              <a:buFont typeface="Arial" pitchFamily="34" charset="0"/>
              <a:buChar char="•"/>
            </a:pPr>
            <a:r>
              <a:rPr lang="es-AR" sz="1600" i="1" dirty="0" smtClean="0"/>
              <a:t> costos de </a:t>
            </a:r>
            <a:r>
              <a:rPr lang="es-AR" sz="1600" i="1" dirty="0" smtClean="0">
                <a:solidFill>
                  <a:srgbClr val="00B050"/>
                </a:solidFill>
              </a:rPr>
              <a:t>entrenamiento</a:t>
            </a:r>
            <a:r>
              <a:rPr lang="es-AR" sz="1600" i="1" dirty="0" smtClean="0"/>
              <a:t> (excepto aquellos que por sus características deben activarse en gastos pre operativos).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s-ES_tradnl" sz="2000" dirty="0" smtClean="0"/>
          </a:p>
        </p:txBody>
      </p:sp>
      <p:sp>
        <p:nvSpPr>
          <p:cNvPr id="15" name="11 Marcador de pie de página"/>
          <p:cNvSpPr txBox="1">
            <a:spLocks/>
          </p:cNvSpPr>
          <p:nvPr/>
        </p:nvSpPr>
        <p:spPr>
          <a:xfrm>
            <a:off x="5220072" y="188641"/>
            <a:ext cx="2952328" cy="36003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>
                <a:solidFill>
                  <a:schemeClr val="tx1">
                    <a:tint val="75000"/>
                  </a:schemeClr>
                </a:solidFill>
              </a:rPr>
              <a:t>Activos Intangibles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Activos Intangibles según RT Argentinas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259632" y="1700808"/>
            <a:ext cx="6624736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sz="2400" dirty="0" smtClean="0"/>
              <a:t>Gastos de constitución legal de una entidad nueva, o gastos </a:t>
            </a:r>
            <a:r>
              <a:rPr lang="es-ES_tradnl" sz="2400" dirty="0" err="1" smtClean="0"/>
              <a:t>preoperativos</a:t>
            </a:r>
            <a:r>
              <a:rPr lang="es-ES_tradnl" sz="2400" dirty="0" smtClean="0"/>
              <a:t> de una actividad u operación nueva.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sz="2400" dirty="0" smtClean="0"/>
              <a:t>Licencias, concesiones, franquicias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sz="2400" dirty="0" smtClean="0"/>
              <a:t>Propiedad intelectual: patentes, derechos de autor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sz="2400" dirty="0" smtClean="0"/>
              <a:t>Marcas adquiridas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s-ES_tradnl" sz="2400" dirty="0" smtClean="0"/>
          </a:p>
        </p:txBody>
      </p:sp>
      <p:sp>
        <p:nvSpPr>
          <p:cNvPr id="15" name="14 Rectángulo"/>
          <p:cNvSpPr/>
          <p:nvPr/>
        </p:nvSpPr>
        <p:spPr>
          <a:xfrm>
            <a:off x="827584" y="5301208"/>
            <a:ext cx="7776864" cy="338554"/>
          </a:xfrm>
          <a:prstGeom prst="rect">
            <a:avLst/>
          </a:prstGeom>
          <a:ln>
            <a:solidFill>
              <a:srgbClr val="DA32B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AR" sz="1600" dirty="0" smtClean="0"/>
              <a:t>Los </a:t>
            </a:r>
            <a:r>
              <a:rPr lang="es-AR" sz="1600" b="1" dirty="0" smtClean="0"/>
              <a:t>costos de constitución y los pre operativos </a:t>
            </a:r>
            <a:r>
              <a:rPr lang="es-AR" sz="1600" dirty="0" smtClean="0"/>
              <a:t>tienen una </a:t>
            </a:r>
            <a:r>
              <a:rPr lang="es-AR" sz="1600" b="1" dirty="0" smtClean="0"/>
              <a:t>vida útil máxima de 5 años.</a:t>
            </a:r>
          </a:p>
        </p:txBody>
      </p:sp>
      <p:sp>
        <p:nvSpPr>
          <p:cNvPr id="18" name="11 Marcador de pie de página"/>
          <p:cNvSpPr txBox="1">
            <a:spLocks/>
          </p:cNvSpPr>
          <p:nvPr/>
        </p:nvSpPr>
        <p:spPr>
          <a:xfrm>
            <a:off x="5220072" y="188641"/>
            <a:ext cx="2952328" cy="36003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>
                <a:solidFill>
                  <a:schemeClr val="tx1">
                    <a:tint val="75000"/>
                  </a:schemeClr>
                </a:solidFill>
              </a:rPr>
              <a:t>Activos Intangibles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Activos Intangibles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899592" y="1196752"/>
            <a:ext cx="7704856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s-ES_tradnl" u="sng" dirty="0" smtClean="0"/>
              <a:t>Amortizaciones -</a:t>
            </a:r>
            <a:r>
              <a:rPr lang="es-ES_tradnl" dirty="0" smtClean="0"/>
              <a:t> Se considera: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dirty="0" smtClean="0"/>
              <a:t> Costo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dirty="0" smtClean="0"/>
              <a:t> Naturaleza y forma de explotación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dirty="0" smtClean="0"/>
              <a:t> Capacidad de servicio estimada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dirty="0" smtClean="0"/>
              <a:t> unidades de producción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dirty="0" smtClean="0"/>
              <a:t> período durante el cual se espera utilizarlo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dirty="0" smtClean="0"/>
              <a:t> en su caso, plazo legal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dirty="0" smtClean="0"/>
              <a:t> Valor al término de la vida útil (valor neto de realización final), sólo si: 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dirty="0" smtClean="0"/>
              <a:t> un tercero se comprometió a adquirir el bien; o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dirty="0" smtClean="0"/>
              <a:t> puede fijárselo por referencia a precios de mercado activo</a:t>
            </a:r>
            <a:endParaRPr lang="es-AR" i="1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b="1" dirty="0" smtClean="0"/>
              <a:t>Si la vida útil es indefinida, no se amortiza pero se debe estimar valor recuperable todos los años</a:t>
            </a:r>
          </a:p>
        </p:txBody>
      </p:sp>
      <p:sp>
        <p:nvSpPr>
          <p:cNvPr id="15" name="11 Marcador de pie de página"/>
          <p:cNvSpPr txBox="1">
            <a:spLocks/>
          </p:cNvSpPr>
          <p:nvPr/>
        </p:nvSpPr>
        <p:spPr>
          <a:xfrm>
            <a:off x="5220072" y="188641"/>
            <a:ext cx="2952328" cy="36003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>
                <a:solidFill>
                  <a:schemeClr val="tx1">
                    <a:tint val="75000"/>
                  </a:schemeClr>
                </a:solidFill>
              </a:rPr>
              <a:t>Activos Intangibles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7249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Ejemplo: Compra de una marca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043608" y="1256467"/>
            <a:ext cx="741682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s-ES_tradnl" sz="2000" dirty="0" smtClean="0"/>
              <a:t>Registrar en el Diario de la empresa “Gourmet </a:t>
            </a:r>
            <a:r>
              <a:rPr lang="es-ES_tradnl" sz="2000" dirty="0" err="1" smtClean="0"/>
              <a:t>Store</a:t>
            </a:r>
            <a:r>
              <a:rPr lang="es-ES_tradnl" sz="2000" dirty="0" smtClean="0"/>
              <a:t> SA”:</a:t>
            </a:r>
          </a:p>
          <a:p>
            <a:pPr>
              <a:buFont typeface="Monotype Sorts" pitchFamily="2" charset="2"/>
              <a:buNone/>
            </a:pPr>
            <a:endParaRPr lang="es-ES_tradnl" sz="2000" dirty="0" smtClean="0"/>
          </a:p>
          <a:p>
            <a:pPr marL="457200" indent="-457200" algn="just">
              <a:lnSpc>
                <a:spcPct val="150000"/>
              </a:lnSpc>
              <a:buFont typeface="Monotype Sorts" pitchFamily="2" charset="2"/>
              <a:buAutoNum type="arabicParenR"/>
            </a:pPr>
            <a:r>
              <a:rPr lang="es-ES_tradnl" sz="2000" dirty="0" smtClean="0"/>
              <a:t>la compra de la marca Aceites Chef por un total de $ 2.400.000, al contado, el 30/6/X2. </a:t>
            </a:r>
          </a:p>
          <a:p>
            <a:pPr marL="457200" indent="-457200" algn="just">
              <a:lnSpc>
                <a:spcPct val="150000"/>
              </a:lnSpc>
              <a:buFont typeface="Monotype Sorts" pitchFamily="2" charset="2"/>
              <a:buAutoNum type="arabicParenR"/>
            </a:pPr>
            <a:endParaRPr lang="es-ES_tradnl" sz="2000" dirty="0" smtClean="0"/>
          </a:p>
          <a:p>
            <a:pPr marL="457200" indent="-457200" algn="just">
              <a:lnSpc>
                <a:spcPct val="150000"/>
              </a:lnSpc>
              <a:buFont typeface="Monotype Sorts" pitchFamily="2" charset="2"/>
              <a:buAutoNum type="arabicParenR"/>
            </a:pPr>
            <a:r>
              <a:rPr lang="es-ES_tradnl" sz="2000" dirty="0" smtClean="0"/>
              <a:t>La amortización correspondiente al semestre julio-diciembre X2, teniendo en cuenta que su vida económica es de 10 años.</a:t>
            </a:r>
          </a:p>
          <a:p>
            <a:pPr marL="457200" indent="-457200" algn="just">
              <a:lnSpc>
                <a:spcPct val="150000"/>
              </a:lnSpc>
              <a:buFont typeface="Monotype Sorts" pitchFamily="2" charset="2"/>
              <a:buAutoNum type="arabicParenR"/>
            </a:pPr>
            <a:endParaRPr lang="es-ES_tradnl" sz="2000" dirty="0" smtClean="0"/>
          </a:p>
          <a:p>
            <a:pPr marL="457200" indent="-457200" algn="just">
              <a:lnSpc>
                <a:spcPct val="150000"/>
              </a:lnSpc>
              <a:buFont typeface="Monotype Sorts" pitchFamily="2" charset="2"/>
              <a:buAutoNum type="arabicParenR"/>
            </a:pPr>
            <a:r>
              <a:rPr lang="es-ES_tradnl" sz="2000" dirty="0" smtClean="0"/>
              <a:t>Al 31/12/X3, la empresa llegó a la conclusión de que el valor actual de los flujos de fondos vinculados a esta marca bajó a $1.500.000, debido a los cambios producidos en el mercado.</a:t>
            </a:r>
          </a:p>
          <a:p>
            <a:pPr>
              <a:buFont typeface="Monotype Sorts" pitchFamily="2" charset="2"/>
              <a:buNone/>
            </a:pPr>
            <a:endParaRPr lang="es-ES_tradnl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8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Licencias, patentes y concesiones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827584" y="1556792"/>
            <a:ext cx="77768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00" indent="-190500"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sz="1500" dirty="0" smtClean="0"/>
              <a:t>Son contratos por los cuales una de las partes adquiere derechos que le permiten explotar una ventaja económica.</a:t>
            </a:r>
          </a:p>
          <a:p>
            <a:pPr marL="190500" indent="-190500"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sz="1500" dirty="0" smtClean="0"/>
              <a:t>Si se adquiere el derecho mediante un precio total, y el contrato cumple las condiciones para ser tratado como un intangible, se reconoce un activo por el precio pagado.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500" dirty="0" smtClean="0"/>
              <a:t>EJEMPLO: Una compañía obtiene la concesión de una autopista, a cambio de su construcción. El costo total de la construcción fue de $ 5.000.000 y se acumuló en la cuenta “Costo de la autopista”. La construcción concluyó el 31 de diciembre de 20X0. El contrato de concesión tiene una duración de 25 años.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500" dirty="0" smtClean="0"/>
              <a:t>Se pide: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500" dirty="0" smtClean="0"/>
              <a:t>A qué cuenta transferiría el saldo acumulado de la cuenta “Costo de la autopista” y en qué rubro incluiría esa cuenta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500" dirty="0" smtClean="0"/>
              <a:t>¿Cómo registraría la amortización correspondiente al mes de enero de 20X1?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500" dirty="0" smtClean="0"/>
              <a:t>¿Qué impacto tendría saber que la obra que costó $ 5.000.000 se hubiese vendido habitualmente en $ 6.000.000 en caso de haber sido construida por encargo.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_tradnl" dirty="0" smtClean="0"/>
          </a:p>
        </p:txBody>
      </p:sp>
      <p:sp>
        <p:nvSpPr>
          <p:cNvPr id="12" name="11 Marcador de pie de página"/>
          <p:cNvSpPr txBox="1">
            <a:spLocks/>
          </p:cNvSpPr>
          <p:nvPr/>
        </p:nvSpPr>
        <p:spPr>
          <a:xfrm>
            <a:off x="5220072" y="188641"/>
            <a:ext cx="2952328" cy="36003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>
                <a:solidFill>
                  <a:schemeClr val="tx1">
                    <a:tint val="75000"/>
                  </a:schemeClr>
                </a:solidFill>
              </a:rPr>
              <a:t>Activos Intangibles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Licencias de comercialización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827584" y="1484784"/>
            <a:ext cx="7488832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000" dirty="0" smtClean="0"/>
              <a:t>Son contratos por los cuales el licenciatario adquiere </a:t>
            </a:r>
            <a:r>
              <a:rPr lang="es-ES_tradnl" sz="2000" dirty="0" smtClean="0">
                <a:solidFill>
                  <a:srgbClr val="FF0000"/>
                </a:solidFill>
              </a:rPr>
              <a:t>el derecho de vender una determinada línea de productos en forma exclusiva en una región especificada</a:t>
            </a:r>
            <a:r>
              <a:rPr lang="es-ES_tradnl" sz="2000" dirty="0" smtClean="0"/>
              <a:t>. Generalmente abona </a:t>
            </a:r>
            <a:r>
              <a:rPr lang="es-ES_tradnl" sz="2000" dirty="0" smtClean="0">
                <a:solidFill>
                  <a:srgbClr val="00B0F0"/>
                </a:solidFill>
              </a:rPr>
              <a:t>regalías</a:t>
            </a:r>
            <a:r>
              <a:rPr lang="es-ES_tradnl" sz="2000" dirty="0" smtClean="0"/>
              <a:t>, que pueden acordarse como porcentaje de la venta.</a:t>
            </a:r>
          </a:p>
          <a:p>
            <a:pPr algn="just"/>
            <a:endParaRPr lang="es-ES_tradnl" sz="2000" dirty="0" smtClean="0"/>
          </a:p>
          <a:p>
            <a:pPr algn="just"/>
            <a:r>
              <a:rPr lang="es-ES_tradnl" u="sng" dirty="0" smtClean="0"/>
              <a:t>Registrar en Diario</a:t>
            </a:r>
            <a:r>
              <a:rPr lang="es-ES_tradnl" dirty="0" smtClean="0"/>
              <a:t>:</a:t>
            </a:r>
          </a:p>
          <a:p>
            <a:pPr marL="457200" indent="-457200" algn="just">
              <a:buAutoNum type="arabicParenR"/>
            </a:pPr>
            <a:r>
              <a:rPr lang="es-ES_tradnl" dirty="0" smtClean="0"/>
              <a:t>El 2/5/X6 se obtiene la licencia de comercialización de un producto por un plazo de 10 años, mediante el pago de una suma de $ 50.000 y el compromiso de pago de regalías del 5% sobre ventas a pagar en forma bimensual, a partir del 30/6/X6.</a:t>
            </a:r>
          </a:p>
          <a:p>
            <a:pPr marL="457200" indent="-457200" algn="just">
              <a:buAutoNum type="arabicParenR"/>
            </a:pPr>
            <a:endParaRPr lang="es-ES_tradnl" dirty="0" smtClean="0"/>
          </a:p>
          <a:p>
            <a:pPr marL="457200" indent="-457200" algn="just">
              <a:buAutoNum type="arabicParenR"/>
            </a:pPr>
            <a:r>
              <a:rPr lang="es-ES_tradnl" dirty="0" smtClean="0"/>
              <a:t>31/5/X6: </a:t>
            </a:r>
            <a:r>
              <a:rPr lang="es-ES_tradnl" dirty="0" err="1" smtClean="0"/>
              <a:t>Devengamiento</a:t>
            </a:r>
            <a:r>
              <a:rPr lang="es-ES_tradnl" dirty="0" smtClean="0"/>
              <a:t> de las regalías del mes de mayo:  total vendido en el mes $ 100.000. Amortización de la licencia.</a:t>
            </a:r>
          </a:p>
          <a:p>
            <a:pPr marL="457200" indent="-457200" algn="just">
              <a:buAutoNum type="arabicParenR"/>
            </a:pPr>
            <a:endParaRPr lang="es-ES_tradnl" dirty="0" smtClean="0"/>
          </a:p>
          <a:p>
            <a:pPr marL="457200" indent="-457200" algn="just">
              <a:buAutoNum type="arabicParenR"/>
            </a:pPr>
            <a:r>
              <a:rPr lang="es-ES_tradnl" dirty="0" smtClean="0"/>
              <a:t>30/6/X6: </a:t>
            </a:r>
            <a:r>
              <a:rPr lang="es-ES_tradnl" dirty="0" err="1" smtClean="0"/>
              <a:t>Devengamiento</a:t>
            </a:r>
            <a:r>
              <a:rPr lang="es-ES_tradnl" dirty="0" smtClean="0"/>
              <a:t> regalías del mes de junio (total vendido en ese mes $ 200.000),  pago en efectivo de las regalías correspondientes al bimestre mayo/junio y amortización de la licencia.</a:t>
            </a:r>
          </a:p>
        </p:txBody>
      </p:sp>
      <p:sp>
        <p:nvSpPr>
          <p:cNvPr id="12" name="11 Marcador de pie de página"/>
          <p:cNvSpPr txBox="1">
            <a:spLocks/>
          </p:cNvSpPr>
          <p:nvPr/>
        </p:nvSpPr>
        <p:spPr>
          <a:xfrm>
            <a:off x="5220072" y="188641"/>
            <a:ext cx="2952328" cy="360039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dirty="0" smtClean="0">
                <a:solidFill>
                  <a:schemeClr val="tx1">
                    <a:tint val="75000"/>
                  </a:schemeClr>
                </a:solidFill>
              </a:rPr>
              <a:t>Activos Intangibles</a:t>
            </a: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1061</Words>
  <Application>Microsoft Office PowerPoint</Application>
  <PresentationFormat>Presentación en pantalla (4:3)</PresentationFormat>
  <Paragraphs>123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Lucida Fax</vt:lpstr>
      <vt:lpstr>Monotype Sorts</vt:lpstr>
      <vt:lpstr>Tema de Office</vt:lpstr>
      <vt:lpstr>Presentación de PowerPoint</vt:lpstr>
      <vt:lpstr>Activos Intangibles</vt:lpstr>
      <vt:lpstr>Activos Intangibles</vt:lpstr>
      <vt:lpstr>Activos Intangibles</vt:lpstr>
      <vt:lpstr>Activos Intangibles según RT Argentinas</vt:lpstr>
      <vt:lpstr>Activos Intangibles</vt:lpstr>
      <vt:lpstr>Ejemplo: Compra de una marca</vt:lpstr>
      <vt:lpstr>Licencias, patentes y concesiones</vt:lpstr>
      <vt:lpstr>Licencias de comercialización</vt:lpstr>
      <vt:lpstr>Valor llave o plusvalía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Milagros</dc:creator>
  <cp:lastModifiedBy>Fermin</cp:lastModifiedBy>
  <cp:revision>131</cp:revision>
  <cp:lastPrinted>2020-05-27T11:02:23Z</cp:lastPrinted>
  <dcterms:created xsi:type="dcterms:W3CDTF">2013-09-15T05:30:07Z</dcterms:created>
  <dcterms:modified xsi:type="dcterms:W3CDTF">2021-10-18T19:40:16Z</dcterms:modified>
</cp:coreProperties>
</file>