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6" r:id="rId2"/>
    <p:sldId id="284" r:id="rId3"/>
    <p:sldId id="334" r:id="rId4"/>
    <p:sldId id="335" r:id="rId5"/>
    <p:sldId id="296" r:id="rId6"/>
    <p:sldId id="293" r:id="rId7"/>
    <p:sldId id="313" r:id="rId8"/>
    <p:sldId id="327" r:id="rId9"/>
    <p:sldId id="328" r:id="rId10"/>
    <p:sldId id="332" r:id="rId11"/>
    <p:sldId id="297" r:id="rId12"/>
    <p:sldId id="295" r:id="rId13"/>
    <p:sldId id="333" r:id="rId14"/>
    <p:sldId id="336" r:id="rId15"/>
    <p:sldId id="294" r:id="rId16"/>
    <p:sldId id="330" r:id="rId17"/>
    <p:sldId id="324" r:id="rId18"/>
    <p:sldId id="325" r:id="rId19"/>
    <p:sldId id="331" r:id="rId20"/>
  </p:sldIdLst>
  <p:sldSz cx="9144000" cy="6858000" type="screen4x3"/>
  <p:notesSz cx="7102475" cy="9369425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2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94660"/>
  </p:normalViewPr>
  <p:slideViewPr>
    <p:cSldViewPr>
      <p:cViewPr varScale="1">
        <p:scale>
          <a:sx n="83" d="100"/>
          <a:sy n="83" d="100"/>
        </p:scale>
        <p:origin x="146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/>
          <a:lstStyle>
            <a:lvl1pPr algn="r">
              <a:defRPr sz="1200"/>
            </a:lvl1pPr>
          </a:lstStyle>
          <a:p>
            <a:fld id="{035CC329-ABCB-4D99-A973-D8B141403164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703263"/>
            <a:ext cx="4683125" cy="35131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19" tIns="47060" rIns="94119" bIns="4706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450477"/>
            <a:ext cx="5681980" cy="4216241"/>
          </a:xfrm>
          <a:prstGeom prst="rect">
            <a:avLst/>
          </a:prstGeom>
        </p:spPr>
        <p:txBody>
          <a:bodyPr vert="horz" lIns="94119" tIns="47060" rIns="94119" bIns="4706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2" y="8899328"/>
            <a:ext cx="3077739" cy="468471"/>
          </a:xfrm>
          <a:prstGeom prst="rect">
            <a:avLst/>
          </a:prstGeom>
        </p:spPr>
        <p:txBody>
          <a:bodyPr vert="horz" lIns="94119" tIns="47060" rIns="94119" bIns="47060" rtlCol="0" anchor="b"/>
          <a:lstStyle>
            <a:lvl1pPr algn="r">
              <a:defRPr sz="1200"/>
            </a:lvl1pPr>
          </a:lstStyle>
          <a:p>
            <a:fld id="{AFAFD884-302B-41E3-BEA5-3C618F99765B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05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444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9793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364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4823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6482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4851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2904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4609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4411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1265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030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0296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8179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4828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0033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3635012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6694BE-E147-4DB3-AF8E-6DEC7D4F707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NL" smtClean="0"/>
          </a:p>
        </p:txBody>
      </p:sp>
    </p:spTree>
    <p:extLst>
      <p:ext uri="{BB962C8B-B14F-4D97-AF65-F5344CB8AC3E}">
        <p14:creationId xmlns:p14="http://schemas.microsoft.com/office/powerpoint/2010/main" val="291234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AFD884-302B-41E3-BEA5-3C618F99765B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4549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- bullet 4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88000" y="1008000"/>
            <a:ext cx="8558664" cy="0"/>
          </a:xfrm>
          <a:prstGeom prst="line">
            <a:avLst/>
          </a:prstGeom>
          <a:ln w="12700">
            <a:solidFill>
              <a:srgbClr val="7B797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288000" y="324000"/>
            <a:ext cx="8560515" cy="6354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3300" b="1" i="0">
                <a:solidFill>
                  <a:srgbClr val="3C3C7E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288000" y="1440000"/>
            <a:ext cx="8560515" cy="4475792"/>
          </a:xfrm>
          <a:prstGeom prst="rect">
            <a:avLst/>
          </a:prstGeom>
        </p:spPr>
        <p:txBody>
          <a:bodyPr vert="horz" lIns="0" tIns="0" rIns="0" bIns="0"/>
          <a:lstStyle>
            <a:lvl1pPr marL="272708" marR="0" indent="-272708" algn="l" defTabSz="436333" rtl="0" eaLnBrk="1" fontAlgn="auto" latinLnBrk="0" hangingPunct="1">
              <a:lnSpc>
                <a:spcPts val="2258"/>
              </a:lnSpc>
              <a:spcBef>
                <a:spcPts val="600"/>
              </a:spcBef>
              <a:spcAft>
                <a:spcPts val="600"/>
              </a:spcAft>
              <a:buClr>
                <a:srgbClr val="FC0232"/>
              </a:buClr>
              <a:buSzTx/>
              <a:buFont typeface="Wingdings" pitchFamily="2" charset="2"/>
              <a:buChar char="q"/>
              <a:tabLst/>
              <a:defRPr sz="2000" b="1" i="0" baseline="0">
                <a:solidFill>
                  <a:srgbClr val="4F4C4D"/>
                </a:solidFill>
                <a:latin typeface="Arial"/>
                <a:cs typeface="Arial"/>
              </a:defRPr>
            </a:lvl1pPr>
            <a:lvl2pPr marL="709041" indent="-272708">
              <a:lnSpc>
                <a:spcPts val="2258"/>
              </a:lnSpc>
              <a:spcBef>
                <a:spcPts val="500"/>
              </a:spcBef>
              <a:spcAft>
                <a:spcPts val="600"/>
              </a:spcAft>
              <a:buClr>
                <a:srgbClr val="3C3C7E"/>
              </a:buClr>
              <a:buSzPct val="100000"/>
              <a:buFont typeface="Wingdings" pitchFamily="2" charset="2"/>
              <a:buChar char="§"/>
              <a:defRPr sz="2000" b="0" i="0">
                <a:solidFill>
                  <a:srgbClr val="3C3C7E"/>
                </a:solidFill>
                <a:latin typeface="Arial"/>
                <a:cs typeface="Arial"/>
              </a:defRPr>
            </a:lvl2pPr>
            <a:lvl3pPr marL="1090832" indent="-218167">
              <a:lnSpc>
                <a:spcPts val="2258"/>
              </a:lnSpc>
              <a:spcBef>
                <a:spcPts val="600"/>
              </a:spcBef>
              <a:spcAft>
                <a:spcPts val="0"/>
              </a:spcAft>
              <a:buSzPct val="100000"/>
              <a:buFontTx/>
              <a:buBlip>
                <a:blip r:embed="rId2"/>
              </a:buBlip>
              <a:defRPr sz="1800" b="0" i="0">
                <a:solidFill>
                  <a:srgbClr val="4F4C4D"/>
                </a:solidFill>
                <a:latin typeface="Arial"/>
                <a:cs typeface="Arial"/>
              </a:defRPr>
            </a:lvl3pPr>
            <a:lvl4pPr marL="1525370" indent="-217115">
              <a:lnSpc>
                <a:spcPts val="2258"/>
              </a:lnSpc>
              <a:spcBef>
                <a:spcPts val="600"/>
              </a:spcBef>
              <a:spcAft>
                <a:spcPts val="352"/>
              </a:spcAft>
              <a:buClr>
                <a:schemeClr val="bg1">
                  <a:lumMod val="65000"/>
                </a:schemeClr>
              </a:buClr>
              <a:buFont typeface="Arial" pitchFamily="34" charset="0"/>
              <a:buChar char="•"/>
              <a:defRPr sz="1800" baseline="0">
                <a:solidFill>
                  <a:schemeClr val="bg1">
                    <a:lumMod val="65000"/>
                  </a:schemeClr>
                </a:solidFill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 sz="1100" b="0"/>
            </a:lvl1pPr>
          </a:lstStyle>
          <a:p>
            <a:fld id="{6D4FCAF6-4CB2-42DD-A63B-93C306D1BC8E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411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3A9C0E-EC3D-4F43-8818-637AFD94D33E}" type="datetimeFigureOut">
              <a:rPr lang="es-AR" smtClean="0"/>
              <a:pPr/>
              <a:t>26/10/2021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2D48A-6CC2-469D-BC34-A810529DA16D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772816"/>
            <a:ext cx="8064896" cy="2016224"/>
          </a:xfrm>
        </p:spPr>
        <p:txBody>
          <a:bodyPr>
            <a:normAutofit fontScale="70000" lnSpcReduction="20000"/>
          </a:bodyPr>
          <a:lstStyle/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PROBLEMAS DE </a:t>
            </a:r>
          </a:p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RECONOCIMIENTO Y MEDICIÓN DE </a:t>
            </a:r>
          </a:p>
          <a:p>
            <a:pPr algn="ctr">
              <a:buNone/>
            </a:pPr>
            <a:r>
              <a:rPr lang="es-AR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INVERSIONES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AR" sz="2600" smtClean="0">
                <a:solidFill>
                  <a:schemeClr val="tx1">
                    <a:lumMod val="75000"/>
                  </a:schemeClr>
                </a:solidFill>
              </a:rPr>
              <a:t>UNIDAD </a:t>
            </a:r>
            <a:r>
              <a:rPr lang="es-AR" sz="2600">
                <a:solidFill>
                  <a:schemeClr val="tx1">
                    <a:lumMod val="75000"/>
                  </a:schemeClr>
                </a:solidFill>
              </a:rPr>
              <a:t>8</a:t>
            </a:r>
            <a:r>
              <a:rPr lang="es-AR" sz="2600" smtClean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s-AR" sz="2600" dirty="0" smtClean="0">
                <a:solidFill>
                  <a:schemeClr val="tx1">
                    <a:lumMod val="75000"/>
                  </a:schemeClr>
                </a:solidFill>
              </a:rPr>
              <a:t>– </a:t>
            </a:r>
            <a:r>
              <a:rPr lang="es-AR" sz="2600" smtClean="0">
                <a:solidFill>
                  <a:schemeClr val="tx1">
                    <a:lumMod val="75000"/>
                  </a:schemeClr>
                </a:solidFill>
              </a:rPr>
              <a:t>Parte 4</a:t>
            </a:r>
            <a:endParaRPr lang="es-AR" sz="2600" dirty="0" smtClean="0">
              <a:solidFill>
                <a:schemeClr val="tx1">
                  <a:lumMod val="75000"/>
                </a:schemeClr>
              </a:solidFill>
            </a:endParaRP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933056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/>
            <a:r>
              <a:rPr lang="es-ES" dirty="0" smtClean="0"/>
              <a:t>	Plazos fijos. Préstamos. Títulos de deuda. Títulos de capital. Inversiones permanentes en otras sociedades. Concepto de control </a:t>
            </a:r>
          </a:p>
          <a:p>
            <a:pPr marL="285750" indent="-285750" algn="just"/>
            <a:r>
              <a:rPr lang="es-ES" dirty="0" smtClean="0"/>
              <a:t>	El valor llave de negocios/ plusvalía. Inversiones </a:t>
            </a:r>
            <a:r>
              <a:rPr lang="es-ES" smtClean="0"/>
              <a:t>en inmuebles.</a:t>
            </a:r>
            <a:endParaRPr lang="es-AR" dirty="0" smtClean="0"/>
          </a:p>
          <a:p>
            <a:pPr marL="285750" indent="-285750"/>
            <a:endParaRPr lang="es-ES_tradnl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Concepto de control según NIIF 10</a:t>
            </a:r>
            <a:br>
              <a:rPr lang="es-AR" sz="2800" b="1" dirty="0" smtClean="0"/>
            </a:br>
            <a:r>
              <a:rPr lang="es-AR" sz="2800" b="1" dirty="0" smtClean="0"/>
              <a:t>(síntesis)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71600" y="2348880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i="1" dirty="0">
                <a:solidFill>
                  <a:schemeClr val="tx2"/>
                </a:solidFill>
              </a:rPr>
              <a:t>Un inversor controla una participada cuando está expuesto, o tiene derecho, a rendimientos variables procedentes de su implicación en la participada y tiene la capacidad de influir en esos rendimientos a través de </a:t>
            </a:r>
            <a:r>
              <a:rPr lang="es-ES" sz="2400" i="1" dirty="0" smtClean="0">
                <a:solidFill>
                  <a:schemeClr val="tx2"/>
                </a:solidFill>
              </a:rPr>
              <a:t>derechos existentes que otorgan la capacidad presente de dirigir las actividades que afectan significativamente los rendimientos de la participada.</a:t>
            </a:r>
            <a:endParaRPr lang="es-ES_tradnl" sz="2400" dirty="0" smtClean="0"/>
          </a:p>
          <a:p>
            <a:pPr algn="just"/>
            <a:endParaRPr lang="es-ES_tradnl" sz="2400" dirty="0" smtClean="0"/>
          </a:p>
        </p:txBody>
      </p:sp>
    </p:spTree>
    <p:extLst>
      <p:ext uri="{BB962C8B-B14F-4D97-AF65-F5344CB8AC3E}">
        <p14:creationId xmlns:p14="http://schemas.microsoft.com/office/powerpoint/2010/main" val="4673655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Valuación costo histórico + dividendos en efectivo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755576" y="1340768"/>
            <a:ext cx="763284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000" dirty="0" smtClean="0">
                <a:solidFill>
                  <a:srgbClr val="00B050"/>
                </a:solidFill>
              </a:rPr>
              <a:t>Incorporación al activo: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/>
              <a:t> Al costo incurrido.</a:t>
            </a:r>
          </a:p>
          <a:p>
            <a:pPr>
              <a:lnSpc>
                <a:spcPct val="150000"/>
              </a:lnSpc>
            </a:pPr>
            <a:r>
              <a:rPr lang="es-ES_tradnl" sz="2000" dirty="0" smtClean="0">
                <a:solidFill>
                  <a:srgbClr val="FF0000"/>
                </a:solidFill>
              </a:rPr>
              <a:t>Tenencia: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/>
              <a:t> No se reconocen variaciones por cambios en su valor corriente, con el límite del valor recuperable.</a:t>
            </a:r>
          </a:p>
          <a:p>
            <a:pPr>
              <a:lnSpc>
                <a:spcPct val="150000"/>
              </a:lnSpc>
            </a:pPr>
            <a:r>
              <a:rPr lang="es-ES_tradnl" sz="2000" dirty="0" smtClean="0">
                <a:solidFill>
                  <a:srgbClr val="00B0F0"/>
                </a:solidFill>
              </a:rPr>
              <a:t>Valor de la renta: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/>
              <a:t> Los dividendos se reconocen en el período de su declaración, cuando se trate de una transferencia de recursos.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/>
              <a:t> No se reconoce variación en la valuación de las acciones, por la recepción de dividendos en acciones entregados por la emisora.</a:t>
            </a:r>
            <a:endParaRPr lang="es-ES_tradnl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VPP: Valor patrimonial proporcional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71600" y="2348880"/>
            <a:ext cx="74888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2400" dirty="0" smtClean="0"/>
              <a:t>Resulta de </a:t>
            </a:r>
            <a:r>
              <a:rPr lang="es-ES_tradnl" sz="2400" dirty="0" smtClean="0">
                <a:solidFill>
                  <a:srgbClr val="00B050"/>
                </a:solidFill>
              </a:rPr>
              <a:t>aplicar al</a:t>
            </a:r>
            <a:r>
              <a:rPr lang="es-ES_tradnl" sz="2400" dirty="0" smtClean="0"/>
              <a:t> </a:t>
            </a:r>
            <a:r>
              <a:rPr lang="es-ES_tradnl" sz="2400" dirty="0" smtClean="0">
                <a:solidFill>
                  <a:srgbClr val="FF0000"/>
                </a:solidFill>
              </a:rPr>
              <a:t>patrimonio neto </a:t>
            </a:r>
            <a:r>
              <a:rPr lang="es-ES_tradnl" sz="2400" dirty="0" smtClean="0"/>
              <a:t>de la sociedad emisora la </a:t>
            </a:r>
            <a:r>
              <a:rPr lang="es-ES_tradnl" sz="2400" dirty="0" smtClean="0">
                <a:solidFill>
                  <a:srgbClr val="00B0F0"/>
                </a:solidFill>
              </a:rPr>
              <a:t>proporción</a:t>
            </a:r>
            <a:r>
              <a:rPr lang="es-ES_tradnl" sz="2400" dirty="0" smtClean="0"/>
              <a:t> </a:t>
            </a:r>
            <a:r>
              <a:rPr lang="es-ES_tradnl" sz="2400" dirty="0" smtClean="0">
                <a:solidFill>
                  <a:srgbClr val="00B0F0"/>
                </a:solidFill>
              </a:rPr>
              <a:t>de tenencia </a:t>
            </a:r>
            <a:r>
              <a:rPr lang="es-ES_tradnl" sz="2400" dirty="0" smtClean="0"/>
              <a:t>en acciones que le corresponde a la sociedad inversora.</a:t>
            </a:r>
          </a:p>
          <a:p>
            <a:pPr algn="just"/>
            <a:endParaRPr lang="es-ES_tradnl" sz="2400" dirty="0" smtClean="0"/>
          </a:p>
          <a:p>
            <a:pPr algn="just"/>
            <a:r>
              <a:rPr lang="es-ES_tradnl" sz="2400" dirty="0" smtClean="0"/>
              <a:t>Los resultados positivos de la sociedad emisora aumentan el VPP de la inversora, mientras que el pago de dividendos disminuye el valor de la inversión.</a:t>
            </a:r>
          </a:p>
          <a:p>
            <a:pPr algn="just"/>
            <a:endParaRPr lang="es-ES_tradnl" sz="2400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13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Registre las operaciones que surgen de los siguientes ejemplos:</a:t>
            </a:r>
            <a:br>
              <a:rPr lang="es-AR" sz="2400" b="1" dirty="0" smtClean="0"/>
            </a:br>
            <a:endParaRPr lang="es-AR" sz="2400" b="1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683568" y="1196753"/>
            <a:ext cx="80648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1600" dirty="0" smtClean="0"/>
              <a:t>1- </a:t>
            </a:r>
            <a:r>
              <a:rPr lang="es-ES_tradnl" sz="1600" b="1" dirty="0" smtClean="0"/>
              <a:t>Sin control ni influencia significativa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1/10/X0, la sociedad INVERSORA S.A. compra el 5% de las acciones de la Sociedad EMISORA S.A.  El precio de la operación fue de $1.000.000, pagado con transferencia bancaria del Banco Latinoamericano.  El PN de EMISORA S.A. al 30/09/20X0 era de $</a:t>
            </a:r>
            <a:r>
              <a:rPr lang="es-ES_tradnl" sz="1600" dirty="0"/>
              <a:t> </a:t>
            </a:r>
            <a:r>
              <a:rPr lang="es-ES_tradnl" sz="1600" dirty="0" smtClean="0"/>
              <a:t>16.375.000 (capital = 1.000.000 de acciones de $ 1 de valor nominal cada una).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31/12/X0 ambas sociedades cierran su ejercicio económico. El resultado de EMISORA S.A asciende a $ 2.400.000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4 /3/ X1, la sociedad EMISORA aprueba un dividendo en efectivo de $0,60 por acción.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18/4/X1, la sociedad EMISORA paga el dividendo en efectivo.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SE PIDE REGISTRAR ESTAS  OPERACIONES</a:t>
            </a:r>
          </a:p>
          <a:p>
            <a:pPr algn="just">
              <a:lnSpc>
                <a:spcPct val="150000"/>
              </a:lnSpc>
            </a:pPr>
            <a:endParaRPr lang="es-ES_tradnl" sz="1600" dirty="0"/>
          </a:p>
          <a:p>
            <a:pPr algn="just">
              <a:lnSpc>
                <a:spcPct val="150000"/>
              </a:lnSpc>
            </a:pPr>
            <a:endParaRPr lang="es-ES_tradnl" sz="1600" dirty="0" smtClean="0"/>
          </a:p>
          <a:p>
            <a:pPr algn="just">
              <a:lnSpc>
                <a:spcPct val="150000"/>
              </a:lnSpc>
            </a:pP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61779007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14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Registre las operaciones que surgen de los siguientes ejemplos:</a:t>
            </a:r>
            <a:br>
              <a:rPr lang="es-AR" sz="2400" b="1" dirty="0" smtClean="0"/>
            </a:br>
            <a:endParaRPr lang="es-AR" sz="2400" b="1" dirty="0" smtClean="0"/>
          </a:p>
        </p:txBody>
      </p:sp>
      <p:sp>
        <p:nvSpPr>
          <p:cNvPr id="10" name="9 Rectángulo"/>
          <p:cNvSpPr/>
          <p:nvPr/>
        </p:nvSpPr>
        <p:spPr>
          <a:xfrm>
            <a:off x="683568" y="1196753"/>
            <a:ext cx="80648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1600" dirty="0"/>
              <a:t>2</a:t>
            </a:r>
            <a:r>
              <a:rPr lang="es-ES_tradnl" sz="1600" dirty="0" smtClean="0"/>
              <a:t>- </a:t>
            </a:r>
            <a:r>
              <a:rPr lang="es-ES_tradnl" sz="1600" b="1" dirty="0" smtClean="0"/>
              <a:t>Con control o influencia significativa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1/10/X0, la sociedad INVERSORA S.A. compra el 80% de las acciones de la Sociedad EMISORA S.A.  El precio de la operación fue de $16.000.000, pagado con transferencia bancaria del Banco Latinoamericano.  El PN de EMISORA S.A. al 30/09/20X0 era de $</a:t>
            </a:r>
            <a:r>
              <a:rPr lang="es-ES_tradnl" sz="1600" dirty="0"/>
              <a:t> </a:t>
            </a:r>
            <a:r>
              <a:rPr lang="es-ES_tradnl" sz="1600" dirty="0" smtClean="0"/>
              <a:t>16.375.000 (capital = 1.000.000 de acciones de $ 1 de valor nominal cada una). El resultado del ejercicio hasta el 30/9/20X0 ascendía a $ 1.400.000.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31/12/X0 ambas sociedades cierran su ejercicio económico. El resultado de EMISORA S.A por </a:t>
            </a:r>
            <a:r>
              <a:rPr lang="es-ES_tradnl" sz="1600" smtClean="0"/>
              <a:t>el ejercicio 20X0 </a:t>
            </a:r>
            <a:r>
              <a:rPr lang="es-ES_tradnl" sz="1600" dirty="0" smtClean="0"/>
              <a:t>asciende a $ 2.400.000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PN de EMISORA al 31/12/20X0 ascendía a $ 17.375.000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4 /3/ X1, la sociedad EMISORA aprueba un dividendo en efectivo de $0,60 por acción.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18/4/X1, la sociedad EMISORA paga el dividendo en efectivo.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SE PIDE REGISTRAR ESTAS  OPERACIONES</a:t>
            </a:r>
          </a:p>
          <a:p>
            <a:pPr algn="just">
              <a:lnSpc>
                <a:spcPct val="150000"/>
              </a:lnSpc>
            </a:pPr>
            <a:endParaRPr lang="es-ES_tradnl" sz="1600" dirty="0"/>
          </a:p>
          <a:p>
            <a:pPr algn="just">
              <a:lnSpc>
                <a:spcPct val="150000"/>
              </a:lnSpc>
            </a:pPr>
            <a:endParaRPr lang="es-ES_tradnl" sz="1600" dirty="0" smtClean="0"/>
          </a:p>
          <a:p>
            <a:pPr algn="just">
              <a:lnSpc>
                <a:spcPct val="150000"/>
              </a:lnSpc>
            </a:pP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230753665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15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Llave de negocios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71600" y="1412776"/>
            <a:ext cx="77048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ES_tradnl" sz="2000" dirty="0" smtClean="0"/>
              <a:t> </a:t>
            </a:r>
            <a:r>
              <a:rPr lang="es-AR" sz="2000" dirty="0" smtClean="0"/>
              <a:t>Representa el </a:t>
            </a:r>
            <a:r>
              <a:rPr lang="es-AR" sz="2000" dirty="0" smtClean="0">
                <a:solidFill>
                  <a:srgbClr val="00B050"/>
                </a:solidFill>
              </a:rPr>
              <a:t>mayor valor de una empresa por la tenencia de activos intangibles autogenerados, no identificables </a:t>
            </a:r>
            <a:r>
              <a:rPr lang="es-AR" sz="2000" dirty="0" smtClean="0"/>
              <a:t>(cartera de clientes </a:t>
            </a:r>
            <a:r>
              <a:rPr lang="es-AR" sz="2000" dirty="0" err="1" smtClean="0"/>
              <a:t>fidelizados</a:t>
            </a:r>
            <a:r>
              <a:rPr lang="es-AR" sz="2000" dirty="0" smtClean="0"/>
              <a:t>, prestigio de sus marcas autogeneradas, actualización tecnológica y eficiencia de los procesos, formación y capacitación del personal y del equipo gerencial, etc.).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s-AR" sz="20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AR" sz="2000" dirty="0" smtClean="0"/>
              <a:t> </a:t>
            </a:r>
            <a:r>
              <a:rPr lang="es-AR" sz="2000" b="1" dirty="0" smtClean="0">
                <a:solidFill>
                  <a:srgbClr val="0070C0"/>
                </a:solidFill>
              </a:rPr>
              <a:t>Solo puede reconocerse contablemente en una adquisición</a:t>
            </a:r>
            <a:r>
              <a:rPr lang="es-AR" sz="2000" dirty="0" smtClean="0"/>
              <a:t> total o parcial de una empresa.</a:t>
            </a:r>
            <a:endParaRPr lang="es-AR" sz="2000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s-ES_tradnl" sz="20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s-ES_tradnl" sz="2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16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Cálculo de la Llave de negocios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971600" y="1412776"/>
            <a:ext cx="770485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AR" sz="2000" b="1" dirty="0" smtClean="0">
                <a:solidFill>
                  <a:srgbClr val="DA32BA"/>
                </a:solidFill>
              </a:rPr>
              <a:t>A=</a:t>
            </a:r>
            <a:r>
              <a:rPr lang="es-AR" sz="2000" dirty="0" smtClean="0"/>
              <a:t> Precio de Compra de un % del paquete accionario</a:t>
            </a:r>
          </a:p>
          <a:p>
            <a:pPr algn="just">
              <a:lnSpc>
                <a:spcPct val="150000"/>
              </a:lnSpc>
            </a:pPr>
            <a:r>
              <a:rPr lang="es-AR" sz="2000" dirty="0" smtClean="0"/>
              <a:t> </a:t>
            </a:r>
          </a:p>
          <a:p>
            <a:pPr algn="just">
              <a:lnSpc>
                <a:spcPct val="150000"/>
              </a:lnSpc>
            </a:pPr>
            <a:r>
              <a:rPr lang="es-ES_tradnl" sz="2000" b="1" dirty="0" smtClean="0">
                <a:solidFill>
                  <a:srgbClr val="0070C0"/>
                </a:solidFill>
              </a:rPr>
              <a:t>B = PATRIMONIO NETO IDENFICABLE AJUSTADO A VALOR DE MERCADO</a:t>
            </a:r>
            <a:endParaRPr lang="es-ES_tradnl" sz="2000" b="1" dirty="0">
              <a:solidFill>
                <a:srgbClr val="0070C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AR" sz="2000" dirty="0" smtClean="0"/>
              <a:t>Valor de libros (patrimonio neto)</a:t>
            </a:r>
          </a:p>
          <a:p>
            <a:pPr lvl="1" algn="just">
              <a:lnSpc>
                <a:spcPct val="150000"/>
              </a:lnSpc>
            </a:pPr>
            <a:r>
              <a:rPr lang="es-ES_tradnl" sz="2000" dirty="0" smtClean="0"/>
              <a:t>+ Mayor valor de activos tangibles o intangibles registrados</a:t>
            </a:r>
          </a:p>
          <a:p>
            <a:pPr lvl="1" algn="just">
              <a:lnSpc>
                <a:spcPct val="150000"/>
              </a:lnSpc>
            </a:pPr>
            <a:r>
              <a:rPr lang="es-ES_tradnl" sz="2000" dirty="0" smtClean="0"/>
              <a:t>+ Valor razonable de activos intangibles identificados no registrados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s-ES_tradnl" sz="2000" dirty="0"/>
              <a:t> </a:t>
            </a:r>
            <a:r>
              <a:rPr lang="es-ES_tradnl" sz="2000" dirty="0" smtClean="0"/>
              <a:t>Valor de los pasivos no registrados (excepcional)</a:t>
            </a:r>
          </a:p>
          <a:p>
            <a:pPr algn="just">
              <a:lnSpc>
                <a:spcPct val="150000"/>
              </a:lnSpc>
            </a:pPr>
            <a:endParaRPr lang="es-ES_tradnl" sz="2000" dirty="0" smtClean="0"/>
          </a:p>
          <a:p>
            <a:pPr algn="just">
              <a:lnSpc>
                <a:spcPct val="150000"/>
              </a:lnSpc>
            </a:pPr>
            <a:r>
              <a:rPr lang="es-ES_tradnl" sz="2000" dirty="0" smtClean="0"/>
              <a:t>	Entonces:       </a:t>
            </a:r>
            <a:r>
              <a:rPr lang="es-ES_tradnl" sz="2000" b="1" dirty="0" smtClean="0"/>
              <a:t>LLAVE =  </a:t>
            </a:r>
            <a:r>
              <a:rPr lang="es-ES_tradnl" sz="2000" b="1" dirty="0" smtClean="0">
                <a:solidFill>
                  <a:srgbClr val="DA32BA"/>
                </a:solidFill>
              </a:rPr>
              <a:t>A </a:t>
            </a:r>
            <a:r>
              <a:rPr lang="es-ES_tradnl" sz="2000" b="1" dirty="0" smtClean="0"/>
              <a:t>- % </a:t>
            </a:r>
            <a:r>
              <a:rPr lang="es-ES_tradnl" sz="2000" b="1" dirty="0" smtClean="0">
                <a:solidFill>
                  <a:srgbClr val="0070C0"/>
                </a:solidFill>
              </a:rPr>
              <a:t>B</a:t>
            </a:r>
          </a:p>
          <a:p>
            <a:pPr algn="just">
              <a:lnSpc>
                <a:spcPct val="150000"/>
              </a:lnSpc>
            </a:pPr>
            <a:r>
              <a:rPr lang="es-ES_tradnl" sz="2000" b="1" dirty="0" smtClean="0">
                <a:solidFill>
                  <a:srgbClr val="0070C0"/>
                </a:solidFill>
              </a:rPr>
              <a:t>% es el porcentaje del paquete </a:t>
            </a:r>
            <a:r>
              <a:rPr lang="es-ES_tradnl" sz="2000" b="1" smtClean="0">
                <a:solidFill>
                  <a:srgbClr val="0070C0"/>
                </a:solidFill>
              </a:rPr>
              <a:t>accionario adquirido</a:t>
            </a:r>
            <a:endParaRPr lang="es-ES_tradnl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17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Registre las operaciones que surgen del siguiente ejemplo: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83568" y="1196753"/>
            <a:ext cx="80648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1600" dirty="0" smtClean="0"/>
              <a:t>El 5/07/2013, la sociedad inversora </a:t>
            </a:r>
            <a:r>
              <a:rPr lang="es-ES_tradnl" sz="1600" dirty="0" err="1" smtClean="0"/>
              <a:t>Investments</a:t>
            </a:r>
            <a:r>
              <a:rPr lang="es-ES_tradnl" sz="1600" dirty="0" smtClean="0"/>
              <a:t> S.A. compra el 52% de las acciones de ALUAR (empresa que cotiza en la Bolsa de Buenos Aires).  El precio de la operación fue de $9.135.577.776, pagado con transferencia bancaria del </a:t>
            </a:r>
            <a:r>
              <a:rPr lang="es-ES_tradnl" sz="1600" dirty="0" err="1" smtClean="0"/>
              <a:t>Citibank</a:t>
            </a:r>
            <a:r>
              <a:rPr lang="es-ES_tradnl" sz="1600" dirty="0" smtClean="0"/>
              <a:t>.  El PN de </a:t>
            </a:r>
            <a:r>
              <a:rPr lang="es-ES_tradnl" sz="1600" dirty="0" err="1" smtClean="0"/>
              <a:t>Aluar</a:t>
            </a:r>
            <a:r>
              <a:rPr lang="es-ES_tradnl" sz="1600" dirty="0" smtClean="0"/>
              <a:t> al 30/06/2013 era de $5.856.139.600. No hay diferencia en el valor de los activos tangibles e intangibles identificables, ni en los pasivos.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31/12/2013, el PN de </a:t>
            </a:r>
            <a:r>
              <a:rPr lang="es-ES_tradnl" sz="1600" dirty="0" err="1" smtClean="0"/>
              <a:t>Aluar</a:t>
            </a:r>
            <a:r>
              <a:rPr lang="es-ES_tradnl" sz="1600" dirty="0" smtClean="0"/>
              <a:t> era de $7.586.200.000, la variación respecto del 30/06/2013 corresponde a resultados exclusivamente.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10/04/2014, </a:t>
            </a:r>
            <a:r>
              <a:rPr lang="es-ES_tradnl" sz="1600" dirty="0" err="1" smtClean="0"/>
              <a:t>Aluar</a:t>
            </a:r>
            <a:r>
              <a:rPr lang="es-ES_tradnl" sz="1600" dirty="0" smtClean="0"/>
              <a:t> aprueba el pago de $30.000.000 en concepto de dividendos en efectivo, los cuales se hacen efectivo el día 5/05/2014.</a:t>
            </a:r>
          </a:p>
          <a:p>
            <a:pPr algn="just">
              <a:lnSpc>
                <a:spcPct val="150000"/>
              </a:lnSpc>
            </a:pPr>
            <a:endParaRPr lang="es-ES_tradnl" sz="1600" dirty="0" smtClean="0"/>
          </a:p>
          <a:p>
            <a:pPr algn="just">
              <a:lnSpc>
                <a:spcPct val="150000"/>
              </a:lnSpc>
            </a:pPr>
            <a:endParaRPr lang="es-ES_tradnl" sz="1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18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720080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Solución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1475656" y="1052736"/>
          <a:ext cx="6737350" cy="525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Worksheet" r:id="rId5" imgW="4524479" imgH="3057538" progId="Excel.Sheet.8">
                  <p:embed/>
                </p:oleObj>
              </mc:Choice>
              <mc:Fallback>
                <p:oleObj name="Worksheet" r:id="rId5" imgW="4524479" imgH="3057538" progId="Excel.Shee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52736"/>
                        <a:ext cx="6737350" cy="5256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19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503040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Registre las operaciones que surgen del siguiente ejemplo: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11560" y="1124746"/>
            <a:ext cx="808558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1600" dirty="0" smtClean="0"/>
              <a:t>1- El 1/10/X0, la sociedad INVERSORA S.A. compra el 80% de las acciones de la Sociedad EMISORA S.A.  El precio de la operación fue de $10.000.000, pagado con transferencia bancaria del Banco de Galicia.  El PN de EMISORA S.A. al 30/09/20X0 era de $</a:t>
            </a:r>
            <a:r>
              <a:rPr lang="es-ES_tradnl" sz="1600" dirty="0"/>
              <a:t> </a:t>
            </a:r>
            <a:r>
              <a:rPr lang="es-ES_tradnl" sz="1600" dirty="0" smtClean="0"/>
              <a:t>6.234.700 (capital = 1.000.000 de acciones de $ 1 de valor nominal cada una).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EMISORA S.A. posee un inmueble, cuyo valor residual contable al 30/9/20X0 era de $ 800.000, en tanto que su valor de plaza (de acuerdo con las tasaciones de tres expertos) es de $1.200.000. No hay otras diferencias de valor significativas en los bienes tangibles. La vida útil restante al 30/9/20X0 era de 40 años.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En cuanto a los intangibles, la empresa EMISORA S.A. posee una marca denominada “La Blanquita”. De acuerdo con una tasación independiente, el valor de esa marca se estima en $ 750.000. Se considera que su vida útil es indefinida.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31/12/X0 ambas sociedades cierran su ejercicio económico. El resultado de EMISORA S.A por el período 1/10/X0 al 31/12/X0 asciende a $ 560.000.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El 4 /3/ X1, la sociedad EMISORA aprueba un dividendo en efectivo de $0,20 por acción.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SE PIDE REGISTRAR ESTAS  OPERACIONES</a:t>
            </a:r>
          </a:p>
          <a:p>
            <a:pPr algn="just">
              <a:lnSpc>
                <a:spcPct val="150000"/>
              </a:lnSpc>
            </a:pPr>
            <a:endParaRPr lang="es-ES_tradnl" sz="1600" dirty="0"/>
          </a:p>
          <a:p>
            <a:pPr algn="just">
              <a:lnSpc>
                <a:spcPct val="150000"/>
              </a:lnSpc>
            </a:pPr>
            <a:endParaRPr lang="es-ES_tradnl" sz="1600" dirty="0" smtClean="0"/>
          </a:p>
          <a:p>
            <a:pPr algn="just">
              <a:lnSpc>
                <a:spcPct val="150000"/>
              </a:lnSpc>
            </a:pP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2331219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66936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741368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 dirty="0"/>
          </a:p>
        </p:txBody>
      </p:sp>
      <p:sp>
        <p:nvSpPr>
          <p:cNvPr id="12" name="Rounded Rectangle 11"/>
          <p:cNvSpPr/>
          <p:nvPr/>
        </p:nvSpPr>
        <p:spPr>
          <a:xfrm>
            <a:off x="251520" y="3140968"/>
            <a:ext cx="1584176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INVERSIONES</a:t>
            </a:r>
            <a:endParaRPr lang="es-AR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2699792" y="764704"/>
            <a:ext cx="1584176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PLAZOS FIJOS</a:t>
            </a:r>
            <a:endParaRPr lang="es-AR" sz="14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699792" y="1556792"/>
            <a:ext cx="1584176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PRÉSTAMOS</a:t>
            </a:r>
            <a:endParaRPr lang="es-AR" sz="14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2699792" y="2492896"/>
            <a:ext cx="1584176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TÍTULOS DE DEUDA</a:t>
            </a:r>
            <a:endParaRPr lang="es-AR" sz="1400" b="1" dirty="0"/>
          </a:p>
        </p:txBody>
      </p:sp>
      <p:sp>
        <p:nvSpPr>
          <p:cNvPr id="19" name="Rounded Rectangle 18"/>
          <p:cNvSpPr/>
          <p:nvPr/>
        </p:nvSpPr>
        <p:spPr>
          <a:xfrm>
            <a:off x="2699792" y="3501008"/>
            <a:ext cx="1584176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TÍTULOS DE CAPITAL (ACCIONES)</a:t>
            </a:r>
            <a:endParaRPr lang="es-AR" sz="1400" b="1" dirty="0"/>
          </a:p>
        </p:txBody>
      </p:sp>
      <p:sp>
        <p:nvSpPr>
          <p:cNvPr id="20" name="Rounded Rectangle 19"/>
          <p:cNvSpPr/>
          <p:nvPr/>
        </p:nvSpPr>
        <p:spPr>
          <a:xfrm>
            <a:off x="2699792" y="4509120"/>
            <a:ext cx="1584176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PARTICIPACIONES PERMANENTES</a:t>
            </a:r>
            <a:endParaRPr lang="es-AR" sz="1400" b="1" dirty="0"/>
          </a:p>
        </p:txBody>
      </p:sp>
      <p:sp>
        <p:nvSpPr>
          <p:cNvPr id="22" name="Rounded Rectangle 21"/>
          <p:cNvSpPr/>
          <p:nvPr/>
        </p:nvSpPr>
        <p:spPr>
          <a:xfrm>
            <a:off x="2771800" y="5733256"/>
            <a:ext cx="1584176" cy="6480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PROPIEDADES DE INVERSIÓN</a:t>
            </a:r>
            <a:endParaRPr lang="es-AR" sz="1400" b="1" dirty="0"/>
          </a:p>
        </p:txBody>
      </p:sp>
      <p:sp>
        <p:nvSpPr>
          <p:cNvPr id="24" name="Right Brace 23"/>
          <p:cNvSpPr/>
          <p:nvPr/>
        </p:nvSpPr>
        <p:spPr>
          <a:xfrm>
            <a:off x="4355976" y="764704"/>
            <a:ext cx="216024" cy="14401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 b="1" dirty="0"/>
          </a:p>
        </p:txBody>
      </p:sp>
      <p:cxnSp>
        <p:nvCxnSpPr>
          <p:cNvPr id="28" name="Straight Arrow Connector 27"/>
          <p:cNvCxnSpPr>
            <a:stCxn id="12" idx="3"/>
            <a:endCxn id="15" idx="1"/>
          </p:cNvCxnSpPr>
          <p:nvPr/>
        </p:nvCxnSpPr>
        <p:spPr>
          <a:xfrm flipV="1">
            <a:off x="1835696" y="1088740"/>
            <a:ext cx="864096" cy="23762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7" idx="1"/>
          </p:cNvCxnSpPr>
          <p:nvPr/>
        </p:nvCxnSpPr>
        <p:spPr>
          <a:xfrm flipV="1">
            <a:off x="1835696" y="1880828"/>
            <a:ext cx="864096" cy="15841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8" idx="1"/>
          </p:cNvCxnSpPr>
          <p:nvPr/>
        </p:nvCxnSpPr>
        <p:spPr>
          <a:xfrm flipV="1">
            <a:off x="1835696" y="2816932"/>
            <a:ext cx="86409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2" idx="3"/>
            <a:endCxn id="19" idx="1"/>
          </p:cNvCxnSpPr>
          <p:nvPr/>
        </p:nvCxnSpPr>
        <p:spPr>
          <a:xfrm>
            <a:off x="1835696" y="3465004"/>
            <a:ext cx="864096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2" idx="3"/>
            <a:endCxn id="20" idx="1"/>
          </p:cNvCxnSpPr>
          <p:nvPr/>
        </p:nvCxnSpPr>
        <p:spPr>
          <a:xfrm>
            <a:off x="1835696" y="3465004"/>
            <a:ext cx="864096" cy="1368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2" idx="3"/>
            <a:endCxn id="22" idx="1"/>
          </p:cNvCxnSpPr>
          <p:nvPr/>
        </p:nvCxnSpPr>
        <p:spPr>
          <a:xfrm>
            <a:off x="1835696" y="3465004"/>
            <a:ext cx="936104" cy="25922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4932040" y="980728"/>
            <a:ext cx="2808312" cy="93610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MÉTODO DE LA TASA EFECTIVA O VNR DETERMINADO POR SU VALOR ACTUAL(SI EL DESTINO PROBABLE ES SU NEGOCIACIÓN)</a:t>
            </a:r>
            <a:endParaRPr lang="es-AR" sz="1400" b="1" dirty="0"/>
          </a:p>
        </p:txBody>
      </p:sp>
      <p:sp>
        <p:nvSpPr>
          <p:cNvPr id="58" name="Rounded Rectangle 57"/>
          <p:cNvSpPr/>
          <p:nvPr/>
        </p:nvSpPr>
        <p:spPr>
          <a:xfrm>
            <a:off x="4644008" y="2276872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CON COTIZACIÓN</a:t>
            </a:r>
            <a:endParaRPr lang="es-AR" sz="1400" b="1" dirty="0"/>
          </a:p>
        </p:txBody>
      </p:sp>
      <p:sp>
        <p:nvSpPr>
          <p:cNvPr id="59" name="Rounded Rectangle 58"/>
          <p:cNvSpPr/>
          <p:nvPr/>
        </p:nvSpPr>
        <p:spPr>
          <a:xfrm>
            <a:off x="4644008" y="2780928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SIN COTIZACIÓN</a:t>
            </a:r>
            <a:endParaRPr lang="es-AR" sz="1400" b="1" dirty="0"/>
          </a:p>
        </p:txBody>
      </p:sp>
      <p:sp>
        <p:nvSpPr>
          <p:cNvPr id="75" name="Rounded Rectangle 74"/>
          <p:cNvSpPr/>
          <p:nvPr/>
        </p:nvSpPr>
        <p:spPr>
          <a:xfrm>
            <a:off x="4644008" y="3356992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CON COTIZACIÓN</a:t>
            </a:r>
            <a:endParaRPr lang="es-AR" sz="1400" b="1" dirty="0"/>
          </a:p>
        </p:txBody>
      </p:sp>
      <p:sp>
        <p:nvSpPr>
          <p:cNvPr id="76" name="Rounded Rectangle 75"/>
          <p:cNvSpPr/>
          <p:nvPr/>
        </p:nvSpPr>
        <p:spPr>
          <a:xfrm>
            <a:off x="4644008" y="3861048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SIN COTIZACIÓN</a:t>
            </a:r>
            <a:endParaRPr lang="es-AR" sz="1400" b="1" dirty="0"/>
          </a:p>
        </p:txBody>
      </p:sp>
      <p:sp>
        <p:nvSpPr>
          <p:cNvPr id="80" name="Rounded Rectangle 79"/>
          <p:cNvSpPr/>
          <p:nvPr/>
        </p:nvSpPr>
        <p:spPr>
          <a:xfrm>
            <a:off x="4644008" y="4437112"/>
            <a:ext cx="1584176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CONTROL, INFLUENCIA SIGNIFICATIVA Y CONTROL CONJUNTO</a:t>
            </a:r>
            <a:endParaRPr lang="es-AR" sz="1100" b="1" dirty="0"/>
          </a:p>
        </p:txBody>
      </p:sp>
      <p:sp>
        <p:nvSpPr>
          <p:cNvPr id="81" name="Rounded Rectangle 80"/>
          <p:cNvSpPr/>
          <p:nvPr/>
        </p:nvSpPr>
        <p:spPr>
          <a:xfrm>
            <a:off x="4644008" y="5013176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OTRAS</a:t>
            </a:r>
            <a:endParaRPr lang="es-AR" sz="1400" b="1" dirty="0"/>
          </a:p>
        </p:txBody>
      </p:sp>
      <p:sp>
        <p:nvSpPr>
          <p:cNvPr id="82" name="Rounded Rectangle 81"/>
          <p:cNvSpPr/>
          <p:nvPr/>
        </p:nvSpPr>
        <p:spPr>
          <a:xfrm>
            <a:off x="4644008" y="5589240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PARA ALQUILER</a:t>
            </a:r>
            <a:endParaRPr lang="es-AR" sz="1400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4644008" y="6093296"/>
            <a:ext cx="1584176" cy="4320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b="1" dirty="0" smtClean="0"/>
              <a:t>PARA VENTA</a:t>
            </a:r>
            <a:endParaRPr lang="es-AR" sz="1400" b="1" dirty="0"/>
          </a:p>
        </p:txBody>
      </p:sp>
      <p:cxnSp>
        <p:nvCxnSpPr>
          <p:cNvPr id="89" name="Straight Arrow Connector 88"/>
          <p:cNvCxnSpPr>
            <a:stCxn id="18" idx="3"/>
            <a:endCxn id="58" idx="1"/>
          </p:cNvCxnSpPr>
          <p:nvPr/>
        </p:nvCxnSpPr>
        <p:spPr>
          <a:xfrm flipV="1">
            <a:off x="4283968" y="2492896"/>
            <a:ext cx="360040" cy="324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8" idx="3"/>
            <a:endCxn id="59" idx="1"/>
          </p:cNvCxnSpPr>
          <p:nvPr/>
        </p:nvCxnSpPr>
        <p:spPr>
          <a:xfrm>
            <a:off x="4283968" y="2816932"/>
            <a:ext cx="360040" cy="180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9" idx="3"/>
            <a:endCxn id="75" idx="1"/>
          </p:cNvCxnSpPr>
          <p:nvPr/>
        </p:nvCxnSpPr>
        <p:spPr>
          <a:xfrm flipV="1">
            <a:off x="4283968" y="3573016"/>
            <a:ext cx="360040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19" idx="3"/>
            <a:endCxn id="76" idx="1"/>
          </p:cNvCxnSpPr>
          <p:nvPr/>
        </p:nvCxnSpPr>
        <p:spPr>
          <a:xfrm>
            <a:off x="4283968" y="3825044"/>
            <a:ext cx="360040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20" idx="3"/>
            <a:endCxn id="80" idx="1"/>
          </p:cNvCxnSpPr>
          <p:nvPr/>
        </p:nvCxnSpPr>
        <p:spPr>
          <a:xfrm flipV="1">
            <a:off x="4283968" y="4689140"/>
            <a:ext cx="360040" cy="1440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0" idx="3"/>
            <a:endCxn id="81" idx="1"/>
          </p:cNvCxnSpPr>
          <p:nvPr/>
        </p:nvCxnSpPr>
        <p:spPr>
          <a:xfrm>
            <a:off x="4283968" y="4833156"/>
            <a:ext cx="360040" cy="396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2" idx="3"/>
            <a:endCxn id="82" idx="1"/>
          </p:cNvCxnSpPr>
          <p:nvPr/>
        </p:nvCxnSpPr>
        <p:spPr>
          <a:xfrm flipV="1">
            <a:off x="4355976" y="5805264"/>
            <a:ext cx="288032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22" idx="3"/>
            <a:endCxn id="83" idx="1"/>
          </p:cNvCxnSpPr>
          <p:nvPr/>
        </p:nvCxnSpPr>
        <p:spPr>
          <a:xfrm>
            <a:off x="4355976" y="6057292"/>
            <a:ext cx="288032" cy="2520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6372200" y="2276872"/>
            <a:ext cx="248478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VNR O MÉTODO DE LA TASA EFECTIVA </a:t>
            </a:r>
            <a:r>
              <a:rPr lang="es-AR" sz="1000" b="1" dirty="0" smtClean="0"/>
              <a:t>(SI EL DESTINO PROBABLE ES MANTENERLOS)</a:t>
            </a:r>
            <a:endParaRPr lang="es-AR" sz="1000" b="1" dirty="0"/>
          </a:p>
        </p:txBody>
      </p:sp>
      <p:sp>
        <p:nvSpPr>
          <p:cNvPr id="107" name="Rounded Rectangle 106"/>
          <p:cNvSpPr/>
          <p:nvPr/>
        </p:nvSpPr>
        <p:spPr>
          <a:xfrm>
            <a:off x="6372200" y="2780928"/>
            <a:ext cx="248478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MÉTODO DE LA TASA EFECTIVA</a:t>
            </a:r>
            <a:endParaRPr lang="es-AR" sz="1000" b="1" dirty="0"/>
          </a:p>
        </p:txBody>
      </p:sp>
      <p:sp>
        <p:nvSpPr>
          <p:cNvPr id="108" name="Rounded Rectangle 107"/>
          <p:cNvSpPr/>
          <p:nvPr/>
        </p:nvSpPr>
        <p:spPr>
          <a:xfrm>
            <a:off x="6372200" y="3356992"/>
            <a:ext cx="248478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VNR</a:t>
            </a:r>
            <a:endParaRPr lang="es-AR" sz="1000" b="1" dirty="0"/>
          </a:p>
        </p:txBody>
      </p:sp>
      <p:sp>
        <p:nvSpPr>
          <p:cNvPr id="109" name="Rounded Rectangle 108"/>
          <p:cNvSpPr/>
          <p:nvPr/>
        </p:nvSpPr>
        <p:spPr>
          <a:xfrm>
            <a:off x="6372200" y="3861048"/>
            <a:ext cx="248478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COSTO + DIVIDENDOS</a:t>
            </a:r>
            <a:endParaRPr lang="es-AR" sz="1000" b="1" dirty="0"/>
          </a:p>
        </p:txBody>
      </p:sp>
      <p:sp>
        <p:nvSpPr>
          <p:cNvPr id="110" name="Rounded Rectangle 109"/>
          <p:cNvSpPr/>
          <p:nvPr/>
        </p:nvSpPr>
        <p:spPr>
          <a:xfrm>
            <a:off x="6372200" y="4437112"/>
            <a:ext cx="248478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V.P.P. (VALOR PATRIMONIAL PROPORCIONAL)</a:t>
            </a:r>
            <a:endParaRPr lang="es-AR" sz="1000" b="1" dirty="0"/>
          </a:p>
        </p:txBody>
      </p:sp>
      <p:sp>
        <p:nvSpPr>
          <p:cNvPr id="111" name="Rounded Rectangle 110"/>
          <p:cNvSpPr/>
          <p:nvPr/>
        </p:nvSpPr>
        <p:spPr>
          <a:xfrm>
            <a:off x="6372200" y="5013176"/>
            <a:ext cx="248478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COSTO + DIVIDENDOS </a:t>
            </a:r>
            <a:endParaRPr lang="es-AR" sz="1000" b="1" dirty="0"/>
          </a:p>
        </p:txBody>
      </p:sp>
      <p:sp>
        <p:nvSpPr>
          <p:cNvPr id="112" name="Rounded Rectangle 111"/>
          <p:cNvSpPr/>
          <p:nvPr/>
        </p:nvSpPr>
        <p:spPr>
          <a:xfrm>
            <a:off x="6372200" y="5589240"/>
            <a:ext cx="248478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COSTO HISTÓRICO</a:t>
            </a:r>
            <a:endParaRPr lang="es-AR" sz="1000" b="1" dirty="0"/>
          </a:p>
        </p:txBody>
      </p:sp>
      <p:sp>
        <p:nvSpPr>
          <p:cNvPr id="113" name="Rounded Rectangle 112"/>
          <p:cNvSpPr/>
          <p:nvPr/>
        </p:nvSpPr>
        <p:spPr>
          <a:xfrm>
            <a:off x="6372200" y="6093296"/>
            <a:ext cx="2484784" cy="43204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100" b="1" dirty="0" smtClean="0"/>
              <a:t>VNR</a:t>
            </a:r>
            <a:endParaRPr lang="es-AR" sz="1000" b="1" dirty="0"/>
          </a:p>
        </p:txBody>
      </p:sp>
      <p:cxnSp>
        <p:nvCxnSpPr>
          <p:cNvPr id="115" name="Straight Arrow Connector 114"/>
          <p:cNvCxnSpPr>
            <a:stCxn id="58" idx="3"/>
            <a:endCxn id="106" idx="1"/>
          </p:cNvCxnSpPr>
          <p:nvPr/>
        </p:nvCxnSpPr>
        <p:spPr>
          <a:xfrm>
            <a:off x="6228184" y="2492896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59" idx="3"/>
            <a:endCxn id="107" idx="1"/>
          </p:cNvCxnSpPr>
          <p:nvPr/>
        </p:nvCxnSpPr>
        <p:spPr>
          <a:xfrm>
            <a:off x="6228184" y="299695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75" idx="3"/>
            <a:endCxn id="108" idx="1"/>
          </p:cNvCxnSpPr>
          <p:nvPr/>
        </p:nvCxnSpPr>
        <p:spPr>
          <a:xfrm>
            <a:off x="6228184" y="3573016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76" idx="3"/>
            <a:endCxn id="109" idx="1"/>
          </p:cNvCxnSpPr>
          <p:nvPr/>
        </p:nvCxnSpPr>
        <p:spPr>
          <a:xfrm>
            <a:off x="6228184" y="4077072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80" idx="3"/>
            <a:endCxn id="110" idx="1"/>
          </p:cNvCxnSpPr>
          <p:nvPr/>
        </p:nvCxnSpPr>
        <p:spPr>
          <a:xfrm flipV="1">
            <a:off x="6228184" y="4653136"/>
            <a:ext cx="144016" cy="360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81" idx="3"/>
            <a:endCxn id="111" idx="1"/>
          </p:cNvCxnSpPr>
          <p:nvPr/>
        </p:nvCxnSpPr>
        <p:spPr>
          <a:xfrm>
            <a:off x="6228184" y="5229200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82" idx="3"/>
            <a:endCxn id="112" idx="1"/>
          </p:cNvCxnSpPr>
          <p:nvPr/>
        </p:nvCxnSpPr>
        <p:spPr>
          <a:xfrm>
            <a:off x="6228184" y="5805264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83" idx="3"/>
            <a:endCxn id="113" idx="1"/>
          </p:cNvCxnSpPr>
          <p:nvPr/>
        </p:nvCxnSpPr>
        <p:spPr>
          <a:xfrm>
            <a:off x="6228184" y="6309320"/>
            <a:ext cx="14401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331640" y="188640"/>
            <a:ext cx="6212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Bases de medición de las inversiones, según normas argentinas</a:t>
            </a:r>
            <a:endParaRPr lang="es-AR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Registre las operaciones en cada uno de los casos planteados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11560" y="1686595"/>
            <a:ext cx="81369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1600" dirty="0" smtClean="0"/>
              <a:t>El 1/1/X0, la sociedad LAS CASUARINAS S.A. otorga un préstamo de $ 100.000 a la sociedad LA URRACA SA. El plazo es de dos años y el interés del 10% anual, con capitalización anual, pagadero al vencimiento.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Se pide registrar el otorgamiento del crédito al 1/1/X0 y el </a:t>
            </a:r>
            <a:r>
              <a:rPr lang="es-ES_tradnl" sz="1600" dirty="0" err="1" smtClean="0"/>
              <a:t>devengamiento</a:t>
            </a:r>
            <a:r>
              <a:rPr lang="es-ES_tradnl" sz="1600" dirty="0" smtClean="0"/>
              <a:t> de intereses y cualquier otro ajuste que deba registrarse al 31/12/X0</a:t>
            </a:r>
          </a:p>
          <a:p>
            <a:pPr algn="just">
              <a:lnSpc>
                <a:spcPct val="150000"/>
              </a:lnSpc>
            </a:pPr>
            <a:endParaRPr lang="es-ES_tradnl" sz="1600" dirty="0" smtClean="0"/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Caso 1: La sociedad LAS CASUARINAS SA mantendrá el crédito hasta su vencimiento (31/12/X1)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Caso 2: La sociedad LAS CASUARINAS SA tiene la intención y la factibilidad de transferir el crédito durante enero de X1. La tasa de interés de mercado para estas operaciones al 31/12/X0 es del 12%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Caso 3: Igual que el caso 2, pero la tasa de mercado al 31/12/X0 es el 8%</a:t>
            </a:r>
          </a:p>
          <a:p>
            <a:pPr algn="just">
              <a:lnSpc>
                <a:spcPct val="150000"/>
              </a:lnSpc>
            </a:pPr>
            <a:endParaRPr lang="es-ES_tradnl" sz="1600" dirty="0" smtClean="0"/>
          </a:p>
        </p:txBody>
      </p:sp>
    </p:spTree>
    <p:extLst>
      <p:ext uri="{BB962C8B-B14F-4D97-AF65-F5344CB8AC3E}">
        <p14:creationId xmlns:p14="http://schemas.microsoft.com/office/powerpoint/2010/main" val="35536937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400" b="1" dirty="0" smtClean="0"/>
              <a:t>Registre las operaciones para cada uno de los casos planteados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67544" y="1268760"/>
            <a:ext cx="82809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_tradnl" sz="1600" dirty="0" smtClean="0"/>
              <a:t>El 1/1/X0, la sociedad LAS ARAUCARIAS S.A. suscribe una obligación negociable por $ 100.000 VN emitida por la sociedad LA GOLONDRINA S.A. El pago se realiza mediante transferencia bancaria del Banco Latinoamericano. Las condiciones del título de deuda son las siguientes: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ES_tradnl" sz="1600" dirty="0" smtClean="0"/>
              <a:t>Interés 10% anual, con capitalización anual, pagadero al vencimiento.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ES_tradnl" sz="1600" dirty="0" smtClean="0"/>
              <a:t>Vencimiento 31/12/X5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s-ES_tradnl" sz="1600" dirty="0" smtClean="0"/>
              <a:t>Las obligaciones negociables tienen cotización pública</a:t>
            </a:r>
          </a:p>
          <a:p>
            <a:pPr algn="just">
              <a:lnSpc>
                <a:spcPct val="150000"/>
              </a:lnSpc>
            </a:pPr>
            <a:r>
              <a:rPr lang="es-ES_tradnl" sz="1600" dirty="0" smtClean="0"/>
              <a:t>La cotización de las obligaciones negociables de LA GOLONDRINA S.A. al 31/12/X0 era de $1,08 por cada $ 1VN</a:t>
            </a:r>
          </a:p>
          <a:p>
            <a:pPr algn="just">
              <a:lnSpc>
                <a:spcPct val="150000"/>
              </a:lnSpc>
            </a:pPr>
            <a:r>
              <a:rPr lang="es-ES_tradnl" sz="1600" b="1" dirty="0" smtClean="0"/>
              <a:t>Registre la suscripción y pago de la obligación negociable al 1/1/X0 y el </a:t>
            </a:r>
            <a:r>
              <a:rPr lang="es-ES_tradnl" sz="1600" b="1" dirty="0" err="1" smtClean="0"/>
              <a:t>devengamiento</a:t>
            </a:r>
            <a:r>
              <a:rPr lang="es-ES_tradnl" sz="1600" b="1" dirty="0" smtClean="0"/>
              <a:t> de intereses y cualquier otro ajuste necesario al 31/12/X0, para cada uno de los siguientes casos:</a:t>
            </a:r>
          </a:p>
          <a:p>
            <a:pPr algn="just">
              <a:lnSpc>
                <a:spcPct val="150000"/>
              </a:lnSpc>
            </a:pPr>
            <a:r>
              <a:rPr lang="es-ES_tradnl" sz="1600" b="1" dirty="0" smtClean="0"/>
              <a:t>Caso 1: </a:t>
            </a:r>
            <a:r>
              <a:rPr lang="es-ES_tradnl" sz="1600" dirty="0" smtClean="0"/>
              <a:t>LAS ARAUCARIAS S.A. no tiene intenciones ni la posibilidad cierta de mantener su inversión hasta el vencimiento</a:t>
            </a:r>
          </a:p>
          <a:p>
            <a:pPr algn="just">
              <a:lnSpc>
                <a:spcPct val="150000"/>
              </a:lnSpc>
            </a:pPr>
            <a:r>
              <a:rPr lang="es-ES_tradnl" sz="1600" b="1" dirty="0" smtClean="0"/>
              <a:t>Caso 2: </a:t>
            </a:r>
            <a:r>
              <a:rPr lang="es-ES_tradnl" sz="1600" dirty="0" smtClean="0"/>
              <a:t>LAS ARAUCARIAS S.A. tiene la intención y la posibilidad cierta de mantener su inversión hasta el vencimiento.</a:t>
            </a:r>
            <a:endParaRPr lang="es-ES_tradnl" sz="1600" b="1" dirty="0" smtClean="0"/>
          </a:p>
          <a:p>
            <a:pPr algn="just">
              <a:lnSpc>
                <a:spcPct val="150000"/>
              </a:lnSpc>
            </a:pPr>
            <a:endParaRPr lang="es-ES_tradnl" sz="1600" dirty="0" smtClean="0"/>
          </a:p>
        </p:txBody>
      </p:sp>
    </p:spTree>
    <p:extLst>
      <p:ext uri="{BB962C8B-B14F-4D97-AF65-F5344CB8AC3E}">
        <p14:creationId xmlns:p14="http://schemas.microsoft.com/office/powerpoint/2010/main" val="24295439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5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Participaciones permanentes en otras sociedades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899592" y="16288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Monotype Sorts" pitchFamily="2" charset="2"/>
              <a:buNone/>
            </a:pPr>
            <a:r>
              <a:rPr lang="es-ES_tradnl" sz="2400" dirty="0" smtClean="0"/>
              <a:t>Criterios de valuación cuando:</a:t>
            </a:r>
          </a:p>
          <a:p>
            <a:pPr>
              <a:buFont typeface="Monotype Sorts" pitchFamily="2" charset="2"/>
              <a:buNone/>
            </a:pPr>
            <a:endParaRPr lang="es-ES_tradnl" dirty="0" smtClean="0"/>
          </a:p>
          <a:p>
            <a:endParaRPr lang="es-ES_tradnl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11560" y="2780928"/>
            <a:ext cx="3816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AR" dirty="0" smtClean="0"/>
              <a:t>Se ejerce control, control conjunto</a:t>
            </a:r>
          </a:p>
          <a:p>
            <a:pPr marL="342900" indent="-342900"/>
            <a:r>
              <a:rPr lang="es-AR" dirty="0" smtClean="0"/>
              <a:t> o influencia significativa (más del 20%</a:t>
            </a:r>
          </a:p>
          <a:p>
            <a:pPr marL="342900" indent="-342900"/>
            <a:r>
              <a:rPr lang="es-AR" dirty="0" smtClean="0"/>
              <a:t>s/RT21)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39552" y="4725144"/>
            <a:ext cx="381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2. No se ejerce control, ni control conjunto, ni influencia significativa</a:t>
            </a:r>
            <a:endParaRPr lang="es-AR" dirty="0"/>
          </a:p>
        </p:txBody>
      </p:sp>
      <p:sp>
        <p:nvSpPr>
          <p:cNvPr id="18" name="17 Flecha derecha"/>
          <p:cNvSpPr/>
          <p:nvPr/>
        </p:nvSpPr>
        <p:spPr>
          <a:xfrm>
            <a:off x="4283968" y="3068960"/>
            <a:ext cx="792088" cy="144016"/>
          </a:xfrm>
          <a:prstGeom prst="rightArrow">
            <a:avLst/>
          </a:prstGeom>
          <a:solidFill>
            <a:srgbClr val="DA3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Flecha derecha"/>
          <p:cNvSpPr/>
          <p:nvPr/>
        </p:nvSpPr>
        <p:spPr>
          <a:xfrm>
            <a:off x="4283968" y="4941168"/>
            <a:ext cx="792088" cy="144016"/>
          </a:xfrm>
          <a:prstGeom prst="rightArrow">
            <a:avLst/>
          </a:prstGeom>
          <a:solidFill>
            <a:srgbClr val="DA32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Rectángulo redondeado"/>
          <p:cNvSpPr/>
          <p:nvPr/>
        </p:nvSpPr>
        <p:spPr>
          <a:xfrm>
            <a:off x="5580112" y="2132856"/>
            <a:ext cx="2088232" cy="16561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V.P.P.</a:t>
            </a:r>
          </a:p>
          <a:p>
            <a:pPr algn="ctr"/>
            <a:endParaRPr lang="es-AR" dirty="0" smtClean="0"/>
          </a:p>
          <a:p>
            <a:pPr algn="ctr"/>
            <a:r>
              <a:rPr lang="es-AR" dirty="0" smtClean="0"/>
              <a:t>+Resultados se reconocen cuando se producen en la sociedad emisora.</a:t>
            </a:r>
            <a:endParaRPr lang="es-AR" dirty="0"/>
          </a:p>
        </p:txBody>
      </p:sp>
      <p:sp>
        <p:nvSpPr>
          <p:cNvPr id="21" name="20 Rectángulo redondeado"/>
          <p:cNvSpPr/>
          <p:nvPr/>
        </p:nvSpPr>
        <p:spPr>
          <a:xfrm>
            <a:off x="5580112" y="4293096"/>
            <a:ext cx="2088232" cy="165618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Costo  Histórico </a:t>
            </a:r>
          </a:p>
          <a:p>
            <a:pPr algn="ctr"/>
            <a:endParaRPr lang="es-AR" dirty="0" smtClean="0"/>
          </a:p>
          <a:p>
            <a:pPr algn="ctr"/>
            <a:r>
              <a:rPr lang="es-AR" dirty="0" smtClean="0"/>
              <a:t>+ Dividendos en efectivo cuando los aprueba la sociedad emisora.</a:t>
            </a:r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Sociedades controlantes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259632" y="1772816"/>
            <a:ext cx="698477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 smtClean="0">
                <a:solidFill>
                  <a:schemeClr val="folHlink"/>
                </a:solidFill>
              </a:rPr>
              <a:t>Según el art. 33 - Ley 19.550: hay control cuando en forma directa o por intermedio de otra controlada : </a:t>
            </a:r>
          </a:p>
          <a:p>
            <a:endParaRPr lang="es-ES_tradnl" sz="2400" dirty="0" smtClean="0">
              <a:solidFill>
                <a:schemeClr val="folHlink"/>
              </a:solidFill>
            </a:endParaRPr>
          </a:p>
          <a:p>
            <a:pPr marL="457200" indent="-457200">
              <a:buAutoNum type="alphaLcParenR"/>
            </a:pPr>
            <a:r>
              <a:rPr lang="es-ES_tradnl" sz="2400" dirty="0" smtClean="0">
                <a:solidFill>
                  <a:schemeClr val="folHlink"/>
                </a:solidFill>
              </a:rPr>
              <a:t>tenga los </a:t>
            </a:r>
            <a:r>
              <a:rPr lang="es-ES_tradnl" sz="2400" b="1" dirty="0" smtClean="0">
                <a:solidFill>
                  <a:schemeClr val="folHlink"/>
                </a:solidFill>
              </a:rPr>
              <a:t>votos necesarios </a:t>
            </a:r>
            <a:r>
              <a:rPr lang="es-ES_tradnl" sz="2400" dirty="0" smtClean="0">
                <a:solidFill>
                  <a:schemeClr val="folHlink"/>
                </a:solidFill>
              </a:rPr>
              <a:t>para formar la voluntad social en las asambleas (más del 50%);</a:t>
            </a:r>
          </a:p>
          <a:p>
            <a:pPr marL="457200" indent="-457200">
              <a:buAutoNum type="alphaLcParenR"/>
            </a:pPr>
            <a:endParaRPr lang="es-ES_tradnl" sz="2400" dirty="0" smtClean="0">
              <a:solidFill>
                <a:schemeClr val="folHlink"/>
              </a:solidFill>
            </a:endParaRPr>
          </a:p>
          <a:p>
            <a:pPr marL="457200" indent="-457200">
              <a:buAutoNum type="alphaLcParenR"/>
            </a:pPr>
            <a:r>
              <a:rPr lang="es-ES_tradnl" sz="2400" dirty="0" smtClean="0">
                <a:solidFill>
                  <a:schemeClr val="folHlink"/>
                </a:solidFill>
              </a:rPr>
              <a:t>No tiene los votos dominantes, pero, ejerce una </a:t>
            </a:r>
            <a:r>
              <a:rPr lang="es-ES_tradnl" sz="2400" b="1" dirty="0" smtClean="0">
                <a:solidFill>
                  <a:schemeClr val="folHlink"/>
                </a:solidFill>
              </a:rPr>
              <a:t>influencia dominante </a:t>
            </a:r>
            <a:r>
              <a:rPr lang="es-ES_tradnl" sz="2400" dirty="0" smtClean="0">
                <a:solidFill>
                  <a:schemeClr val="folHlink"/>
                </a:solidFill>
              </a:rPr>
              <a:t>por tenencia de acciones o por los especiales vínculos existentes entre las sociedades: pactos de dirección, políticas operativas, etc.</a:t>
            </a:r>
            <a:endParaRPr lang="es-ES_tradnl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 dirty="0"/>
          </a:p>
        </p:txBody>
      </p:sp>
      <p:sp>
        <p:nvSpPr>
          <p:cNvPr id="16" name="1 Título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1143000"/>
          </a:xfrm>
        </p:spPr>
        <p:txBody>
          <a:bodyPr>
            <a:normAutofit/>
          </a:bodyPr>
          <a:lstStyle/>
          <a:p>
            <a:r>
              <a:rPr lang="es-AR" sz="2800" b="1" dirty="0" smtClean="0"/>
              <a:t>Sociedades vinculadas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1187624" y="1484784"/>
            <a:ext cx="69847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dirty="0" smtClean="0">
                <a:solidFill>
                  <a:schemeClr val="folHlink"/>
                </a:solidFill>
              </a:rPr>
              <a:t>art. 33 - Ley 19.550:  Se consideran sociedades vinculadas a los efectos de la sección IX de este capítulo, cuando una participe en más del 10 % del capital de otra. </a:t>
            </a:r>
          </a:p>
          <a:p>
            <a:pPr algn="just"/>
            <a:endParaRPr lang="es-AR" sz="2400" dirty="0" smtClean="0">
              <a:solidFill>
                <a:schemeClr val="folHlink"/>
              </a:solidFill>
            </a:endParaRPr>
          </a:p>
          <a:p>
            <a:pPr algn="just"/>
            <a:r>
              <a:rPr lang="es-AR" sz="2400" dirty="0" smtClean="0">
                <a:solidFill>
                  <a:schemeClr val="folHlink"/>
                </a:solidFill>
              </a:rPr>
              <a:t>La sociedad que participe en más del 25 % del capital de otra, deberá comunicárselo a fin de que su próxima asamblea ordinaria tome conocimiento del hecho.</a:t>
            </a:r>
          </a:p>
          <a:p>
            <a:pPr algn="just"/>
            <a:endParaRPr lang="es-AR" sz="2400" dirty="0" smtClean="0">
              <a:solidFill>
                <a:schemeClr val="folHlink"/>
              </a:solidFill>
            </a:endParaRPr>
          </a:p>
          <a:p>
            <a:pPr algn="just"/>
            <a:r>
              <a:rPr lang="es-AR" sz="2400" dirty="0" smtClean="0">
                <a:solidFill>
                  <a:schemeClr val="folHlink"/>
                </a:solidFill>
              </a:rPr>
              <a:t>RT 21: Cuando existe poder de intervenir en las decisiones sin llegar a controlarla.  Presunción que admite prueba en contrario, cuando tiene más del 20% de los votos.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quarter" idx="17"/>
          </p:nvPr>
        </p:nvSpPr>
        <p:spPr>
          <a:xfrm>
            <a:off x="323528" y="620689"/>
            <a:ext cx="8560515" cy="504056"/>
          </a:xfrm>
        </p:spPr>
        <p:txBody>
          <a:bodyPr/>
          <a:lstStyle/>
          <a:p>
            <a:r>
              <a:rPr lang="es-AR" sz="2800" dirty="0"/>
              <a:t>Concepto de control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9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48DDF857-466D-43E6-BEE2-7712FBF27DB2}" type="slidenum">
              <a:rPr lang="en-US" altLang="en-US" smtClean="0"/>
              <a:pPr/>
              <a:t>8</a:t>
            </a:fld>
            <a:endParaRPr lang="en-US" altLang="en-US" dirty="0" smtClean="0"/>
          </a:p>
        </p:txBody>
      </p:sp>
      <p:sp>
        <p:nvSpPr>
          <p:cNvPr id="9" name="Freeform 4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396875" y="3051175"/>
            <a:ext cx="8312150" cy="590550"/>
          </a:xfrm>
          <a:custGeom>
            <a:avLst/>
            <a:gdLst>
              <a:gd name="T0" fmla="*/ 0 w 5274"/>
              <a:gd name="T1" fmla="*/ 2147483647 h 372"/>
              <a:gd name="T2" fmla="*/ 2147483647 w 5274"/>
              <a:gd name="T3" fmla="*/ 0 h 372"/>
              <a:gd name="T4" fmla="*/ 2147483647 w 5274"/>
              <a:gd name="T5" fmla="*/ 0 h 372"/>
              <a:gd name="T6" fmla="*/ 2147483647 w 5274"/>
              <a:gd name="T7" fmla="*/ 2147483647 h 372"/>
              <a:gd name="T8" fmla="*/ 0 w 5274"/>
              <a:gd name="T9" fmla="*/ 2147483647 h 3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74"/>
              <a:gd name="T16" fmla="*/ 0 h 372"/>
              <a:gd name="T17" fmla="*/ 5274 w 5274"/>
              <a:gd name="T18" fmla="*/ 372 h 3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74" h="372">
                <a:moveTo>
                  <a:pt x="0" y="372"/>
                </a:moveTo>
                <a:lnTo>
                  <a:pt x="411" y="0"/>
                </a:lnTo>
                <a:lnTo>
                  <a:pt x="1728" y="0"/>
                </a:lnTo>
                <a:lnTo>
                  <a:pt x="5274" y="372"/>
                </a:lnTo>
                <a:lnTo>
                  <a:pt x="0" y="372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US" sz="2000" dirty="0"/>
          </a:p>
        </p:txBody>
      </p:sp>
      <p:sp>
        <p:nvSpPr>
          <p:cNvPr id="10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73113" y="3422650"/>
            <a:ext cx="5295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b" anchorCtr="1"/>
          <a:lstStyle/>
          <a:p>
            <a:pPr algn="ctr">
              <a:lnSpc>
                <a:spcPct val="9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APÉNDICE 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039813" y="2332038"/>
            <a:ext cx="2052637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NIIF 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3" name="Text Placeholder 5"/>
          <p:cNvSpPr txBox="1">
            <a:spLocks/>
          </p:cNvSpPr>
          <p:nvPr/>
        </p:nvSpPr>
        <p:spPr bwMode="auto">
          <a:xfrm>
            <a:off x="685800" y="3886200"/>
            <a:ext cx="7620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79388" indent="-179388"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58775" indent="-179388"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39750" indent="-179388"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00"/>
              </a:spcBef>
              <a:buFont typeface="Arial" charset="0"/>
              <a:buNone/>
            </a:pPr>
            <a:r>
              <a:rPr lang="es-ES" sz="2000" i="1" dirty="0" smtClean="0">
                <a:solidFill>
                  <a:schemeClr val="tx2"/>
                </a:solidFill>
              </a:rPr>
              <a:t>“Un inversor controla una participada cuando está expuesto, o tiene derecho, a rendimientos variables procedentes de su implicación en la participada y tiene la capacidad de influir en esos rendimientos a través de su poder sobre la participada.”</a:t>
            </a:r>
            <a:endParaRPr lang="es-ES" sz="2000" i="1" dirty="0">
              <a:solidFill>
                <a:schemeClr val="tx2"/>
              </a:solidFill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241425"/>
            <a:ext cx="8401050" cy="892175"/>
          </a:xfrm>
          <a:prstGeom prst="rect">
            <a:avLst/>
          </a:prstGeom>
        </p:spPr>
        <p:txBody>
          <a:bodyPr/>
          <a:lstStyle/>
          <a:p>
            <a:pPr algn="just">
              <a:buFont typeface="Wingdings" charset="2"/>
              <a:buChar char="q"/>
            </a:pPr>
            <a:r>
              <a:rPr lang="es-ES" sz="2000" b="1" dirty="0" smtClean="0">
                <a:solidFill>
                  <a:srgbClr val="0000FF"/>
                </a:solidFill>
                <a:latin typeface="Arial" charset="0"/>
                <a:ea typeface="ＭＳ Ｐゴシック" charset="0"/>
                <a:cs typeface="ＭＳ Ｐゴシック" charset="0"/>
              </a:rPr>
              <a:t>La NIIF 10 usa el concepto de control para determinar cuando una entidad debiera consolidar a otra entidad</a:t>
            </a:r>
            <a:endParaRPr lang="es-ES" sz="2000" b="1" dirty="0">
              <a:solidFill>
                <a:srgbClr val="0000FF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2" name="Picture 5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14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2 Conector recto"/>
          <p:cNvCxnSpPr/>
          <p:nvPr/>
        </p:nvCxnSpPr>
        <p:spPr>
          <a:xfrm>
            <a:off x="323528" y="47667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3 Conector recto"/>
          <p:cNvCxnSpPr/>
          <p:nvPr/>
        </p:nvCxnSpPr>
        <p:spPr>
          <a:xfrm>
            <a:off x="395536" y="548680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038728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body" sz="quarter" idx="17"/>
          </p:nvPr>
        </p:nvSpPr>
        <p:spPr>
          <a:xfrm>
            <a:off x="251520" y="620688"/>
            <a:ext cx="8560515" cy="635483"/>
          </a:xfrm>
        </p:spPr>
        <p:txBody>
          <a:bodyPr/>
          <a:lstStyle/>
          <a:p>
            <a:r>
              <a:rPr lang="es-AR" sz="2800" dirty="0"/>
              <a:t>Concepto de control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8DDF857-466D-43E6-BEE2-7712FBF27DB2}" type="slidenum">
              <a:rPr lang="en-US" altLang="en-US" smtClean="0"/>
              <a:pPr/>
              <a:t>9</a:t>
            </a:fld>
            <a:endParaRPr lang="en-US" altLang="en-US" dirty="0" smtClean="0"/>
          </a:p>
        </p:txBody>
      </p:sp>
      <p:sp>
        <p:nvSpPr>
          <p:cNvPr id="4" name="Freeform 4"/>
          <p:cNvSpPr>
            <a:spLocks/>
          </p:cNvSpPr>
          <p:nvPr>
            <p:custDataLst>
              <p:tags r:id="rId2"/>
            </p:custDataLst>
          </p:nvPr>
        </p:nvSpPr>
        <p:spPr bwMode="gray">
          <a:xfrm>
            <a:off x="396875" y="2014537"/>
            <a:ext cx="8312150" cy="590550"/>
          </a:xfrm>
          <a:custGeom>
            <a:avLst/>
            <a:gdLst>
              <a:gd name="T0" fmla="*/ 0 w 5274"/>
              <a:gd name="T1" fmla="*/ 2147483647 h 372"/>
              <a:gd name="T2" fmla="*/ 2147483647 w 5274"/>
              <a:gd name="T3" fmla="*/ 0 h 372"/>
              <a:gd name="T4" fmla="*/ 2147483647 w 5274"/>
              <a:gd name="T5" fmla="*/ 0 h 372"/>
              <a:gd name="T6" fmla="*/ 2147483647 w 5274"/>
              <a:gd name="T7" fmla="*/ 2147483647 h 372"/>
              <a:gd name="T8" fmla="*/ 0 w 5274"/>
              <a:gd name="T9" fmla="*/ 2147483647 h 3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74"/>
              <a:gd name="T16" fmla="*/ 0 h 372"/>
              <a:gd name="T17" fmla="*/ 5274 w 5274"/>
              <a:gd name="T18" fmla="*/ 372 h 3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74" h="372">
                <a:moveTo>
                  <a:pt x="0" y="372"/>
                </a:moveTo>
                <a:lnTo>
                  <a:pt x="411" y="0"/>
                </a:lnTo>
                <a:lnTo>
                  <a:pt x="1728" y="0"/>
                </a:lnTo>
                <a:lnTo>
                  <a:pt x="5274" y="372"/>
                </a:lnTo>
                <a:lnTo>
                  <a:pt x="0" y="372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endParaRPr lang="en-US" sz="2000" dirty="0"/>
          </a:p>
        </p:txBody>
      </p:sp>
      <p:sp>
        <p:nvSpPr>
          <p:cNvPr id="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773113" y="2386012"/>
            <a:ext cx="5295900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 anchor="b" anchorCtr="1"/>
          <a:lstStyle/>
          <a:p>
            <a:pPr algn="ctr">
              <a:lnSpc>
                <a:spcPct val="95000"/>
              </a:lnSpc>
            </a:pPr>
            <a:r>
              <a:rPr lang="en-US" sz="1400" dirty="0" smtClean="0">
                <a:solidFill>
                  <a:schemeClr val="bg1"/>
                </a:solidFill>
              </a:rPr>
              <a:t>APÉNDICE 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6" name="Rectangle 7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1039813" y="1295400"/>
            <a:ext cx="2052637" cy="720725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NIIF 10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7" name="Text Placeholder 5"/>
          <p:cNvSpPr txBox="1">
            <a:spLocks/>
          </p:cNvSpPr>
          <p:nvPr/>
        </p:nvSpPr>
        <p:spPr bwMode="auto">
          <a:xfrm>
            <a:off x="685800" y="3276600"/>
            <a:ext cx="7620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36000" rIns="36000" bIns="36000"/>
          <a:lstStyle>
            <a:lvl1pPr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79388" indent="-179388"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358775" indent="-179388"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539750" indent="-179388"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57263" eaLnBrk="0" hangingPunct="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ts val="400"/>
              </a:spcBef>
              <a:buFont typeface="Arial" charset="0"/>
              <a:buNone/>
            </a:pPr>
            <a:r>
              <a:rPr lang="es-ES" sz="2000" dirty="0" smtClean="0">
                <a:solidFill>
                  <a:schemeClr val="tx2"/>
                </a:solidFill>
              </a:rPr>
              <a:t> A su vez define el poder sobre una participada como:</a:t>
            </a:r>
          </a:p>
          <a:p>
            <a:pPr eaLnBrk="1" hangingPunct="1">
              <a:spcBef>
                <a:spcPts val="400"/>
              </a:spcBef>
              <a:buFont typeface="Arial" charset="0"/>
              <a:buNone/>
            </a:pPr>
            <a:endParaRPr lang="es-ES" sz="2000" dirty="0" smtClean="0">
              <a:solidFill>
                <a:schemeClr val="tx2"/>
              </a:solidFill>
            </a:endParaRPr>
          </a:p>
          <a:p>
            <a:pPr eaLnBrk="1" hangingPunct="1">
              <a:spcBef>
                <a:spcPts val="400"/>
              </a:spcBef>
              <a:buFont typeface="Arial" charset="0"/>
              <a:buNone/>
            </a:pPr>
            <a:r>
              <a:rPr lang="es-ES" sz="2000" i="1" dirty="0" smtClean="0">
                <a:solidFill>
                  <a:srgbClr val="0000FF"/>
                </a:solidFill>
              </a:rPr>
              <a:t>“</a:t>
            </a:r>
            <a:r>
              <a:rPr lang="es-ES" sz="2000" i="1" dirty="0">
                <a:solidFill>
                  <a:srgbClr val="0000FF"/>
                </a:solidFill>
              </a:rPr>
              <a:t>Derechos existentes que otorgan la capacidad presente de dirigir </a:t>
            </a:r>
            <a:r>
              <a:rPr lang="es-ES" sz="2000" i="1" dirty="0" smtClean="0">
                <a:solidFill>
                  <a:srgbClr val="0000FF"/>
                </a:solidFill>
              </a:rPr>
              <a:t>las actividades relevantes.”</a:t>
            </a:r>
          </a:p>
          <a:p>
            <a:pPr eaLnBrk="1" hangingPunct="1">
              <a:spcBef>
                <a:spcPts val="400"/>
              </a:spcBef>
              <a:buFont typeface="Arial" charset="0"/>
              <a:buNone/>
            </a:pPr>
            <a:endParaRPr lang="es-ES" sz="2000" i="1" dirty="0" smtClean="0">
              <a:solidFill>
                <a:srgbClr val="0000FF"/>
              </a:solidFill>
            </a:endParaRPr>
          </a:p>
          <a:p>
            <a:pPr eaLnBrk="1" hangingPunct="1">
              <a:spcBef>
                <a:spcPts val="400"/>
              </a:spcBef>
              <a:buFont typeface="Arial" charset="0"/>
              <a:buNone/>
            </a:pPr>
            <a:r>
              <a:rPr lang="es-ES" sz="2000" dirty="0" smtClean="0">
                <a:solidFill>
                  <a:srgbClr val="000090"/>
                </a:solidFill>
              </a:rPr>
              <a:t>Actividades relevantes: son aquéllas que afectan </a:t>
            </a:r>
            <a:r>
              <a:rPr lang="es-ES" sz="2000" u="sng" dirty="0" smtClean="0">
                <a:solidFill>
                  <a:srgbClr val="000090"/>
                </a:solidFill>
              </a:rPr>
              <a:t>significativamente</a:t>
            </a:r>
            <a:r>
              <a:rPr lang="es-ES" sz="2000" dirty="0" smtClean="0">
                <a:solidFill>
                  <a:srgbClr val="000090"/>
                </a:solidFill>
              </a:rPr>
              <a:t> los rendimientos de la participada</a:t>
            </a:r>
            <a:endParaRPr lang="es-ES" sz="2000" dirty="0">
              <a:solidFill>
                <a:srgbClr val="000090"/>
              </a:solidFill>
            </a:endParaRPr>
          </a:p>
        </p:txBody>
      </p:sp>
      <p:pic>
        <p:nvPicPr>
          <p:cNvPr id="8" name="Picture 5"/>
          <p:cNvPicPr>
            <a:picLocks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9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020766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vZIEjL2y0eb6pX01h5iI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vnyhl7SUukkJYymGF9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tmaT.9ykWT3ap3iJIHY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D" val="319"/>
  <p:tag name="ELAPSEDTIME" val="289,64"/>
  <p:tag name="ARTICULATE_SLIDE_PAUSE" val="1"/>
  <p:tag name="ARTICULATE_NAV_LEVEL" val="1"/>
  <p:tag name="ARTICULATE_SLIDE_PRESENTER" val="Domingo M. Marchese"/>
  <p:tag name="ARTICULATE_SLIDE_PRESENTER_GUID" val="611A7D932AC1"/>
  <p:tag name="ARTICULATE_PLAYLIST_ID" val="-1"/>
  <p:tag name="ARTICULATE_LOCK_SLIDE" val="0"/>
  <p:tag name="ARTICULATE_SLIDE_GUID" val="d243d1f6-eadc-43c7-ad77-9b14dcefd319"/>
  <p:tag name="ARTICULATE_SLIDE_NAV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vZIEjL2y0eb6pX01h5iI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Zvnyhl7SUukkJYymGF9Q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tmaT.9ykWT3ap3iJIHYA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2831</TotalTime>
  <Words>1842</Words>
  <Application>Microsoft Office PowerPoint</Application>
  <PresentationFormat>Presentación en pantalla (4:3)</PresentationFormat>
  <Paragraphs>181</Paragraphs>
  <Slides>19</Slides>
  <Notes>18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ＭＳ Ｐゴシック</vt:lpstr>
      <vt:lpstr>Arial</vt:lpstr>
      <vt:lpstr>Calibri</vt:lpstr>
      <vt:lpstr>Lucida Fax</vt:lpstr>
      <vt:lpstr>Monotype Sorts</vt:lpstr>
      <vt:lpstr>Wingdings</vt:lpstr>
      <vt:lpstr>Tema de Office</vt:lpstr>
      <vt:lpstr>Worksheet</vt:lpstr>
      <vt:lpstr>Presentación de PowerPoint</vt:lpstr>
      <vt:lpstr>Presentación de PowerPoint</vt:lpstr>
      <vt:lpstr>Registre las operaciones en cada uno de los casos planteados</vt:lpstr>
      <vt:lpstr>Registre las operaciones para cada uno de los casos planteados</vt:lpstr>
      <vt:lpstr>Participaciones permanentes en otras sociedades</vt:lpstr>
      <vt:lpstr>Sociedades controlantes</vt:lpstr>
      <vt:lpstr>Sociedades vinculadas</vt:lpstr>
      <vt:lpstr>Presentación de PowerPoint</vt:lpstr>
      <vt:lpstr>Presentación de PowerPoint</vt:lpstr>
      <vt:lpstr>Concepto de control según NIIF 10 (síntesis)</vt:lpstr>
      <vt:lpstr>Valuación costo histórico + dividendos en efectivo</vt:lpstr>
      <vt:lpstr>VPP: Valor patrimonial proporcional</vt:lpstr>
      <vt:lpstr>Registre las operaciones que surgen de los siguientes ejemplos: </vt:lpstr>
      <vt:lpstr>Registre las operaciones que surgen de los siguientes ejemplos: </vt:lpstr>
      <vt:lpstr>Llave de negocios</vt:lpstr>
      <vt:lpstr>Cálculo de la Llave de negocios</vt:lpstr>
      <vt:lpstr>Registre las operaciones que surgen del siguiente ejemplo:</vt:lpstr>
      <vt:lpstr>Solución</vt:lpstr>
      <vt:lpstr>Registre las operaciones que surgen del siguiente ejemplo: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Milagros</dc:creator>
  <cp:lastModifiedBy>Fermin</cp:lastModifiedBy>
  <cp:revision>170</cp:revision>
  <cp:lastPrinted>2020-05-27T14:55:23Z</cp:lastPrinted>
  <dcterms:created xsi:type="dcterms:W3CDTF">2013-09-15T05:30:07Z</dcterms:created>
  <dcterms:modified xsi:type="dcterms:W3CDTF">2021-10-26T18:37:53Z</dcterms:modified>
</cp:coreProperties>
</file>