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handoutMasterIdLst>
    <p:handoutMasterId r:id="rId19"/>
  </p:handoutMasterIdLst>
  <p:sldIdLst>
    <p:sldId id="278" r:id="rId2"/>
    <p:sldId id="279" r:id="rId3"/>
    <p:sldId id="262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3" r:id="rId15"/>
    <p:sldId id="257" r:id="rId16"/>
    <p:sldId id="292" r:id="rId17"/>
    <p:sldId id="293" r:id="rId18"/>
  </p:sldIdLst>
  <p:sldSz cx="9144000" cy="6858000" type="screen4x3"/>
  <p:notesSz cx="7102475" cy="9369425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66"/>
    <a:srgbClr val="33CC33"/>
    <a:srgbClr val="003366"/>
    <a:srgbClr val="FF9933"/>
    <a:srgbClr val="FFFF66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739" cy="46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7" y="0"/>
            <a:ext cx="3077739" cy="46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900954"/>
            <a:ext cx="3077739" cy="46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7" y="8900954"/>
            <a:ext cx="3077739" cy="46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AB09B3A-5E54-4175-93D9-701658F9C59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662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4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1772816"/>
            <a:ext cx="7704856" cy="20162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CIERRE CONTABLE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AR" sz="1800" dirty="0">
                <a:solidFill>
                  <a:schemeClr val="tx1">
                    <a:lumMod val="75000"/>
                  </a:schemeClr>
                </a:solidFill>
              </a:rPr>
              <a:t>UNIDAD </a:t>
            </a:r>
            <a:r>
              <a:rPr lang="es-AR" sz="1800" smtClean="0">
                <a:solidFill>
                  <a:schemeClr val="tx1">
                    <a:lumMod val="75000"/>
                  </a:schemeClr>
                </a:solidFill>
              </a:rPr>
              <a:t>8 – Parte 5</a:t>
            </a:r>
            <a:endParaRPr lang="es-AR" sz="1800" dirty="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933056"/>
            <a:ext cx="6696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s-ES" sz="1800" dirty="0" smtClean="0">
                <a:latin typeface="+mj-lt"/>
              </a:rPr>
              <a:t>	El balance de saldos. El concepto de cierre del ejercicio contable. Los asientos de cierre. Controles previos: conciliaciones con terceros y recuentos físicos. La conciliación bancaria. Análisis de cuentas. Asientos de ajuste. Hechos posteriores al cierre. Errores, cambios de estimación y cambios de políticas contables. La cuestión de los períodos intermedios. Culminación del proceso contable. Emisión de los informes contables. Concepto de auditoría de estados contables.</a:t>
            </a:r>
            <a:endParaRPr lang="es-AR" sz="1800" dirty="0" smtClean="0">
              <a:latin typeface="+mj-lt"/>
            </a:endParaRPr>
          </a:p>
          <a:p>
            <a:pPr marL="285750" indent="-285750"/>
            <a:endParaRPr lang="es-AR" sz="18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512" y="764704"/>
            <a:ext cx="87849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 dirty="0" smtClean="0">
                <a:latin typeface="+mj-lt"/>
              </a:rPr>
              <a:t>Control de saldos: Comparación con la realidad física y legal (ejemplos)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560" y="1772816"/>
            <a:ext cx="778720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sz="2000" b="1" dirty="0" smtClean="0">
                <a:solidFill>
                  <a:srgbClr val="FF0066"/>
                </a:solidFill>
                <a:latin typeface="+mj-lt"/>
              </a:rPr>
              <a:t>Materia Primas</a:t>
            </a:r>
            <a:r>
              <a:rPr lang="es-AR" sz="2000" dirty="0" smtClean="0">
                <a:latin typeface="+mj-lt"/>
              </a:rPr>
              <a:t>: se recontaron 169 cajas de pintura esmalte blanco, determinándose un faltante de 2 cajas. Su valor registrado era de $109 cada una.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sz="2000" b="1" dirty="0" smtClean="0">
                <a:solidFill>
                  <a:srgbClr val="00B0F0"/>
                </a:solidFill>
                <a:latin typeface="+mj-lt"/>
              </a:rPr>
              <a:t>Arqueo de caja</a:t>
            </a:r>
            <a:r>
              <a:rPr lang="es-AR" sz="2000" dirty="0" smtClean="0">
                <a:latin typeface="+mj-lt"/>
              </a:rPr>
              <a:t>: arrojó un saldo de $57.000 en billetes y monedas; pero su saldo contable (una vez registradas las cobranzas y depósitos diarios) fue de $58.100.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sz="2000" b="1" dirty="0" smtClean="0">
                <a:solidFill>
                  <a:srgbClr val="00CC00"/>
                </a:solidFill>
                <a:latin typeface="+mj-lt"/>
              </a:rPr>
              <a:t>Fondo fijo: </a:t>
            </a:r>
            <a:r>
              <a:rPr lang="es-AR" sz="2000" dirty="0" smtClean="0">
                <a:latin typeface="+mj-lt"/>
              </a:rPr>
              <a:t>su saldo deudor es de $1.000. La liquidación del fondo fijo a la fecha de cierre mostró gastos de movilidad $50, gastos de librería $450 y un retiro de $380 por gastos de viaje a rendir. No se realizó la reposición a la fecha de balance.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sz="2000" dirty="0" smtClean="0">
                <a:latin typeface="+mj-lt"/>
              </a:rPr>
              <a:t>Un </a:t>
            </a:r>
            <a:r>
              <a:rPr lang="es-A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inventario físico de bienes de uso</a:t>
            </a:r>
            <a:r>
              <a:rPr lang="es-AR" sz="2000" dirty="0" smtClean="0">
                <a:latin typeface="+mj-lt"/>
              </a:rPr>
              <a:t> descubrió el faltante de la colección de libros de E. </a:t>
            </a:r>
            <a:r>
              <a:rPr lang="es-AR" sz="2000" dirty="0" err="1" smtClean="0">
                <a:latin typeface="+mj-lt"/>
              </a:rPr>
              <a:t>Fowler</a:t>
            </a:r>
            <a:r>
              <a:rPr lang="es-AR" sz="2000" dirty="0" smtClean="0">
                <a:latin typeface="+mj-lt"/>
              </a:rPr>
              <a:t> Newton adquiridos en este ejercicio y valuados al costo, $300.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692696"/>
            <a:ext cx="88924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200" b="1" dirty="0" smtClean="0">
                <a:latin typeface="+mj-lt"/>
              </a:rPr>
              <a:t>Análisis de las partidas que componen los saldos contables: </a:t>
            </a:r>
            <a:r>
              <a:rPr lang="es-AR" sz="2200" b="1" dirty="0" smtClean="0">
                <a:solidFill>
                  <a:srgbClr val="00B050"/>
                </a:solidFill>
                <a:latin typeface="+mj-lt"/>
              </a:rPr>
              <a:t>el cliente 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533400" y="1981200"/>
          <a:ext cx="8077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Hoja de cálculo" r:id="rId4" imgW="5212800" imgH="2739600" progId="Excel.Sheet.8">
                  <p:embed/>
                </p:oleObj>
              </mc:Choice>
              <mc:Fallback>
                <p:oleObj name="Hoja de cálculo" r:id="rId4" imgW="5212800" imgH="27396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8077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539552" y="1628800"/>
            <a:ext cx="814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 b="1" dirty="0"/>
              <a:t>Cliente:  ALVAREZ S.A.                          </a:t>
            </a:r>
            <a:r>
              <a:rPr lang="es-ES_tradnl" sz="1800" b="1" dirty="0" smtClean="0"/>
              <a:t>                                          Cta</a:t>
            </a:r>
            <a:r>
              <a:rPr lang="es-ES_tradnl" sz="1800" b="1" dirty="0"/>
              <a:t>. N° 10.462/8</a:t>
            </a:r>
            <a:endParaRPr lang="es-ES_tradn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512" y="764704"/>
            <a:ext cx="87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 dirty="0" smtClean="0">
                <a:latin typeface="+mj-lt"/>
              </a:rPr>
              <a:t>¿Qué operaciones quedaron pendientes de cobro?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560" y="1772816"/>
            <a:ext cx="778720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dirty="0" smtClean="0">
                <a:solidFill>
                  <a:srgbClr val="002060"/>
                </a:solidFill>
                <a:latin typeface="+mj-lt"/>
              </a:rPr>
              <a:t>Conciliar cada factura de venta con su respectivas ND y NC, y con los recibos de cobranza que cancelan la operación.</a:t>
            </a:r>
          </a:p>
          <a:p>
            <a:pPr marL="914400" lvl="1" indent="-457200" algn="just">
              <a:spcBef>
                <a:spcPct val="50000"/>
              </a:spcBef>
              <a:buFont typeface="+mj-lt"/>
              <a:buAutoNum type="arabicPeriod"/>
            </a:pPr>
            <a:endParaRPr lang="es-AR" dirty="0">
              <a:solidFill>
                <a:srgbClr val="002060"/>
              </a:solidFill>
              <a:latin typeface="+mj-lt"/>
            </a:endParaRPr>
          </a:p>
          <a:p>
            <a:pPr marL="914400" lvl="1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dirty="0" smtClean="0">
                <a:solidFill>
                  <a:srgbClr val="002060"/>
                </a:solidFill>
                <a:latin typeface="+mj-lt"/>
              </a:rPr>
              <a:t>Identificar las facturas y notas pendientes, que conforman el saldo de la cuenta del cliente.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692696"/>
            <a:ext cx="88924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200" b="1" dirty="0" smtClean="0">
                <a:latin typeface="+mj-lt"/>
              </a:rPr>
              <a:t>Análisis de las partidas que componen los saldos contables: </a:t>
            </a:r>
            <a:r>
              <a:rPr lang="es-AR" sz="2200" b="1" dirty="0" smtClean="0">
                <a:solidFill>
                  <a:srgbClr val="00B050"/>
                </a:solidFill>
                <a:latin typeface="+mj-lt"/>
              </a:rPr>
              <a:t>el cliente 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533400" y="1981200"/>
          <a:ext cx="8077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Hoja de cálculo" r:id="rId4" imgW="5212800" imgH="2739600" progId="Excel.Sheet.8">
                  <p:embed/>
                </p:oleObj>
              </mc:Choice>
              <mc:Fallback>
                <p:oleObj name="Hoja de cálculo" r:id="rId4" imgW="5212800" imgH="27396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8077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539552" y="1628800"/>
            <a:ext cx="814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 b="1" dirty="0" smtClean="0"/>
              <a:t>Cliente:  ALVAREZ S.A.                                                                    Cta. N° 10.462/8</a:t>
            </a:r>
            <a:endParaRPr lang="es-ES_tradnl" sz="1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148064" y="220486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66"/>
                </a:solidFill>
              </a:rPr>
              <a:t>a</a:t>
            </a:r>
            <a:endParaRPr lang="es-AR" dirty="0">
              <a:solidFill>
                <a:srgbClr val="FF0066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372200" y="285293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66"/>
                </a:solidFill>
              </a:rPr>
              <a:t>a</a:t>
            </a:r>
            <a:endParaRPr lang="es-AR" dirty="0">
              <a:solidFill>
                <a:srgbClr val="FF0066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148064" y="256490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F0"/>
                </a:solidFill>
              </a:rPr>
              <a:t>b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444208" y="37890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B0F0"/>
                </a:solidFill>
              </a:rPr>
              <a:t>b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300192" y="321297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B0F0"/>
                </a:solidFill>
              </a:rPr>
              <a:t>b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076056" y="3429000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CC00"/>
                </a:solidFill>
              </a:rPr>
              <a:t>c</a:t>
            </a:r>
            <a:endParaRPr lang="es-AR" dirty="0">
              <a:solidFill>
                <a:srgbClr val="00CC00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00192" y="4365104"/>
            <a:ext cx="360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00CC00"/>
                </a:solidFill>
              </a:rPr>
              <a:t>c</a:t>
            </a:r>
          </a:p>
          <a:p>
            <a:endParaRPr lang="es-AR" dirty="0">
              <a:solidFill>
                <a:srgbClr val="00CC0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300192" y="4725144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CC00"/>
                </a:solidFill>
              </a:rPr>
              <a:t>c</a:t>
            </a:r>
            <a:endParaRPr lang="es-AR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69269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/>
                </a:solidFill>
                <a:latin typeface="+mj-lt"/>
              </a:rPr>
              <a:t>Análisis de la composición del saldo del cliente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610600" cy="43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900" dirty="0">
                <a:solidFill>
                  <a:srgbClr val="002060"/>
                </a:solidFill>
                <a:latin typeface="+mj-lt"/>
              </a:rPr>
              <a:t>CLIENTE: ALVAREZ S.A.	COMPOSICIÓN DEL SALDO AL: 30/04 CUENTA: 10.462/8</a:t>
            </a:r>
          </a:p>
          <a:p>
            <a:pPr>
              <a:spcBef>
                <a:spcPct val="50000"/>
              </a:spcBef>
            </a:pPr>
            <a:endParaRPr lang="es-ES_tradnl" sz="1900" dirty="0">
              <a:solidFill>
                <a:srgbClr val="002060"/>
              </a:solidFill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s-ES_tradnl" sz="1900" dirty="0">
                <a:solidFill>
                  <a:srgbClr val="002060"/>
                </a:solidFill>
                <a:latin typeface="+mj-lt"/>
              </a:rPr>
              <a:t>	Factura 6259 del 14 de Abril		10.000</a:t>
            </a:r>
          </a:p>
          <a:p>
            <a:pPr>
              <a:spcBef>
                <a:spcPct val="50000"/>
              </a:spcBef>
            </a:pPr>
            <a:r>
              <a:rPr lang="es-ES_tradnl" sz="1900" dirty="0">
                <a:solidFill>
                  <a:srgbClr val="002060"/>
                </a:solidFill>
                <a:latin typeface="+mj-lt"/>
              </a:rPr>
              <a:t>	Menos: recibo 4457 del 21 de Abril	</a:t>
            </a:r>
            <a:r>
              <a:rPr lang="es-ES_tradnl" sz="1900" u="sng" dirty="0">
                <a:solidFill>
                  <a:srgbClr val="002060"/>
                </a:solidFill>
                <a:latin typeface="+mj-lt"/>
              </a:rPr>
              <a:t> 9.000	</a:t>
            </a:r>
            <a:r>
              <a:rPr lang="es-ES_tradnl" sz="1900" dirty="0">
                <a:solidFill>
                  <a:srgbClr val="002060"/>
                </a:solidFill>
                <a:latin typeface="+mj-lt"/>
              </a:rPr>
              <a:t>	1.000</a:t>
            </a:r>
          </a:p>
          <a:p>
            <a:pPr>
              <a:spcBef>
                <a:spcPct val="50000"/>
              </a:spcBef>
            </a:pPr>
            <a:r>
              <a:rPr lang="es-ES_tradnl" sz="1900" dirty="0">
                <a:solidFill>
                  <a:srgbClr val="002060"/>
                </a:solidFill>
                <a:latin typeface="+mj-lt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s-ES_tradnl" sz="1900" dirty="0">
                <a:solidFill>
                  <a:srgbClr val="002060"/>
                </a:solidFill>
                <a:latin typeface="+mj-lt"/>
              </a:rPr>
              <a:t>	Nota de débito 2639 del 15 de Abril			   900</a:t>
            </a:r>
          </a:p>
          <a:p>
            <a:pPr>
              <a:spcBef>
                <a:spcPct val="50000"/>
              </a:spcBef>
            </a:pPr>
            <a:r>
              <a:rPr lang="es-ES_tradnl" sz="1900" dirty="0">
                <a:solidFill>
                  <a:srgbClr val="002060"/>
                </a:solidFill>
                <a:latin typeface="+mj-lt"/>
              </a:rPr>
              <a:t>	Factura 6454 del 18 de Abril				</a:t>
            </a:r>
            <a:r>
              <a:rPr lang="es-ES_tradnl" sz="1900" u="sng" dirty="0">
                <a:solidFill>
                  <a:srgbClr val="002060"/>
                </a:solidFill>
                <a:latin typeface="+mj-lt"/>
              </a:rPr>
              <a:t>8.000</a:t>
            </a:r>
          </a:p>
          <a:p>
            <a:pPr>
              <a:spcBef>
                <a:spcPct val="50000"/>
              </a:spcBef>
            </a:pPr>
            <a:r>
              <a:rPr lang="es-ES_tradnl" sz="1900" dirty="0">
                <a:solidFill>
                  <a:srgbClr val="002060"/>
                </a:solidFill>
                <a:latin typeface="+mj-lt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s-ES_tradnl" sz="1900" dirty="0">
                <a:solidFill>
                  <a:srgbClr val="002060"/>
                </a:solidFill>
                <a:latin typeface="+mj-lt"/>
              </a:rPr>
              <a:t>	Total						</a:t>
            </a:r>
            <a:r>
              <a:rPr lang="es-ES_tradnl" sz="1900" dirty="0" smtClean="0">
                <a:solidFill>
                  <a:srgbClr val="002060"/>
                </a:solidFill>
                <a:latin typeface="+mj-lt"/>
              </a:rPr>
              <a:t>	9.900</a:t>
            </a:r>
            <a:endParaRPr lang="es-ES_tradnl" sz="1900" dirty="0">
              <a:solidFill>
                <a:srgbClr val="002060"/>
              </a:solidFill>
              <a:latin typeface="+mj-lt"/>
            </a:endParaRPr>
          </a:p>
          <a:p>
            <a:pPr>
              <a:spcBef>
                <a:spcPct val="50000"/>
              </a:spcBef>
            </a:pPr>
            <a:endParaRPr lang="es-ES_tradnl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4800" y="1676400"/>
            <a:ext cx="86106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7620000" y="5943600"/>
            <a:ext cx="91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7620000" y="6019800"/>
            <a:ext cx="91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cxnSp>
        <p:nvCxnSpPr>
          <p:cNvPr id="7" name="6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14</a:t>
            </a:fld>
            <a:endParaRPr lang="es-AR"/>
          </a:p>
        </p:txBody>
      </p:sp>
      <p:cxnSp>
        <p:nvCxnSpPr>
          <p:cNvPr id="12" name="11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69269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002060"/>
                </a:solidFill>
                <a:latin typeface="+mj-lt"/>
              </a:rPr>
              <a:t>Hechos posteriores al cierre de ejercicio: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27584" y="1295400"/>
            <a:ext cx="734481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dirty="0">
                <a:latin typeface="+mj-lt"/>
              </a:rPr>
              <a:t> Hechos ocurridos entre la fecha de cierre de ejercicio y la fecha de emisión de los estados </a:t>
            </a:r>
            <a:r>
              <a:rPr lang="es-ES_tradnl" dirty="0" smtClean="0">
                <a:latin typeface="+mj-lt"/>
              </a:rPr>
              <a:t>contables: </a:t>
            </a:r>
          </a:p>
          <a:p>
            <a:pPr algn="just">
              <a:spcBef>
                <a:spcPct val="50000"/>
              </a:spcBef>
              <a:buClr>
                <a:schemeClr val="hlink"/>
              </a:buClr>
            </a:pPr>
            <a:r>
              <a:rPr lang="es-ES_tradnl" dirty="0" smtClean="0">
                <a:latin typeface="+mj-lt"/>
              </a:rPr>
              <a:t>Pueden </a:t>
            </a:r>
            <a:r>
              <a:rPr lang="es-ES_tradnl" dirty="0">
                <a:latin typeface="+mj-lt"/>
              </a:rPr>
              <a:t>ser:</a:t>
            </a:r>
          </a:p>
          <a:p>
            <a:pPr algn="just">
              <a:spcBef>
                <a:spcPct val="50000"/>
              </a:spcBef>
            </a:pPr>
            <a:r>
              <a:rPr lang="es-ES_tradnl" dirty="0">
                <a:latin typeface="+mj-lt"/>
              </a:rPr>
              <a:t>1) Hechos que brindan nuevos elementos de juicio sobre situaciones existentes al cierre</a:t>
            </a:r>
          </a:p>
          <a:p>
            <a:pPr algn="just">
              <a:spcBef>
                <a:spcPct val="50000"/>
              </a:spcBef>
            </a:pPr>
            <a:r>
              <a:rPr lang="es-ES_tradnl" b="1" dirty="0" smtClean="0">
                <a:latin typeface="+mj-lt"/>
              </a:rPr>
              <a:t>             sirven </a:t>
            </a:r>
            <a:r>
              <a:rPr lang="es-ES_tradnl" b="1" dirty="0">
                <a:latin typeface="+mj-lt"/>
              </a:rPr>
              <a:t>para mejorar las </a:t>
            </a:r>
            <a:r>
              <a:rPr lang="es-ES_tradnl" b="1" dirty="0" smtClean="0">
                <a:latin typeface="+mj-lt"/>
              </a:rPr>
              <a:t>estimaciones y  pueden dar lugar a ajustes si son significativos</a:t>
            </a:r>
            <a:endParaRPr lang="es-ES_tradnl" dirty="0">
              <a:latin typeface="+mj-lt"/>
            </a:endParaRPr>
          </a:p>
          <a:p>
            <a:pPr algn="just">
              <a:spcBef>
                <a:spcPct val="50000"/>
              </a:spcBef>
            </a:pPr>
            <a:r>
              <a:rPr lang="es-ES_tradnl" dirty="0">
                <a:latin typeface="+mj-lt"/>
              </a:rPr>
              <a:t>2) Hechos nuevos no relacionados con la situación existente al cierre</a:t>
            </a:r>
          </a:p>
          <a:p>
            <a:pPr algn="just">
              <a:spcBef>
                <a:spcPct val="50000"/>
              </a:spcBef>
            </a:pPr>
            <a:r>
              <a:rPr lang="es-ES_tradnl" dirty="0">
                <a:latin typeface="+mj-lt"/>
              </a:rPr>
              <a:t>                          </a:t>
            </a:r>
            <a:r>
              <a:rPr lang="es-ES_tradnl" b="1" dirty="0">
                <a:latin typeface="+mj-lt"/>
              </a:rPr>
              <a:t>deben </a:t>
            </a:r>
            <a:r>
              <a:rPr lang="es-ES_tradnl" b="1" dirty="0" smtClean="0">
                <a:latin typeface="+mj-lt"/>
              </a:rPr>
              <a:t>informarse si son significativos</a:t>
            </a:r>
            <a:endParaRPr lang="es-ES_tradnl" dirty="0">
              <a:latin typeface="+mj-lt"/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3966592" y="3497699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3989826" y="5235593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15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2060"/>
                </a:solidFill>
                <a:latin typeface="+mj-lt"/>
              </a:rPr>
              <a:t>AREA: Ajustes de Resultados de Ejercicios Anteriores</a:t>
            </a:r>
            <a:endParaRPr lang="es-ES_tradnl" sz="2800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16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827584" y="1700808"/>
            <a:ext cx="74888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2000" dirty="0" smtClean="0">
              <a:latin typeface="+mj-lt"/>
            </a:endParaRPr>
          </a:p>
          <a:p>
            <a:r>
              <a:rPr lang="es-AR" sz="2000" dirty="0" smtClean="0">
                <a:latin typeface="+mj-lt"/>
              </a:rPr>
              <a:t> Los resultados que surjan de:</a:t>
            </a:r>
          </a:p>
          <a:p>
            <a:endParaRPr lang="es-AR" sz="2000" dirty="0" smtClean="0">
              <a:latin typeface="+mj-lt"/>
            </a:endParaRPr>
          </a:p>
          <a:p>
            <a:r>
              <a:rPr lang="es-AR" sz="2000" dirty="0" smtClean="0">
                <a:latin typeface="+mj-lt"/>
              </a:rPr>
              <a:t>	- corrección de errores de ejercicios  anteriores</a:t>
            </a:r>
          </a:p>
          <a:p>
            <a:endParaRPr lang="es-AR" sz="2000" dirty="0" smtClean="0">
              <a:latin typeface="+mj-lt"/>
            </a:endParaRPr>
          </a:p>
          <a:p>
            <a:r>
              <a:rPr lang="es-AR" sz="2000" dirty="0" smtClean="0">
                <a:latin typeface="+mj-lt"/>
              </a:rPr>
              <a:t>	- cambios de normas y métodos contables</a:t>
            </a:r>
          </a:p>
          <a:p>
            <a:endParaRPr lang="es-AR" sz="2000" dirty="0">
              <a:latin typeface="+mj-lt"/>
            </a:endParaRPr>
          </a:p>
          <a:p>
            <a:endParaRPr lang="es-AR" sz="2000" dirty="0" smtClean="0">
              <a:latin typeface="+mj-lt"/>
            </a:endParaRPr>
          </a:p>
          <a:p>
            <a:r>
              <a:rPr lang="es-AR" sz="2000" dirty="0" smtClean="0">
                <a:latin typeface="+mj-lt"/>
              </a:rPr>
              <a:t>Se tratan como </a:t>
            </a:r>
            <a:r>
              <a:rPr lang="es-AR" sz="2000" b="1" dirty="0" smtClean="0">
                <a:solidFill>
                  <a:srgbClr val="0070C0"/>
                </a:solidFill>
                <a:latin typeface="+mj-lt"/>
              </a:rPr>
              <a:t>correcciones al patrimonio neto inicial y no como resultado del ejercicio presente</a:t>
            </a:r>
            <a:r>
              <a:rPr lang="es-AR" sz="2000" dirty="0" smtClean="0">
                <a:latin typeface="+mj-lt"/>
              </a:rPr>
              <a:t>. </a:t>
            </a:r>
          </a:p>
          <a:p>
            <a:endParaRPr lang="es-AR" sz="2000" dirty="0" smtClean="0">
              <a:latin typeface="+mj-lt"/>
            </a:endParaRPr>
          </a:p>
          <a:p>
            <a:r>
              <a:rPr lang="es-AR" sz="2000" dirty="0" smtClean="0">
                <a:latin typeface="+mj-lt"/>
              </a:rPr>
              <a:t>Las correcciones de estimaciones se imputan al ejercicio presente, si las estimaciones originales se realizaron correctamente en función de la evidencia disponible a ese momento.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69269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002060"/>
                </a:solidFill>
                <a:latin typeface="+mj-lt"/>
              </a:rPr>
              <a:t>Concepto de auditoría de estados contables</a:t>
            </a:r>
            <a:endParaRPr lang="es-ES_tradnl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536" y="1216646"/>
            <a:ext cx="8424936" cy="537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dirty="0">
                <a:latin typeface="+mj-lt"/>
              </a:rPr>
              <a:t> </a:t>
            </a:r>
            <a:r>
              <a:rPr lang="es-ES_tradnl" sz="2000" dirty="0" smtClean="0">
                <a:latin typeface="+mj-lt"/>
              </a:rPr>
              <a:t>Los usuarios de los informes externos necesitan confiar en la información contable para utilizarla efectivamente.</a:t>
            </a:r>
          </a:p>
          <a:p>
            <a:pPr algn="just"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sz="2000" dirty="0">
                <a:latin typeface="+mj-lt"/>
              </a:rPr>
              <a:t> </a:t>
            </a:r>
            <a:r>
              <a:rPr lang="es-ES_tradnl" sz="2000" dirty="0" smtClean="0">
                <a:latin typeface="+mj-lt"/>
              </a:rPr>
              <a:t>Para otorgar confiabilidad a la información, se contrata a un contador público (o a un estudio de contadores públicos) independientes del ente, para que examine los estados contables </a:t>
            </a:r>
            <a:r>
              <a:rPr lang="es-ES_tradnl" sz="2000" dirty="0" smtClean="0">
                <a:latin typeface="+mj-lt"/>
              </a:rPr>
              <a:t>y emita una opinión acerca de si ellos </a:t>
            </a:r>
            <a:r>
              <a:rPr lang="es-ES_tradnl" sz="2000" dirty="0" smtClean="0">
                <a:latin typeface="+mj-lt"/>
              </a:rPr>
              <a:t>han sido preparados de acuerdo con el marco contable aplicable.</a:t>
            </a:r>
          </a:p>
          <a:p>
            <a:pPr algn="just"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sz="2000" dirty="0">
                <a:latin typeface="+mj-lt"/>
              </a:rPr>
              <a:t> </a:t>
            </a:r>
            <a:r>
              <a:rPr lang="es-ES_tradnl" sz="2000" dirty="0" smtClean="0">
                <a:latin typeface="+mj-lt"/>
              </a:rPr>
              <a:t>En su informe, el auditor (contador público) indica si los estados contables han sido preparados </a:t>
            </a:r>
            <a:r>
              <a:rPr lang="es-ES_tradnl" sz="2000" dirty="0" smtClean="0">
                <a:latin typeface="+mj-lt"/>
              </a:rPr>
              <a:t>razonablemente, en todos sus aspectos significativos, </a:t>
            </a:r>
            <a:r>
              <a:rPr lang="es-ES_tradnl" sz="2000" dirty="0" smtClean="0">
                <a:latin typeface="+mj-lt"/>
              </a:rPr>
              <a:t>de </a:t>
            </a:r>
            <a:r>
              <a:rPr lang="es-ES_tradnl" sz="2000" dirty="0" smtClean="0">
                <a:latin typeface="+mj-lt"/>
              </a:rPr>
              <a:t>acuerdo con el marco contable aplicable. </a:t>
            </a:r>
          </a:p>
          <a:p>
            <a:pPr algn="just">
              <a:spcBef>
                <a:spcPct val="50000"/>
              </a:spcBef>
              <a:buClr>
                <a:schemeClr val="hlink"/>
              </a:buClr>
              <a:buFontTx/>
              <a:buChar char="•"/>
            </a:pPr>
            <a:r>
              <a:rPr lang="es-ES_tradnl" sz="2000" dirty="0" smtClean="0">
                <a:latin typeface="+mj-lt"/>
              </a:rPr>
              <a:t>La opinión del auditor se basa en la realización de procedimientos de auditoría establecidos por normas profesionales de auditoría, muchos de ellos de carácter selectivo, a los fines de examinar la validez</a:t>
            </a:r>
            <a:r>
              <a:rPr lang="es-ES_tradnl" sz="2000" dirty="0" smtClean="0">
                <a:latin typeface="+mj-lt"/>
              </a:rPr>
              <a:t>, integridad y corrección de las cifras de los estados contables, además del </a:t>
            </a:r>
            <a:r>
              <a:rPr lang="es-ES_tradnl" sz="2000" smtClean="0">
                <a:latin typeface="+mj-lt"/>
              </a:rPr>
              <a:t>cumplimiento, en </a:t>
            </a:r>
            <a:r>
              <a:rPr lang="es-ES_tradnl" sz="2000" dirty="0" smtClean="0">
                <a:latin typeface="+mj-lt"/>
              </a:rPr>
              <a:t>todos sus aspectos significativos, </a:t>
            </a:r>
            <a:r>
              <a:rPr lang="es-ES_tradnl" sz="2000" dirty="0" smtClean="0">
                <a:latin typeface="+mj-lt"/>
              </a:rPr>
              <a:t>de los criterios </a:t>
            </a:r>
            <a:r>
              <a:rPr lang="es-ES_tradnl" sz="2000" dirty="0" smtClean="0">
                <a:latin typeface="+mj-lt"/>
              </a:rPr>
              <a:t>de </a:t>
            </a:r>
            <a:r>
              <a:rPr lang="es-ES_tradnl" sz="2000" dirty="0" smtClean="0">
                <a:latin typeface="+mj-lt"/>
              </a:rPr>
              <a:t>reconocimiento, medición , presentación y exposición incluidos en el marco correspondiente.</a:t>
            </a:r>
            <a:endParaRPr lang="es-ES_tradnl" sz="2000" dirty="0">
              <a:latin typeface="+mj-lt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17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>
            <a:off x="477888" y="6453336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827584" y="663243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PROCESO CONTABLE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467544" y="1916832"/>
            <a:ext cx="729371" cy="7300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DATOS</a:t>
            </a:r>
            <a:endParaRPr lang="es-AR" sz="1000" dirty="0"/>
          </a:p>
        </p:txBody>
      </p:sp>
      <p:sp>
        <p:nvSpPr>
          <p:cNvPr id="16" name="15 Cilindro"/>
          <p:cNvSpPr/>
          <p:nvPr/>
        </p:nvSpPr>
        <p:spPr>
          <a:xfrm>
            <a:off x="1403648" y="1772816"/>
            <a:ext cx="2829218" cy="94606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PROCESO </a:t>
            </a:r>
          </a:p>
          <a:p>
            <a:pPr algn="ctr"/>
            <a:r>
              <a:rPr lang="es-AR" b="1" dirty="0" smtClean="0"/>
              <a:t>CONTABLE</a:t>
            </a:r>
            <a:endParaRPr lang="es-AR" b="1" dirty="0"/>
          </a:p>
        </p:txBody>
      </p:sp>
      <p:sp>
        <p:nvSpPr>
          <p:cNvPr id="18" name="17 Flecha derecha"/>
          <p:cNvSpPr/>
          <p:nvPr/>
        </p:nvSpPr>
        <p:spPr>
          <a:xfrm>
            <a:off x="1187624" y="2204864"/>
            <a:ext cx="195118" cy="112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Multidocumento"/>
          <p:cNvSpPr/>
          <p:nvPr/>
        </p:nvSpPr>
        <p:spPr>
          <a:xfrm>
            <a:off x="5148064" y="1988840"/>
            <a:ext cx="585355" cy="54355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/>
              <a:t>I</a:t>
            </a:r>
            <a:r>
              <a:rPr lang="es-AR" sz="900" b="1" dirty="0" smtClean="0"/>
              <a:t>NFORMES</a:t>
            </a:r>
            <a:endParaRPr lang="es-AR" sz="900" b="1" dirty="0"/>
          </a:p>
        </p:txBody>
      </p:sp>
      <p:sp>
        <p:nvSpPr>
          <p:cNvPr id="21" name="20 Elipse"/>
          <p:cNvSpPr/>
          <p:nvPr/>
        </p:nvSpPr>
        <p:spPr>
          <a:xfrm>
            <a:off x="5796136" y="1700808"/>
            <a:ext cx="122413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smtClean="0"/>
              <a:t>INFORMES INTERNOS</a:t>
            </a:r>
            <a:endParaRPr lang="es-AR" sz="1050" dirty="0"/>
          </a:p>
        </p:txBody>
      </p:sp>
      <p:sp>
        <p:nvSpPr>
          <p:cNvPr id="23" name="22 Elipse"/>
          <p:cNvSpPr/>
          <p:nvPr/>
        </p:nvSpPr>
        <p:spPr>
          <a:xfrm>
            <a:off x="5796136" y="2492896"/>
            <a:ext cx="1224136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INFORMES EXTERNOS</a:t>
            </a:r>
          </a:p>
        </p:txBody>
      </p:sp>
      <p:cxnSp>
        <p:nvCxnSpPr>
          <p:cNvPr id="25" name="24 Conector recto de flecha"/>
          <p:cNvCxnSpPr>
            <a:stCxn id="19" idx="3"/>
            <a:endCxn id="21" idx="2"/>
          </p:cNvCxnSpPr>
          <p:nvPr/>
        </p:nvCxnSpPr>
        <p:spPr>
          <a:xfrm flipV="1">
            <a:off x="5733419" y="1952836"/>
            <a:ext cx="62717" cy="30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9" idx="3"/>
            <a:endCxn id="23" idx="2"/>
          </p:cNvCxnSpPr>
          <p:nvPr/>
        </p:nvCxnSpPr>
        <p:spPr>
          <a:xfrm>
            <a:off x="5733419" y="2260619"/>
            <a:ext cx="62717" cy="448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errar llave"/>
          <p:cNvSpPr/>
          <p:nvPr/>
        </p:nvSpPr>
        <p:spPr>
          <a:xfrm rot="16200000">
            <a:off x="2915817" y="620688"/>
            <a:ext cx="432048" cy="4608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ortar rectángulo de esquina diagonal"/>
          <p:cNvSpPr/>
          <p:nvPr/>
        </p:nvSpPr>
        <p:spPr>
          <a:xfrm>
            <a:off x="467544" y="3356992"/>
            <a:ext cx="720080" cy="648072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1°</a:t>
            </a:r>
          </a:p>
          <a:p>
            <a:pPr algn="ctr"/>
            <a:r>
              <a:rPr lang="es-AR" sz="1000" dirty="0" smtClean="0"/>
              <a:t>Analizar datos</a:t>
            </a:r>
            <a:endParaRPr lang="es-AR" sz="1000" dirty="0"/>
          </a:p>
        </p:txBody>
      </p:sp>
      <p:sp>
        <p:nvSpPr>
          <p:cNvPr id="48" name="47 Recortar rectángulo de esquina diagonal"/>
          <p:cNvSpPr/>
          <p:nvPr/>
        </p:nvSpPr>
        <p:spPr>
          <a:xfrm>
            <a:off x="1331640" y="3356992"/>
            <a:ext cx="785541" cy="648072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2°</a:t>
            </a:r>
          </a:p>
          <a:p>
            <a:pPr algn="ctr"/>
            <a:r>
              <a:rPr lang="es-AR" sz="1000" dirty="0" smtClean="0"/>
              <a:t>Registrar en Diario</a:t>
            </a:r>
            <a:endParaRPr lang="es-AR" sz="1000" dirty="0"/>
          </a:p>
        </p:txBody>
      </p:sp>
      <p:sp>
        <p:nvSpPr>
          <p:cNvPr id="49" name="48 Flecha derecha"/>
          <p:cNvSpPr/>
          <p:nvPr/>
        </p:nvSpPr>
        <p:spPr>
          <a:xfrm>
            <a:off x="1187624" y="3717032"/>
            <a:ext cx="130923" cy="589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/>
          </a:p>
        </p:txBody>
      </p:sp>
      <p:sp>
        <p:nvSpPr>
          <p:cNvPr id="50" name="49 Recortar rectángulo de esquina diagonal"/>
          <p:cNvSpPr/>
          <p:nvPr/>
        </p:nvSpPr>
        <p:spPr>
          <a:xfrm>
            <a:off x="2267744" y="3356992"/>
            <a:ext cx="785541" cy="648072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3°</a:t>
            </a:r>
          </a:p>
          <a:p>
            <a:pPr algn="ctr"/>
            <a:r>
              <a:rPr lang="es-AR" sz="1000" dirty="0" smtClean="0"/>
              <a:t>Armar los Mayores</a:t>
            </a:r>
            <a:endParaRPr lang="es-AR" sz="1000" dirty="0"/>
          </a:p>
        </p:txBody>
      </p:sp>
      <p:sp>
        <p:nvSpPr>
          <p:cNvPr id="52" name="51 Recortar rectángulo de esquina diagonal"/>
          <p:cNvSpPr/>
          <p:nvPr/>
        </p:nvSpPr>
        <p:spPr>
          <a:xfrm>
            <a:off x="3203848" y="3356992"/>
            <a:ext cx="785541" cy="648072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4°</a:t>
            </a:r>
          </a:p>
          <a:p>
            <a:pPr algn="ctr"/>
            <a:r>
              <a:rPr lang="es-AR" sz="1000" dirty="0" smtClean="0"/>
              <a:t>Balance de Saldos</a:t>
            </a:r>
            <a:endParaRPr lang="es-AR" sz="1000" dirty="0"/>
          </a:p>
        </p:txBody>
      </p:sp>
      <p:sp>
        <p:nvSpPr>
          <p:cNvPr id="53" name="52 Recortar rectángulo de esquina diagonal"/>
          <p:cNvSpPr/>
          <p:nvPr/>
        </p:nvSpPr>
        <p:spPr>
          <a:xfrm>
            <a:off x="4139952" y="3356992"/>
            <a:ext cx="785541" cy="648072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5°</a:t>
            </a:r>
          </a:p>
          <a:p>
            <a:pPr algn="ctr"/>
            <a:r>
              <a:rPr lang="es-AR" sz="1000" dirty="0" smtClean="0"/>
              <a:t>Analizar saldos</a:t>
            </a:r>
            <a:endParaRPr lang="es-AR" sz="1000" dirty="0"/>
          </a:p>
        </p:txBody>
      </p:sp>
      <p:sp>
        <p:nvSpPr>
          <p:cNvPr id="54" name="53 Recortar rectángulo de esquina diagonal"/>
          <p:cNvSpPr/>
          <p:nvPr/>
        </p:nvSpPr>
        <p:spPr>
          <a:xfrm>
            <a:off x="5076056" y="3429000"/>
            <a:ext cx="785541" cy="648072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6°</a:t>
            </a:r>
          </a:p>
          <a:p>
            <a:pPr algn="ctr"/>
            <a:r>
              <a:rPr lang="es-AR" sz="1000" dirty="0" smtClean="0"/>
              <a:t>Emitir informes</a:t>
            </a:r>
            <a:endParaRPr lang="es-AR" sz="1000" dirty="0"/>
          </a:p>
        </p:txBody>
      </p:sp>
      <p:sp>
        <p:nvSpPr>
          <p:cNvPr id="55" name="54 Flecha derecha"/>
          <p:cNvSpPr/>
          <p:nvPr/>
        </p:nvSpPr>
        <p:spPr>
          <a:xfrm>
            <a:off x="2123728" y="3717032"/>
            <a:ext cx="130923" cy="589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/>
          </a:p>
        </p:txBody>
      </p:sp>
      <p:sp>
        <p:nvSpPr>
          <p:cNvPr id="56" name="55 Flecha derecha"/>
          <p:cNvSpPr/>
          <p:nvPr/>
        </p:nvSpPr>
        <p:spPr>
          <a:xfrm>
            <a:off x="3059832" y="3717032"/>
            <a:ext cx="130923" cy="589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/>
          </a:p>
        </p:txBody>
      </p:sp>
      <p:sp>
        <p:nvSpPr>
          <p:cNvPr id="57" name="56 Flecha derecha"/>
          <p:cNvSpPr/>
          <p:nvPr/>
        </p:nvSpPr>
        <p:spPr>
          <a:xfrm>
            <a:off x="3995936" y="3717032"/>
            <a:ext cx="130923" cy="589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/>
          </a:p>
        </p:txBody>
      </p:sp>
      <p:sp>
        <p:nvSpPr>
          <p:cNvPr id="58" name="57 Flecha derecha"/>
          <p:cNvSpPr/>
          <p:nvPr/>
        </p:nvSpPr>
        <p:spPr>
          <a:xfrm>
            <a:off x="4932040" y="3717032"/>
            <a:ext cx="130923" cy="5891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/>
          </a:p>
        </p:txBody>
      </p:sp>
      <p:sp>
        <p:nvSpPr>
          <p:cNvPr id="71" name="70 Flecha derecha"/>
          <p:cNvSpPr/>
          <p:nvPr/>
        </p:nvSpPr>
        <p:spPr>
          <a:xfrm>
            <a:off x="4283968" y="2204864"/>
            <a:ext cx="86409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71 Rectángulo"/>
          <p:cNvSpPr/>
          <p:nvPr/>
        </p:nvSpPr>
        <p:spPr>
          <a:xfrm>
            <a:off x="1259632" y="4797152"/>
            <a:ext cx="878033" cy="7861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77" name="76 Conector recto"/>
          <p:cNvCxnSpPr/>
          <p:nvPr/>
        </p:nvCxnSpPr>
        <p:spPr>
          <a:xfrm>
            <a:off x="1979712" y="50851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1259632" y="5085184"/>
            <a:ext cx="878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259632" y="4797153"/>
            <a:ext cx="10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DIARIO</a:t>
            </a:r>
            <a:endParaRPr lang="es-AR" sz="1200" dirty="0"/>
          </a:p>
        </p:txBody>
      </p:sp>
      <p:cxnSp>
        <p:nvCxnSpPr>
          <p:cNvPr id="93" name="92 Conector recto de flecha"/>
          <p:cNvCxnSpPr>
            <a:stCxn id="48" idx="1"/>
            <a:endCxn id="72" idx="0"/>
          </p:cNvCxnSpPr>
          <p:nvPr/>
        </p:nvCxnSpPr>
        <p:spPr>
          <a:xfrm flipH="1">
            <a:off x="1698649" y="4005064"/>
            <a:ext cx="2576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Multidocumento"/>
          <p:cNvSpPr/>
          <p:nvPr/>
        </p:nvSpPr>
        <p:spPr>
          <a:xfrm>
            <a:off x="2339752" y="4941168"/>
            <a:ext cx="536576" cy="561571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/>
              <a:t>MAYORES</a:t>
            </a:r>
            <a:endParaRPr lang="es-AR" sz="900" b="1" dirty="0"/>
          </a:p>
        </p:txBody>
      </p:sp>
      <p:cxnSp>
        <p:nvCxnSpPr>
          <p:cNvPr id="96" name="95 Conector recto de flecha"/>
          <p:cNvCxnSpPr>
            <a:stCxn id="72" idx="3"/>
            <a:endCxn id="94" idx="1"/>
          </p:cNvCxnSpPr>
          <p:nvPr/>
        </p:nvCxnSpPr>
        <p:spPr>
          <a:xfrm>
            <a:off x="2137665" y="5190252"/>
            <a:ext cx="202087" cy="3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Rectángulo"/>
          <p:cNvSpPr/>
          <p:nvPr/>
        </p:nvSpPr>
        <p:spPr>
          <a:xfrm>
            <a:off x="3203848" y="4797152"/>
            <a:ext cx="878033" cy="7861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9" name="98 Conector recto"/>
          <p:cNvCxnSpPr/>
          <p:nvPr/>
        </p:nvCxnSpPr>
        <p:spPr>
          <a:xfrm>
            <a:off x="3851920" y="5013176"/>
            <a:ext cx="0" cy="561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/>
          <p:nvPr/>
        </p:nvCxnSpPr>
        <p:spPr>
          <a:xfrm>
            <a:off x="3995936" y="5013176"/>
            <a:ext cx="0" cy="561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3203848" y="4797152"/>
            <a:ext cx="996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 smtClean="0"/>
              <a:t>BCE DE SALDOS</a:t>
            </a:r>
            <a:endParaRPr lang="es-AR" sz="800" dirty="0"/>
          </a:p>
        </p:txBody>
      </p:sp>
      <p:cxnSp>
        <p:nvCxnSpPr>
          <p:cNvPr id="102" name="101 Conector recto"/>
          <p:cNvCxnSpPr/>
          <p:nvPr/>
        </p:nvCxnSpPr>
        <p:spPr>
          <a:xfrm>
            <a:off x="3203848" y="5013176"/>
            <a:ext cx="878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>
            <a:stCxn id="52" idx="1"/>
            <a:endCxn id="98" idx="0"/>
          </p:cNvCxnSpPr>
          <p:nvPr/>
        </p:nvCxnSpPr>
        <p:spPr>
          <a:xfrm>
            <a:off x="3596619" y="4005064"/>
            <a:ext cx="4624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 de flecha"/>
          <p:cNvCxnSpPr>
            <a:stCxn id="94" idx="3"/>
            <a:endCxn id="98" idx="1"/>
          </p:cNvCxnSpPr>
          <p:nvPr/>
        </p:nvCxnSpPr>
        <p:spPr>
          <a:xfrm flipV="1">
            <a:off x="2876328" y="5190252"/>
            <a:ext cx="327520" cy="3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>
            <a:stCxn id="50" idx="1"/>
            <a:endCxn id="94" idx="0"/>
          </p:cNvCxnSpPr>
          <p:nvPr/>
        </p:nvCxnSpPr>
        <p:spPr>
          <a:xfrm flipH="1">
            <a:off x="2644954" y="4005064"/>
            <a:ext cx="15561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Rectángulo redondeado"/>
          <p:cNvSpPr/>
          <p:nvPr/>
        </p:nvSpPr>
        <p:spPr>
          <a:xfrm>
            <a:off x="755576" y="4725144"/>
            <a:ext cx="195118" cy="8985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DATOS</a:t>
            </a:r>
            <a:endParaRPr lang="es-AR" sz="1200" dirty="0"/>
          </a:p>
        </p:txBody>
      </p:sp>
      <p:cxnSp>
        <p:nvCxnSpPr>
          <p:cNvPr id="119" name="118 Conector recto de flecha"/>
          <p:cNvCxnSpPr>
            <a:stCxn id="116" idx="3"/>
            <a:endCxn id="72" idx="1"/>
          </p:cNvCxnSpPr>
          <p:nvPr/>
        </p:nvCxnSpPr>
        <p:spPr>
          <a:xfrm>
            <a:off x="950694" y="5174401"/>
            <a:ext cx="308938" cy="1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Rectángulo redondeado"/>
          <p:cNvSpPr/>
          <p:nvPr/>
        </p:nvSpPr>
        <p:spPr>
          <a:xfrm>
            <a:off x="4067944" y="1412776"/>
            <a:ext cx="4680520" cy="460851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126 Flecha derecha"/>
          <p:cNvSpPr/>
          <p:nvPr/>
        </p:nvSpPr>
        <p:spPr>
          <a:xfrm>
            <a:off x="4067944" y="5157192"/>
            <a:ext cx="292678" cy="1123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7" name="86 Conector recto"/>
          <p:cNvCxnSpPr/>
          <p:nvPr/>
        </p:nvCxnSpPr>
        <p:spPr>
          <a:xfrm>
            <a:off x="1763688" y="50851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Elipse"/>
          <p:cNvSpPr/>
          <p:nvPr/>
        </p:nvSpPr>
        <p:spPr>
          <a:xfrm>
            <a:off x="7236296" y="2276872"/>
            <a:ext cx="1224136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ESP</a:t>
            </a:r>
          </a:p>
        </p:txBody>
      </p:sp>
      <p:sp>
        <p:nvSpPr>
          <p:cNvPr id="130" name="129 Elipse"/>
          <p:cNvSpPr/>
          <p:nvPr/>
        </p:nvSpPr>
        <p:spPr>
          <a:xfrm>
            <a:off x="7236296" y="2780928"/>
            <a:ext cx="1224136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ER</a:t>
            </a:r>
          </a:p>
        </p:txBody>
      </p:sp>
      <p:sp>
        <p:nvSpPr>
          <p:cNvPr id="131" name="130 Elipse"/>
          <p:cNvSpPr/>
          <p:nvPr/>
        </p:nvSpPr>
        <p:spPr>
          <a:xfrm>
            <a:off x="7308304" y="3356992"/>
            <a:ext cx="1224136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EEPN</a:t>
            </a:r>
          </a:p>
        </p:txBody>
      </p:sp>
      <p:sp>
        <p:nvSpPr>
          <p:cNvPr id="132" name="131 Elipse"/>
          <p:cNvSpPr/>
          <p:nvPr/>
        </p:nvSpPr>
        <p:spPr>
          <a:xfrm>
            <a:off x="7308304" y="4005064"/>
            <a:ext cx="1224136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EFE</a:t>
            </a:r>
          </a:p>
        </p:txBody>
      </p:sp>
      <p:cxnSp>
        <p:nvCxnSpPr>
          <p:cNvPr id="134" name="133 Conector recto de flecha"/>
          <p:cNvCxnSpPr>
            <a:stCxn id="23" idx="6"/>
            <a:endCxn id="129" idx="2"/>
          </p:cNvCxnSpPr>
          <p:nvPr/>
        </p:nvCxnSpPr>
        <p:spPr>
          <a:xfrm flipV="1">
            <a:off x="7020272" y="249289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 de flecha"/>
          <p:cNvCxnSpPr>
            <a:stCxn id="23" idx="6"/>
            <a:endCxn id="130" idx="2"/>
          </p:cNvCxnSpPr>
          <p:nvPr/>
        </p:nvCxnSpPr>
        <p:spPr>
          <a:xfrm>
            <a:off x="7020272" y="2708920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>
            <a:stCxn id="23" idx="6"/>
            <a:endCxn id="131" idx="2"/>
          </p:cNvCxnSpPr>
          <p:nvPr/>
        </p:nvCxnSpPr>
        <p:spPr>
          <a:xfrm>
            <a:off x="7020272" y="2708920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>
            <a:stCxn id="23" idx="6"/>
            <a:endCxn id="132" idx="2"/>
          </p:cNvCxnSpPr>
          <p:nvPr/>
        </p:nvCxnSpPr>
        <p:spPr>
          <a:xfrm>
            <a:off x="7020272" y="2708920"/>
            <a:ext cx="28803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146 Rectángulo redondeado"/>
          <p:cNvSpPr/>
          <p:nvPr/>
        </p:nvSpPr>
        <p:spPr>
          <a:xfrm>
            <a:off x="4355976" y="4509120"/>
            <a:ext cx="1152128" cy="1440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b="1" dirty="0" smtClean="0"/>
              <a:t>1°- Analizar Saldos</a:t>
            </a:r>
          </a:p>
          <a:p>
            <a:pPr algn="ctr"/>
            <a:r>
              <a:rPr lang="es-AR" sz="1200" b="1" dirty="0" smtClean="0"/>
              <a:t>2°Asientos de ajuste</a:t>
            </a:r>
          </a:p>
          <a:p>
            <a:pPr algn="ctr"/>
            <a:r>
              <a:rPr lang="es-AR" sz="1200" b="1" dirty="0" smtClean="0"/>
              <a:t>3° </a:t>
            </a:r>
            <a:r>
              <a:rPr lang="es-AR" sz="1200" b="1" dirty="0" err="1" smtClean="0"/>
              <a:t>Mayorizar</a:t>
            </a:r>
            <a:r>
              <a:rPr lang="es-AR" sz="1200" b="1" dirty="0" smtClean="0"/>
              <a:t> nuevamente</a:t>
            </a:r>
            <a:endParaRPr lang="es-AR" sz="1200" b="1" dirty="0"/>
          </a:p>
        </p:txBody>
      </p:sp>
      <p:cxnSp>
        <p:nvCxnSpPr>
          <p:cNvPr id="149" name="148 Conector recto de flecha"/>
          <p:cNvCxnSpPr>
            <a:stCxn id="53" idx="1"/>
            <a:endCxn id="147" idx="0"/>
          </p:cNvCxnSpPr>
          <p:nvPr/>
        </p:nvCxnSpPr>
        <p:spPr>
          <a:xfrm>
            <a:off x="4532723" y="4005064"/>
            <a:ext cx="39931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Flecha derecha"/>
          <p:cNvSpPr/>
          <p:nvPr/>
        </p:nvSpPr>
        <p:spPr>
          <a:xfrm>
            <a:off x="5508104" y="5157192"/>
            <a:ext cx="292678" cy="11231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1" name="150 Rectángulo redondeado"/>
          <p:cNvSpPr/>
          <p:nvPr/>
        </p:nvSpPr>
        <p:spPr>
          <a:xfrm>
            <a:off x="5796136" y="4653136"/>
            <a:ext cx="1584176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Emitir Informes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600" b="1" dirty="0">
                <a:latin typeface="+mj-lt"/>
              </a:rPr>
              <a:t>Aspectos </a:t>
            </a:r>
            <a:r>
              <a:rPr lang="es-ES_tradnl" sz="3600" b="1" dirty="0" smtClean="0">
                <a:latin typeface="+mj-lt"/>
              </a:rPr>
              <a:t>Terminológicos</a:t>
            </a:r>
            <a:endParaRPr lang="es-ES_tradnl" sz="3400" b="1" dirty="0">
              <a:latin typeface="+mj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628800"/>
            <a:ext cx="86868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b="1" u="sng" dirty="0">
                <a:latin typeface="+mj-lt"/>
              </a:rPr>
              <a:t>Ejercicio Económico:</a:t>
            </a:r>
            <a:r>
              <a:rPr lang="es-ES_tradnl" dirty="0">
                <a:latin typeface="+mj-lt"/>
              </a:rPr>
              <a:t> período de un año al finalizar el cual se preparan los estados contables anuales.</a:t>
            </a:r>
          </a:p>
          <a:p>
            <a:pPr>
              <a:spcBef>
                <a:spcPct val="50000"/>
              </a:spcBef>
            </a:pPr>
            <a:r>
              <a:rPr lang="es-ES_tradnl" b="1" u="sng" dirty="0">
                <a:latin typeface="+mj-lt"/>
              </a:rPr>
              <a:t>Balances Mensuales o Trimestrales:</a:t>
            </a:r>
            <a:r>
              <a:rPr lang="es-ES_tradnl" dirty="0">
                <a:latin typeface="+mj-lt"/>
              </a:rPr>
              <a:t> informes contables correspondientes a períodos más </a:t>
            </a:r>
            <a:r>
              <a:rPr lang="es-ES_tradnl" dirty="0" smtClean="0">
                <a:latin typeface="+mj-lt"/>
              </a:rPr>
              <a:t>cortos, de presentación obligatoria para ciertas entidades (entidades financieras, entidades que hacer oferta pública de sus títulos valores, etc.).</a:t>
            </a:r>
            <a:endParaRPr lang="es-ES_tradnl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s-ES_tradnl" b="1" u="sng" dirty="0">
                <a:latin typeface="+mj-lt"/>
              </a:rPr>
              <a:t>Ajustes de Cierre:</a:t>
            </a:r>
            <a:r>
              <a:rPr lang="es-ES_tradnl" dirty="0">
                <a:latin typeface="+mj-lt"/>
              </a:rPr>
              <a:t> registraciones que surgen del análisis y control de los saldos finales.</a:t>
            </a:r>
          </a:p>
          <a:p>
            <a:pPr>
              <a:spcBef>
                <a:spcPct val="50000"/>
              </a:spcBef>
            </a:pPr>
            <a:r>
              <a:rPr lang="es-ES_tradnl" b="1" u="sng" dirty="0">
                <a:latin typeface="+mj-lt"/>
              </a:rPr>
              <a:t>Balance Ajustado:</a:t>
            </a:r>
            <a:r>
              <a:rPr lang="es-ES_tradnl" dirty="0">
                <a:latin typeface="+mj-lt"/>
              </a:rPr>
              <a:t> balance de saldos que ya fueron analizados y corregidos. 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Análisis y control de los saldos, previos a la preparación de informes en un sistema computarizado</a:t>
            </a:r>
            <a:endParaRPr lang="es-AR" sz="2800" b="1" dirty="0">
              <a:latin typeface="+mj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27584" y="1718812"/>
            <a:ext cx="7776864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AR" dirty="0" smtClean="0">
                <a:latin typeface="+mj-lt"/>
              </a:rPr>
              <a:t>1) </a:t>
            </a:r>
            <a:r>
              <a:rPr lang="es-AR" sz="2200" dirty="0" smtClean="0">
                <a:solidFill>
                  <a:srgbClr val="FF0066"/>
                </a:solidFill>
                <a:latin typeface="+mj-lt"/>
              </a:rPr>
              <a:t>Comparación</a:t>
            </a:r>
            <a:r>
              <a:rPr lang="es-AR" sz="2200" dirty="0" smtClean="0">
                <a:latin typeface="+mj-lt"/>
              </a:rPr>
              <a:t> de los saldos contables </a:t>
            </a:r>
            <a:r>
              <a:rPr lang="es-AR" sz="2200" b="1" dirty="0" smtClean="0">
                <a:solidFill>
                  <a:srgbClr val="7030A0"/>
                </a:solidFill>
                <a:latin typeface="+mj-lt"/>
              </a:rPr>
              <a:t>con los informados por terceros</a:t>
            </a:r>
            <a:r>
              <a:rPr lang="es-AR" sz="2200" b="1" dirty="0" smtClean="0">
                <a:latin typeface="+mj-lt"/>
              </a:rPr>
              <a:t> </a:t>
            </a:r>
            <a:r>
              <a:rPr lang="es-AR" sz="2200" dirty="0" smtClean="0">
                <a:latin typeface="+mj-lt"/>
              </a:rPr>
              <a:t>(agentes relacionados con la empresa, como bancos, clientes  y proveedores).</a:t>
            </a:r>
          </a:p>
          <a:p>
            <a:pPr algn="just">
              <a:spcBef>
                <a:spcPct val="50000"/>
              </a:spcBef>
            </a:pPr>
            <a:r>
              <a:rPr lang="es-AR" sz="2200" dirty="0" smtClean="0">
                <a:latin typeface="+mj-lt"/>
              </a:rPr>
              <a:t>2) </a:t>
            </a:r>
            <a:r>
              <a:rPr lang="es-AR" sz="2200" dirty="0" smtClean="0">
                <a:solidFill>
                  <a:srgbClr val="FF0066"/>
                </a:solidFill>
                <a:latin typeface="+mj-lt"/>
              </a:rPr>
              <a:t>Comparación</a:t>
            </a:r>
            <a:r>
              <a:rPr lang="es-AR" sz="2200" dirty="0" smtClean="0">
                <a:latin typeface="+mj-lt"/>
              </a:rPr>
              <a:t> de los saldos contables </a:t>
            </a:r>
            <a:r>
              <a:rPr lang="es-AR" sz="2200" b="1" dirty="0" smtClean="0">
                <a:solidFill>
                  <a:srgbClr val="00B0F0"/>
                </a:solidFill>
                <a:latin typeface="+mj-lt"/>
              </a:rPr>
              <a:t>con la realidad física y/o registral de los activos y pasivos </a:t>
            </a:r>
            <a:r>
              <a:rPr lang="es-AR" sz="2200" dirty="0" smtClean="0">
                <a:latin typeface="+mj-lt"/>
              </a:rPr>
              <a:t>que representan estas cuentas (como caja, bienes de cambio, bienes de uso, bienes intangibles, etc.).</a:t>
            </a:r>
          </a:p>
          <a:p>
            <a:pPr algn="just">
              <a:spcBef>
                <a:spcPct val="50000"/>
              </a:spcBef>
            </a:pPr>
            <a:r>
              <a:rPr lang="es-AR" sz="2200" dirty="0" smtClean="0">
                <a:latin typeface="+mj-lt"/>
              </a:rPr>
              <a:t>3) </a:t>
            </a:r>
            <a:r>
              <a:rPr lang="es-AR" sz="2200" dirty="0" smtClean="0">
                <a:solidFill>
                  <a:srgbClr val="FF0000"/>
                </a:solidFill>
                <a:latin typeface="+mj-lt"/>
              </a:rPr>
              <a:t>Análisis</a:t>
            </a:r>
            <a:r>
              <a:rPr lang="es-AR" sz="2200" dirty="0" smtClean="0">
                <a:latin typeface="+mj-lt"/>
              </a:rPr>
              <a:t> de las </a:t>
            </a:r>
            <a:r>
              <a:rPr lang="es-AR" sz="2200" b="1" dirty="0" smtClean="0">
                <a:solidFill>
                  <a:srgbClr val="33CC33"/>
                </a:solidFill>
                <a:latin typeface="+mj-lt"/>
              </a:rPr>
              <a:t>partidas</a:t>
            </a:r>
            <a:r>
              <a:rPr lang="es-AR" sz="2200" dirty="0" smtClean="0">
                <a:latin typeface="+mj-lt"/>
              </a:rPr>
              <a:t> que componen los saldos contables.</a:t>
            </a:r>
          </a:p>
          <a:p>
            <a:pPr marL="457200" indent="-457200" algn="just">
              <a:spcBef>
                <a:spcPct val="50000"/>
              </a:spcBef>
              <a:buAutoNum type="alphaLcParenR"/>
            </a:pPr>
            <a:r>
              <a:rPr lang="es-AR" sz="2200" dirty="0" smtClean="0">
                <a:latin typeface="+mj-lt"/>
              </a:rPr>
              <a:t>Cuentas acumulativas: análisis de movimiento (saldo inicial + altas – bajas = saldo final)</a:t>
            </a:r>
          </a:p>
          <a:p>
            <a:pPr marL="457200" indent="-457200" algn="just">
              <a:spcBef>
                <a:spcPct val="50000"/>
              </a:spcBef>
              <a:buAutoNum type="alphaLcParenR"/>
            </a:pPr>
            <a:r>
              <a:rPr lang="es-AR" sz="2200" dirty="0" smtClean="0">
                <a:latin typeface="+mj-lt"/>
              </a:rPr>
              <a:t>Cuentas no acumulativas: análisis de saldos al cierre (conciliación y confirmaciones de terceros)</a:t>
            </a:r>
          </a:p>
          <a:p>
            <a:pPr algn="just">
              <a:spcBef>
                <a:spcPct val="50000"/>
              </a:spcBef>
            </a:pPr>
            <a:endParaRPr lang="es-AR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Conciliación bancaria para el control de saldos</a:t>
            </a:r>
            <a:endParaRPr lang="es-AR" sz="2800" b="1" dirty="0">
              <a:latin typeface="+mj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560" y="1484784"/>
            <a:ext cx="778720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dirty="0" smtClean="0">
                <a:latin typeface="+mj-lt"/>
              </a:rPr>
              <a:t> </a:t>
            </a:r>
            <a:r>
              <a:rPr lang="es-AR" sz="2000" dirty="0" smtClean="0">
                <a:latin typeface="+mj-lt"/>
              </a:rPr>
              <a:t>Periódicamente se </a:t>
            </a:r>
            <a:r>
              <a:rPr lang="es-AR" sz="2000" dirty="0" smtClean="0">
                <a:solidFill>
                  <a:srgbClr val="FF0000"/>
                </a:solidFill>
                <a:latin typeface="+mj-lt"/>
              </a:rPr>
              <a:t>cotejan los débitos y créditos</a:t>
            </a:r>
            <a:r>
              <a:rPr lang="es-AR" sz="2000" dirty="0" smtClean="0">
                <a:latin typeface="+mj-lt"/>
              </a:rPr>
              <a:t> registrados en cada una de las cuentas bancarias con la información que emiten las instituciones financieras (resúmenes de cuentas bancarias).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sz="2000" dirty="0" smtClean="0">
                <a:latin typeface="+mj-lt"/>
              </a:rPr>
              <a:t> Se </a:t>
            </a:r>
            <a:r>
              <a:rPr lang="es-AR" sz="2000" b="1" dirty="0" smtClean="0">
                <a:solidFill>
                  <a:srgbClr val="0070C0"/>
                </a:solidFill>
                <a:latin typeface="+mj-lt"/>
              </a:rPr>
              <a:t>identifican débitos y créditos </a:t>
            </a:r>
            <a:r>
              <a:rPr lang="es-AR" sz="2000" dirty="0" smtClean="0">
                <a:latin typeface="+mj-lt"/>
              </a:rPr>
              <a:t>que figuran en el resumen de cuenta pero no en la contabilidad de la empresa, y viceversa.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sz="2000" dirty="0" smtClean="0">
                <a:latin typeface="+mj-lt"/>
              </a:rPr>
              <a:t> Se </a:t>
            </a:r>
            <a:r>
              <a:rPr lang="es-AR" sz="2000" b="1" dirty="0" smtClean="0">
                <a:solidFill>
                  <a:srgbClr val="00CC00"/>
                </a:solidFill>
                <a:latin typeface="+mj-lt"/>
              </a:rPr>
              <a:t>“concilian” ambos saldos </a:t>
            </a:r>
            <a:r>
              <a:rPr lang="es-AR" sz="2000" dirty="0" smtClean="0">
                <a:latin typeface="+mj-lt"/>
              </a:rPr>
              <a:t>(el contable con el del banco) para asegurarse que no existen otras diferencias no detectadas.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s-AR" sz="2000" dirty="0" smtClean="0">
                <a:latin typeface="+mj-lt"/>
              </a:rPr>
              <a:t> Se </a:t>
            </a:r>
            <a:r>
              <a:rPr lang="es-AR" sz="20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registran las diferencias </a:t>
            </a:r>
            <a:r>
              <a:rPr lang="es-AR" sz="2000" dirty="0" smtClean="0">
                <a:latin typeface="+mj-lt"/>
              </a:rPr>
              <a:t>que corresponden a errores u omisiones de la empresa, y se reclaman al banco las diferencias que pudieran corresponder a errores de la institución financiera.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endParaRPr lang="es-AR" sz="2000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Conciliación bancaria empresa </a:t>
            </a:r>
            <a:r>
              <a:rPr lang="es-AR" sz="2800" b="1" dirty="0" err="1" smtClean="0">
                <a:latin typeface="+mj-lt"/>
              </a:rPr>
              <a:t>Alpha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457200" y="1981200"/>
          <a:ext cx="82296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Worksheet" r:id="rId4" imgW="5051520" imgH="1734840" progId="Excel.Sheet.8">
                  <p:embed/>
                </p:oleObj>
              </mc:Choice>
              <mc:Fallback>
                <p:oleObj name="Worksheet" r:id="rId4" imgW="5051520" imgH="173484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2296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81000" y="1340768"/>
            <a:ext cx="876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3200" dirty="0">
                <a:solidFill>
                  <a:srgbClr val="CC0000"/>
                </a:solidFill>
                <a:latin typeface="+mj-lt"/>
              </a:rPr>
              <a:t>Mayor de la cuenta “Banco Galicia Cta. Cte.”:</a:t>
            </a:r>
            <a:endParaRPr lang="es-ES_tradnl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Conciliación bancaria empresa </a:t>
            </a:r>
            <a:r>
              <a:rPr lang="es-AR" sz="2800" b="1" dirty="0" err="1" smtClean="0">
                <a:latin typeface="+mj-lt"/>
              </a:rPr>
              <a:t>Alpha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81000" y="1340768"/>
            <a:ext cx="876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3200" dirty="0" smtClean="0">
                <a:solidFill>
                  <a:srgbClr val="CC0000"/>
                </a:solidFill>
                <a:latin typeface="+mj-lt"/>
              </a:rPr>
              <a:t>Resumen enviado por el Banco Galicia:</a:t>
            </a:r>
            <a:endParaRPr lang="es-ES_tradnl" sz="3200" dirty="0">
              <a:latin typeface="+mj-lt"/>
            </a:endParaRPr>
          </a:p>
        </p:txBody>
      </p:sp>
      <p:graphicFrame>
        <p:nvGraphicFramePr>
          <p:cNvPr id="37891" name="Object 6"/>
          <p:cNvGraphicFramePr>
            <a:graphicFrameLocks noChangeAspect="1"/>
          </p:cNvGraphicFramePr>
          <p:nvPr/>
        </p:nvGraphicFramePr>
        <p:xfrm>
          <a:off x="467544" y="2060848"/>
          <a:ext cx="8382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Hoja de cálculo" r:id="rId4" imgW="5051520" imgH="1943280" progId="Excel.Sheet.8">
                  <p:embed/>
                </p:oleObj>
              </mc:Choice>
              <mc:Fallback>
                <p:oleObj name="Hoja de cálculo" r:id="rId4" imgW="5051520" imgH="194328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060848"/>
                        <a:ext cx="83820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Conciliación bancaria empresa </a:t>
            </a:r>
            <a:r>
              <a:rPr lang="es-AR" sz="2800" b="1" dirty="0" err="1" smtClean="0">
                <a:latin typeface="+mj-lt"/>
              </a:rPr>
              <a:t>Alpha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187624" y="1556792"/>
          <a:ext cx="7218362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Worksheet" r:id="rId4" imgW="5234960" imgH="3550824" progId="Excel.Sheet.8">
                  <p:embed/>
                </p:oleObj>
              </mc:Choice>
              <mc:Fallback>
                <p:oleObj name="Worksheet" r:id="rId4" imgW="5234960" imgH="355082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56792"/>
                        <a:ext cx="7218362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084168" y="1628800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9" name="Imagen" r:id="rId6" imgW="2247480" imgH="3306240" progId="">
                  <p:embed/>
                </p:oleObj>
              </mc:Choice>
              <mc:Fallback>
                <p:oleObj name="Imagen" r:id="rId6" imgW="2247480" imgH="33062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628800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23528" y="5805264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>
                <a:solidFill>
                  <a:srgbClr val="FF0066"/>
                </a:solidFill>
              </a:rPr>
              <a:t>(1) emitido y registrado por la empresa en marzo.</a:t>
            </a:r>
            <a:endParaRPr lang="es-ES_tradnl" dirty="0">
              <a:solidFill>
                <a:srgbClr val="FF0066"/>
              </a:solidFill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7308304" y="3933056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0" name="Imagen" r:id="rId8" imgW="2247480" imgH="3306240" progId="">
                  <p:embed/>
                </p:oleObj>
              </mc:Choice>
              <mc:Fallback>
                <p:oleObj name="Imagen" r:id="rId8" imgW="2247480" imgH="330624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933056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7308304" y="1844824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1" name="Imagen" r:id="rId9" imgW="2247480" imgH="3306240" progId="">
                  <p:embed/>
                </p:oleObj>
              </mc:Choice>
              <mc:Fallback>
                <p:oleObj name="Imagen" r:id="rId9" imgW="2247480" imgH="330624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1844824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6228184" y="4149080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2" name="Imagen" r:id="rId10" imgW="2247480" imgH="3306240" progId="">
                  <p:embed/>
                </p:oleObj>
              </mc:Choice>
              <mc:Fallback>
                <p:oleObj name="Imagen" r:id="rId10" imgW="2247480" imgH="330624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149080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6228184" y="2060848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3" name="Imagen" r:id="rId11" imgW="2247480" imgH="3306240" progId="">
                  <p:embed/>
                </p:oleObj>
              </mc:Choice>
              <mc:Fallback>
                <p:oleObj name="Imagen" r:id="rId11" imgW="2247480" imgH="330624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060848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7308304" y="4365104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4" name="Imagen" r:id="rId12" imgW="2247480" imgH="3306240" progId="">
                  <p:embed/>
                </p:oleObj>
              </mc:Choice>
              <mc:Fallback>
                <p:oleObj name="Imagen" r:id="rId12" imgW="2247480" imgH="330624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365104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6228184" y="3717032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5" name="Imagen" r:id="rId13" imgW="2247480" imgH="3306240" progId="">
                  <p:embed/>
                </p:oleObj>
              </mc:Choice>
              <mc:Fallback>
                <p:oleObj name="Imagen" r:id="rId13" imgW="2247480" imgH="330624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717032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5580112" y="5805264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6" name="Imagen" r:id="rId14" imgW="2247480" imgH="3306240" progId="">
                  <p:embed/>
                </p:oleObj>
              </mc:Choice>
              <mc:Fallback>
                <p:oleObj name="Imagen" r:id="rId14" imgW="2247480" imgH="330624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805264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6516216" y="2420888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5508104" y="2636912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5580112" y="4653136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5652120" y="5013176"/>
            <a:ext cx="762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Conciliación bancaria empresa </a:t>
            </a:r>
            <a:r>
              <a:rPr lang="es-AR" sz="2800" b="1" dirty="0" err="1" smtClean="0">
                <a:latin typeface="+mj-lt"/>
              </a:rPr>
              <a:t>Alpha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683568" y="1412776"/>
            <a:ext cx="79208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smtClean="0">
                <a:latin typeface="+mj-lt"/>
              </a:rPr>
              <a:t>Saldo según bancos:		  		$ 31.170</a:t>
            </a:r>
          </a:p>
          <a:p>
            <a:pPr>
              <a:spcBef>
                <a:spcPct val="50000"/>
              </a:spcBef>
            </a:pPr>
            <a:r>
              <a:rPr lang="es-ES_tradnl" b="1" dirty="0" smtClean="0">
                <a:latin typeface="+mj-lt"/>
              </a:rPr>
              <a:t>Más:</a:t>
            </a:r>
            <a:r>
              <a:rPr lang="es-ES_tradnl" dirty="0" smtClean="0">
                <a:latin typeface="+mj-lt"/>
              </a:rPr>
              <a:t>								       Depósito no acreditado			      5.000</a:t>
            </a:r>
          </a:p>
          <a:p>
            <a:pPr>
              <a:spcBef>
                <a:spcPct val="50000"/>
              </a:spcBef>
            </a:pPr>
            <a:r>
              <a:rPr lang="es-ES_tradnl" dirty="0" smtClean="0">
                <a:latin typeface="+mj-lt"/>
              </a:rPr>
              <a:t>ND - Comisiones				         300</a:t>
            </a:r>
          </a:p>
          <a:p>
            <a:pPr>
              <a:spcBef>
                <a:spcPct val="50000"/>
              </a:spcBef>
            </a:pPr>
            <a:r>
              <a:rPr lang="es-ES_tradnl" dirty="0" smtClean="0">
                <a:latin typeface="+mj-lt"/>
              </a:rPr>
              <a:t>ND - Gastos					           30</a:t>
            </a:r>
          </a:p>
          <a:p>
            <a:pPr>
              <a:spcBef>
                <a:spcPct val="50000"/>
              </a:spcBef>
            </a:pPr>
            <a:r>
              <a:rPr lang="es-ES_tradnl" b="1" dirty="0" smtClean="0">
                <a:latin typeface="+mj-lt"/>
              </a:rPr>
              <a:t>Menos:</a:t>
            </a:r>
            <a:r>
              <a:rPr lang="es-ES_tradnl" dirty="0" smtClean="0">
                <a:latin typeface="+mj-lt"/>
              </a:rPr>
              <a:t>							Cheques pendientes de pago:					      	Cheque/ 409			</a:t>
            </a:r>
            <a:r>
              <a:rPr lang="es-ES_tradnl" u="sng" dirty="0" smtClean="0">
                <a:latin typeface="+mj-lt"/>
              </a:rPr>
              <a:t>    (9.300)</a:t>
            </a:r>
          </a:p>
          <a:p>
            <a:pPr>
              <a:spcBef>
                <a:spcPct val="50000"/>
              </a:spcBef>
            </a:pPr>
            <a:r>
              <a:rPr lang="es-ES_tradnl" dirty="0" smtClean="0">
                <a:latin typeface="+mj-lt"/>
              </a:rPr>
              <a:t>		Saldo según libros:		$ 27.200</a:t>
            </a:r>
            <a:endParaRPr lang="es-ES_tradn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1319</Words>
  <Application>Microsoft Office PowerPoint</Application>
  <PresentationFormat>Presentación en pantalla (4:3)</PresentationFormat>
  <Paragraphs>136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Lucida Fax</vt:lpstr>
      <vt:lpstr>Times New Roman</vt:lpstr>
      <vt:lpstr>Tema de Office</vt:lpstr>
      <vt:lpstr>Worksheet</vt:lpstr>
      <vt:lpstr>Hoja de cálculo</vt:lpstr>
      <vt:lpstr>Imagen</vt:lpstr>
      <vt:lpstr>Presentación de PowerPoint</vt:lpstr>
      <vt:lpstr>PROCESO CONTABLE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cierre del ejercicio</dc:title>
  <dc:creator>Universidad de San Andrés</dc:creator>
  <cp:lastModifiedBy>Del Valle, Fermín</cp:lastModifiedBy>
  <cp:revision>49</cp:revision>
  <cp:lastPrinted>2020-06-09T14:41:26Z</cp:lastPrinted>
  <dcterms:created xsi:type="dcterms:W3CDTF">2003-05-19T16:36:47Z</dcterms:created>
  <dcterms:modified xsi:type="dcterms:W3CDTF">2022-06-01T15:18:22Z</dcterms:modified>
</cp:coreProperties>
</file>